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2" r:id="rId1"/>
  </p:sldMasterIdLst>
  <p:notesMasterIdLst>
    <p:notesMasterId r:id="rId10"/>
  </p:notesMasterIdLst>
  <p:handoutMasterIdLst>
    <p:handoutMasterId r:id="rId11"/>
  </p:handoutMasterIdLst>
  <p:sldIdLst>
    <p:sldId id="658" r:id="rId2"/>
    <p:sldId id="791" r:id="rId3"/>
    <p:sldId id="792" r:id="rId4"/>
    <p:sldId id="793" r:id="rId5"/>
    <p:sldId id="794" r:id="rId6"/>
    <p:sldId id="795" r:id="rId7"/>
    <p:sldId id="797" r:id="rId8"/>
    <p:sldId id="798" r:id="rId9"/>
  </p:sldIdLst>
  <p:sldSz cx="9906000" cy="6858000" type="A4"/>
  <p:notesSz cx="6881813" cy="100028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1pPr>
    <a:lvl2pPr marL="456925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2pPr>
    <a:lvl3pPr marL="91385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3pPr>
    <a:lvl4pPr marL="1370776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4pPr>
    <a:lvl5pPr marL="1827704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5pPr>
    <a:lvl6pPr marL="2284627" algn="l" defTabSz="913850" rtl="0" eaLnBrk="1" latinLnBrk="1" hangingPunct="1"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6pPr>
    <a:lvl7pPr marL="2741554" algn="l" defTabSz="913850" rtl="0" eaLnBrk="1" latinLnBrk="1" hangingPunct="1"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7pPr>
    <a:lvl8pPr marL="3198478" algn="l" defTabSz="913850" rtl="0" eaLnBrk="1" latinLnBrk="1" hangingPunct="1"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8pPr>
    <a:lvl9pPr marL="3655403" algn="l" defTabSz="913850" rtl="0" eaLnBrk="1" latinLnBrk="1" hangingPunct="1">
      <a:defRPr kumimoji="1" sz="2400" kern="1200">
        <a:solidFill>
          <a:schemeClr val="tx1"/>
        </a:solidFill>
        <a:latin typeface="HY견고딕" pitchFamily="18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CCFF99"/>
    <a:srgbClr val="99CC00"/>
    <a:srgbClr val="C8ACB3"/>
    <a:srgbClr val="C89800"/>
    <a:srgbClr val="FF9900"/>
    <a:srgbClr val="FF9966"/>
    <a:srgbClr val="99CCFF"/>
    <a:srgbClr val="FFFFCC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158" autoAdjust="0"/>
    <p:restoredTop sz="80749" autoAdjust="0"/>
  </p:normalViewPr>
  <p:slideViewPr>
    <p:cSldViewPr snapToGrid="0" snapToObjects="1">
      <p:cViewPr>
        <p:scale>
          <a:sx n="90" d="100"/>
          <a:sy n="90" d="100"/>
        </p:scale>
        <p:origin x="-2490" y="-696"/>
      </p:cViewPr>
      <p:guideLst>
        <p:guide orient="horz" pos="2024"/>
        <p:guide pos="145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 snapToGrid="0" snapToObjects="1">
      <p:cViewPr>
        <p:scale>
          <a:sx n="70" d="100"/>
          <a:sy n="70" d="100"/>
        </p:scale>
        <p:origin x="-1932" y="432"/>
      </p:cViewPr>
      <p:guideLst>
        <p:guide orient="horz" pos="3151"/>
        <p:guide pos="216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t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7313" y="0"/>
            <a:ext cx="2984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02775"/>
            <a:ext cx="2984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7313" y="9502775"/>
            <a:ext cx="2984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fld id="{A2301B7F-1DFB-4B63-9566-1D1637615E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6295746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9263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t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0650" y="0"/>
            <a:ext cx="2989263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44538" y="768350"/>
            <a:ext cx="5429250" cy="37607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21825"/>
            <a:ext cx="29892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88" tIns="46194" rIns="92388" bIns="46194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/>
                <a:ea typeface="HY견고딕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5"/>
          </p:nvPr>
        </p:nvSpPr>
        <p:spPr>
          <a:xfrm>
            <a:off x="3897313" y="9501188"/>
            <a:ext cx="2982912" cy="500062"/>
          </a:xfrm>
          <a:prstGeom prst="rect">
            <a:avLst/>
          </a:prstGeom>
        </p:spPr>
        <p:txBody>
          <a:bodyPr vert="horz" lIns="93077" tIns="46538" rIns="93077" bIns="46538" rtlCol="0" anchor="b"/>
          <a:lstStyle>
            <a:lvl1pPr algn="r">
              <a:defRPr sz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defRPr>
            </a:lvl1pPr>
          </a:lstStyle>
          <a:p>
            <a:pPr>
              <a:defRPr/>
            </a:pPr>
            <a:fld id="{2A3F5FD4-A75E-4477-A8F8-62E55F816DA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228940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6925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385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0776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7704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4627" algn="l" defTabSz="91385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1554" algn="l" defTabSz="91385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8478" algn="l" defTabSz="91385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5403" algn="l" defTabSz="91385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7025" y="687388"/>
            <a:ext cx="6232525" cy="4314825"/>
          </a:xfrm>
        </p:spPr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3930625" y="9521335"/>
            <a:ext cx="2988241" cy="460710"/>
          </a:xfrm>
          <a:prstGeom prst="rect">
            <a:avLst/>
          </a:prstGeom>
        </p:spPr>
        <p:txBody>
          <a:bodyPr/>
          <a:lstStyle/>
          <a:p>
            <a:fld id="{695ED7B5-B726-49CA-A761-0F6A7E4B4D0F}" type="slidenum">
              <a:rPr lang="en-US" altLang="ko-KR" smtClean="0">
                <a:solidFill>
                  <a:prstClr val="black"/>
                </a:solidFill>
              </a:rPr>
              <a:pPr/>
              <a:t>1</a:t>
            </a:fld>
            <a:endParaRPr lang="en-US" altLang="ko-K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8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2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090" indent="0" algn="ctr">
              <a:buNone/>
              <a:defRPr/>
            </a:lvl2pPr>
            <a:lvl3pPr marL="914180" indent="0" algn="ctr">
              <a:buNone/>
              <a:defRPr/>
            </a:lvl3pPr>
            <a:lvl4pPr marL="1371270" indent="0" algn="ctr">
              <a:buNone/>
              <a:defRPr/>
            </a:lvl4pPr>
            <a:lvl5pPr marL="1828362" indent="0" algn="ctr">
              <a:buNone/>
              <a:defRPr/>
            </a:lvl5pPr>
            <a:lvl6pPr marL="2285450" indent="0" algn="ctr">
              <a:buNone/>
              <a:defRPr/>
            </a:lvl6pPr>
            <a:lvl7pPr marL="2742541" indent="0" algn="ctr">
              <a:buNone/>
              <a:defRPr/>
            </a:lvl7pPr>
            <a:lvl8pPr marL="3199631" indent="0" algn="ctr">
              <a:buNone/>
              <a:defRPr/>
            </a:lvl8pPr>
            <a:lvl9pPr marL="3656721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79A150-935A-42AD-9DE7-89645D8D0E25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2" y="6248400"/>
            <a:ext cx="31369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ko-KR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03C179-2F62-4907-8097-6AB8254FC2A1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90" indent="0">
              <a:buNone/>
              <a:defRPr sz="1800"/>
            </a:lvl2pPr>
            <a:lvl3pPr marL="914180" indent="0">
              <a:buNone/>
              <a:defRPr sz="1600"/>
            </a:lvl3pPr>
            <a:lvl4pPr marL="1371270" indent="0">
              <a:buNone/>
              <a:defRPr sz="1400"/>
            </a:lvl4pPr>
            <a:lvl5pPr marL="1828362" indent="0">
              <a:buNone/>
              <a:defRPr sz="1400"/>
            </a:lvl5pPr>
            <a:lvl6pPr marL="2285450" indent="0">
              <a:buNone/>
              <a:defRPr sz="1400"/>
            </a:lvl6pPr>
            <a:lvl7pPr marL="2742541" indent="0">
              <a:buNone/>
              <a:defRPr sz="1400"/>
            </a:lvl7pPr>
            <a:lvl8pPr marL="3199631" indent="0">
              <a:buNone/>
              <a:defRPr sz="1400"/>
            </a:lvl8pPr>
            <a:lvl9pPr marL="3656721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6CFD8-E64B-4C51-B1DC-1FE37B5115F5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742951" y="1981200"/>
            <a:ext cx="41275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981200"/>
            <a:ext cx="41275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E881D9-5123-447D-9222-44A945A38310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9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0" indent="0">
              <a:buNone/>
              <a:defRPr sz="2000" b="1"/>
            </a:lvl2pPr>
            <a:lvl3pPr marL="914180" indent="0">
              <a:buNone/>
              <a:defRPr sz="1800" b="1"/>
            </a:lvl3pPr>
            <a:lvl4pPr marL="1371270" indent="0">
              <a:buNone/>
              <a:defRPr sz="1600" b="1"/>
            </a:lvl4pPr>
            <a:lvl5pPr marL="1828362" indent="0">
              <a:buNone/>
              <a:defRPr sz="1600" b="1"/>
            </a:lvl5pPr>
            <a:lvl6pPr marL="2285450" indent="0">
              <a:buNone/>
              <a:defRPr sz="1600" b="1"/>
            </a:lvl6pPr>
            <a:lvl7pPr marL="2742541" indent="0">
              <a:buNone/>
              <a:defRPr sz="1600" b="1"/>
            </a:lvl7pPr>
            <a:lvl8pPr marL="3199631" indent="0">
              <a:buNone/>
              <a:defRPr sz="1600" b="1"/>
            </a:lvl8pPr>
            <a:lvl9pPr marL="3656721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3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0" indent="0">
              <a:buNone/>
              <a:defRPr sz="2000" b="1"/>
            </a:lvl2pPr>
            <a:lvl3pPr marL="914180" indent="0">
              <a:buNone/>
              <a:defRPr sz="1800" b="1"/>
            </a:lvl3pPr>
            <a:lvl4pPr marL="1371270" indent="0">
              <a:buNone/>
              <a:defRPr sz="1600" b="1"/>
            </a:lvl4pPr>
            <a:lvl5pPr marL="1828362" indent="0">
              <a:buNone/>
              <a:defRPr sz="1600" b="1"/>
            </a:lvl5pPr>
            <a:lvl6pPr marL="2285450" indent="0">
              <a:buNone/>
              <a:defRPr sz="1600" b="1"/>
            </a:lvl6pPr>
            <a:lvl7pPr marL="2742541" indent="0">
              <a:buNone/>
              <a:defRPr sz="1600" b="1"/>
            </a:lvl7pPr>
            <a:lvl8pPr marL="3199631" indent="0">
              <a:buNone/>
              <a:defRPr sz="1600" b="1"/>
            </a:lvl8pPr>
            <a:lvl9pPr marL="3656721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3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DC4E0-E993-41EC-9A4E-82D0B2ABCD33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8563CB-2DB8-4CE0-9A73-8A1654CBB13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1CD7D6-B01F-4C78-A2F2-ACA24C7B507F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3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90" indent="0">
              <a:buNone/>
              <a:defRPr sz="1200"/>
            </a:lvl2pPr>
            <a:lvl3pPr marL="914180" indent="0">
              <a:buNone/>
              <a:defRPr sz="1000"/>
            </a:lvl3pPr>
            <a:lvl4pPr marL="1371270" indent="0">
              <a:buNone/>
              <a:defRPr sz="900"/>
            </a:lvl4pPr>
            <a:lvl5pPr marL="1828362" indent="0">
              <a:buNone/>
              <a:defRPr sz="900"/>
            </a:lvl5pPr>
            <a:lvl6pPr marL="2285450" indent="0">
              <a:buNone/>
              <a:defRPr sz="900"/>
            </a:lvl6pPr>
            <a:lvl7pPr marL="2742541" indent="0">
              <a:buNone/>
              <a:defRPr sz="900"/>
            </a:lvl7pPr>
            <a:lvl8pPr marL="3199631" indent="0">
              <a:buNone/>
              <a:defRPr sz="900"/>
            </a:lvl8pPr>
            <a:lvl9pPr marL="3656721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941782-A0E3-44B2-9192-0AC07F044EB6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90" indent="0">
              <a:buNone/>
              <a:defRPr sz="2800"/>
            </a:lvl2pPr>
            <a:lvl3pPr marL="914180" indent="0">
              <a:buNone/>
              <a:defRPr sz="2400"/>
            </a:lvl3pPr>
            <a:lvl4pPr marL="1371270" indent="0">
              <a:buNone/>
              <a:defRPr sz="2000"/>
            </a:lvl4pPr>
            <a:lvl5pPr marL="1828362" indent="0">
              <a:buNone/>
              <a:defRPr sz="2000"/>
            </a:lvl5pPr>
            <a:lvl6pPr marL="2285450" indent="0">
              <a:buNone/>
              <a:defRPr sz="2000"/>
            </a:lvl6pPr>
            <a:lvl7pPr marL="2742541" indent="0">
              <a:buNone/>
              <a:defRPr sz="2000"/>
            </a:lvl7pPr>
            <a:lvl8pPr marL="3199631" indent="0">
              <a:buNone/>
              <a:defRPr sz="2000"/>
            </a:lvl8pPr>
            <a:lvl9pPr marL="3656721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90" indent="0">
              <a:buNone/>
              <a:defRPr sz="1200"/>
            </a:lvl2pPr>
            <a:lvl3pPr marL="914180" indent="0">
              <a:buNone/>
              <a:defRPr sz="1000"/>
            </a:lvl3pPr>
            <a:lvl4pPr marL="1371270" indent="0">
              <a:buNone/>
              <a:defRPr sz="900"/>
            </a:lvl4pPr>
            <a:lvl5pPr marL="1828362" indent="0">
              <a:buNone/>
              <a:defRPr sz="900"/>
            </a:lvl5pPr>
            <a:lvl6pPr marL="2285450" indent="0">
              <a:buNone/>
              <a:defRPr sz="900"/>
            </a:lvl6pPr>
            <a:lvl7pPr marL="2742541" indent="0">
              <a:buNone/>
              <a:defRPr sz="900"/>
            </a:lvl7pPr>
            <a:lvl8pPr marL="3199631" indent="0">
              <a:buNone/>
              <a:defRPr sz="900"/>
            </a:lvl8pPr>
            <a:lvl9pPr marL="3656721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29644-B6DB-4AD1-8CD4-3CF95CE69C9B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A3B696-B2F5-4003-B131-E98518861BEE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Click="0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9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B0C2D-50A8-49B5-B944-476B31098725}" type="datetime1">
              <a:rPr lang="ko-KR" altLang="en-US"/>
              <a:pPr>
                <a:defRPr/>
              </a:pPr>
              <a:t>2014-07-14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E145A-9950-4395-8805-EB8E6A062981}" type="datetime1">
              <a:rPr lang="ko-KR" altLang="en-US" smtClean="0"/>
              <a:pPr/>
              <a:t>2014-07-14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121E4-150F-457F-8C5E-F9E4476C909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2" y="6466062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8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42950" y="609600"/>
            <a:ext cx="84201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5888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981200"/>
            <a:ext cx="84201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</a:p>
        </p:txBody>
      </p:sp>
      <p:sp>
        <p:nvSpPr>
          <p:cNvPr id="5888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2950" y="62484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  <a:latin typeface="+mn-lt"/>
                <a:ea typeface="+mn-ea"/>
              </a:defRPr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888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2" y="6248400"/>
            <a:ext cx="3136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/>
                <a:latin typeface="+mn-lt"/>
                <a:ea typeface="+mn-ea"/>
              </a:defRPr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888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1" y="62484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8" tIns="45709" rIns="91418" bIns="45709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/>
                <a:latin typeface="+mn-lt"/>
                <a:ea typeface="+mn-ea"/>
              </a:defRPr>
            </a:lvl1pPr>
          </a:lstStyle>
          <a:p>
            <a:fld id="{4ADEF39C-7110-4167-B708-5B8BB34D4B0D}" type="slidenum">
              <a:rPr lang="en-US" altLang="ko-KR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3" r:id="rId10"/>
    <p:sldLayoutId id="2147483736" r:id="rId11"/>
    <p:sldLayoutId id="2147483798" r:id="rId12"/>
  </p:sldLayoutIdLst>
  <p:transition advClick="0">
    <p:pull dir="r"/>
  </p:transition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09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18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27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362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818" indent="-342818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771" indent="-285682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2726" indent="-228546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599816" indent="-228546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6905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3996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086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176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5266" indent="-228546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9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8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7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62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50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41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31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721" algn="l" defTabSz="91418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NUL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PowerPoint_______1.pptx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Microsoft_Office_PowerPoint_______2.ppt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952984" y="2195054"/>
            <a:ext cx="8000031" cy="707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perspectiveRelaxedModerately"/>
            <a:lightRig rig="threePt" dir="t"/>
          </a:scene3d>
        </p:spPr>
        <p:txBody>
          <a:bodyPr wrap="square" lIns="91374" tIns="45686" rIns="91374" bIns="45686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교육 매뉴얼</a:t>
            </a:r>
            <a:r>
              <a:rPr lang="en-US" altLang="ko-K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_</a:t>
            </a:r>
            <a:r>
              <a:rPr lang="ko-KR" altLang="en-US" sz="4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생산오더</a:t>
            </a:r>
            <a:endParaRPr lang="en-US" altLang="ko-KR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견고딕" pitchFamily="18" charset="-127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3494724" y="4289709"/>
            <a:ext cx="6411276" cy="442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perspectiveRelaxedModerately"/>
            <a:lightRig rig="threePt" dir="t"/>
          </a:scene3d>
        </p:spPr>
        <p:txBody>
          <a:bodyPr wrap="square" lIns="91374" tIns="45686" rIns="91374" bIns="4568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경영관리본부 </a:t>
            </a:r>
            <a:r>
              <a:rPr lang="ko-KR" altLang="en-US" sz="2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itchFamily="18" charset="-127"/>
              </a:rPr>
              <a:t>정보전략팀</a:t>
            </a:r>
            <a:endParaRPr lang="en-US" altLang="ko-KR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견고딕" pitchFamily="18" charset="-127"/>
            </a:endParaRPr>
          </a:p>
        </p:txBody>
      </p:sp>
    </p:spTree>
  </p:cSld>
  <p:clrMapOvr>
    <a:masterClrMapping/>
  </p:clrMapOvr>
  <p:transition advClick="0">
    <p:zoom/>
    <p:sndAc>
      <p:stSnd>
        <p:snd r:embed="rId3" name="cashreg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258134" y="589055"/>
          <a:ext cx="9449391" cy="6139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35859"/>
                <a:gridCol w="4813532"/>
              </a:tblGrid>
              <a:tr h="29558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삭제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5585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27374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  </a:t>
                      </a: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상태 흐름 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[As-is]</a:t>
                      </a: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CRTD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→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REL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→ 실적확정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(POP)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→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TECO </a:t>
                      </a: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[To-be]</a:t>
                      </a: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CRTD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→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REL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→ 실적확정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(POP)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→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TECO </a:t>
                      </a:r>
                      <a:r>
                        <a:rPr lang="ko-KR" altLang="en-US" sz="1200" b="1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→ </a:t>
                      </a:r>
                      <a:r>
                        <a:rPr lang="en-US" altLang="ko-KR" sz="1200" b="1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CLSD </a:t>
                      </a:r>
                      <a:r>
                        <a:rPr lang="ko-KR" altLang="en-US" sz="1200" b="1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→ </a:t>
                      </a:r>
                      <a:r>
                        <a:rPr lang="en-US" altLang="ko-KR" sz="1200" b="1" baseline="0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DLFL</a:t>
                      </a: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내 용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]</a:t>
                      </a: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- CLSD(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종료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), DLFL(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삭제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진행 추가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-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원가결산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전략기획팀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시 결산대상에서 제외하기 위함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결산작업 시간단축 이슈 해결하기 위해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PP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에서 삭제 진행함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- POP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와의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I/F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는 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CLSDDLFL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상태로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I/F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진행 中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 ※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상태가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CLSD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 상태의 오더는 변경 불가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~!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프로그램 변경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]</a:t>
                      </a: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뒷페이지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별첨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</a:t>
                      </a: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 WHO ?]</a:t>
                      </a: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CLSD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대상오더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조회 후 일괄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CLSD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진행 프로그램 개발계획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DLFL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대상오더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조회 후 일관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DLFL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진행 프로그램 개발계획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개발후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R&amp;R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협의 필요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※ </a:t>
                      </a:r>
                      <a:r>
                        <a:rPr lang="en-US" altLang="ko-KR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erp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상태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※ ERP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→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POP I/F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70121"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50465" y="1636613"/>
            <a:ext cx="4444860" cy="1691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199" y="3827613"/>
            <a:ext cx="4608000" cy="120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566479" y="850603"/>
          <a:ext cx="8864600" cy="5252484"/>
        </p:xfrm>
        <a:graphic>
          <a:graphicData uri="http://schemas.openxmlformats.org/drawingml/2006/table">
            <a:tbl>
              <a:tblPr/>
              <a:tblGrid>
                <a:gridCol w="363062"/>
                <a:gridCol w="760701"/>
                <a:gridCol w="1177382"/>
                <a:gridCol w="3742868"/>
                <a:gridCol w="2820587"/>
              </a:tblGrid>
              <a:tr h="43770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NO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모듈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T-CODE</a:t>
                      </a:r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 </a:t>
                      </a:r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  </a:t>
                      </a:r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내용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기타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4377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SD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ZSDR0360 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S/O Tracking Monitoring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7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SD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ZSDR0570 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S/O</a:t>
                      </a:r>
                      <a:r>
                        <a:rPr lang="ko-KR" alt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대비 생산 실적 현황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7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SD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ZSDR0610 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err="1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미출고</a:t>
                      </a:r>
                      <a:r>
                        <a:rPr lang="ko-KR" alt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리스트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7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SD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ZSDR0640 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err="1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미출고</a:t>
                      </a:r>
                      <a:r>
                        <a:rPr lang="ko-KR" alt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리스트</a:t>
                      </a:r>
                      <a:r>
                        <a:rPr lang="en-US" altLang="ko-KR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상세</a:t>
                      </a:r>
                      <a:r>
                        <a:rPr lang="en-US" altLang="ko-KR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7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SFA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LZSF02F01 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SFA 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관련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function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7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BW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일별생산계획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Table: ZT_BW_PP_02 (</a:t>
                      </a:r>
                      <a:r>
                        <a:rPr lang="ko-KR" alt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추출구조</a:t>
                      </a:r>
                      <a:r>
                        <a:rPr lang="en-US" altLang="ko-KR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AUFNR(</a:t>
                      </a:r>
                      <a:r>
                        <a:rPr lang="ko-KR" alt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오더</a:t>
                      </a:r>
                      <a:r>
                        <a:rPr lang="en-US" altLang="ko-KR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로 추출부분 확인필요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7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7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POP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I/F 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ERP  I/F </a:t>
                      </a:r>
                      <a:r>
                        <a:rPr lang="ko-KR" altLang="en-US" sz="1200" b="0" i="0" u="none" strike="noStrike" dirty="0" err="1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로직</a:t>
                      </a:r>
                      <a:r>
                        <a:rPr lang="ko-KR" altLang="en-US" sz="1200" b="0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확인 수정필요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0" i="0" u="none" strike="noStrike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7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PP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IMG 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수정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TECO,CLSD 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이면서 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FIN 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상태의 삭제허용 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7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9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MM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생산오더삭제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PP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와 동일하게 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ZP06,ZP07 </a:t>
                      </a:r>
                      <a:r>
                        <a:rPr lang="ko-KR" altLang="en-US" sz="1200" b="0" i="0" u="none" strike="noStrike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삭제 필요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PP : ZP01~ZP05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7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  <a:endParaRPr lang="en-US" altLang="ko-KR" sz="1200" b="1" i="0" u="none" strike="noStrike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개발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TBD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일괄 </a:t>
                      </a:r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CLSD </a:t>
                      </a:r>
                      <a:r>
                        <a:rPr lang="ko-KR" altLang="en-US" sz="1200" b="1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후 </a:t>
                      </a:r>
                      <a:r>
                        <a:rPr lang="en-US" altLang="ko-KR" sz="1200" b="1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DLFL </a:t>
                      </a:r>
                      <a:r>
                        <a:rPr lang="ko-KR" altLang="en-US" sz="1200" b="1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프로그램 개발 필요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FF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본</a:t>
                      </a:r>
                      <a:endParaRPr lang="ko-KR" altLang="en-US" sz="1200" b="1" i="0" u="none" strike="noStrike" dirty="0">
                        <a:solidFill>
                          <a:srgbClr val="FF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770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※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BW</a:t>
                      </a:r>
                    </a:p>
                  </a:txBody>
                  <a:tcPr marL="6908" marR="6908" marT="69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일별생산실적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Table: ZT_BW_PP_03 (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추출구조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변경대상제외</a:t>
                      </a:r>
                    </a:p>
                  </a:txBody>
                  <a:tcPr marL="36000" marR="3600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66479" y="414670"/>
            <a:ext cx="2424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b="1" dirty="0" smtClean="0">
                <a:latin typeface="맑은 고딕" pitchFamily="50" charset="-127"/>
                <a:ea typeface="맑은 고딕" pitchFamily="50" charset="-127"/>
              </a:rPr>
              <a:t>별첨</a:t>
            </a:r>
            <a:r>
              <a:rPr lang="en-US" altLang="ko-KR" sz="1800" b="1" dirty="0" smtClean="0">
                <a:latin typeface="맑은 고딕" pitchFamily="50" charset="-127"/>
                <a:ea typeface="맑은 고딕" pitchFamily="50" charset="-127"/>
              </a:rPr>
              <a:t>.1</a:t>
            </a:r>
            <a:endParaRPr lang="ko-KR" altLang="en-US" sz="18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258134" y="589055"/>
          <a:ext cx="9449391" cy="58436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35859"/>
                <a:gridCol w="4813532"/>
              </a:tblGrid>
              <a:tr h="295585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COOIS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조회시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참고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273748">
                <a:tc>
                  <a:txBody>
                    <a:bodyPr/>
                    <a:lstStyle/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 COOIS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에서 생산오더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조회시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유의점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]</a:t>
                      </a: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DLFL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된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생산오더는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COOIS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의 옵션에서 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                        체크해야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DLFL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된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생산오더가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조회됨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※ COOIS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에서도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작업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공정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별 실적처리진행현황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이력 조회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확정처리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현항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이력 조회 가능함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70121"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3000" y="1178110"/>
            <a:ext cx="3952875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r="7572"/>
          <a:stretch>
            <a:fillRect/>
          </a:stretch>
        </p:blipFill>
        <p:spPr bwMode="auto">
          <a:xfrm>
            <a:off x="4953000" y="2851633"/>
            <a:ext cx="395287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7424" y="1852055"/>
            <a:ext cx="139065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6373" y="3308834"/>
            <a:ext cx="3733800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258134" y="589055"/>
          <a:ext cx="9449391" cy="58436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2145"/>
                <a:gridCol w="6677246"/>
              </a:tblGrid>
              <a:tr h="295585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COOIS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조회시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참고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273748">
                <a:tc>
                  <a:txBody>
                    <a:bodyPr/>
                    <a:lstStyle/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1) ALV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접고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펼치기 기능변경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2)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찾아가기 프로파일 변경에서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3)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어플리케이션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툴바를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“D”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로 설정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4)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개인고유 및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기본설정하면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우측과 같이 항상 펼쳐져서 보임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 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70121"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/>
          <a:srcRect r="6006" b="5448"/>
          <a:stretch>
            <a:fillRect/>
          </a:stretch>
        </p:blipFill>
        <p:spPr bwMode="auto">
          <a:xfrm>
            <a:off x="3080228" y="1879157"/>
            <a:ext cx="6489074" cy="2724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80228" y="952606"/>
            <a:ext cx="3400425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90861" y="4792073"/>
            <a:ext cx="62769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258134" y="589056"/>
          <a:ext cx="9449391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9643"/>
                <a:gridCol w="7559748"/>
              </a:tblGrid>
              <a:tr h="147585"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COGI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처리방안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397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MSG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내용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79759">
                <a:tc>
                  <a:txBody>
                    <a:bodyPr/>
                    <a:lstStyle/>
                    <a:p>
                      <a:pPr marL="0" marR="0" indent="0" algn="l" defTabSz="91418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"</a:t>
                      </a:r>
                      <a:r>
                        <a:rPr lang="ko-KR" altLang="en-US" sz="1200" kern="1200" dirty="0" err="1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확정오더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"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을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를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허용하지 않습니다 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(ORD </a:t>
                      </a:r>
                      <a:r>
                        <a:rPr lang="en-US" altLang="ko-KR" sz="1200" kern="1200" dirty="0" err="1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xxxxxxxx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)</a:t>
                      </a:r>
                      <a:endParaRPr lang="ko-KR" altLang="en-US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COGI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가 존해하는데 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TECO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진행을 하여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문젲가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발생하게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된건임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IMG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재확인 필요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COGI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가 남아 있는 상황에서는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TECO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미진행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_ by ENS,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정보전략확인 中 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솔루션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오류텍스트에 노트된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생산오더들을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TECO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취소하고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COGI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리스트 선택하고 저장하면 처리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899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SL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가용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 Prev. 1EA : </a:t>
                      </a:r>
                    </a:p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XXXXXX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1300 1100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부족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현황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&gt; COGI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발생은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월에 발생하였으나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부족자재입고가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7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월에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발생할경우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오류발생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해결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&gt;  7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월입고된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자재를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월로 입고처리하고 선택저장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기타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&gt;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품질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(QM)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에서 인수검사 후 입고처리가 되는 아이템에대해서는 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  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구매입고일자가 품질에서 인수검사가 완료되어 입고된 날짜가 입고일자이므로 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    MM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에서 입고처리를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6/30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일로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하였다하더라도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인수검사실행이 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7/1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이면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</a:p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  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자재의 실제가용입고는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7/1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 되므로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QM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에서 인수검사일자를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월로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해야함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 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그림 4" descr="M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0361" y="1202809"/>
            <a:ext cx="7394007" cy="1859368"/>
          </a:xfrm>
          <a:prstGeom prst="rect">
            <a:avLst/>
          </a:prstGeom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0361" y="4482954"/>
            <a:ext cx="29337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258134" y="589056"/>
          <a:ext cx="9130029" cy="57160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830"/>
                <a:gridCol w="7315199"/>
              </a:tblGrid>
              <a:tr h="147585"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COGI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처리방안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397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MSG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내용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0092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같은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가격결정일때만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취소전기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당월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S,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전월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V)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발생사유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]</a:t>
                      </a:r>
                    </a:p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결산작업이 완료가 되면 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자재마스터의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회계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1]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뷰의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가격관리 필드의 값이 변경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월결산이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완료가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된후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실적을 과거로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취소전기하여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발생한건임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해결방안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]</a:t>
                      </a:r>
                    </a:p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전기일자를 당월로 수정처리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6648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001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개별 항목의 조정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필드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”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손익센터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”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을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를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채우지 않았습니다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발생사유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]</a:t>
                      </a:r>
                    </a:p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자재마스터의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원가계산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1]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뷰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손익센터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필드값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유지보수 안되어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발생한건입니다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latinLnBrk="1"/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해결방안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]</a:t>
                      </a:r>
                    </a:p>
                    <a:p>
                      <a:pPr latinLnBrk="1"/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생산오더의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조회의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[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지정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]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뷰에서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손익센터 값이 설정이 안되어 있다면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</a:p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기존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생산오더는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오류오더로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삭제하고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endParaRPr lang="en-US" altLang="ko-KR" sz="12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마스터 유지보수 하고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</a:p>
                    <a:p>
                      <a:pPr latinLnBrk="1"/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생산오더를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재작업지시하여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재실적처리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진행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해야함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4131" y="1201493"/>
            <a:ext cx="1644837" cy="209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8201" y="4742246"/>
            <a:ext cx="3027510" cy="1562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4131" y="3305595"/>
            <a:ext cx="2796973" cy="228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개체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739730" y="1318437"/>
          <a:ext cx="1660454" cy="1245341"/>
        </p:xfrm>
        <a:graphic>
          <a:graphicData uri="http://schemas.openxmlformats.org/presentationml/2006/ole">
            <p:oleObj spid="_x0000_s45058" name="프레젠테이션" showAsIcon="1" r:id="rId3" imgW="914400" imgH="685800" progId="PowerPoint.Show.12">
              <p:embed/>
            </p:oleObj>
          </a:graphicData>
        </a:graphic>
      </p:graphicFrame>
      <p:graphicFrame>
        <p:nvGraphicFramePr>
          <p:cNvPr id="45059" name="Object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38789" y="1318437"/>
          <a:ext cx="1945271" cy="1254642"/>
        </p:xfrm>
        <a:graphic>
          <a:graphicData uri="http://schemas.openxmlformats.org/presentationml/2006/ole">
            <p:oleObj spid="_x0000_s45059" name="프레젠테이션" showAsIcon="1" r:id="rId4" imgW="914400" imgH="685800" progId="PowerPoint.Show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기본 디자인">
  <a:themeElements>
    <a:clrScheme name="1_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53647</TotalTime>
  <Words>593</Words>
  <Application>Microsoft Office PowerPoint</Application>
  <PresentationFormat>A4 용지(210x297mm)</PresentationFormat>
  <Paragraphs>199</Paragraphs>
  <Slides>8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0" baseType="lpstr">
      <vt:lpstr>5_기본 디자인</vt:lpstr>
      <vt:lpstr>프레젠테이션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</vt:vector>
  </TitlesOfParts>
  <Company>세방전지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곽호영</dc:creator>
  <cp:lastModifiedBy>gbattery</cp:lastModifiedBy>
  <cp:revision>4597</cp:revision>
  <dcterms:created xsi:type="dcterms:W3CDTF">2005-11-30T02:09:30Z</dcterms:created>
  <dcterms:modified xsi:type="dcterms:W3CDTF">2014-07-14T00:23:20Z</dcterms:modified>
</cp:coreProperties>
</file>