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2" r:id="rId1"/>
  </p:sldMasterIdLst>
  <p:notesMasterIdLst>
    <p:notesMasterId r:id="rId61"/>
  </p:notesMasterIdLst>
  <p:handoutMasterIdLst>
    <p:handoutMasterId r:id="rId62"/>
  </p:handoutMasterIdLst>
  <p:sldIdLst>
    <p:sldId id="374" r:id="rId2"/>
    <p:sldId id="375" r:id="rId3"/>
    <p:sldId id="377" r:id="rId4"/>
    <p:sldId id="379" r:id="rId5"/>
    <p:sldId id="390" r:id="rId6"/>
    <p:sldId id="391" r:id="rId7"/>
    <p:sldId id="392" r:id="rId8"/>
    <p:sldId id="394" r:id="rId9"/>
    <p:sldId id="396" r:id="rId10"/>
    <p:sldId id="457" r:id="rId11"/>
    <p:sldId id="463" r:id="rId12"/>
    <p:sldId id="458" r:id="rId13"/>
    <p:sldId id="512" r:id="rId14"/>
    <p:sldId id="462" r:id="rId15"/>
    <p:sldId id="485" r:id="rId16"/>
    <p:sldId id="468" r:id="rId17"/>
    <p:sldId id="469" r:id="rId18"/>
    <p:sldId id="464" r:id="rId19"/>
    <p:sldId id="465" r:id="rId20"/>
    <p:sldId id="466" r:id="rId21"/>
    <p:sldId id="467" r:id="rId22"/>
    <p:sldId id="470" r:id="rId23"/>
    <p:sldId id="471" r:id="rId24"/>
    <p:sldId id="459" r:id="rId25"/>
    <p:sldId id="472" r:id="rId26"/>
    <p:sldId id="508" r:id="rId27"/>
    <p:sldId id="473" r:id="rId28"/>
    <p:sldId id="479" r:id="rId29"/>
    <p:sldId id="475" r:id="rId30"/>
    <p:sldId id="476" r:id="rId31"/>
    <p:sldId id="509" r:id="rId32"/>
    <p:sldId id="477" r:id="rId33"/>
    <p:sldId id="478" r:id="rId34"/>
    <p:sldId id="480" r:id="rId35"/>
    <p:sldId id="486" r:id="rId36"/>
    <p:sldId id="487" r:id="rId37"/>
    <p:sldId id="513" r:id="rId38"/>
    <p:sldId id="488" r:id="rId39"/>
    <p:sldId id="489" r:id="rId40"/>
    <p:sldId id="490" r:id="rId41"/>
    <p:sldId id="491" r:id="rId42"/>
    <p:sldId id="492" r:id="rId43"/>
    <p:sldId id="493" r:id="rId44"/>
    <p:sldId id="494" r:id="rId45"/>
    <p:sldId id="495" r:id="rId46"/>
    <p:sldId id="496" r:id="rId47"/>
    <p:sldId id="497" r:id="rId48"/>
    <p:sldId id="498" r:id="rId49"/>
    <p:sldId id="510" r:id="rId50"/>
    <p:sldId id="499" r:id="rId51"/>
    <p:sldId id="500" r:id="rId52"/>
    <p:sldId id="501" r:id="rId53"/>
    <p:sldId id="502" r:id="rId54"/>
    <p:sldId id="511" r:id="rId55"/>
    <p:sldId id="503" r:id="rId56"/>
    <p:sldId id="504" r:id="rId57"/>
    <p:sldId id="505" r:id="rId58"/>
    <p:sldId id="506" r:id="rId59"/>
    <p:sldId id="507" r:id="rId60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4523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0000FF"/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809" autoAdjust="0"/>
    <p:restoredTop sz="97138" autoAdjust="0"/>
  </p:normalViewPr>
  <p:slideViewPr>
    <p:cSldViewPr snapToGrid="0" showGuides="1">
      <p:cViewPr varScale="1">
        <p:scale>
          <a:sx n="94" d="100"/>
          <a:sy n="94" d="100"/>
        </p:scale>
        <p:origin x="-1044" y="-96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2540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3589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 cstate="print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 cstate="print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 cstate="print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 cstate="print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9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  <p:sldLayoutId id="2147484670" r:id="rId5"/>
    <p:sldLayoutId id="2147484671" r:id="rId6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2.png"/><Relationship Id="rId5" Type="http://schemas.openxmlformats.org/officeDocument/2006/relationships/image" Target="../media/image31.emf"/><Relationship Id="rId4" Type="http://schemas.openxmlformats.org/officeDocument/2006/relationships/oleObject" Target="../embeddings/oleObject1.bin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4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2.png"/><Relationship Id="rId5" Type="http://schemas.openxmlformats.org/officeDocument/2006/relationships/image" Target="../media/image31.emf"/><Relationship Id="rId4" Type="http://schemas.openxmlformats.org/officeDocument/2006/relationships/oleObject" Target="../embeddings/oleObject2.bin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5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2.png"/><Relationship Id="rId5" Type="http://schemas.openxmlformats.org/officeDocument/2006/relationships/image" Target="../media/image31.emf"/><Relationship Id="rId4" Type="http://schemas.openxmlformats.org/officeDocument/2006/relationships/oleObject" Target="../embeddings/oleObject3.bin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2.png"/><Relationship Id="rId5" Type="http://schemas.openxmlformats.org/officeDocument/2006/relationships/image" Target="../media/image31.emf"/><Relationship Id="rId4" Type="http://schemas.openxmlformats.org/officeDocument/2006/relationships/oleObject" Target="../embeddings/oleObject4.bin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2.png"/><Relationship Id="rId5" Type="http://schemas.openxmlformats.org/officeDocument/2006/relationships/image" Target="../media/image31.emf"/><Relationship Id="rId4" Type="http://schemas.openxmlformats.org/officeDocument/2006/relationships/oleObject" Target="../embeddings/oleObject5.bin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1397910" y="3580301"/>
            <a:ext cx="71101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ko-KR" altLang="en-US" sz="3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3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3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AGREEMENT</a:t>
            </a:r>
            <a:r>
              <a:rPr lang="ko-KR" altLang="en-US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</a:t>
            </a:r>
            <a:endParaRPr lang="en-US" altLang="ko-KR" sz="18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Rectangle 1"/>
          <p:cNvSpPr/>
          <p:nvPr/>
        </p:nvSpPr>
        <p:spPr>
          <a:xfrm>
            <a:off x="2819400" y="5433175"/>
            <a:ext cx="426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2015. </a:t>
            </a:r>
            <a:r>
              <a:rPr lang="en-US" altLang="ko-KR" sz="1800" b="1" dirty="0" smtClean="0">
                <a:ea typeface="맑은 고딕" panose="020B0503020000020004" pitchFamily="50" charset="-127"/>
                <a:cs typeface="Arial" panose="020B0604020202020204" pitchFamily="34" charset="0"/>
              </a:rPr>
              <a:t>10</a:t>
            </a:r>
            <a:endParaRPr lang="en-US" altLang="ko-KR" sz="1800" b="1" dirty="0" smtClean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ctr"/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세방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Express NSIS </a:t>
            </a:r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확장 프로젝트 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TFT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5982947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2015.10.05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v0.09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장지훈 대리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2015.10.23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v0.91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 시 유의사항 추가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최동선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8501548"/>
              </p:ext>
            </p:extLst>
          </p:nvPr>
        </p:nvGraphicFramePr>
        <p:xfrm>
          <a:off x="344488" y="1412875"/>
          <a:ext cx="9288462" cy="4824413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indent="-228600" algn="l" latinLnBrk="0">
                        <a:buAutoNum type="arabicPeriod"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 :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운임을 결정하는데 필요한 운임항목 및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Rate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정보를 관리하여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,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계약 또는 오더 생성 시 관련 운임이 자동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228600" indent="-228600" algn="l" latinLnBrk="0">
                        <a:buNone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                                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 계산 될 수 있도록 기준정보를 등록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,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수정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,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변경 관리하는 업무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2. LOCATION :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3. AGREEMENT :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76" name="Group 44"/>
          <p:cNvGraphicFramePr>
            <a:graphicFrameLocks noGrp="1"/>
          </p:cNvGraphicFramePr>
          <p:nvPr/>
        </p:nvGraphicFramePr>
        <p:xfrm>
          <a:off x="1000125" y="1633538"/>
          <a:ext cx="7905750" cy="3963982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TM_01_01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TM_01_02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TM_01_03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계약 정보가 존재 할 경우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(Agreement)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운임 정보는 기본적으로 계약정보에 적용된 운임 정보를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Forwarding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             Order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 적용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grpSp>
        <p:nvGrpSpPr>
          <p:cNvPr id="36" name="그룹 35"/>
          <p:cNvGrpSpPr/>
          <p:nvPr/>
        </p:nvGrpSpPr>
        <p:grpSpPr>
          <a:xfrm>
            <a:off x="1307914" y="1691158"/>
            <a:ext cx="7190080" cy="4129648"/>
            <a:chOff x="1307914" y="1691158"/>
            <a:chExt cx="7190080" cy="4129648"/>
          </a:xfrm>
        </p:grpSpPr>
        <p:sp>
          <p:nvSpPr>
            <p:cNvPr id="8" name="AutoShape 4"/>
            <p:cNvSpPr>
              <a:spLocks noChangeArrowheads="1"/>
            </p:cNvSpPr>
            <p:nvPr/>
          </p:nvSpPr>
          <p:spPr bwMode="auto">
            <a:xfrm>
              <a:off x="1341803" y="3247314"/>
              <a:ext cx="1656000" cy="540000"/>
            </a:xfrm>
            <a:prstGeom prst="flowChartProcess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1100" dirty="0" smtClean="0">
                  <a:latin typeface="+mn-ea"/>
                  <a:ea typeface="+mn-ea"/>
                </a:rPr>
                <a:t>02. Rate Table </a:t>
              </a:r>
              <a:r>
                <a:rPr lang="ko-KR" altLang="en-US" sz="1100" dirty="0" smtClean="0">
                  <a:latin typeface="+mn-ea"/>
                  <a:ea typeface="+mn-ea"/>
                </a:rPr>
                <a:t>관리</a:t>
              </a:r>
              <a:endParaRPr lang="ko-KR" altLang="en-US" sz="1100" dirty="0">
                <a:latin typeface="+mn-ea"/>
                <a:ea typeface="+mn-ea"/>
              </a:endParaRPr>
            </a:p>
          </p:txBody>
        </p:sp>
        <p:sp>
          <p:nvSpPr>
            <p:cNvPr id="9" name="AutoShape 4"/>
            <p:cNvSpPr>
              <a:spLocks noChangeArrowheads="1"/>
            </p:cNvSpPr>
            <p:nvPr/>
          </p:nvSpPr>
          <p:spPr bwMode="auto">
            <a:xfrm>
              <a:off x="1341803" y="2453178"/>
              <a:ext cx="1656000" cy="540000"/>
            </a:xfrm>
            <a:prstGeom prst="flowChartProcess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1100" dirty="0" smtClean="0">
                  <a:latin typeface="+mn-ea"/>
                  <a:ea typeface="+mn-ea"/>
                </a:rPr>
                <a:t>01. Scale </a:t>
              </a:r>
              <a:r>
                <a:rPr lang="ko-KR" altLang="en-US" sz="1100" dirty="0" smtClean="0">
                  <a:latin typeface="+mn-ea"/>
                  <a:ea typeface="+mn-ea"/>
                </a:rPr>
                <a:t>정의</a:t>
              </a:r>
              <a:endParaRPr lang="ko-KR" altLang="en-US" sz="1100" dirty="0">
                <a:latin typeface="+mn-ea"/>
                <a:ea typeface="+mn-ea"/>
              </a:endParaRPr>
            </a:p>
          </p:txBody>
        </p:sp>
        <p:sp>
          <p:nvSpPr>
            <p:cNvPr id="10" name="AutoShape 4"/>
            <p:cNvSpPr>
              <a:spLocks noChangeArrowheads="1"/>
            </p:cNvSpPr>
            <p:nvPr/>
          </p:nvSpPr>
          <p:spPr bwMode="auto">
            <a:xfrm>
              <a:off x="1341803" y="4057321"/>
              <a:ext cx="1656000" cy="540000"/>
            </a:xfrm>
            <a:prstGeom prst="flowChartProcess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1100" dirty="0" smtClean="0">
                  <a:latin typeface="+mn-ea"/>
                  <a:ea typeface="+mn-ea"/>
                </a:rPr>
                <a:t>03. Charge Type </a:t>
              </a:r>
              <a:r>
                <a:rPr lang="ko-KR" altLang="en-US" sz="1100" dirty="0" smtClean="0">
                  <a:latin typeface="+mn-ea"/>
                  <a:ea typeface="+mn-ea"/>
                </a:rPr>
                <a:t>관리</a:t>
              </a:r>
              <a:endParaRPr lang="en-US" altLang="ko-KR" sz="1100" dirty="0" smtClean="0">
                <a:latin typeface="+mn-ea"/>
                <a:ea typeface="+mn-ea"/>
              </a:endParaRPr>
            </a:p>
            <a:p>
              <a:r>
                <a:rPr lang="en-US" altLang="ko-KR" sz="1100" dirty="0" smtClean="0">
                  <a:latin typeface="+mn-ea"/>
                  <a:ea typeface="+mn-ea"/>
                </a:rPr>
                <a:t>(</a:t>
              </a:r>
              <a:r>
                <a:rPr lang="ko-KR" altLang="en-US" sz="1100" dirty="0" smtClean="0">
                  <a:latin typeface="+mn-ea"/>
                  <a:ea typeface="+mn-ea"/>
                </a:rPr>
                <a:t>운임 항목</a:t>
              </a:r>
              <a:r>
                <a:rPr lang="en-US" altLang="ko-KR" sz="1100" dirty="0" smtClean="0">
                  <a:latin typeface="+mn-ea"/>
                  <a:ea typeface="+mn-ea"/>
                </a:rPr>
                <a:t>)</a:t>
              </a:r>
              <a:endParaRPr lang="ko-KR" altLang="en-US" sz="1100" dirty="0">
                <a:latin typeface="+mn-ea"/>
                <a:ea typeface="+mn-ea"/>
              </a:endParaRPr>
            </a:p>
          </p:txBody>
        </p:sp>
        <p:sp>
          <p:nvSpPr>
            <p:cNvPr id="11" name="AutoShape 6"/>
            <p:cNvSpPr>
              <a:spLocks noChangeArrowheads="1"/>
            </p:cNvSpPr>
            <p:nvPr/>
          </p:nvSpPr>
          <p:spPr bwMode="auto">
            <a:xfrm>
              <a:off x="3875579" y="1691158"/>
              <a:ext cx="1365271" cy="694651"/>
            </a:xfrm>
            <a:prstGeom prst="flowChartDecision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1100" dirty="0" smtClean="0">
                  <a:latin typeface="+mn-ea"/>
                  <a:ea typeface="+mn-ea"/>
                </a:rPr>
                <a:t>Agreement </a:t>
              </a:r>
              <a:r>
                <a:rPr lang="ko-KR" altLang="en-US" sz="1100" dirty="0" smtClean="0">
                  <a:latin typeface="+mn-ea"/>
                  <a:ea typeface="+mn-ea"/>
                </a:rPr>
                <a:t>유무</a:t>
              </a:r>
              <a:endParaRPr lang="en-US" altLang="ko-KR" sz="1100" dirty="0">
                <a:latin typeface="+mn-ea"/>
                <a:ea typeface="+mn-ea"/>
              </a:endParaRPr>
            </a:p>
          </p:txBody>
        </p:sp>
        <p:sp>
          <p:nvSpPr>
            <p:cNvPr id="12" name="AutoShape 46"/>
            <p:cNvSpPr>
              <a:spLocks noChangeArrowheads="1"/>
            </p:cNvSpPr>
            <p:nvPr/>
          </p:nvSpPr>
          <p:spPr bwMode="auto">
            <a:xfrm>
              <a:off x="4632939" y="4174921"/>
              <a:ext cx="1430832" cy="476726"/>
            </a:xfrm>
            <a:prstGeom prst="flowChartAlternateProcess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r>
                <a:rPr lang="en-US" altLang="ko-KR" sz="1100" dirty="0" smtClean="0">
                  <a:latin typeface="+mn-ea"/>
                  <a:ea typeface="+mn-ea"/>
                </a:rPr>
                <a:t>TM.02.02</a:t>
              </a:r>
            </a:p>
            <a:p>
              <a:r>
                <a:rPr lang="en-US" altLang="ko-KR" sz="1100" dirty="0">
                  <a:latin typeface="+mn-ea"/>
                  <a:ea typeface="+mn-ea"/>
                </a:rPr>
                <a:t>Forwarding </a:t>
              </a:r>
              <a:r>
                <a:rPr lang="en-US" altLang="ko-KR" sz="1100" dirty="0" smtClean="0">
                  <a:latin typeface="+mn-ea"/>
                  <a:ea typeface="+mn-ea"/>
                </a:rPr>
                <a:t>Order</a:t>
              </a:r>
              <a:endParaRPr lang="ko-KR" altLang="en-US" sz="1100" dirty="0">
                <a:latin typeface="+mn-ea"/>
                <a:ea typeface="+mn-ea"/>
              </a:endParaRPr>
            </a:p>
          </p:txBody>
        </p:sp>
        <p:sp>
          <p:nvSpPr>
            <p:cNvPr id="13" name="AutoShape 46"/>
            <p:cNvSpPr>
              <a:spLocks noChangeArrowheads="1"/>
            </p:cNvSpPr>
            <p:nvPr/>
          </p:nvSpPr>
          <p:spPr bwMode="auto">
            <a:xfrm>
              <a:off x="6450268" y="2285560"/>
              <a:ext cx="1731307" cy="548770"/>
            </a:xfrm>
            <a:prstGeom prst="flowChartAlternateProcess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r>
                <a:rPr lang="en-US" altLang="ko-KR" sz="1100" dirty="0">
                  <a:latin typeface="+mn-ea"/>
                  <a:ea typeface="+mn-ea"/>
                </a:rPr>
                <a:t>TM.02.01</a:t>
              </a:r>
              <a:endParaRPr lang="en-US" altLang="ko-KR" sz="1100" dirty="0" smtClean="0">
                <a:latin typeface="+mn-ea"/>
                <a:ea typeface="+mn-ea"/>
              </a:endParaRPr>
            </a:p>
            <a:p>
              <a:r>
                <a:rPr lang="en-US" altLang="ko-KR" sz="1100" dirty="0">
                  <a:latin typeface="+mn-ea"/>
                  <a:ea typeface="+mn-ea"/>
                </a:rPr>
                <a:t>Forwarding </a:t>
              </a:r>
              <a:r>
                <a:rPr lang="en-US" altLang="ko-KR" sz="1100" dirty="0" smtClean="0">
                  <a:latin typeface="+mn-ea"/>
                  <a:ea typeface="+mn-ea"/>
                </a:rPr>
                <a:t>Agreement</a:t>
              </a:r>
              <a:endParaRPr lang="ko-KR" altLang="en-US" sz="1100" dirty="0">
                <a:latin typeface="+mn-ea"/>
                <a:ea typeface="+mn-ea"/>
              </a:endParaRPr>
            </a:p>
          </p:txBody>
        </p:sp>
        <p:sp>
          <p:nvSpPr>
            <p:cNvPr id="14" name="AutoShape 4"/>
            <p:cNvSpPr>
              <a:spLocks noChangeArrowheads="1"/>
            </p:cNvSpPr>
            <p:nvPr/>
          </p:nvSpPr>
          <p:spPr bwMode="auto">
            <a:xfrm>
              <a:off x="4424497" y="2972863"/>
              <a:ext cx="1847717" cy="816706"/>
            </a:xfrm>
            <a:prstGeom prst="flowChartProcess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1100" dirty="0" smtClean="0">
                  <a:latin typeface="+mn-ea"/>
                  <a:ea typeface="+mn-ea"/>
                </a:rPr>
                <a:t>04. </a:t>
              </a:r>
              <a:r>
                <a:rPr lang="ko-KR" altLang="en-US" sz="1100" dirty="0" smtClean="0">
                  <a:latin typeface="+mn-ea"/>
                  <a:ea typeface="+mn-ea"/>
                </a:rPr>
                <a:t>운임 정보 확정</a:t>
              </a:r>
              <a:endParaRPr lang="en-US" altLang="ko-KR" sz="1100" dirty="0" smtClean="0">
                <a:latin typeface="+mn-ea"/>
                <a:ea typeface="+mn-ea"/>
              </a:endParaRPr>
            </a:p>
            <a:p>
              <a:r>
                <a:rPr lang="en-US" altLang="ko-KR" sz="1100" dirty="0" smtClean="0">
                  <a:latin typeface="+mn-ea"/>
                  <a:ea typeface="+mn-ea"/>
                </a:rPr>
                <a:t>( TCCS :</a:t>
              </a:r>
            </a:p>
            <a:p>
              <a:r>
                <a:rPr lang="en-US" altLang="ko-KR" sz="1100" dirty="0" smtClean="0">
                  <a:latin typeface="+mn-ea"/>
                  <a:ea typeface="+mn-ea"/>
                </a:rPr>
                <a:t>Transportation Charge</a:t>
              </a:r>
            </a:p>
            <a:p>
              <a:r>
                <a:rPr lang="en-US" altLang="ko-KR" sz="1100" dirty="0" smtClean="0">
                  <a:latin typeface="+mn-ea"/>
                  <a:ea typeface="+mn-ea"/>
                </a:rPr>
                <a:t>Calculation Sheet )</a:t>
              </a:r>
            </a:p>
          </p:txBody>
        </p:sp>
        <p:cxnSp>
          <p:nvCxnSpPr>
            <p:cNvPr id="15" name="직선 화살표 연결선 69"/>
            <p:cNvCxnSpPr>
              <a:stCxn id="9" idx="2"/>
              <a:endCxn id="8" idx="0"/>
            </p:cNvCxnSpPr>
            <p:nvPr/>
          </p:nvCxnSpPr>
          <p:spPr>
            <a:xfrm rot="5400000">
              <a:off x="2042735" y="3120246"/>
              <a:ext cx="254136" cy="12700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화살표 연결선 69"/>
            <p:cNvCxnSpPr>
              <a:stCxn id="10" idx="2"/>
              <a:endCxn id="14" idx="1"/>
            </p:cNvCxnSpPr>
            <p:nvPr/>
          </p:nvCxnSpPr>
          <p:spPr>
            <a:xfrm rot="5400000" flipH="1" flipV="1">
              <a:off x="2689097" y="2861922"/>
              <a:ext cx="1216105" cy="2254694"/>
            </a:xfrm>
            <a:prstGeom prst="bentConnector4">
              <a:avLst>
                <a:gd name="adj1" fmla="val -18798"/>
                <a:gd name="adj2" fmla="val 68362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화살표 연결선 69"/>
            <p:cNvCxnSpPr>
              <a:stCxn id="11" idx="2"/>
              <a:endCxn id="14" idx="0"/>
            </p:cNvCxnSpPr>
            <p:nvPr/>
          </p:nvCxnSpPr>
          <p:spPr>
            <a:xfrm rot="16200000" flipH="1">
              <a:off x="4659758" y="2284265"/>
              <a:ext cx="587054" cy="790141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화살표 연결선 69"/>
            <p:cNvCxnSpPr>
              <a:stCxn id="11" idx="3"/>
              <a:endCxn id="13" idx="0"/>
            </p:cNvCxnSpPr>
            <p:nvPr/>
          </p:nvCxnSpPr>
          <p:spPr>
            <a:xfrm>
              <a:off x="5240850" y="2038484"/>
              <a:ext cx="2075072" cy="247076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화살표 연결선 69"/>
            <p:cNvCxnSpPr>
              <a:stCxn id="14" idx="2"/>
              <a:endCxn id="12" idx="0"/>
            </p:cNvCxnSpPr>
            <p:nvPr/>
          </p:nvCxnSpPr>
          <p:spPr>
            <a:xfrm rot="5400000">
              <a:off x="5155680" y="3982245"/>
              <a:ext cx="385352" cy="1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화살표 연결선 69"/>
            <p:cNvCxnSpPr>
              <a:stCxn id="13" idx="2"/>
              <a:endCxn id="14" idx="3"/>
            </p:cNvCxnSpPr>
            <p:nvPr/>
          </p:nvCxnSpPr>
          <p:spPr>
            <a:xfrm rot="5400000">
              <a:off x="6520625" y="2585919"/>
              <a:ext cx="546886" cy="1043708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AutoShape 46"/>
            <p:cNvSpPr>
              <a:spLocks noChangeArrowheads="1"/>
            </p:cNvSpPr>
            <p:nvPr/>
          </p:nvSpPr>
          <p:spPr bwMode="auto">
            <a:xfrm>
              <a:off x="4632939" y="5054493"/>
              <a:ext cx="1430832" cy="664012"/>
            </a:xfrm>
            <a:prstGeom prst="flowChartAlternateProcess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r>
                <a:rPr lang="en-US" altLang="ko-KR" sz="1100" dirty="0">
                  <a:latin typeface="+mn-ea"/>
                  <a:ea typeface="+mn-ea"/>
                </a:rPr>
                <a:t>TM.04.01</a:t>
              </a:r>
              <a:endParaRPr lang="en-US" altLang="ko-KR" sz="1100" dirty="0" smtClean="0">
                <a:latin typeface="+mn-ea"/>
                <a:ea typeface="+mn-ea"/>
              </a:endParaRPr>
            </a:p>
            <a:p>
              <a:r>
                <a:rPr lang="en-US" altLang="ko-KR" sz="1100" dirty="0">
                  <a:latin typeface="+mn-ea"/>
                  <a:ea typeface="+mn-ea"/>
                </a:rPr>
                <a:t>Forwarding Settlement</a:t>
              </a:r>
              <a:endParaRPr lang="ko-KR" altLang="en-US" sz="1100" dirty="0">
                <a:latin typeface="+mn-ea"/>
                <a:ea typeface="+mn-ea"/>
              </a:endParaRPr>
            </a:p>
          </p:txBody>
        </p:sp>
        <p:sp>
          <p:nvSpPr>
            <p:cNvPr id="22" name="AutoShape 46"/>
            <p:cNvSpPr>
              <a:spLocks noChangeArrowheads="1"/>
            </p:cNvSpPr>
            <p:nvPr/>
          </p:nvSpPr>
          <p:spPr bwMode="auto">
            <a:xfrm>
              <a:off x="7067162" y="4187276"/>
              <a:ext cx="1430832" cy="664012"/>
            </a:xfrm>
            <a:prstGeom prst="flowChartAlternateProcess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r>
                <a:rPr lang="en-US" altLang="ko-KR" sz="1100" dirty="0" smtClean="0">
                  <a:latin typeface="+mn-ea"/>
                  <a:ea typeface="+mn-ea"/>
                </a:rPr>
                <a:t>TM.03.02</a:t>
              </a:r>
            </a:p>
            <a:p>
              <a:r>
                <a:rPr lang="en-US" altLang="ko-KR" sz="1100" dirty="0" smtClean="0">
                  <a:latin typeface="+mn-ea"/>
                  <a:ea typeface="+mn-ea"/>
                </a:rPr>
                <a:t>Transportation </a:t>
              </a:r>
              <a:r>
                <a:rPr lang="en-US" altLang="ko-KR" sz="1100" dirty="0">
                  <a:latin typeface="+mn-ea"/>
                  <a:ea typeface="+mn-ea"/>
                </a:rPr>
                <a:t>Execution</a:t>
              </a:r>
              <a:endParaRPr lang="ko-KR" altLang="en-US" sz="1100" dirty="0">
                <a:latin typeface="+mn-ea"/>
                <a:ea typeface="+mn-ea"/>
              </a:endParaRPr>
            </a:p>
          </p:txBody>
        </p:sp>
        <p:sp>
          <p:nvSpPr>
            <p:cNvPr id="23" name="AutoShape 46"/>
            <p:cNvSpPr>
              <a:spLocks noChangeArrowheads="1"/>
            </p:cNvSpPr>
            <p:nvPr/>
          </p:nvSpPr>
          <p:spPr bwMode="auto">
            <a:xfrm>
              <a:off x="7067162" y="5344080"/>
              <a:ext cx="1430832" cy="476726"/>
            </a:xfrm>
            <a:prstGeom prst="flowChartAlternateProcess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r>
                <a:rPr lang="en-US" altLang="ko-KR" sz="1100" dirty="0" smtClean="0">
                  <a:latin typeface="+mn-ea"/>
                  <a:ea typeface="+mn-ea"/>
                </a:rPr>
                <a:t>TM.04.02</a:t>
              </a:r>
            </a:p>
            <a:p>
              <a:r>
                <a:rPr lang="en-US" altLang="ko-KR" sz="1100" dirty="0">
                  <a:latin typeface="+mn-ea"/>
                  <a:ea typeface="+mn-ea"/>
                </a:rPr>
                <a:t>Freight Settlement</a:t>
              </a:r>
              <a:endParaRPr lang="ko-KR" altLang="en-US" sz="1100" dirty="0">
                <a:latin typeface="+mn-ea"/>
                <a:ea typeface="+mn-ea"/>
              </a:endParaRPr>
            </a:p>
          </p:txBody>
        </p:sp>
        <p:cxnSp>
          <p:nvCxnSpPr>
            <p:cNvPr id="24" name="직선 화살표 연결선 69"/>
            <p:cNvCxnSpPr>
              <a:stCxn id="12" idx="2"/>
              <a:endCxn id="21" idx="0"/>
            </p:cNvCxnSpPr>
            <p:nvPr/>
          </p:nvCxnSpPr>
          <p:spPr>
            <a:xfrm rot="5400000">
              <a:off x="5146932" y="4853070"/>
              <a:ext cx="402846" cy="12700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화살표 연결선 69"/>
            <p:cNvCxnSpPr>
              <a:stCxn id="22" idx="2"/>
              <a:endCxn id="23" idx="0"/>
            </p:cNvCxnSpPr>
            <p:nvPr/>
          </p:nvCxnSpPr>
          <p:spPr>
            <a:xfrm rot="5400000">
              <a:off x="7536182" y="5097684"/>
              <a:ext cx="492792" cy="12700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화살표 연결선 69"/>
            <p:cNvCxnSpPr>
              <a:stCxn id="12" idx="3"/>
              <a:endCxn id="22" idx="1"/>
            </p:cNvCxnSpPr>
            <p:nvPr/>
          </p:nvCxnSpPr>
          <p:spPr>
            <a:xfrm>
              <a:off x="6063771" y="4413284"/>
              <a:ext cx="1003391" cy="105998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5240851" y="1791082"/>
              <a:ext cx="52125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+mn-ea"/>
                  <a:ea typeface="+mn-ea"/>
                </a:rPr>
                <a:t>Yes</a:t>
              </a:r>
              <a:endParaRPr lang="en-US" sz="800" dirty="0">
                <a:latin typeface="+mn-ea"/>
                <a:ea typeface="+mn-ea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997826" y="2385809"/>
              <a:ext cx="52125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+mn-ea"/>
                  <a:ea typeface="+mn-ea"/>
                </a:rPr>
                <a:t>No</a:t>
              </a:r>
              <a:endParaRPr lang="en-US" sz="800" dirty="0">
                <a:latin typeface="+mn-ea"/>
                <a:ea typeface="+mn-ea"/>
              </a:endParaRPr>
            </a:p>
          </p:txBody>
        </p:sp>
        <p:cxnSp>
          <p:nvCxnSpPr>
            <p:cNvPr id="29" name="직선 화살표 연결선 69"/>
            <p:cNvCxnSpPr>
              <a:stCxn id="10" idx="0"/>
              <a:endCxn id="8" idx="2"/>
            </p:cNvCxnSpPr>
            <p:nvPr/>
          </p:nvCxnSpPr>
          <p:spPr>
            <a:xfrm rot="5400000" flipH="1" flipV="1">
              <a:off x="2034800" y="3922318"/>
              <a:ext cx="270007" cy="12700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AutoShape 4"/>
            <p:cNvSpPr>
              <a:spLocks noChangeArrowheads="1"/>
            </p:cNvSpPr>
            <p:nvPr/>
          </p:nvSpPr>
          <p:spPr bwMode="auto">
            <a:xfrm>
              <a:off x="1307914" y="5105651"/>
              <a:ext cx="1847717" cy="613604"/>
            </a:xfrm>
            <a:prstGeom prst="flowChartProcess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1100" dirty="0" smtClean="0">
                  <a:latin typeface="+mn-ea"/>
                  <a:ea typeface="+mn-ea"/>
                </a:rPr>
                <a:t>05. Freight Agreement </a:t>
              </a:r>
              <a:r>
                <a:rPr lang="ko-KR" altLang="en-US" sz="1100" dirty="0" smtClean="0">
                  <a:latin typeface="+mn-ea"/>
                  <a:ea typeface="+mn-ea"/>
                </a:rPr>
                <a:t>관리</a:t>
              </a:r>
              <a:endParaRPr lang="en-US" altLang="ko-KR" sz="1100" dirty="0" smtClean="0">
                <a:latin typeface="+mn-ea"/>
                <a:ea typeface="+mn-ea"/>
              </a:endParaRPr>
            </a:p>
          </p:txBody>
        </p:sp>
        <p:cxnSp>
          <p:nvCxnSpPr>
            <p:cNvPr id="31" name="직선 화살표 연결선 69"/>
            <p:cNvCxnSpPr>
              <a:stCxn id="30" idx="3"/>
              <a:endCxn id="14" idx="1"/>
            </p:cNvCxnSpPr>
            <p:nvPr/>
          </p:nvCxnSpPr>
          <p:spPr>
            <a:xfrm flipV="1">
              <a:off x="3155631" y="3381216"/>
              <a:ext cx="1268866" cy="2031237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9685254"/>
              </p:ext>
            </p:extLst>
          </p:nvPr>
        </p:nvGraphicFramePr>
        <p:xfrm>
          <a:off x="488950" y="1557338"/>
          <a:ext cx="8856663" cy="3974329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578709"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Scale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정의</a:t>
                      </a: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운임을 결정하는 측정 단위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출발지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도착지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컨테이너 종류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, LB, CBM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등등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을 정의하고 등록 관리하는 업무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ZMMR3010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6582"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Rate Table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관리</a:t>
                      </a: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운임 항목의 금액을 자동으로 계산할 경우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각 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Scale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별 계산 금액 정보를 등록 관리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1850"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Charge Type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관리</a:t>
                      </a: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운임 항목을 정의 하고 등록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수정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삭제 관리하는 업무 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6582"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운임 정보 확정</a:t>
                      </a: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자동 계산된 운임 항목별 금액을 확인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및 수정하고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수작업 입력할 운임 항목을 등록 확정하는 업무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3742"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Freight</a:t>
                      </a:r>
                      <a:r>
                        <a:rPr kumimoji="1" lang="en-US" altLang="ko-KR" sz="1100" baseline="0" dirty="0" smtClean="0">
                          <a:latin typeface="+mn-ea"/>
                          <a:ea typeface="+mn-ea"/>
                        </a:rPr>
                        <a:t> Agreement</a:t>
                      </a:r>
                      <a:r>
                        <a:rPr kumimoji="1" lang="ko-KR" altLang="en-US" sz="1100" baseline="0" dirty="0" smtClean="0">
                          <a:latin typeface="+mn-ea"/>
                          <a:ea typeface="+mn-ea"/>
                        </a:rPr>
                        <a:t>관리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운송사별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계약된 운임 조건을 등록 관리하여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endParaRPr lang="en-US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r>
                        <a:rPr 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Work List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에서 조회 조건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서비스유형 등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에 맞는 서비스 계약을 조회 하여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3290023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5803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Agreement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정보 생성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주체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유효기간 등등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Calculation sheet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입력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계산조건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방식 등등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Charge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입력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운임항목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–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예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 OCF, THC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658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Rate table 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단가표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작성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75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Scale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입력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(POL, POD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1"/>
          <a:ext cx="9215437" cy="499675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925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매출입력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– Forwarding Agreement Management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상단 중앙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Freight Agreement Management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상단 중앙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420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Forwarding Agreement Management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상단 중앙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Freight Agreement Management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상단 중앙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834" y="1372714"/>
            <a:ext cx="8819886" cy="318118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1"/>
          <a:ext cx="9215437" cy="507766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536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836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매출기준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513" y="1387152"/>
            <a:ext cx="7351414" cy="3284436"/>
          </a:xfrm>
          <a:prstGeom prst="rect">
            <a:avLst/>
          </a:prstGeom>
          <a:noFill/>
          <a:ln>
            <a:solidFill>
              <a:srgbClr val="92D050"/>
            </a:solidFill>
            <a:prstDash val="sysDash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399"/>
          <a:ext cx="9215437" cy="498770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626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507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Type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Search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‘Code : ZFWA (Forwarding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3616" y="1394341"/>
            <a:ext cx="6554709" cy="3571274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64056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4861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Basic Data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기준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별도 첨부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별도 기준은 없으며 담당자 별로 쉽게 구분할 수 있는 내용으로 입력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Details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Time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Zone : “UTC+09”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일괄 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Valid-From Date / Valid-to Date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적용 기준 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Involved Parties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Organization : ‘6000’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일괄 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Ordering Party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 입력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Molymex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S. A.)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3310" y="1403284"/>
            <a:ext cx="8425825" cy="318682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588461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Group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 부서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1.1. Agreement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시 영업 부서 코드를 필수로 입력해야 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영업부서가 입력된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부서만 사용가능함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983907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3283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 bwMode="auto">
          <a:xfrm>
            <a:off x="1920880" y="4002923"/>
            <a:ext cx="771520" cy="144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5487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77712"/>
          <a:ext cx="9215437" cy="510374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1037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Content Placeholder 3"/>
          <p:cNvGraphicFramePr>
            <a:graphicFrameLocks/>
          </p:cNvGraphicFramePr>
          <p:nvPr/>
        </p:nvGraphicFramePr>
        <p:xfrm>
          <a:off x="765012" y="2153548"/>
          <a:ext cx="8229601" cy="34916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34855"/>
                <a:gridCol w="634855"/>
                <a:gridCol w="634855"/>
                <a:gridCol w="634855"/>
                <a:gridCol w="634855"/>
                <a:gridCol w="634855"/>
                <a:gridCol w="4420471"/>
              </a:tblGrid>
              <a:tr h="193983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매출 </a:t>
                      </a:r>
                      <a:r>
                        <a:rPr lang="en-US" sz="1000" u="none" strike="noStrike">
                          <a:effectLst/>
                        </a:rPr>
                        <a:t>agreement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Code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C_I_200001232_001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</a:rPr>
                        <a:t>17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Rule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C(Container)/A(Air)/L(LCL)/B(Bulk)/T(Truck) + E(Export)/I(Import) + 20000123(</a:t>
                      </a:r>
                      <a:r>
                        <a:rPr lang="ko-KR" altLang="en-US" sz="1000" u="none" strike="noStrike">
                          <a:effectLst/>
                        </a:rPr>
                        <a:t>고객코드</a:t>
                      </a:r>
                      <a:r>
                        <a:rPr lang="en-US" altLang="ko-KR" sz="1000" u="none" strike="noStrike">
                          <a:effectLst/>
                        </a:rPr>
                        <a:t>) + 001(</a:t>
                      </a:r>
                      <a:r>
                        <a:rPr lang="ko-KR" altLang="en-US" sz="1000" u="none" strike="noStrike">
                          <a:effectLst/>
                        </a:rPr>
                        <a:t>일련번호</a:t>
                      </a:r>
                      <a:r>
                        <a:rPr lang="en-US" altLang="ko-KR" sz="1000" u="none" strike="noStrike">
                          <a:effectLst/>
                        </a:rPr>
                        <a:t>)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매입 </a:t>
                      </a:r>
                      <a:r>
                        <a:rPr lang="en-US" sz="1000" u="none" strike="noStrike">
                          <a:effectLst/>
                        </a:rPr>
                        <a:t>agreement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Code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C_E_100023_001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</a:rPr>
                        <a:t>14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Rule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C(Container)/A(Air)/L(LCL)/B(Bulk)/T(Truck) + E(Export)/I(Import) + 100023(</a:t>
                      </a:r>
                      <a:r>
                        <a:rPr lang="ko-KR" altLang="en-US" sz="1000" u="none" strike="noStrike">
                          <a:effectLst/>
                        </a:rPr>
                        <a:t>선사</a:t>
                      </a:r>
                      <a:r>
                        <a:rPr lang="en-US" altLang="ko-KR" sz="1000" u="none" strike="noStrike">
                          <a:effectLst/>
                        </a:rPr>
                        <a:t>/</a:t>
                      </a:r>
                      <a:r>
                        <a:rPr lang="ko-KR" altLang="en-US" sz="1000" u="none" strike="noStrike">
                          <a:effectLst/>
                        </a:rPr>
                        <a:t>운송사코드</a:t>
                      </a:r>
                      <a:r>
                        <a:rPr lang="en-US" altLang="ko-KR" sz="1000" u="none" strike="noStrike">
                          <a:effectLst/>
                        </a:rPr>
                        <a:t>) + 001(</a:t>
                      </a:r>
                      <a:r>
                        <a:rPr lang="ko-KR" altLang="en-US" sz="1000" u="none" strike="noStrike">
                          <a:effectLst/>
                        </a:rPr>
                        <a:t>일련번호</a:t>
                      </a:r>
                      <a:r>
                        <a:rPr lang="en-US" altLang="ko-KR" sz="1000" u="none" strike="noStrike">
                          <a:effectLst/>
                        </a:rPr>
                        <a:t>)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 gridSpan="4"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* 날짜는 </a:t>
                      </a:r>
                      <a:r>
                        <a:rPr lang="en-US" altLang="ko-KR" sz="1000" u="none" strike="noStrike">
                          <a:effectLst/>
                        </a:rPr>
                        <a:t>agreement </a:t>
                      </a:r>
                      <a:r>
                        <a:rPr lang="ko-KR" altLang="en-US" sz="1000" u="none" strike="noStrike">
                          <a:effectLst/>
                        </a:rPr>
                        <a:t>상에서 관리됨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 gridSpan="5"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* 코드상에 </a:t>
                      </a:r>
                      <a:r>
                        <a:rPr lang="en-US" altLang="ko-KR" sz="1000" u="none" strike="noStrike">
                          <a:effectLst/>
                        </a:rPr>
                        <a:t>remark </a:t>
                      </a:r>
                      <a:r>
                        <a:rPr lang="ko-KR" altLang="en-US" sz="1000" u="none" strike="noStrike">
                          <a:effectLst/>
                        </a:rPr>
                        <a:t>추가는 자리수 제한 상 어려움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628265" y="1642770"/>
            <a:ext cx="1519968" cy="276999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marL="228600" lvl="0" indent="-228600" algn="l"/>
            <a:r>
              <a:rPr lang="en-US" altLang="ko-KR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**  </a:t>
            </a:r>
            <a:r>
              <a:rPr lang="ko-KR" altLang="en-US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별첨 </a:t>
            </a:r>
            <a:r>
              <a:rPr lang="en-US" altLang="ko-KR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- </a:t>
            </a:r>
            <a:r>
              <a:rPr lang="ko-KR" altLang="en-US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입력기준</a:t>
            </a:r>
            <a:endParaRPr lang="en-US" altLang="ko-KR" b="1" dirty="0" smtClean="0">
              <a:solidFill>
                <a:srgbClr val="0000FF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77712"/>
          <a:ext cx="9215437" cy="515112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1037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예를 들어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하기 정보를 입력한다고 가정할 경우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5101" y="2128009"/>
            <a:ext cx="5604095" cy="3162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23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78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하단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부분의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Insert – Item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클릭하여 하나의 행을 생성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2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 행을 클릭 후 상단의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“Add Calculation  sheet’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우측에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Calculation sheet number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생성되는 것을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(Calculation sheet number –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일종의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만들어졌다는 확인 번호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026" y="4504616"/>
            <a:ext cx="8050605" cy="1763318"/>
          </a:xfrm>
          <a:prstGeom prst="rect">
            <a:avLst/>
          </a:prstGeom>
          <a:noFill/>
          <a:ln w="3175">
            <a:solidFill>
              <a:srgbClr val="92D050"/>
            </a:solidFill>
            <a:prstDash val="sysDash"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6996" y="1983192"/>
            <a:ext cx="8048529" cy="1735004"/>
          </a:xfrm>
          <a:prstGeom prst="rect">
            <a:avLst/>
          </a:prstGeom>
          <a:noFill/>
          <a:ln w="3175">
            <a:solidFill>
              <a:srgbClr val="92D05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13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 Calculation number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 후 상단의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“Display Calculation sheet”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8352" y="1844241"/>
            <a:ext cx="9089680" cy="1205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304453"/>
          <a:ext cx="9215437" cy="496959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부분의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Insert – Single Item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항목의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갯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 만큼 클릭하여 생성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989" y="1825604"/>
            <a:ext cx="8021375" cy="3325818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2391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239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Type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Search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입력하고자 하는 항목의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Code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명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OCF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OCF4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,  THC :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THC1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,  DOC :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DOC1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Currency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에서 해당 항목에 맞는 화폐단위 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993" y="1407571"/>
            <a:ext cx="7986711" cy="3551281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5107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5107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 지정 후 상단의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“Add Rate Table”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Rate table type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확인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(Rate table type – Calculation sheet number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개념 동일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803" y="1781629"/>
            <a:ext cx="6294136" cy="215916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489" y="4088129"/>
            <a:ext cx="6285466" cy="217686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856723"/>
              </p:ext>
            </p:extLst>
          </p:nvPr>
        </p:nvGraphicFramePr>
        <p:xfrm>
          <a:off x="344488" y="1295398"/>
          <a:ext cx="9215437" cy="493338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518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15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각 항목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(OCF/THC/DOC)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OCF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지정 후 상단의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“Display Rate Table”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3839" y="1464455"/>
            <a:ext cx="8115142" cy="326235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7103511"/>
              </p:ext>
            </p:extLst>
          </p:nvPr>
        </p:nvGraphicFramePr>
        <p:xfrm>
          <a:off x="344488" y="1295400"/>
          <a:ext cx="9215437" cy="498183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779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38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1)  General data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창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j-lt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j-lt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2)  OCF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를 구성하는 요소는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POL / POD /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각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CNTR TYPE – 3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가지 이므로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하단의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‘Insert Scale’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을 클릭하여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3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개의 행을 만듦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1415" y="1490085"/>
            <a:ext cx="7505323" cy="351313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470031"/>
              </p:ext>
            </p:extLst>
          </p:nvPr>
        </p:nvGraphicFramePr>
        <p:xfrm>
          <a:off x="344488" y="1295400"/>
          <a:ext cx="9215437" cy="503126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521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15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첫 번째 행 클릭 후 하기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*Calculation base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POL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ENTER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SOURCELOC)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두 번째 행 클릭 후 동일하게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POD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ENTER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DESTLOC)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번째 행 클릭 후 동일하게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CNTR TYPE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ENTER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EQUIP_TYPE)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964" y="1434545"/>
            <a:ext cx="6708431" cy="3672975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7595393"/>
              </p:ext>
            </p:extLst>
          </p:nvPr>
        </p:nvGraphicFramePr>
        <p:xfrm>
          <a:off x="344488" y="1199841"/>
          <a:ext cx="9215437" cy="536859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3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7228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Dates and Values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이동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그림과 같이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Source Location, Destination Location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General data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입력한 정보가 표의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Title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표시 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3)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Rates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에서 운임정보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Source Location (POL)  :  KRPUS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Destination Location (POD)  :  CNSHA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(POL / POD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반드시 정해진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Code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예를 들어 </a:t>
                      </a:r>
                      <a:r>
                        <a:rPr kumimoji="0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Busan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입력하면 사람은 이해하나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System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 이해하지 못함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Equipment Type (CNTR type)  :  22GP / 42GP / 45GP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Value (Rate)  :  20 / 40 / 40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**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엑셀파일에서 복사 후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붙여넣기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가능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563315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599" y="1392920"/>
            <a:ext cx="7696015" cy="3280048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9289280"/>
              </p:ext>
            </p:extLst>
          </p:nvPr>
        </p:nvGraphicFramePr>
        <p:xfrm>
          <a:off x="344488" y="1295400"/>
          <a:ext cx="9215437" cy="503949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166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285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‘Life Cycle Status’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확인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 ‘In Process’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라고 표시되어 있으면 현재 진행 중에 있으며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아직 마무리되지 않은 상태임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반드시 상단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‘Set Status’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‘Released’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해줘야만 마무리가 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Released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   표시와 함께 입력한 정보가 제대로 저장되었는지 확인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38167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609" y="1327007"/>
            <a:ext cx="7758375" cy="3332776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0778" y="5411757"/>
            <a:ext cx="20002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6293" y="5589606"/>
            <a:ext cx="3123728" cy="376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090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c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761432512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4217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3815199"/>
              </p:ext>
            </p:extLst>
          </p:nvPr>
        </p:nvGraphicFramePr>
        <p:xfrm>
          <a:off x="345440" y="1313507"/>
          <a:ext cx="9225280" cy="5166360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 단위 운임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Calculation Rule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컨터이너 단위로 산정되는 운임에서는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탭으로 이동하여 위 그림과 같이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값을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5) Back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클릭하여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Sheet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화면으로 돌아감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2.1. Rate Table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탭에서 왼편 그림과 같이 값을  입력해줌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Base: QUANTITY_VAL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Apply Level: Rate Table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Price Unit: 1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Unit of Measure: PC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331104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Rectangle 12"/>
          <p:cNvSpPr/>
          <p:nvPr/>
        </p:nvSpPr>
        <p:spPr bwMode="auto">
          <a:xfrm>
            <a:off x="913768" y="4661203"/>
            <a:ext cx="4735192" cy="21125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7352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9608308"/>
              </p:ext>
            </p:extLst>
          </p:nvPr>
        </p:nvGraphicFramePr>
        <p:xfrm>
          <a:off x="344488" y="1295400"/>
          <a:ext cx="9215437" cy="5270156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3095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606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n-lt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뒤로 돌아와서 다시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‘THC’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지정 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, ‘Display Rate Table’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n-lt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38167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4471" y="1444180"/>
            <a:ext cx="7732425" cy="3028967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090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631" name="Group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3988679"/>
              </p:ext>
            </p:extLst>
          </p:nvPr>
        </p:nvGraphicFramePr>
        <p:xfrm>
          <a:off x="344488" y="1295400"/>
          <a:ext cx="9215437" cy="4981832"/>
        </p:xfrm>
        <a:graphic>
          <a:graphicData uri="http://schemas.openxmlformats.org/drawingml/2006/table">
            <a:tbl>
              <a:tblPr/>
              <a:tblGrid>
                <a:gridCol w="5875080"/>
                <a:gridCol w="3340357"/>
              </a:tblGrid>
              <a:tr h="49818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T="45707" marB="45707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또한 표 상단에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  <a:defRPr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첫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번째 행 클릭 후 하기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“Calculation Base”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CNTR TYPE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ENTER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EQUIP_TYPE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T="45707" marB="45707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6813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759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90409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836" y="1438660"/>
            <a:ext cx="5602232" cy="416307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168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5527715"/>
              </p:ext>
            </p:extLst>
          </p:nvPr>
        </p:nvGraphicFramePr>
        <p:xfrm>
          <a:off x="344488" y="1295400"/>
          <a:ext cx="9215437" cy="507244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154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569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전과 동일하게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‘Dates and Value’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이동하여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‘Rate’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 운임정보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**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엑셀파일에서 복사 후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붙여넣기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가능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38167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379" y="1471028"/>
            <a:ext cx="7733379" cy="3125686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090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4207947"/>
              </p:ext>
            </p:extLst>
          </p:nvPr>
        </p:nvGraphicFramePr>
        <p:xfrm>
          <a:off x="344488" y="1295400"/>
          <a:ext cx="9215437" cy="498183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3013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051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동일한 방법으로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‘Set Status’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란에서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‘Released’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‘Released’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38167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6882" y="1425572"/>
            <a:ext cx="7735023" cy="2940482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090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c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50598580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4217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5435536"/>
              </p:ext>
            </p:extLst>
          </p:nvPr>
        </p:nvGraphicFramePr>
        <p:xfrm>
          <a:off x="345440" y="1313507"/>
          <a:ext cx="9225280" cy="5166360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 단위 운임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Calculation Rule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컨터이너 단위로 산정되는 운임에서는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탭으로 이동하여 위 그림과 같이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값을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4) Back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클릭하여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Sheet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화면으로 돌아감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2.1. Rate Table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탭에서 왼편 그림과 같이 값을  입력해줌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Base: QUANTITY_VAL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Apply Level: Rate Table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Price Unit: 1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Unit of Measure: PC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259056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Rectangle 12"/>
          <p:cNvSpPr/>
          <p:nvPr/>
        </p:nvSpPr>
        <p:spPr bwMode="auto">
          <a:xfrm>
            <a:off x="913768" y="4661203"/>
            <a:ext cx="4735192" cy="21125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8740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7154002"/>
              </p:ext>
            </p:extLst>
          </p:nvPr>
        </p:nvGraphicFramePr>
        <p:xfrm>
          <a:off x="344488" y="1295400"/>
          <a:ext cx="9215437" cy="498183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990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28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DOC FEE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경우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POL / POD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혹은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CNTR TYPE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구분 없이 건 당 기준이기에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‘Display Rate Table’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이동하여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건건이 입력할 필요 없이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 상태에서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KRW 35,000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 ENTER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38167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819" y="1490974"/>
            <a:ext cx="7599297" cy="3089263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090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6656761"/>
              </p:ext>
            </p:extLst>
          </p:nvPr>
        </p:nvGraphicFramePr>
        <p:xfrm>
          <a:off x="344488" y="1295400"/>
          <a:ext cx="9215437" cy="503125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626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686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다시 원래 위치로 돌아와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제일 중요한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‘Set Status’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‘Released’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38167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413" y="1444765"/>
            <a:ext cx="7338245" cy="3473224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090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5618224"/>
              </p:ext>
            </p:extLst>
          </p:nvPr>
        </p:nvGraphicFramePr>
        <p:xfrm>
          <a:off x="344488" y="1295401"/>
          <a:ext cx="9215437" cy="5042026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536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836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매입기준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974214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464" y="1373532"/>
            <a:ext cx="8608540" cy="3462604"/>
          </a:xfrm>
          <a:prstGeom prst="rect">
            <a:avLst/>
          </a:prstGeom>
          <a:noFill/>
          <a:ln>
            <a:solidFill>
              <a:srgbClr val="92D050"/>
            </a:solidFill>
            <a:prstDash val="sysDash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5650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399"/>
          <a:ext cx="9215437" cy="498770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626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507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매출과 동일하게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Type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Search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‘ZFWA (Forwarding Agreement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3616" y="1394341"/>
            <a:ext cx="6554709" cy="3571274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64056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4861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Basic Data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기준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별도 첨부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별도 기준은 없으며 담당자 별로 쉽게 구분할 수 있는 내용으로 입력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Details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Time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Zone : “UTC+09”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일괄 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Valid-From Date / Valid-to Date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적용 기준 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Involved Parties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Organization : ‘6000’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일괄 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Carrier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선사정보 입력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매출파트에서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Ordering Party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거래처정보를 입력했다면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매입에서는 선사 등 매입거래처 입력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407" y="1357447"/>
            <a:ext cx="6002446" cy="3355886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  <p:sp>
        <p:nvSpPr>
          <p:cNvPr id="5" name="모서리가 둥근 사각형 설명선 4"/>
          <p:cNvSpPr/>
          <p:nvPr/>
        </p:nvSpPr>
        <p:spPr>
          <a:xfrm>
            <a:off x="6610350" y="1457325"/>
            <a:ext cx="2819400" cy="1800225"/>
          </a:xfrm>
          <a:prstGeom prst="wedgeRoundRectCallout">
            <a:avLst>
              <a:gd name="adj1" fmla="val -50225"/>
              <a:gd name="adj2" fmla="val 69378"/>
              <a:gd name="adj3" fmla="val 16667"/>
            </a:avLst>
          </a:prstGeom>
          <a:noFill/>
          <a:ln w="15875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직사각형 91"/>
          <p:cNvSpPr>
            <a:spLocks noChangeArrowheads="1"/>
          </p:cNvSpPr>
          <p:nvPr/>
        </p:nvSpPr>
        <p:spPr bwMode="auto">
          <a:xfrm>
            <a:off x="6724650" y="1727101"/>
            <a:ext cx="266700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ko-KR" altLang="en-US" dirty="0" smtClean="0">
                <a:ln w="1143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매입 </a:t>
            </a:r>
            <a:r>
              <a:rPr lang="en-US" altLang="ko-KR" dirty="0" smtClean="0">
                <a:ln w="1143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(Freight Agreement Management) </a:t>
            </a:r>
            <a:r>
              <a:rPr lang="ko-KR" altLang="en-US" dirty="0" smtClean="0">
                <a:ln w="1143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의 경우</a:t>
            </a:r>
            <a:r>
              <a:rPr lang="en-US" altLang="ko-KR" dirty="0" smtClean="0">
                <a:ln w="1143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, Carrier</a:t>
            </a:r>
            <a:r>
              <a:rPr lang="ko-KR" altLang="en-US" dirty="0" smtClean="0">
                <a:ln w="1143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정보만 화주 정보를 입력하는 매출 </a:t>
            </a:r>
            <a:r>
              <a:rPr lang="en-US" altLang="ko-KR" dirty="0" smtClean="0">
                <a:ln w="1143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(Forwarding Agreement Management)</a:t>
            </a:r>
            <a:r>
              <a:rPr lang="ko-KR" altLang="en-US" dirty="0" smtClean="0">
                <a:ln w="1143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과 다를 뿐</a:t>
            </a:r>
            <a:r>
              <a:rPr lang="en-US" altLang="ko-KR" dirty="0" smtClean="0">
                <a:ln w="1143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, </a:t>
            </a:r>
            <a:r>
              <a:rPr lang="ko-KR" altLang="en-US" u="sng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이후 입력하는 방식은 모두 동일함</a:t>
            </a:r>
            <a:r>
              <a:rPr lang="en-US" altLang="ko-KR" dirty="0" smtClean="0">
                <a:ln w="1143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</a:t>
            </a:r>
            <a:endParaRPr lang="en-US" altLang="ko-KR" dirty="0">
              <a:ln w="11430"/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5187526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Group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 부서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1.1. Agreement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시 영업 부서 코드를 필수로 입력해야 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영업부서가 입력된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부서만 사용가능함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86809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3283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 bwMode="auto">
          <a:xfrm>
            <a:off x="1920880" y="4002923"/>
            <a:ext cx="771520" cy="144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64646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77712"/>
          <a:ext cx="9215437" cy="515112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1037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예를 들어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하기 정보를 입력한다고 가정할 경우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5101" y="2128009"/>
            <a:ext cx="5604095" cy="3162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23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78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하단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부분의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Insert – Item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클릭하여 하나의 행을 생성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2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 행을 클릭 후 상단의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“Add Calculation  sheet’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우측에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Calculation sheet number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생성되는 것을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(Calculation sheet number –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일종의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만들어졌다는 확인 번호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026" y="4504616"/>
            <a:ext cx="8050605" cy="1763318"/>
          </a:xfrm>
          <a:prstGeom prst="rect">
            <a:avLst/>
          </a:prstGeom>
          <a:noFill/>
          <a:ln w="3175">
            <a:solidFill>
              <a:srgbClr val="92D050"/>
            </a:solidFill>
            <a:prstDash val="sysDash"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6996" y="1983192"/>
            <a:ext cx="8048529" cy="1735004"/>
          </a:xfrm>
          <a:prstGeom prst="rect">
            <a:avLst/>
          </a:prstGeom>
          <a:noFill/>
          <a:ln w="3175">
            <a:solidFill>
              <a:srgbClr val="92D05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13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 Calculation number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 후 상단의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“Display Calculation sheet”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8352" y="1844241"/>
            <a:ext cx="9089680" cy="1205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304453"/>
          <a:ext cx="9215437" cy="496959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부분의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Insert – Single Item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항목의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갯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 만큼 클릭하여 생성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989" y="1825604"/>
            <a:ext cx="8021375" cy="3325818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2391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239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Type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Search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입력하고자 하는 항목의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Code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명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OCF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OCF4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,  THC :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THC1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,  DOC :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DOC1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Currency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에서 해당 항목에 맞는 화폐단위 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993" y="1407571"/>
            <a:ext cx="7986711" cy="3551281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5107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5107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 지정 후 상단의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“Add Rate Table”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Rate table type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확인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(Rate table type – Calculation sheet number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개념 동일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803" y="1781629"/>
            <a:ext cx="6294136" cy="215916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489" y="4088129"/>
            <a:ext cx="6285466" cy="217686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856723"/>
              </p:ext>
            </p:extLst>
          </p:nvPr>
        </p:nvGraphicFramePr>
        <p:xfrm>
          <a:off x="344488" y="1295398"/>
          <a:ext cx="9215437" cy="493338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518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15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각 항목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(OCF/THC/DOC)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OCF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지정 후 상단의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“Display Rate Table”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3839" y="1464455"/>
            <a:ext cx="8115142" cy="326235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7103511"/>
              </p:ext>
            </p:extLst>
          </p:nvPr>
        </p:nvGraphicFramePr>
        <p:xfrm>
          <a:off x="344488" y="1295400"/>
          <a:ext cx="9215437" cy="498183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779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38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1)  General data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창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j-lt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j-lt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2)  OCF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를 구성하는 요소는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POL / POD /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각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CNTR TYPE – 3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가지 이므로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하단의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‘Insert Scale’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을 클릭하여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3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개의 행을 만듦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1415" y="1490085"/>
            <a:ext cx="7505323" cy="351313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470031"/>
              </p:ext>
            </p:extLst>
          </p:nvPr>
        </p:nvGraphicFramePr>
        <p:xfrm>
          <a:off x="344488" y="1295400"/>
          <a:ext cx="9215437" cy="503126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521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15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첫 번째 행 클릭 후 하기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*Calculation base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POL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ENTER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SOURCELOC)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두 번째 행 클릭 후 동일하게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POD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ENTER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DESTLOC)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번째 행 클릭 후 동일하게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CNTR TYPE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ENTER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EQUIP_TYPE)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964" y="1434545"/>
            <a:ext cx="6708431" cy="3672975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7595393"/>
              </p:ext>
            </p:extLst>
          </p:nvPr>
        </p:nvGraphicFramePr>
        <p:xfrm>
          <a:off x="344488" y="1199841"/>
          <a:ext cx="9215437" cy="536859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3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7228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Dates and Values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이동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그림과 같이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Source Location, Destination Location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General data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입력한 정보가 표의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Title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표시 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3)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Rates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에서 운임정보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Source Location (POL)  :  KRPUS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Destination Location (POD)  :  CNSHA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(POL / POD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반드시 정해진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Code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예를 들어 </a:t>
                      </a:r>
                      <a:r>
                        <a:rPr kumimoji="0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Busan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입력하면 사람은 이해하나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System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 이해하지 못함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Equipment Type (CNTR type)  :  22GP / 42GP / 45GP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Value (Rate)  :  20 / 40 / 40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**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엑셀파일에서 복사 후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붙여넣기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가능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563315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599" y="1392920"/>
            <a:ext cx="7696015" cy="3280048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0701405"/>
              </p:ext>
            </p:extLst>
          </p:nvPr>
        </p:nvGraphicFramePr>
        <p:xfrm>
          <a:off x="344488" y="1295400"/>
          <a:ext cx="9215437" cy="503949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166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285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‘Life Cycle Status’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확인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 ‘In Process’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라고 표시되어 있으면 현재 진행 중에 있으며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아직 마무리되지 않은 상태임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반드시 상단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‘Set Status’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‘Released’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해줘야만 마무리가 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Released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   표시와 함께 입력한 정보가 제대로 저장되었는지 확인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38167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609" y="1327007"/>
            <a:ext cx="7758375" cy="3332776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0778" y="5411757"/>
            <a:ext cx="20002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6293" y="5589606"/>
            <a:ext cx="3123728" cy="376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090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c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072935049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4217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7918051"/>
              </p:ext>
            </p:extLst>
          </p:nvPr>
        </p:nvGraphicFramePr>
        <p:xfrm>
          <a:off x="345440" y="1313507"/>
          <a:ext cx="9225280" cy="5166360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 단위 운임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Calculation Rule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컨터이너 단위로 산정되는 운임에서는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탭으로 이동하여 위 그림과 같이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값을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5) Back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클릭하여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Sheet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화면으로 돌아감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2.1. Rate Table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탭에서 왼편 그림과 같이 값을  입력해줌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Base: QUANTITY_VAL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Apply Level: Rate Table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Price Unit: 1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Unit of Measure: PC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567173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Rectangle 12"/>
          <p:cNvSpPr/>
          <p:nvPr/>
        </p:nvSpPr>
        <p:spPr bwMode="auto">
          <a:xfrm>
            <a:off x="913768" y="4661203"/>
            <a:ext cx="4735192" cy="21125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20857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9608308"/>
              </p:ext>
            </p:extLst>
          </p:nvPr>
        </p:nvGraphicFramePr>
        <p:xfrm>
          <a:off x="344488" y="1295400"/>
          <a:ext cx="9215437" cy="5270156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3095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606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n-lt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뒤로 돌아와서 다시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‘THC’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지정 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, ‘Display Rate Table’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n-lt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38167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4471" y="1444180"/>
            <a:ext cx="7732425" cy="3028967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090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631" name="Group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3988679"/>
              </p:ext>
            </p:extLst>
          </p:nvPr>
        </p:nvGraphicFramePr>
        <p:xfrm>
          <a:off x="344488" y="1295400"/>
          <a:ext cx="9215437" cy="4981832"/>
        </p:xfrm>
        <a:graphic>
          <a:graphicData uri="http://schemas.openxmlformats.org/drawingml/2006/table">
            <a:tbl>
              <a:tblPr/>
              <a:tblGrid>
                <a:gridCol w="5875080"/>
                <a:gridCol w="3340357"/>
              </a:tblGrid>
              <a:tr h="49818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T="45707" marB="45707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또한 표 상단에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  <a:defRPr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첫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번째 행 클릭 후 하기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“Calculation Base”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CNTR TYPE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ENTER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EQUIP_TYPE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T="45707" marB="45707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6813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759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90409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836" y="1438660"/>
            <a:ext cx="5602232" cy="416307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168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5527715"/>
              </p:ext>
            </p:extLst>
          </p:nvPr>
        </p:nvGraphicFramePr>
        <p:xfrm>
          <a:off x="344488" y="1295400"/>
          <a:ext cx="9215437" cy="507244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154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569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전과 동일하게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‘Dates and Value’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이동하여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‘Rate’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 운임정보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**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엑셀파일에서 복사 후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붙여넣기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가능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38167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379" y="1471028"/>
            <a:ext cx="7733379" cy="3125686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090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7556352"/>
              </p:ext>
            </p:extLst>
          </p:nvPr>
        </p:nvGraphicFramePr>
        <p:xfrm>
          <a:off x="344488" y="1295400"/>
          <a:ext cx="9215437" cy="498183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3013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051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동일한 방법으로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‘Set Status’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란에서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‘Released’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‘Released’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38167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6882" y="1425572"/>
            <a:ext cx="7735023" cy="2940482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090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c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618299889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4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4217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4105574"/>
              </p:ext>
            </p:extLst>
          </p:nvPr>
        </p:nvGraphicFramePr>
        <p:xfrm>
          <a:off x="345440" y="1313507"/>
          <a:ext cx="9225280" cy="5166360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 단위 운임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Calculation Rule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컨터이너 단위로 산정되는 운임에서는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탭으로 이동하여 위 그림과 같이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값을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4) Back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클릭하여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Sheet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화면으로 돌아감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2.1. Rate Table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탭에서 왼편 그림과 같이 값을  입력해줌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Base: QUANTITY_VAL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Apply Level: Rate Table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Price Unit: 1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Unit of Measure: PC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724036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Rectangle 12"/>
          <p:cNvSpPr/>
          <p:nvPr/>
        </p:nvSpPr>
        <p:spPr bwMode="auto">
          <a:xfrm>
            <a:off x="913768" y="4661203"/>
            <a:ext cx="4735192" cy="21125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07105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7154002"/>
              </p:ext>
            </p:extLst>
          </p:nvPr>
        </p:nvGraphicFramePr>
        <p:xfrm>
          <a:off x="344488" y="1295400"/>
          <a:ext cx="9215437" cy="498183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990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28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DOC FEE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경우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POL / POD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혹은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CNTR TYPE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구분 없이 건 당 기준이기에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‘Display Rate Table’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이동하여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건건이 입력할 필요 없이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 상태에서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KRW 35,000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 ENTER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38167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819" y="1490974"/>
            <a:ext cx="7599297" cy="3089263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090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6656761"/>
              </p:ext>
            </p:extLst>
          </p:nvPr>
        </p:nvGraphicFramePr>
        <p:xfrm>
          <a:off x="344488" y="1295400"/>
          <a:ext cx="9215437" cy="503125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626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686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다시 원래 위치로 돌아와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제일 중요한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‘Set Status’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‘Released’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38167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413" y="1444765"/>
            <a:ext cx="7338245" cy="3473224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090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c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073031428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4217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0964006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 단위 운임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Calculation Rule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1.1. Rate Table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탭에서 왼편 그림과 같이 값을  입력해줌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Base: QUANTITY_VAL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Apply Level: Rate Table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Price Unit: 1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Unit of Measure: PC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223024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Agreement Management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시 유의 사항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Rectangle 12"/>
          <p:cNvSpPr/>
          <p:nvPr/>
        </p:nvSpPr>
        <p:spPr bwMode="auto">
          <a:xfrm>
            <a:off x="913768" y="4661203"/>
            <a:ext cx="4735192" cy="21125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5125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7985625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 단위 운임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Resolution Base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1.1. OCF, THC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 컨테이너 단위로 계산되는 운임은 반드시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Resolution Base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‘CONTAINER’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값을 입력해주여야 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915038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Agreement Management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시 유의 사항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3345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" y="4944683"/>
            <a:ext cx="6120000" cy="465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 bwMode="auto">
          <a:xfrm>
            <a:off x="1575440" y="5081725"/>
            <a:ext cx="761360" cy="144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43360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0880262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항공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육상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구간 운임 조건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항공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육상 구간에만 운임이 적용되도록 하려면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&gt; Item (Calculation Sheet)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 Type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아래 값을 입력함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항공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- 03 (Main Carriage)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 육상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- 01 (Pick-up)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 육상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- 05 (Delivery)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591179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Agreement Management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시 유의 사항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4001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 bwMode="auto">
          <a:xfrm>
            <a:off x="5466720" y="2937965"/>
            <a:ext cx="608960" cy="144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3420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13421</TotalTime>
  <Words>3215</Words>
  <Application>Microsoft Office PowerPoint</Application>
  <PresentationFormat>A4 Paper (210x297 mm)</PresentationFormat>
  <Paragraphs>1004</Paragraphs>
  <Slides>59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1" baseType="lpstr">
      <vt:lpstr>1_Office Theme</vt:lpstr>
      <vt:lpstr>think-cell Slide</vt:lpstr>
      <vt:lpstr>PowerPoint Presentation</vt:lpstr>
      <vt:lpstr>문서 개정 이력</vt:lpstr>
      <vt:lpstr>사용자 교육 개요</vt:lpstr>
      <vt:lpstr>사용자 교육 개요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doosan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dochoi</cp:lastModifiedBy>
  <cp:revision>413</cp:revision>
  <cp:lastPrinted>2006-08-30T13:33:06Z</cp:lastPrinted>
  <dcterms:created xsi:type="dcterms:W3CDTF">2008-05-17T00:48:54Z</dcterms:created>
  <dcterms:modified xsi:type="dcterms:W3CDTF">2015-10-23T01:49:45Z</dcterms:modified>
</cp:coreProperties>
</file>