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ags/tag1.xml" ContentType="application/vnd.openxmlformats-officedocument.presentationml.tags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  <p:sldMasterId id="2147484670" r:id="rId3"/>
  </p:sldMasterIdLst>
  <p:notesMasterIdLst>
    <p:notesMasterId r:id="rId44"/>
  </p:notesMasterIdLst>
  <p:handoutMasterIdLst>
    <p:handoutMasterId r:id="rId45"/>
  </p:handoutMasterIdLst>
  <p:sldIdLst>
    <p:sldId id="374" r:id="rId4"/>
    <p:sldId id="375" r:id="rId5"/>
    <p:sldId id="377" r:id="rId6"/>
    <p:sldId id="379" r:id="rId7"/>
    <p:sldId id="390" r:id="rId8"/>
    <p:sldId id="468" r:id="rId9"/>
    <p:sldId id="392" r:id="rId10"/>
    <p:sldId id="394" r:id="rId11"/>
    <p:sldId id="451" r:id="rId12"/>
    <p:sldId id="458" r:id="rId13"/>
    <p:sldId id="457" r:id="rId14"/>
    <p:sldId id="456" r:id="rId15"/>
    <p:sldId id="455" r:id="rId16"/>
    <p:sldId id="461" r:id="rId17"/>
    <p:sldId id="466" r:id="rId18"/>
    <p:sldId id="467" r:id="rId19"/>
    <p:sldId id="462" r:id="rId20"/>
    <p:sldId id="460" r:id="rId21"/>
    <p:sldId id="463" r:id="rId22"/>
    <p:sldId id="464" r:id="rId23"/>
    <p:sldId id="465" r:id="rId24"/>
    <p:sldId id="469" r:id="rId25"/>
    <p:sldId id="470" r:id="rId26"/>
    <p:sldId id="471" r:id="rId27"/>
    <p:sldId id="472" r:id="rId28"/>
    <p:sldId id="473" r:id="rId29"/>
    <p:sldId id="474" r:id="rId30"/>
    <p:sldId id="475" r:id="rId31"/>
    <p:sldId id="476" r:id="rId32"/>
    <p:sldId id="477" r:id="rId33"/>
    <p:sldId id="478" r:id="rId34"/>
    <p:sldId id="479" r:id="rId35"/>
    <p:sldId id="480" r:id="rId36"/>
    <p:sldId id="481" r:id="rId37"/>
    <p:sldId id="482" r:id="rId38"/>
    <p:sldId id="483" r:id="rId39"/>
    <p:sldId id="484" r:id="rId40"/>
    <p:sldId id="485" r:id="rId41"/>
    <p:sldId id="486" r:id="rId42"/>
    <p:sldId id="487" r:id="rId43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452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40" autoAdjust="0"/>
    <p:restoredTop sz="97138" autoAdjust="0"/>
  </p:normalViewPr>
  <p:slideViewPr>
    <p:cSldViewPr snapToGrid="0" showGuides="1">
      <p:cViewPr varScale="1">
        <p:scale>
          <a:sx n="76" d="100"/>
          <a:sy n="76" d="100"/>
        </p:scale>
        <p:origin x="1266" y="84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2540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35896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fld id="{7912CD02-5890-45FE-A91D-8839E5F5FF97}" type="slidenum">
              <a:rPr lang="ko-KR" altLang="en-US" smtClean="0">
                <a:solidFill>
                  <a:prstClr val="black"/>
                </a:solidFill>
                <a:latin typeface="윤고딕130" pitchFamily="18" charset="-127"/>
                <a:ea typeface="MS PGothic" pitchFamily="34" charset="-128"/>
              </a:rPr>
              <a:pPr/>
              <a:t>5</a:t>
            </a:fld>
            <a:endParaRPr lang="en-US" altLang="ko-KR" smtClean="0">
              <a:solidFill>
                <a:prstClr val="black"/>
              </a:solidFill>
              <a:latin typeface="윤고딕130" pitchFamily="18" charset="-127"/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986176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fld id="{7912CD02-5890-45FE-A91D-8839E5F5FF97}" type="slidenum">
              <a:rPr lang="ko-KR" altLang="en-US" smtClean="0">
                <a:solidFill>
                  <a:prstClr val="black"/>
                </a:solidFill>
                <a:latin typeface="윤고딕130" pitchFamily="18" charset="-127"/>
                <a:ea typeface="MS PGothic" pitchFamily="34" charset="-128"/>
              </a:rPr>
              <a:pPr/>
              <a:t>22</a:t>
            </a:fld>
            <a:endParaRPr lang="en-US" altLang="ko-KR" smtClean="0">
              <a:solidFill>
                <a:prstClr val="black"/>
              </a:solidFill>
              <a:latin typeface="윤고딕130" pitchFamily="18" charset="-127"/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56580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6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ko-KR" altLang="en-US">
              <a:latin typeface="Arial" charset="0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 userDrawn="1"/>
        </p:nvSpPr>
        <p:spPr bwMode="auto">
          <a:xfrm>
            <a:off x="5394063" y="6534150"/>
            <a:ext cx="41608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2" tIns="45705" rIns="91412" bIns="45705"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altLang="ko-KR" sz="1000" dirty="0" smtClean="0">
                <a:solidFill>
                  <a:srgbClr val="000000"/>
                </a:solidFill>
              </a:rPr>
              <a:t>Copyright 2015 Accenture. All Rights Reserved.</a:t>
            </a:r>
          </a:p>
        </p:txBody>
      </p:sp>
      <p:pic>
        <p:nvPicPr>
          <p:cNvPr id="9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>
              <a:spcBef>
                <a:spcPts val="0"/>
              </a:spcBef>
              <a:spcAft>
                <a:spcPts val="0"/>
              </a:spcAft>
              <a:defRPr/>
            </a:pPr>
            <a:fld id="{8B835D46-8045-40E5-A77C-6DB8EE70D0FB}" type="slidenum">
              <a:rPr lang="en-US" smtClean="0">
                <a:solidFill>
                  <a:prstClr val="black"/>
                </a:solidFill>
                <a:latin typeface="맑은 고딕"/>
                <a:ea typeface="맑은 고딕"/>
              </a:rPr>
              <a:pPr defTabSz="914118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12"/>
          </p:nvPr>
        </p:nvSpPr>
        <p:spPr>
          <a:xfrm>
            <a:off x="273050" y="1484313"/>
            <a:ext cx="9359900" cy="576263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200"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텍스트 개체 틀 2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r">
              <a:buFontTx/>
              <a:buNone/>
              <a:defRPr sz="1200"/>
            </a:lvl1pPr>
          </a:lstStyle>
          <a:p>
            <a:endParaRPr lang="ko-KR" altLang="en-US" dirty="0" smtClean="0"/>
          </a:p>
        </p:txBody>
      </p:sp>
      <p:pic>
        <p:nvPicPr>
          <p:cNvPr id="1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19431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>
              <a:latin typeface="Arial" charset="0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6"/>
          <p:cNvSpPr txBox="1">
            <a:spLocks noChangeArrowheads="1"/>
          </p:cNvSpPr>
          <p:nvPr userDrawn="1"/>
        </p:nvSpPr>
        <p:spPr bwMode="auto">
          <a:xfrm>
            <a:off x="5595938" y="6534150"/>
            <a:ext cx="41608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l" eaLnBrk="1" hangingPunct="1">
              <a:spcBef>
                <a:spcPct val="50000"/>
              </a:spcBef>
              <a:defRPr/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Copyright 2015 Accenture. All Rights Reserved.</a:t>
            </a:r>
          </a:p>
        </p:txBody>
      </p:sp>
      <p:sp>
        <p:nvSpPr>
          <p:cNvPr id="11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6E21D87B-3FC2-4C96-A295-E56B0187B7DE}" type="slidenum">
              <a:rPr lang="en-US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>
            <a:noAutofit/>
          </a:bodyPr>
          <a:lstStyle>
            <a:lvl1pPr algn="l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marL="0" indent="0" algn="r">
              <a:buNone/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474394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 cstate="print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 cstate="print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31815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>
              <a:latin typeface="Arial" charset="0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6"/>
          <p:cNvSpPr txBox="1">
            <a:spLocks noChangeArrowheads="1"/>
          </p:cNvSpPr>
          <p:nvPr userDrawn="1"/>
        </p:nvSpPr>
        <p:spPr bwMode="auto">
          <a:xfrm>
            <a:off x="5595938" y="6534150"/>
            <a:ext cx="41608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l" eaLnBrk="1" hangingPunct="1">
              <a:spcBef>
                <a:spcPct val="50000"/>
              </a:spcBef>
              <a:defRPr/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Copyright 2015 Accenture. All Rights Reserved.</a:t>
            </a:r>
          </a:p>
        </p:txBody>
      </p:sp>
      <p:sp>
        <p:nvSpPr>
          <p:cNvPr id="8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4D76C99F-32F2-42D5-8D91-577E91D59C10}" type="slidenum">
              <a:rPr lang="en-US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465954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ko-KR" altLang="en-US">
              <a:latin typeface="Arial" charset="0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 userDrawn="1"/>
        </p:nvSpPr>
        <p:spPr bwMode="auto">
          <a:xfrm>
            <a:off x="5394063" y="6534150"/>
            <a:ext cx="41608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2" tIns="45705" rIns="91412" bIns="45705"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altLang="ko-KR" sz="1000" dirty="0" smtClean="0">
                <a:solidFill>
                  <a:srgbClr val="000000"/>
                </a:solidFill>
              </a:rPr>
              <a:t>Copyright 2015 Accenture. All Rights Reserved.</a:t>
            </a:r>
          </a:p>
        </p:txBody>
      </p:sp>
      <p:pic>
        <p:nvPicPr>
          <p:cNvPr id="9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>
              <a:spcBef>
                <a:spcPts val="0"/>
              </a:spcBef>
              <a:spcAft>
                <a:spcPts val="0"/>
              </a:spcAft>
              <a:defRPr/>
            </a:pPr>
            <a:fld id="{8B835D46-8045-40E5-A77C-6DB8EE70D0FB}" type="slidenum">
              <a:rPr lang="en-US" smtClean="0">
                <a:solidFill>
                  <a:prstClr val="black"/>
                </a:solidFill>
                <a:latin typeface="맑은 고딕"/>
                <a:ea typeface="맑은 고딕"/>
              </a:rPr>
              <a:pPr defTabSz="914118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12"/>
          </p:nvPr>
        </p:nvSpPr>
        <p:spPr>
          <a:xfrm>
            <a:off x="273050" y="1484313"/>
            <a:ext cx="9359900" cy="576263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200"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텍스트 개체 틀 2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r">
              <a:buFontTx/>
              <a:buNone/>
              <a:defRPr sz="1200"/>
            </a:lvl1pPr>
          </a:lstStyle>
          <a:p>
            <a:endParaRPr lang="ko-KR" altLang="en-US" dirty="0" smtClean="0"/>
          </a:p>
        </p:txBody>
      </p:sp>
      <p:pic>
        <p:nvPicPr>
          <p:cNvPr id="1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34351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0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ags" Target="../tags/tag5.xml"/><Relationship Id="rId3" Type="http://schemas.openxmlformats.org/officeDocument/2006/relationships/slideLayout" Target="../slideLayouts/slideLayout14.xml"/><Relationship Id="rId7" Type="http://schemas.openxmlformats.org/officeDocument/2006/relationships/tags" Target="../tags/tag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ags" Target="../tags/tag3.xml"/><Relationship Id="rId5" Type="http://schemas.openxmlformats.org/officeDocument/2006/relationships/theme" Target="../theme/theme3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5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10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75" r:id="rId7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7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>
              <a:latin typeface="Arial" charset="0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6"/>
          <p:cNvSpPr txBox="1">
            <a:spLocks noChangeArrowheads="1"/>
          </p:cNvSpPr>
          <p:nvPr userDrawn="1"/>
        </p:nvSpPr>
        <p:spPr bwMode="auto">
          <a:xfrm>
            <a:off x="5595938" y="6534150"/>
            <a:ext cx="41608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l" eaLnBrk="1" hangingPunct="1">
              <a:spcBef>
                <a:spcPct val="50000"/>
              </a:spcBef>
              <a:defRPr/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Copyright 2015 Accenture. All Rights Reserved.</a:t>
            </a:r>
          </a:p>
        </p:txBody>
      </p:sp>
      <p:sp>
        <p:nvSpPr>
          <p:cNvPr id="7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B1FCA9C-FBC2-4A48-BA9F-BB725DF38109}" type="slidenum">
              <a:rPr lang="en-US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2" name="AcnRoadmap_ID_2" hidden="1"/>
          <p:cNvSpPr txBox="1"/>
          <p:nvPr userDrawn="1">
            <p:custDataLst>
              <p:tags r:id="rId6"/>
            </p:custDataLst>
          </p:nvPr>
        </p:nvSpPr>
        <p:spPr bwMode="gray">
          <a:xfrm>
            <a:off x="4772819" y="88900"/>
            <a:ext cx="4187031" cy="184666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spAutoFit/>
          </a:bodyPr>
          <a:lstStyle/>
          <a:p>
            <a:pPr algn="r"/>
            <a:r>
              <a:rPr lang="en-US" b="1" i="1" smtClean="0">
                <a:latin typeface="Arial" charset="0"/>
              </a:rPr>
              <a:t>Roadmap</a:t>
            </a:r>
            <a:endParaRPr lang="en-US" b="1" i="1">
              <a:latin typeface="Arial" charset="0"/>
            </a:endParaRPr>
          </a:p>
        </p:txBody>
      </p:sp>
      <p:sp>
        <p:nvSpPr>
          <p:cNvPr id="3" name="AcnActionTitle_ID_3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 bwMode="gray">
          <a:xfrm>
            <a:off x="179389" y="909638"/>
            <a:ext cx="8780463" cy="27463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AcnSubjectTitle_ID_4" hidden="1"/>
          <p:cNvSpPr txBox="1"/>
          <p:nvPr userDrawn="1">
            <p:custDataLst>
              <p:tags r:id="rId8"/>
            </p:custDataLst>
          </p:nvPr>
        </p:nvSpPr>
        <p:spPr bwMode="gray">
          <a:xfrm>
            <a:off x="179389" y="1420813"/>
            <a:ext cx="6985000" cy="246221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spAutoFit/>
          </a:bodyPr>
          <a:lstStyle/>
          <a:p>
            <a:pPr algn="l"/>
            <a:r>
              <a:rPr lang="en-US" sz="1600" b="1" smtClean="0">
                <a:solidFill>
                  <a:prstClr val="black"/>
                </a:solidFill>
                <a:latin typeface="Arial" charset="0"/>
              </a:rPr>
              <a:t>Subject Title</a:t>
            </a:r>
            <a:endParaRPr lang="en-US" sz="1600" b="1">
              <a:solidFill>
                <a:prstClr val="black"/>
              </a:solidFill>
              <a:latin typeface="Arial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 userDrawn="1"/>
        </p:nvPicPr>
        <p:blipFill rotWithShape="1">
          <a:blip r:embed="rId10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02748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1" r:id="rId1"/>
    <p:sldLayoutId id="2147484672" r:id="rId2"/>
    <p:sldLayoutId id="2147484673" r:id="rId3"/>
    <p:sldLayoutId id="2147484674" r:id="rId4"/>
  </p:sldLayoutIdLst>
  <p:hf sldNum="0" hdr="0" ftr="0" dt="0"/>
  <p:txStyles>
    <p:titleStyle>
      <a:lvl1pPr marL="0" indent="0" algn="l" rtl="0" eaLnBrk="0" fontAlgn="base" hangingPunct="0">
        <a:lnSpc>
          <a:spcPct val="100000"/>
        </a:lnSpc>
        <a:spcBef>
          <a:spcPct val="0"/>
        </a:spcBef>
        <a:spcAft>
          <a:spcPct val="0"/>
        </a:spcAft>
        <a:buNone/>
        <a:defRPr lang="en-US" altLang="zh-SG" sz="1800" b="1" i="0" dirty="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1397910" y="3580301"/>
            <a:ext cx="71101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ko-KR" altLang="en-US" sz="3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3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3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TM</a:t>
            </a:r>
            <a:r>
              <a:rPr lang="ko-KR" altLang="en-US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</a:t>
            </a:r>
            <a:endParaRPr lang="en-US" altLang="ko-KR" sz="18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Rectangle 1"/>
          <p:cNvSpPr/>
          <p:nvPr/>
        </p:nvSpPr>
        <p:spPr>
          <a:xfrm>
            <a:off x="2819400" y="5433175"/>
            <a:ext cx="426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2015. 10</a:t>
            </a:r>
          </a:p>
          <a:p>
            <a:pPr algn="ctr"/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세방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Express NSIS </a:t>
            </a:r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확장 프로젝트 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TFT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47674741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2015.10.07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교육자료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전예정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대리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6517635"/>
              </p:ext>
            </p:extLst>
          </p:nvPr>
        </p:nvGraphicFramePr>
        <p:xfrm>
          <a:off x="344488" y="1412875"/>
          <a:ext cx="9288462" cy="4824413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항공 수출 업무시 입력 방법을 숙지한다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HAWB :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FORWARDING ORDER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에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매출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INVOICE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FORWARDING ORDER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에 입력된 각각의 비용항목에 대해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SETTLEMENT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MAWB :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FREIGHT BOOKING/FREIGHT ORDER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에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매입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INVOICE : FREIGHT BOOKING/FREIGHT ORDER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에 입력된 각각의 비용항목에 대해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SETTLEMENT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를 생성하고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매입비용에 대한 송장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지출 전표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수입 업무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창고배정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EDI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신고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AIR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D/O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전송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AIR D/O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전송</a:t>
                      </a: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76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420862"/>
              </p:ext>
            </p:extLst>
          </p:nvPr>
        </p:nvGraphicFramePr>
        <p:xfrm>
          <a:off x="1000125" y="1633538"/>
          <a:ext cx="7905750" cy="3963982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TM_04_01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EXPORT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TM_04_02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IMPORT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3847920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AIR EXPORT: 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항공 수출 </a:t>
                      </a:r>
                      <a:r>
                        <a:rPr lang="ko-KR" altLang="en-US" sz="1400" b="1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업무시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입력 방법을 숙지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AIR EXPORT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6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7667972"/>
              </p:ext>
            </p:extLst>
          </p:nvPr>
        </p:nvGraphicFramePr>
        <p:xfrm>
          <a:off x="336427" y="1222375"/>
          <a:ext cx="9161462" cy="5133158"/>
        </p:xfrm>
        <a:graphic>
          <a:graphicData uri="http://schemas.openxmlformats.org/drawingml/2006/table">
            <a:tbl>
              <a:tblPr/>
              <a:tblGrid>
                <a:gridCol w="564235"/>
                <a:gridCol w="8597227"/>
              </a:tblGrid>
              <a:tr h="3785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업무흐름도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고객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25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영업부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AcnActionTitle_ID_8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339667"/>
            <a:ext cx="6984206" cy="369302"/>
          </a:xfrm>
        </p:spPr>
        <p:txBody>
          <a:bodyPr wrap="square">
            <a:spAutoFit/>
          </a:bodyPr>
          <a:lstStyle/>
          <a:p>
            <a:r>
              <a:rPr lang="ko-KR" altLang="en-US" dirty="0" smtClean="0"/>
              <a:t>교육 개요</a:t>
            </a:r>
            <a:endParaRPr lang="en-US" dirty="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/>
              <a:t>AIR EXPORT</a:t>
            </a:r>
            <a:endParaRPr lang="ko-KR" altLang="en-US" dirty="0"/>
          </a:p>
        </p:txBody>
      </p:sp>
      <p:sp>
        <p:nvSpPr>
          <p:cNvPr id="28" name="AutoShape 41"/>
          <p:cNvSpPr>
            <a:spLocks noChangeArrowheads="1"/>
          </p:cNvSpPr>
          <p:nvPr/>
        </p:nvSpPr>
        <p:spPr bwMode="auto">
          <a:xfrm>
            <a:off x="1399175" y="1554359"/>
            <a:ext cx="1344024" cy="644578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/>
                <a:ea typeface="맑은 고딕"/>
              </a:rPr>
              <a:t>스케줄 문의</a:t>
            </a:r>
            <a:endParaRPr lang="en-US" altLang="ko-KR" sz="1000" dirty="0">
              <a:latin typeface="맑은 고딕"/>
              <a:ea typeface="맑은 고딕"/>
            </a:endParaRPr>
          </a:p>
        </p:txBody>
      </p:sp>
      <p:sp>
        <p:nvSpPr>
          <p:cNvPr id="29" name="AutoShape 77"/>
          <p:cNvSpPr>
            <a:spLocks noChangeArrowheads="1"/>
          </p:cNvSpPr>
          <p:nvPr/>
        </p:nvSpPr>
        <p:spPr bwMode="auto">
          <a:xfrm>
            <a:off x="5746336" y="2540170"/>
            <a:ext cx="1328643" cy="649695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latinLnBrk="1"/>
            <a:r>
              <a:rPr kumimoji="1" lang="en-US" altLang="ko-KR" sz="1000" dirty="0" smtClean="0">
                <a:latin typeface="맑은 고딕"/>
                <a:ea typeface="맑은 고딕"/>
              </a:rPr>
              <a:t>04. Forwarding Order</a:t>
            </a:r>
          </a:p>
          <a:p>
            <a:pPr latinLnBrk="1"/>
            <a:r>
              <a:rPr kumimoji="1" lang="ko-KR" altLang="en-US" sz="1000" dirty="0" smtClean="0">
                <a:latin typeface="맑은 고딕"/>
                <a:ea typeface="맑은 고딕"/>
              </a:rPr>
              <a:t>등록 </a:t>
            </a:r>
            <a:r>
              <a:rPr kumimoji="1" lang="en-US" altLang="ko-KR" sz="1000" dirty="0" smtClean="0">
                <a:latin typeface="맑은 고딕"/>
                <a:ea typeface="맑은 고딕"/>
              </a:rPr>
              <a:t>/ </a:t>
            </a:r>
            <a:r>
              <a:rPr kumimoji="1" lang="ko-KR" altLang="en-US" sz="1000" dirty="0" smtClean="0">
                <a:latin typeface="맑은 고딕"/>
                <a:ea typeface="맑은 고딕"/>
              </a:rPr>
              <a:t>변경</a:t>
            </a:r>
            <a:r>
              <a:rPr kumimoji="1" lang="en-US" altLang="ko-KR" sz="1000" dirty="0" smtClean="0">
                <a:latin typeface="맑은 고딕"/>
                <a:ea typeface="맑은 고딕"/>
              </a:rPr>
              <a:t/>
            </a:r>
            <a:br>
              <a:rPr kumimoji="1" lang="en-US" altLang="ko-KR" sz="1000" dirty="0" smtClean="0">
                <a:latin typeface="맑은 고딕"/>
                <a:ea typeface="맑은 고딕"/>
              </a:rPr>
            </a:br>
            <a:r>
              <a:rPr kumimoji="1" lang="en-US" altLang="ko-KR" sz="1000" dirty="0" smtClean="0">
                <a:latin typeface="맑은 고딕"/>
                <a:ea typeface="맑은 고딕"/>
              </a:rPr>
              <a:t>(AWB </a:t>
            </a:r>
            <a:r>
              <a:rPr kumimoji="1" lang="ko-KR" altLang="en-US" sz="1000" dirty="0" smtClean="0">
                <a:latin typeface="맑은 고딕"/>
                <a:ea typeface="맑은 고딕"/>
              </a:rPr>
              <a:t>입수</a:t>
            </a:r>
            <a:r>
              <a:rPr kumimoji="1" lang="en-US" altLang="ko-KR" sz="1000" dirty="0" smtClean="0">
                <a:latin typeface="맑은 고딕"/>
                <a:ea typeface="맑은 고딕"/>
              </a:rPr>
              <a:t>)</a:t>
            </a:r>
            <a:endParaRPr kumimoji="1" lang="en-US" altLang="ko-KR" sz="1000" dirty="0">
              <a:latin typeface="맑은 고딕"/>
              <a:ea typeface="맑은 고딕"/>
            </a:endParaRPr>
          </a:p>
        </p:txBody>
      </p:sp>
      <p:sp>
        <p:nvSpPr>
          <p:cNvPr id="30" name="AutoShape 77"/>
          <p:cNvSpPr>
            <a:spLocks noChangeArrowheads="1"/>
          </p:cNvSpPr>
          <p:nvPr/>
        </p:nvSpPr>
        <p:spPr bwMode="auto">
          <a:xfrm>
            <a:off x="4828045" y="3525576"/>
            <a:ext cx="1218193" cy="600947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latinLnBrk="1"/>
            <a:r>
              <a:rPr kumimoji="1" lang="en-US" altLang="ko-KR" sz="1000" dirty="0" smtClean="0">
                <a:latin typeface="맑은 고딕"/>
                <a:ea typeface="맑은 고딕"/>
              </a:rPr>
              <a:t>02. Ocean Freight</a:t>
            </a:r>
            <a:br>
              <a:rPr kumimoji="1" lang="en-US" altLang="ko-KR" sz="1000" dirty="0" smtClean="0">
                <a:latin typeface="맑은 고딕"/>
                <a:ea typeface="맑은 고딕"/>
              </a:rPr>
            </a:br>
            <a:r>
              <a:rPr kumimoji="1" lang="en-US" altLang="ko-KR" sz="1000" dirty="0" smtClean="0">
                <a:latin typeface="맑은 고딕"/>
                <a:ea typeface="맑은 고딕"/>
              </a:rPr>
              <a:t>Booking</a:t>
            </a:r>
            <a:r>
              <a:rPr kumimoji="1" lang="ko-KR" altLang="en-US" sz="1000" dirty="0" smtClean="0">
                <a:latin typeface="맑은 고딕"/>
                <a:ea typeface="맑은 고딕"/>
              </a:rPr>
              <a:t>등록</a:t>
            </a:r>
            <a:endParaRPr kumimoji="1" lang="en-US" altLang="ko-KR" sz="1000" dirty="0">
              <a:latin typeface="맑은 고딕"/>
              <a:ea typeface="맑은 고딕"/>
            </a:endParaRPr>
          </a:p>
        </p:txBody>
      </p:sp>
      <p:cxnSp>
        <p:nvCxnSpPr>
          <p:cNvPr id="31" name="직선 화살표 연결선 30"/>
          <p:cNvCxnSpPr>
            <a:stCxn id="28" idx="2"/>
            <a:endCxn id="38" idx="0"/>
          </p:cNvCxnSpPr>
          <p:nvPr/>
        </p:nvCxnSpPr>
        <p:spPr>
          <a:xfrm flipH="1">
            <a:off x="1883486" y="2198937"/>
            <a:ext cx="6181" cy="41840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AutoShape 46"/>
          <p:cNvSpPr>
            <a:spLocks noChangeArrowheads="1"/>
          </p:cNvSpPr>
          <p:nvPr/>
        </p:nvSpPr>
        <p:spPr bwMode="auto">
          <a:xfrm>
            <a:off x="7235163" y="5733288"/>
            <a:ext cx="1506501" cy="502300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>
              <a:lnSpc>
                <a:spcPct val="125000"/>
              </a:lnSpc>
              <a:buClr>
                <a:srgbClr val="000000"/>
              </a:buClr>
              <a:buSzPct val="100000"/>
              <a:tabLst>
                <a:tab pos="1028700" algn="l"/>
              </a:tabLst>
            </a:pPr>
            <a:r>
              <a:rPr kumimoji="1" lang="en-US" altLang="ko-KR" sz="100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TM.04.01.02</a:t>
            </a:r>
            <a:br>
              <a:rPr kumimoji="1" lang="en-US" altLang="ko-KR" sz="100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</a:br>
            <a:r>
              <a:rPr kumimoji="1" lang="en-US" altLang="ko-KR" sz="100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Billing Doc. </a:t>
            </a:r>
            <a:r>
              <a:rPr kumimoji="1" lang="ko-KR" altLang="en-US" sz="100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생성</a:t>
            </a:r>
            <a:endParaRPr kumimoji="1" lang="en-US" altLang="ko-KR" sz="1000" dirty="0"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cxnSp>
        <p:nvCxnSpPr>
          <p:cNvPr id="34" name="직선 화살표 연결선 69"/>
          <p:cNvCxnSpPr>
            <a:stCxn id="29" idx="2"/>
            <a:endCxn id="40" idx="1"/>
          </p:cNvCxnSpPr>
          <p:nvPr/>
        </p:nvCxnSpPr>
        <p:spPr>
          <a:xfrm rot="16200000" flipH="1">
            <a:off x="6241594" y="3358929"/>
            <a:ext cx="1235785" cy="897656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AutoShape 46"/>
          <p:cNvSpPr>
            <a:spLocks noChangeArrowheads="1"/>
          </p:cNvSpPr>
          <p:nvPr/>
        </p:nvSpPr>
        <p:spPr bwMode="auto">
          <a:xfrm>
            <a:off x="7328316" y="2929163"/>
            <a:ext cx="1300756" cy="408623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TM.01.03</a:t>
            </a:r>
            <a:endParaRPr lang="en-US" altLang="ko-KR" sz="9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운임 관리</a:t>
            </a:r>
            <a:endParaRPr lang="ko-KR" altLang="en-US" sz="9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7" name="직선 화살표 연결선 51"/>
          <p:cNvCxnSpPr>
            <a:stCxn id="44" idx="3"/>
            <a:endCxn id="35" idx="3"/>
          </p:cNvCxnSpPr>
          <p:nvPr/>
        </p:nvCxnSpPr>
        <p:spPr>
          <a:xfrm>
            <a:off x="8567929" y="2628205"/>
            <a:ext cx="61143" cy="505270"/>
          </a:xfrm>
          <a:prstGeom prst="bentConnector3">
            <a:avLst>
              <a:gd name="adj1" fmla="val 473878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AutoShape 5"/>
          <p:cNvSpPr>
            <a:spLocks noChangeArrowheads="1"/>
          </p:cNvSpPr>
          <p:nvPr/>
        </p:nvSpPr>
        <p:spPr bwMode="auto">
          <a:xfrm>
            <a:off x="1281231" y="2554714"/>
            <a:ext cx="1204509" cy="626249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01.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스케줄 확인 및 통지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0" name="AutoShape 46"/>
          <p:cNvSpPr>
            <a:spLocks noChangeArrowheads="1"/>
          </p:cNvSpPr>
          <p:nvPr/>
        </p:nvSpPr>
        <p:spPr bwMode="auto">
          <a:xfrm>
            <a:off x="7308314" y="4144722"/>
            <a:ext cx="1488214" cy="561856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TM.04.01.01.01</a:t>
            </a:r>
            <a:endParaRPr lang="en-US" altLang="ko-KR" sz="9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Forwarding Settlement</a:t>
            </a:r>
            <a:b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Doc. 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생성</a:t>
            </a:r>
            <a:endParaRPr lang="ko-KR" altLang="en-US" sz="9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3" name="직선 화살표 연결선 42"/>
          <p:cNvCxnSpPr>
            <a:stCxn id="40" idx="2"/>
          </p:cNvCxnSpPr>
          <p:nvPr/>
        </p:nvCxnSpPr>
        <p:spPr>
          <a:xfrm flipH="1">
            <a:off x="8046721" y="4706578"/>
            <a:ext cx="5700" cy="21289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AutoShape 77"/>
          <p:cNvSpPr>
            <a:spLocks noChangeArrowheads="1"/>
          </p:cNvSpPr>
          <p:nvPr/>
        </p:nvSpPr>
        <p:spPr bwMode="auto">
          <a:xfrm>
            <a:off x="7376125" y="2359152"/>
            <a:ext cx="1191804" cy="538105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latinLnBrk="1"/>
            <a:r>
              <a:rPr kumimoji="1" lang="en-US" altLang="ko-KR" sz="1000" dirty="0" smtClean="0">
                <a:latin typeface="맑은 고딕"/>
                <a:ea typeface="맑은 고딕"/>
              </a:rPr>
              <a:t>05. </a:t>
            </a:r>
            <a:r>
              <a:rPr kumimoji="1" lang="ko-KR" altLang="en-US" sz="1000" dirty="0" smtClean="0">
                <a:latin typeface="맑은 고딕"/>
                <a:ea typeface="맑은 고딕"/>
              </a:rPr>
              <a:t>운임 정보 확인</a:t>
            </a:r>
            <a:endParaRPr kumimoji="1" lang="en-US" altLang="ko-KR" sz="1000" dirty="0">
              <a:latin typeface="맑은 고딕"/>
              <a:ea typeface="맑은 고딕"/>
            </a:endParaRPr>
          </a:p>
        </p:txBody>
      </p:sp>
      <p:cxnSp>
        <p:nvCxnSpPr>
          <p:cNvPr id="46" name="직선 화살표 연결선 45"/>
          <p:cNvCxnSpPr>
            <a:stCxn id="29" idx="3"/>
            <a:endCxn id="44" idx="1"/>
          </p:cNvCxnSpPr>
          <p:nvPr/>
        </p:nvCxnSpPr>
        <p:spPr>
          <a:xfrm flipV="1">
            <a:off x="7074979" y="2628205"/>
            <a:ext cx="301146" cy="23681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AutoShape 41"/>
          <p:cNvSpPr>
            <a:spLocks noChangeArrowheads="1"/>
          </p:cNvSpPr>
          <p:nvPr/>
        </p:nvSpPr>
        <p:spPr bwMode="auto">
          <a:xfrm>
            <a:off x="3481754" y="1579187"/>
            <a:ext cx="1344024" cy="644578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/>
                <a:ea typeface="맑은 고딕"/>
              </a:rPr>
              <a:t>Booking </a:t>
            </a:r>
            <a:r>
              <a:rPr lang="ko-KR" altLang="en-US" sz="1000" dirty="0" smtClean="0">
                <a:latin typeface="맑은 고딕"/>
                <a:ea typeface="맑은 고딕"/>
              </a:rPr>
              <a:t>요청</a:t>
            </a:r>
            <a:endParaRPr lang="en-US" altLang="ko-KR" sz="1000" dirty="0">
              <a:latin typeface="맑은 고딕"/>
              <a:ea typeface="맑은 고딕"/>
            </a:endParaRPr>
          </a:p>
        </p:txBody>
      </p:sp>
      <p:cxnSp>
        <p:nvCxnSpPr>
          <p:cNvPr id="48" name="직선 화살표 연결선 31"/>
          <p:cNvCxnSpPr>
            <a:cxnSpLocks noChangeShapeType="1"/>
            <a:stCxn id="38" idx="3"/>
            <a:endCxn id="28" idx="3"/>
          </p:cNvCxnSpPr>
          <p:nvPr/>
        </p:nvCxnSpPr>
        <p:spPr bwMode="auto">
          <a:xfrm flipV="1">
            <a:off x="2485740" y="1876648"/>
            <a:ext cx="257459" cy="991191"/>
          </a:xfrm>
          <a:prstGeom prst="bentConnector3">
            <a:avLst>
              <a:gd name="adj1" fmla="val 188791"/>
            </a:avLst>
          </a:prstGeom>
          <a:ln>
            <a:solidFill>
              <a:schemeClr val="tx1"/>
            </a:solidFill>
            <a:tailEnd type="arrow"/>
          </a:ln>
          <a:ex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AutoShape 5"/>
          <p:cNvSpPr>
            <a:spLocks noChangeArrowheads="1"/>
          </p:cNvSpPr>
          <p:nvPr/>
        </p:nvSpPr>
        <p:spPr bwMode="auto">
          <a:xfrm>
            <a:off x="3370239" y="2554713"/>
            <a:ext cx="1204509" cy="626249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03.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항공사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Booking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및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서류전달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0" name="AutoShape 46"/>
          <p:cNvSpPr>
            <a:spLocks noChangeArrowheads="1"/>
          </p:cNvSpPr>
          <p:nvPr/>
        </p:nvSpPr>
        <p:spPr bwMode="auto">
          <a:xfrm>
            <a:off x="7317458" y="3380418"/>
            <a:ext cx="1405918" cy="715089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TM.03.01</a:t>
            </a:r>
            <a:endParaRPr lang="en-US" altLang="ko-KR" sz="9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수출입관리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면허 전달 및 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AWB </a:t>
            </a:r>
            <a:r>
              <a:rPr lang="ko-KR" altLang="en-US" sz="900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r>
              <a:rPr lang="en-US" altLang="ko-KR" sz="9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9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51" name="직선 화살표 연결선 50"/>
          <p:cNvCxnSpPr>
            <a:stCxn id="47" idx="2"/>
            <a:endCxn id="49" idx="0"/>
          </p:cNvCxnSpPr>
          <p:nvPr/>
        </p:nvCxnSpPr>
        <p:spPr>
          <a:xfrm>
            <a:off x="3972246" y="2223765"/>
            <a:ext cx="248" cy="39357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화살표 연결선 51"/>
          <p:cNvCxnSpPr>
            <a:stCxn id="49" idx="3"/>
            <a:endCxn id="29" idx="1"/>
          </p:cNvCxnSpPr>
          <p:nvPr/>
        </p:nvCxnSpPr>
        <p:spPr>
          <a:xfrm flipV="1">
            <a:off x="4574748" y="2865018"/>
            <a:ext cx="1171588" cy="282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화살표 연결선 69"/>
          <p:cNvCxnSpPr>
            <a:stCxn id="29" idx="2"/>
            <a:endCxn id="50" idx="1"/>
          </p:cNvCxnSpPr>
          <p:nvPr/>
        </p:nvCxnSpPr>
        <p:spPr>
          <a:xfrm rot="16200000" flipH="1">
            <a:off x="6590009" y="3010514"/>
            <a:ext cx="548098" cy="906800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AutoShape 46"/>
          <p:cNvSpPr>
            <a:spLocks noChangeArrowheads="1"/>
          </p:cNvSpPr>
          <p:nvPr/>
        </p:nvSpPr>
        <p:spPr bwMode="auto">
          <a:xfrm>
            <a:off x="2229135" y="5461019"/>
            <a:ext cx="1577067" cy="685708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>
              <a:lnSpc>
                <a:spcPct val="125000"/>
              </a:lnSpc>
              <a:buClr>
                <a:srgbClr val="000000"/>
              </a:buClr>
              <a:buSzPct val="100000"/>
              <a:tabLst>
                <a:tab pos="1028700" algn="l"/>
              </a:tabLst>
            </a:pPr>
            <a:r>
              <a:rPr kumimoji="1" lang="en-US" altLang="ko-KR" sz="1000" dirty="0">
                <a:latin typeface="맑은 고딕" pitchFamily="50" charset="-127"/>
                <a:ea typeface="맑은 고딕" pitchFamily="50" charset="-127"/>
                <a:cs typeface="Arial" charset="0"/>
              </a:rPr>
              <a:t>TM.04.02.03</a:t>
            </a:r>
            <a:r>
              <a:rPr kumimoji="1" lang="en-US" altLang="ko-KR" sz="100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/>
            </a:r>
            <a:br>
              <a:rPr kumimoji="1" lang="en-US" altLang="ko-KR" sz="100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</a:br>
            <a:r>
              <a:rPr kumimoji="1" lang="en-US" altLang="ko-KR" sz="1000" dirty="0">
                <a:latin typeface="맑은 고딕" pitchFamily="50" charset="-127"/>
                <a:ea typeface="맑은 고딕" pitchFamily="50" charset="-127"/>
                <a:cs typeface="Arial" charset="0"/>
              </a:rPr>
              <a:t>SES/IV </a:t>
            </a:r>
            <a:r>
              <a:rPr kumimoji="1" lang="ko-KR" altLang="en-US" sz="100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생성</a:t>
            </a:r>
            <a:endParaRPr kumimoji="1" lang="en-US" altLang="ko-KR" sz="1000" dirty="0"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55" name="AutoShape 46"/>
          <p:cNvSpPr>
            <a:spLocks noChangeArrowheads="1"/>
          </p:cNvSpPr>
          <p:nvPr/>
        </p:nvSpPr>
        <p:spPr bwMode="auto">
          <a:xfrm>
            <a:off x="2229134" y="4559464"/>
            <a:ext cx="1577068" cy="612934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TM.04.01.02.01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Freight Settlement</a:t>
            </a:r>
            <a:b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Doc.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생성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57" name="직선 화살표 연결선 69"/>
          <p:cNvCxnSpPr>
            <a:stCxn id="30" idx="2"/>
            <a:endCxn id="55" idx="3"/>
          </p:cNvCxnSpPr>
          <p:nvPr/>
        </p:nvCxnSpPr>
        <p:spPr>
          <a:xfrm rot="5400000">
            <a:off x="4251968" y="3680757"/>
            <a:ext cx="739408" cy="1630940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55" idx="2"/>
            <a:endCxn id="54" idx="0"/>
          </p:cNvCxnSpPr>
          <p:nvPr/>
        </p:nvCxnSpPr>
        <p:spPr>
          <a:xfrm>
            <a:off x="3017668" y="5172398"/>
            <a:ext cx="1" cy="28862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화살표 연결선 51"/>
          <p:cNvCxnSpPr>
            <a:stCxn id="35" idx="1"/>
            <a:endCxn id="29" idx="2"/>
          </p:cNvCxnSpPr>
          <p:nvPr/>
        </p:nvCxnSpPr>
        <p:spPr>
          <a:xfrm rot="10800000" flipV="1">
            <a:off x="6410658" y="3133475"/>
            <a:ext cx="917658" cy="56390"/>
          </a:xfrm>
          <a:prstGeom prst="bentConnector4">
            <a:avLst>
              <a:gd name="adj1" fmla="val 13803"/>
              <a:gd name="adj2" fmla="val 767709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화살표 연결선 31"/>
          <p:cNvCxnSpPr>
            <a:stCxn id="66" idx="2"/>
          </p:cNvCxnSpPr>
          <p:nvPr/>
        </p:nvCxnSpPr>
        <p:spPr>
          <a:xfrm>
            <a:off x="8005572" y="5359376"/>
            <a:ext cx="4572" cy="37391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AutoShape 5"/>
          <p:cNvSpPr>
            <a:spLocks noChangeAspect="1" noChangeArrowheads="1"/>
          </p:cNvSpPr>
          <p:nvPr/>
        </p:nvSpPr>
        <p:spPr bwMode="auto">
          <a:xfrm>
            <a:off x="7534655" y="4869697"/>
            <a:ext cx="941833" cy="489679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06. INVOICE </a:t>
            </a: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화주 전달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Rectangle 2"/>
          <p:cNvSpPr>
            <a:spLocks noChangeArrowheads="1"/>
          </p:cNvSpPr>
          <p:nvPr/>
        </p:nvSpPr>
        <p:spPr bwMode="auto">
          <a:xfrm>
            <a:off x="1938338" y="760542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41" name="Rectangle 3"/>
          <p:cNvSpPr>
            <a:spLocks noChangeArrowheads="1"/>
          </p:cNvSpPr>
          <p:nvPr/>
        </p:nvSpPr>
        <p:spPr bwMode="auto">
          <a:xfrm>
            <a:off x="1000125" y="778648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cxnSp>
        <p:nvCxnSpPr>
          <p:cNvPr id="42" name="직선 화살표 연결선 41"/>
          <p:cNvCxnSpPr/>
          <p:nvPr/>
        </p:nvCxnSpPr>
        <p:spPr>
          <a:xfrm>
            <a:off x="5923348" y="3240392"/>
            <a:ext cx="0" cy="28518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97685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7150030"/>
              </p:ext>
            </p:extLst>
          </p:nvPr>
        </p:nvGraphicFramePr>
        <p:xfrm>
          <a:off x="488950" y="1557338"/>
          <a:ext cx="8856663" cy="4220013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FORWARDING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FREIGHT BOOKING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FREIGHT BOOKING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등록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전달 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운임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확인후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화주에게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INVOICE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전달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비용 확인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비용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확인후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지출 전표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18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63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AIR EXPORT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3864514"/>
              </p:ext>
            </p:extLst>
          </p:nvPr>
        </p:nvGraphicFramePr>
        <p:xfrm>
          <a:off x="631825" y="2060575"/>
          <a:ext cx="8528050" cy="1811339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AIR EXPORT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AIR EXPORT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369377"/>
              </p:ext>
            </p:extLst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MANAGEMENT-&gt;FORWARDING ORDER -&gt; CREATE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4398973"/>
              </p:ext>
            </p:extLst>
          </p:nvPr>
        </p:nvGraphicFramePr>
        <p:xfrm>
          <a:off x="250857" y="1283329"/>
          <a:ext cx="9215437" cy="5013325"/>
        </p:xfrm>
        <a:graphic>
          <a:graphicData uri="http://schemas.openxmlformats.org/drawingml/2006/table">
            <a:tbl>
              <a:tblPr/>
              <a:tblGrid>
                <a:gridCol w="6702204"/>
                <a:gridCol w="2513233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TYPE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MOVEMENT TYPE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GROUP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&lt;CONTINUE&gt;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238" y="1324729"/>
            <a:ext cx="6628080" cy="420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5929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7792706"/>
              </p:ext>
            </p:extLst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MANAGEMENT-&gt;FORWARDING ORDER -&gt; CREATE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2707854"/>
              </p:ext>
            </p:extLst>
          </p:nvPr>
        </p:nvGraphicFramePr>
        <p:xfrm>
          <a:off x="250857" y="1283329"/>
          <a:ext cx="9215437" cy="5013325"/>
        </p:xfrm>
        <a:graphic>
          <a:graphicData uri="http://schemas.openxmlformats.org/drawingml/2006/table">
            <a:tbl>
              <a:tblPr/>
              <a:tblGrid>
                <a:gridCol w="7019076"/>
                <a:gridCol w="2196361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SHIPPER, CONSINGEE,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EMPLOYEE..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 후 지정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51" y="1324589"/>
            <a:ext cx="7025237" cy="4514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499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8641680"/>
              </p:ext>
            </p:extLst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MANAGEMENT-&gt;FORWARDING ORDER -&gt; CREATE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5983565"/>
              </p:ext>
            </p:extLst>
          </p:nvPr>
        </p:nvGraphicFramePr>
        <p:xfrm>
          <a:off x="250857" y="1283329"/>
          <a:ext cx="9215437" cy="5157206"/>
        </p:xfrm>
        <a:graphic>
          <a:graphicData uri="http://schemas.openxmlformats.org/drawingml/2006/table">
            <a:tbl>
              <a:tblPr/>
              <a:tblGrid>
                <a:gridCol w="8087385"/>
                <a:gridCol w="1128052"/>
              </a:tblGrid>
              <a:tr h="42936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출항지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도착지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지정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44" y="1322938"/>
            <a:ext cx="8419722" cy="4227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7052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7696062"/>
              </p:ext>
            </p:extLst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MANAGEMENT-&gt;FORWARDING ORDER -&gt; CREATE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8604346"/>
              </p:ext>
            </p:extLst>
          </p:nvPr>
        </p:nvGraphicFramePr>
        <p:xfrm>
          <a:off x="250857" y="1283329"/>
          <a:ext cx="9215437" cy="5293008"/>
        </p:xfrm>
        <a:graphic>
          <a:graphicData uri="http://schemas.openxmlformats.org/drawingml/2006/table">
            <a:tbl>
              <a:tblPr/>
              <a:tblGrid>
                <a:gridCol w="6448707"/>
                <a:gridCol w="2766730"/>
              </a:tblGrid>
              <a:tr h="44294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맨 아래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ITEMS  / PACKAGE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행 선택 후 화물 정보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(ITEM, QUANTITY, GROSS WEIGHT, GROSS VOLUME = CHARGEABLE WEIGHT)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51" y="1150169"/>
            <a:ext cx="7605432" cy="44810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0975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1067926"/>
              </p:ext>
            </p:extLst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MANAGEMENT-&gt;FORWARDING ORDER -&gt; CREATE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716988"/>
              </p:ext>
            </p:extLst>
          </p:nvPr>
        </p:nvGraphicFramePr>
        <p:xfrm>
          <a:off x="250857" y="1283329"/>
          <a:ext cx="9215437" cy="5527040"/>
        </p:xfrm>
        <a:graphic>
          <a:graphicData uri="http://schemas.openxmlformats.org/drawingml/2006/table">
            <a:tbl>
              <a:tblPr/>
              <a:tblGrid>
                <a:gridCol w="7987796"/>
                <a:gridCol w="1227641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GENERAL DATA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HAWB NO.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INCOTERM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PERSON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INCHARGE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 .CARGO TYPE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&lt;SAVE&gt;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&lt;EDIT&gt;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45" y="1297240"/>
            <a:ext cx="8043576" cy="2867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45" y="4342394"/>
            <a:ext cx="7397482" cy="2022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795" y="3547254"/>
            <a:ext cx="2761307" cy="486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6575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6192652"/>
              </p:ext>
            </p:extLst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MANAGEMENT-&gt;FORWARDING ORDER -&gt; CREATE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340448"/>
              </p:ext>
            </p:extLst>
          </p:nvPr>
        </p:nvGraphicFramePr>
        <p:xfrm>
          <a:off x="250857" y="1283329"/>
          <a:ext cx="9215437" cy="5013325"/>
        </p:xfrm>
        <a:graphic>
          <a:graphicData uri="http://schemas.openxmlformats.org/drawingml/2006/table">
            <a:tbl>
              <a:tblPr/>
              <a:tblGrid>
                <a:gridCol w="6086569"/>
                <a:gridCol w="3128868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CALCULATE  CHARGES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등록된 운임이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없을시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ROUTE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행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INSERT -&gt;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LINE  //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코드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과세 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운임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 통화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SAVE&gt;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070" y="836454"/>
            <a:ext cx="8955837" cy="4541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707" y="888090"/>
            <a:ext cx="1185981" cy="795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767" y="3470166"/>
            <a:ext cx="2159534" cy="637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8686" y="1532696"/>
            <a:ext cx="812360" cy="421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9768" y="832351"/>
            <a:ext cx="257175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283" y="3879390"/>
            <a:ext cx="304800" cy="271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964" y="4921550"/>
            <a:ext cx="285750" cy="30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3229" y="2263651"/>
            <a:ext cx="301615" cy="280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0174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5738475"/>
              </p:ext>
            </p:extLst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MANAGEMENT-&gt;FORWARDING ORDER -&gt; CREATE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3216570"/>
              </p:ext>
            </p:extLst>
          </p:nvPr>
        </p:nvGraphicFramePr>
        <p:xfrm>
          <a:off x="250857" y="1283329"/>
          <a:ext cx="9215437" cy="5013325"/>
        </p:xfrm>
        <a:graphic>
          <a:graphicData uri="http://schemas.openxmlformats.org/drawingml/2006/table">
            <a:tbl>
              <a:tblPr/>
              <a:tblGrid>
                <a:gridCol w="6493975"/>
                <a:gridCol w="2721462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내역은 운임 확인 후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“CONFIRM”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FOLLOW UP -&gt; CREATE FORWARDING SETTLEMENT DOCUMENT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청구 업체 맞는지 확인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&lt;OK&gt;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390" y="1106645"/>
            <a:ext cx="7921783" cy="406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281" y="2008787"/>
            <a:ext cx="4709942" cy="3649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965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6576297"/>
              </p:ext>
            </p:extLst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927740"/>
              </p:ext>
            </p:extLst>
          </p:nvPr>
        </p:nvGraphicFramePr>
        <p:xfrm>
          <a:off x="250857" y="1283329"/>
          <a:ext cx="9215437" cy="5120992"/>
        </p:xfrm>
        <a:graphic>
          <a:graphicData uri="http://schemas.openxmlformats.org/drawingml/2006/table">
            <a:tbl>
              <a:tblPr/>
              <a:tblGrid>
                <a:gridCol w="6493975"/>
                <a:gridCol w="2721462"/>
              </a:tblGrid>
              <a:tr h="4257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최종 운임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 확인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SAVE AND TRANSFER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43" y="307819"/>
            <a:ext cx="8166225" cy="5160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3826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2559635"/>
              </p:ext>
            </p:extLst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MANAGEMENT-&gt;FORWARDING ORDER -&gt; EDIT FORWARDING ORDER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1814072"/>
              </p:ext>
            </p:extLst>
          </p:nvPr>
        </p:nvGraphicFramePr>
        <p:xfrm>
          <a:off x="250857" y="1283329"/>
          <a:ext cx="9215437" cy="5155565"/>
        </p:xfrm>
        <a:graphic>
          <a:graphicData uri="http://schemas.openxmlformats.org/drawingml/2006/table">
            <a:tbl>
              <a:tblPr/>
              <a:tblGrid>
                <a:gridCol w="6086569"/>
                <a:gridCol w="3128868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ACTUAL ROUTE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행 선택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DOCUMENT - &gt; CREATE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출항일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도착일 지정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&lt;OK&gt;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&lt;SAVE&gt;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NO.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생성 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38" y="1318599"/>
            <a:ext cx="8528364" cy="4156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0129" y="883515"/>
            <a:ext cx="3634083" cy="300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9418" y="3967447"/>
            <a:ext cx="1704794" cy="1661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2043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5547600"/>
              </p:ext>
            </p:extLst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 &gt; AIR &gt; EDIT AIR FREIGHT BOOKING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6457072"/>
              </p:ext>
            </p:extLst>
          </p:nvPr>
        </p:nvGraphicFramePr>
        <p:xfrm>
          <a:off x="250857" y="1283329"/>
          <a:ext cx="9215437" cy="5013325"/>
        </p:xfrm>
        <a:graphic>
          <a:graphicData uri="http://schemas.openxmlformats.org/drawingml/2006/table">
            <a:tbl>
              <a:tblPr/>
              <a:tblGrid>
                <a:gridCol w="6593563"/>
                <a:gridCol w="262187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BOOKING NO.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BOOKING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ISSUING CARRIER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MAWB NO.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FLIGHT NO.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PURCHASING GROUP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CARRIER PICK-UP ADDRESS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&lt;SAVE&gt;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09" y="389298"/>
            <a:ext cx="5642798" cy="5939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150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1554859"/>
              </p:ext>
            </p:extLst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 &gt; AIR &gt; EDIT AIR FREIGHT BOOKING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690290"/>
              </p:ext>
            </p:extLst>
          </p:nvPr>
        </p:nvGraphicFramePr>
        <p:xfrm>
          <a:off x="250857" y="1283329"/>
          <a:ext cx="9215437" cy="5245125"/>
        </p:xfrm>
        <a:graphic>
          <a:graphicData uri="http://schemas.openxmlformats.org/drawingml/2006/table">
            <a:tbl>
              <a:tblPr/>
              <a:tblGrid>
                <a:gridCol w="6493975"/>
                <a:gridCol w="2721462"/>
              </a:tblGrid>
              <a:tr h="42392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CALCULATE  CHARGES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등록된 운임이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없을시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ROUTE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행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INSERT -&gt;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LINE  //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코드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과세 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운임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SAVE&gt;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83" y="847442"/>
            <a:ext cx="8854289" cy="4624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1906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898758"/>
              </p:ext>
            </p:extLst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 &gt; AIR &gt; EDIT AIR FREIGHT BOOKING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1505882"/>
              </p:ext>
            </p:extLst>
          </p:nvPr>
        </p:nvGraphicFramePr>
        <p:xfrm>
          <a:off x="250857" y="1283329"/>
          <a:ext cx="9215437" cy="5013325"/>
        </p:xfrm>
        <a:graphic>
          <a:graphicData uri="http://schemas.openxmlformats.org/drawingml/2006/table">
            <a:tbl>
              <a:tblPr/>
              <a:tblGrid>
                <a:gridCol w="6493975"/>
                <a:gridCol w="2721462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FOLLOW UP -&gt; CREATE FREIGHT SETTLEMENT DOCUMENT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160" y="698910"/>
            <a:ext cx="8372114" cy="47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4215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1923593"/>
              </p:ext>
            </p:extLst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 &gt; CREATE FREIGHT SETTLEMENT DOCUMENT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2209515"/>
              </p:ext>
            </p:extLst>
          </p:nvPr>
        </p:nvGraphicFramePr>
        <p:xfrm>
          <a:off x="250857" y="1283329"/>
          <a:ext cx="9215437" cy="5013325"/>
        </p:xfrm>
        <a:graphic>
          <a:graphicData uri="http://schemas.openxmlformats.org/drawingml/2006/table">
            <a:tbl>
              <a:tblPr/>
              <a:tblGrid>
                <a:gridCol w="7978743"/>
                <a:gridCol w="123669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SAVE AND TRANSFER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각각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30" y="685750"/>
            <a:ext cx="7985157" cy="5629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7884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6704238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AIR IMPORT: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항공 수입 </a:t>
                      </a:r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업무시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입력 방법을 숙지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AIR IMPORT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954124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6" name="Group 163"/>
          <p:cNvGraphicFramePr>
            <a:graphicFrameLocks noGrp="1"/>
          </p:cNvGraphicFramePr>
          <p:nvPr>
            <p:extLst/>
          </p:nvPr>
        </p:nvGraphicFramePr>
        <p:xfrm>
          <a:off x="200026" y="1266221"/>
          <a:ext cx="9553574" cy="4980670"/>
        </p:xfrm>
        <a:graphic>
          <a:graphicData uri="http://schemas.openxmlformats.org/drawingml/2006/table">
            <a:tbl>
              <a:tblPr/>
              <a:tblGrid>
                <a:gridCol w="847586"/>
                <a:gridCol w="8705988"/>
              </a:tblGrid>
              <a:tr h="3026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업무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99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화주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71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파트너사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67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영업부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AcnActionTitle_ID_8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339667"/>
            <a:ext cx="6984206" cy="369302"/>
          </a:xfrm>
        </p:spPr>
        <p:txBody>
          <a:bodyPr wrap="square">
            <a:spAutoFit/>
          </a:bodyPr>
          <a:lstStyle/>
          <a:p>
            <a:r>
              <a:rPr lang="ko-KR" altLang="en-US" dirty="0" smtClean="0"/>
              <a:t>교육 개요</a:t>
            </a:r>
            <a:endParaRPr lang="en-US" dirty="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/>
              <a:t>AIR IMPORT</a:t>
            </a:r>
            <a:endParaRPr lang="ko-KR" altLang="en-US" dirty="0"/>
          </a:p>
        </p:txBody>
      </p:sp>
      <p:sp>
        <p:nvSpPr>
          <p:cNvPr id="28" name="AutoShape 41"/>
          <p:cNvSpPr>
            <a:spLocks noChangeArrowheads="1"/>
          </p:cNvSpPr>
          <p:nvPr/>
        </p:nvSpPr>
        <p:spPr bwMode="auto">
          <a:xfrm>
            <a:off x="1399175" y="1605520"/>
            <a:ext cx="1201150" cy="436366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/>
                <a:ea typeface="맑은 고딕"/>
              </a:rPr>
              <a:t> </a:t>
            </a:r>
            <a:r>
              <a:rPr lang="en-US" altLang="ko-KR" sz="1000" dirty="0" smtClean="0">
                <a:latin typeface="맑은 고딕"/>
                <a:ea typeface="맑은 고딕"/>
              </a:rPr>
              <a:t>01.</a:t>
            </a:r>
            <a:r>
              <a:rPr lang="ko-KR" altLang="en-US" sz="1000" dirty="0" err="1" smtClean="0">
                <a:latin typeface="맑은 고딕"/>
                <a:ea typeface="맑은 고딕"/>
              </a:rPr>
              <a:t>스케쥴</a:t>
            </a:r>
            <a:r>
              <a:rPr lang="ko-KR" altLang="en-US" sz="1000" dirty="0" smtClean="0">
                <a:latin typeface="맑은 고딕"/>
                <a:ea typeface="맑은 고딕"/>
              </a:rPr>
              <a:t> 문의</a:t>
            </a:r>
            <a:endParaRPr lang="en-US" altLang="ko-KR" sz="1000" dirty="0">
              <a:latin typeface="맑은 고딕"/>
              <a:ea typeface="맑은 고딕"/>
            </a:endParaRPr>
          </a:p>
        </p:txBody>
      </p:sp>
      <p:sp>
        <p:nvSpPr>
          <p:cNvPr id="29" name="AutoShape 77"/>
          <p:cNvSpPr>
            <a:spLocks noChangeArrowheads="1"/>
          </p:cNvSpPr>
          <p:nvPr/>
        </p:nvSpPr>
        <p:spPr bwMode="auto">
          <a:xfrm>
            <a:off x="5746336" y="2688023"/>
            <a:ext cx="1328643" cy="456190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latinLnBrk="1"/>
            <a:r>
              <a:rPr kumimoji="1" lang="en-US" altLang="ko-KR" sz="1000" dirty="0" smtClean="0">
                <a:latin typeface="맑은 고딕"/>
                <a:ea typeface="맑은 고딕"/>
              </a:rPr>
              <a:t>06. Forwarding Order</a:t>
            </a:r>
          </a:p>
          <a:p>
            <a:pPr latinLnBrk="1"/>
            <a:r>
              <a:rPr kumimoji="1" lang="ko-KR" altLang="en-US" sz="1000" dirty="0" smtClean="0">
                <a:latin typeface="맑은 고딕"/>
                <a:ea typeface="맑은 고딕"/>
              </a:rPr>
              <a:t>등록 </a:t>
            </a:r>
            <a:r>
              <a:rPr kumimoji="1" lang="en-US" altLang="ko-KR" sz="1000" dirty="0" smtClean="0">
                <a:latin typeface="맑은 고딕"/>
                <a:ea typeface="맑은 고딕"/>
              </a:rPr>
              <a:t>/ </a:t>
            </a:r>
            <a:r>
              <a:rPr kumimoji="1" lang="ko-KR" altLang="en-US" sz="1000" dirty="0" smtClean="0">
                <a:latin typeface="맑은 고딕"/>
                <a:ea typeface="맑은 고딕"/>
              </a:rPr>
              <a:t>변경</a:t>
            </a:r>
            <a:endParaRPr kumimoji="1" lang="en-US" altLang="ko-KR" sz="1000" dirty="0">
              <a:latin typeface="맑은 고딕"/>
              <a:ea typeface="맑은 고딕"/>
            </a:endParaRPr>
          </a:p>
        </p:txBody>
      </p:sp>
      <p:sp>
        <p:nvSpPr>
          <p:cNvPr id="33" name="AutoShape 46"/>
          <p:cNvSpPr>
            <a:spLocks noChangeArrowheads="1"/>
          </p:cNvSpPr>
          <p:nvPr/>
        </p:nvSpPr>
        <p:spPr bwMode="auto">
          <a:xfrm>
            <a:off x="7043139" y="5822494"/>
            <a:ext cx="1577067" cy="409574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>
              <a:lnSpc>
                <a:spcPct val="125000"/>
              </a:lnSpc>
              <a:buClr>
                <a:srgbClr val="000000"/>
              </a:buClr>
              <a:buSzPct val="100000"/>
              <a:tabLst>
                <a:tab pos="1028700" algn="l"/>
              </a:tabLst>
            </a:pPr>
            <a:r>
              <a:rPr kumimoji="1" lang="en-US" altLang="ko-KR" sz="100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TM.04.01.02</a:t>
            </a:r>
            <a:br>
              <a:rPr kumimoji="1" lang="en-US" altLang="ko-KR" sz="100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</a:br>
            <a:r>
              <a:rPr kumimoji="1" lang="en-US" altLang="ko-KR" sz="100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Billing Doc. </a:t>
            </a:r>
            <a:r>
              <a:rPr kumimoji="1" lang="ko-KR" altLang="en-US" sz="100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생성</a:t>
            </a:r>
            <a:endParaRPr kumimoji="1" lang="en-US" altLang="ko-KR" sz="1000" dirty="0"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cxnSp>
        <p:nvCxnSpPr>
          <p:cNvPr id="34" name="직선 화살표 연결선 69"/>
          <p:cNvCxnSpPr>
            <a:stCxn id="29" idx="2"/>
            <a:endCxn id="40" idx="1"/>
          </p:cNvCxnSpPr>
          <p:nvPr/>
        </p:nvCxnSpPr>
        <p:spPr>
          <a:xfrm rot="16200000" flipH="1">
            <a:off x="5595690" y="3959181"/>
            <a:ext cx="2262417" cy="632480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AutoShape 46"/>
          <p:cNvSpPr>
            <a:spLocks noChangeArrowheads="1"/>
          </p:cNvSpPr>
          <p:nvPr/>
        </p:nvSpPr>
        <p:spPr bwMode="auto">
          <a:xfrm>
            <a:off x="7465476" y="3176312"/>
            <a:ext cx="1300756" cy="442674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TM.01.03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운임 관리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7" name="직선 화살표 연결선 51"/>
          <p:cNvCxnSpPr>
            <a:stCxn id="44" idx="3"/>
            <a:endCxn id="35" idx="3"/>
          </p:cNvCxnSpPr>
          <p:nvPr/>
        </p:nvCxnSpPr>
        <p:spPr>
          <a:xfrm flipH="1">
            <a:off x="8766232" y="2870853"/>
            <a:ext cx="20831" cy="526796"/>
          </a:xfrm>
          <a:prstGeom prst="bentConnector3">
            <a:avLst>
              <a:gd name="adj1" fmla="val -1097403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AutoShape 46"/>
          <p:cNvSpPr>
            <a:spLocks noChangeArrowheads="1"/>
          </p:cNvSpPr>
          <p:nvPr/>
        </p:nvSpPr>
        <p:spPr bwMode="auto">
          <a:xfrm>
            <a:off x="7043138" y="5100163"/>
            <a:ext cx="1577068" cy="612934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TM.04.01.01.01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Forwarding Settlement</a:t>
            </a:r>
            <a:b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Doc.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생성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3" name="직선 화살표 연결선 42"/>
          <p:cNvCxnSpPr>
            <a:stCxn id="40" idx="2"/>
            <a:endCxn id="33" idx="0"/>
          </p:cNvCxnSpPr>
          <p:nvPr/>
        </p:nvCxnSpPr>
        <p:spPr>
          <a:xfrm>
            <a:off x="7831672" y="5713097"/>
            <a:ext cx="1" cy="10939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AutoShape 77"/>
          <p:cNvSpPr>
            <a:spLocks noChangeArrowheads="1"/>
          </p:cNvSpPr>
          <p:nvPr/>
        </p:nvSpPr>
        <p:spPr bwMode="auto">
          <a:xfrm>
            <a:off x="7458420" y="2642758"/>
            <a:ext cx="1328643" cy="456190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latinLnBrk="1"/>
            <a:r>
              <a:rPr kumimoji="1" lang="en-US" altLang="ko-KR" sz="1000" dirty="0" smtClean="0">
                <a:latin typeface="맑은 고딕"/>
                <a:ea typeface="맑은 고딕"/>
              </a:rPr>
              <a:t>07. </a:t>
            </a:r>
            <a:r>
              <a:rPr kumimoji="1" lang="ko-KR" altLang="en-US" sz="1000" dirty="0" smtClean="0">
                <a:latin typeface="맑은 고딕"/>
                <a:ea typeface="맑은 고딕"/>
              </a:rPr>
              <a:t>운임 정보 확인</a:t>
            </a:r>
            <a:endParaRPr kumimoji="1" lang="en-US" altLang="ko-KR" sz="1000" dirty="0">
              <a:latin typeface="맑은 고딕"/>
              <a:ea typeface="맑은 고딕"/>
            </a:endParaRPr>
          </a:p>
        </p:txBody>
      </p:sp>
      <p:cxnSp>
        <p:nvCxnSpPr>
          <p:cNvPr id="46" name="직선 화살표 연결선 45"/>
          <p:cNvCxnSpPr>
            <a:stCxn id="29" idx="3"/>
            <a:endCxn id="44" idx="1"/>
          </p:cNvCxnSpPr>
          <p:nvPr/>
        </p:nvCxnSpPr>
        <p:spPr>
          <a:xfrm flipV="1">
            <a:off x="7074979" y="2870853"/>
            <a:ext cx="383441" cy="4526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AutoShape 41"/>
          <p:cNvSpPr>
            <a:spLocks noChangeArrowheads="1"/>
          </p:cNvSpPr>
          <p:nvPr/>
        </p:nvSpPr>
        <p:spPr bwMode="auto">
          <a:xfrm>
            <a:off x="3481753" y="1612242"/>
            <a:ext cx="1214071" cy="411538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/>
                <a:ea typeface="맑은 고딕"/>
              </a:rPr>
              <a:t>Booking </a:t>
            </a:r>
            <a:r>
              <a:rPr lang="ko-KR" altLang="en-US" sz="1000" dirty="0" smtClean="0">
                <a:latin typeface="맑은 고딕"/>
                <a:ea typeface="맑은 고딕"/>
              </a:rPr>
              <a:t>요청</a:t>
            </a:r>
            <a:endParaRPr lang="en-US" altLang="ko-KR" sz="1000" dirty="0">
              <a:latin typeface="맑은 고딕"/>
              <a:ea typeface="맑은 고딕"/>
            </a:endParaRPr>
          </a:p>
        </p:txBody>
      </p:sp>
      <p:cxnSp>
        <p:nvCxnSpPr>
          <p:cNvPr id="48" name="직선 화살표 연결선 31"/>
          <p:cNvCxnSpPr>
            <a:cxnSpLocks noChangeShapeType="1"/>
            <a:stCxn id="113" idx="3"/>
            <a:endCxn id="28" idx="3"/>
          </p:cNvCxnSpPr>
          <p:nvPr/>
        </p:nvCxnSpPr>
        <p:spPr bwMode="auto">
          <a:xfrm flipV="1">
            <a:off x="2543175" y="1823703"/>
            <a:ext cx="57150" cy="1367520"/>
          </a:xfrm>
          <a:prstGeom prst="bentConnector3">
            <a:avLst>
              <a:gd name="adj1" fmla="val 500000"/>
            </a:avLst>
          </a:prstGeom>
          <a:ln>
            <a:solidFill>
              <a:schemeClr val="tx1"/>
            </a:solidFill>
            <a:tailEnd type="arrow"/>
          </a:ln>
          <a:ex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AutoShape 5"/>
          <p:cNvSpPr>
            <a:spLocks noChangeArrowheads="1"/>
          </p:cNvSpPr>
          <p:nvPr/>
        </p:nvSpPr>
        <p:spPr bwMode="auto">
          <a:xfrm>
            <a:off x="3370239" y="2849484"/>
            <a:ext cx="1204509" cy="43972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05.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선적서류 접수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0" name="AutoShape 46"/>
          <p:cNvSpPr>
            <a:spLocks noChangeArrowheads="1"/>
          </p:cNvSpPr>
          <p:nvPr/>
        </p:nvSpPr>
        <p:spPr bwMode="auto">
          <a:xfrm>
            <a:off x="7033613" y="4391315"/>
            <a:ext cx="1586512" cy="612934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TM.03.02.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운송관리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운송요청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창고관리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51" name="직선 화살표 연결선 50"/>
          <p:cNvCxnSpPr>
            <a:stCxn id="47" idx="2"/>
            <a:endCxn id="79" idx="0"/>
          </p:cNvCxnSpPr>
          <p:nvPr/>
        </p:nvCxnSpPr>
        <p:spPr>
          <a:xfrm flipH="1">
            <a:off x="3966358" y="2023780"/>
            <a:ext cx="6537" cy="13911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화살표 연결선 51"/>
          <p:cNvCxnSpPr>
            <a:stCxn id="49" idx="3"/>
            <a:endCxn id="29" idx="1"/>
          </p:cNvCxnSpPr>
          <p:nvPr/>
        </p:nvCxnSpPr>
        <p:spPr>
          <a:xfrm flipV="1">
            <a:off x="4574748" y="2916118"/>
            <a:ext cx="1171588" cy="15323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화살표 연결선 69"/>
          <p:cNvCxnSpPr>
            <a:stCxn id="29" idx="2"/>
            <a:endCxn id="50" idx="1"/>
          </p:cNvCxnSpPr>
          <p:nvPr/>
        </p:nvCxnSpPr>
        <p:spPr>
          <a:xfrm rot="16200000" flipH="1">
            <a:off x="5945351" y="3609519"/>
            <a:ext cx="1553569" cy="622955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AutoShape 46"/>
          <p:cNvSpPr>
            <a:spLocks noChangeArrowheads="1"/>
          </p:cNvSpPr>
          <p:nvPr/>
        </p:nvSpPr>
        <p:spPr bwMode="auto">
          <a:xfrm>
            <a:off x="2791110" y="5647349"/>
            <a:ext cx="1577067" cy="419100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>
              <a:lnSpc>
                <a:spcPct val="125000"/>
              </a:lnSpc>
              <a:buClr>
                <a:srgbClr val="000000"/>
              </a:buClr>
              <a:buSzPct val="100000"/>
              <a:tabLst>
                <a:tab pos="1028700" algn="l"/>
              </a:tabLst>
            </a:pPr>
            <a:r>
              <a:rPr kumimoji="1" lang="en-US" altLang="ko-KR" sz="1000" dirty="0">
                <a:latin typeface="맑은 고딕" pitchFamily="50" charset="-127"/>
                <a:ea typeface="맑은 고딕" pitchFamily="50" charset="-127"/>
                <a:cs typeface="Arial" charset="0"/>
              </a:rPr>
              <a:t>TM.04.02.03</a:t>
            </a:r>
            <a:r>
              <a:rPr kumimoji="1" lang="en-US" altLang="ko-KR" sz="100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/>
            </a:r>
            <a:br>
              <a:rPr kumimoji="1" lang="en-US" altLang="ko-KR" sz="100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</a:br>
            <a:r>
              <a:rPr kumimoji="1" lang="en-US" altLang="ko-KR" sz="1000" dirty="0">
                <a:latin typeface="맑은 고딕" pitchFamily="50" charset="-127"/>
                <a:ea typeface="맑은 고딕" pitchFamily="50" charset="-127"/>
                <a:cs typeface="Arial" charset="0"/>
              </a:rPr>
              <a:t>SES/IV </a:t>
            </a:r>
            <a:r>
              <a:rPr kumimoji="1" lang="ko-KR" altLang="en-US" sz="100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생성</a:t>
            </a:r>
            <a:endParaRPr kumimoji="1" lang="en-US" altLang="ko-KR" sz="1000" dirty="0"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55" name="AutoShape 46"/>
          <p:cNvSpPr>
            <a:spLocks noChangeArrowheads="1"/>
          </p:cNvSpPr>
          <p:nvPr/>
        </p:nvSpPr>
        <p:spPr bwMode="auto">
          <a:xfrm>
            <a:off x="2791109" y="4730914"/>
            <a:ext cx="1577068" cy="612934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TM.04.01.02.01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Freight Settlement</a:t>
            </a:r>
            <a:b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Doc.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생성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57" name="직선 화살표 연결선 69"/>
          <p:cNvCxnSpPr>
            <a:stCxn id="49" idx="2"/>
            <a:endCxn id="55" idx="1"/>
          </p:cNvCxnSpPr>
          <p:nvPr/>
        </p:nvCxnSpPr>
        <p:spPr>
          <a:xfrm rot="5400000">
            <a:off x="2507717" y="3572604"/>
            <a:ext cx="1748170" cy="1181385"/>
          </a:xfrm>
          <a:prstGeom prst="bentConnector4">
            <a:avLst>
              <a:gd name="adj1" fmla="val 41235"/>
              <a:gd name="adj2" fmla="val 11935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55" idx="2"/>
          </p:cNvCxnSpPr>
          <p:nvPr/>
        </p:nvCxnSpPr>
        <p:spPr>
          <a:xfrm>
            <a:off x="3579643" y="5343848"/>
            <a:ext cx="1" cy="24680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화살표 연결선 51"/>
          <p:cNvCxnSpPr>
            <a:stCxn id="35" idx="1"/>
            <a:endCxn id="29" idx="2"/>
          </p:cNvCxnSpPr>
          <p:nvPr/>
        </p:nvCxnSpPr>
        <p:spPr>
          <a:xfrm rot="10800000">
            <a:off x="6410658" y="3144213"/>
            <a:ext cx="1054818" cy="253436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AutoShape 5"/>
          <p:cNvSpPr>
            <a:spLocks noChangeArrowheads="1"/>
          </p:cNvSpPr>
          <p:nvPr/>
        </p:nvSpPr>
        <p:spPr bwMode="auto">
          <a:xfrm>
            <a:off x="1271706" y="2115233"/>
            <a:ext cx="1214319" cy="438150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03.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스케쥴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통지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73" name="직선 화살표 연결선 72"/>
          <p:cNvCxnSpPr>
            <a:endCxn id="113" idx="0"/>
          </p:cNvCxnSpPr>
          <p:nvPr/>
        </p:nvCxnSpPr>
        <p:spPr>
          <a:xfrm>
            <a:off x="1876425" y="2543175"/>
            <a:ext cx="0" cy="42671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AutoShape 5"/>
          <p:cNvSpPr>
            <a:spLocks noChangeArrowheads="1"/>
          </p:cNvSpPr>
          <p:nvPr/>
        </p:nvSpPr>
        <p:spPr bwMode="auto">
          <a:xfrm>
            <a:off x="3379765" y="2119083"/>
            <a:ext cx="1173186" cy="438150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04.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선적지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Booking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94" name="직선 화살표 연결선 93"/>
          <p:cNvCxnSpPr>
            <a:stCxn id="79" idx="2"/>
            <a:endCxn id="49" idx="0"/>
          </p:cNvCxnSpPr>
          <p:nvPr/>
        </p:nvCxnSpPr>
        <p:spPr>
          <a:xfrm>
            <a:off x="3966358" y="2557233"/>
            <a:ext cx="6136" cy="33622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AutoShape 46"/>
          <p:cNvSpPr>
            <a:spLocks noChangeArrowheads="1"/>
          </p:cNvSpPr>
          <p:nvPr/>
        </p:nvSpPr>
        <p:spPr bwMode="auto">
          <a:xfrm>
            <a:off x="1209675" y="2969886"/>
            <a:ext cx="1333500" cy="442674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02.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스케쥴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문의 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및 통지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3" name="AutoShape 46"/>
          <p:cNvSpPr>
            <a:spLocks noChangeArrowheads="1"/>
          </p:cNvSpPr>
          <p:nvPr/>
        </p:nvSpPr>
        <p:spPr bwMode="auto">
          <a:xfrm>
            <a:off x="7033612" y="3696033"/>
            <a:ext cx="1576988" cy="613600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TM.03.01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수입관리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(A/N, EDI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전송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47" name="직선 화살표 연결선 146"/>
          <p:cNvCxnSpPr>
            <a:endCxn id="133" idx="1"/>
          </p:cNvCxnSpPr>
          <p:nvPr/>
        </p:nvCxnSpPr>
        <p:spPr>
          <a:xfrm>
            <a:off x="6410325" y="3995308"/>
            <a:ext cx="623287" cy="752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38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1891336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8300244"/>
              </p:ext>
            </p:extLst>
          </p:nvPr>
        </p:nvGraphicFramePr>
        <p:xfrm>
          <a:off x="488950" y="1557338"/>
          <a:ext cx="8856663" cy="4128573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FORWARDING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파트너로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부터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받은 서류를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토태로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FORWARDING ORDER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등록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정보 확인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운임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확인및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화주에게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INVOICE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전달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FREIGHT BOOKING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EDI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신고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창고 배정 및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실화주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신고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1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비용 확인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비용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확인후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지출 전표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DO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63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AIR IMPORT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689683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/>
          </p:nvPr>
        </p:nvGraphicFramePr>
        <p:xfrm>
          <a:off x="631825" y="2060575"/>
          <a:ext cx="8528050" cy="230505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AIR IMPORT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AIR IMPORT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416834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MANAGEMENT-&gt;FORWARDING ORDER -&gt; CREATE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250857" y="1283329"/>
          <a:ext cx="9215437" cy="5013325"/>
        </p:xfrm>
        <a:graphic>
          <a:graphicData uri="http://schemas.openxmlformats.org/drawingml/2006/table">
            <a:tbl>
              <a:tblPr/>
              <a:tblGrid>
                <a:gridCol w="7218252"/>
                <a:gridCol w="1997185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TYPE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MOVEMENT TYPE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GROUP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&lt;CONTINUE&gt;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644" y="1293704"/>
            <a:ext cx="7144825" cy="4310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294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MANAGEMENT-&gt;FORWARDING ORDER -&gt; CREATE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250857" y="1283329"/>
          <a:ext cx="9215437" cy="5013325"/>
        </p:xfrm>
        <a:graphic>
          <a:graphicData uri="http://schemas.openxmlformats.org/drawingml/2006/table">
            <a:tbl>
              <a:tblPr/>
              <a:tblGrid>
                <a:gridCol w="7209198"/>
                <a:gridCol w="200623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 후 지정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67" y="1278285"/>
            <a:ext cx="7117108" cy="4723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0477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MANAGEMENT-&gt;FORWARDING ORDER -&gt; CREATE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250857" y="1283329"/>
          <a:ext cx="9215437" cy="5013325"/>
        </p:xfrm>
        <a:graphic>
          <a:graphicData uri="http://schemas.openxmlformats.org/drawingml/2006/table">
            <a:tbl>
              <a:tblPr/>
              <a:tblGrid>
                <a:gridCol w="6059408"/>
                <a:gridCol w="315602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출항지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도착지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지정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818" y="1311904"/>
            <a:ext cx="8329188" cy="4085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8843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MANAGEMENT-&gt;FORWARDING ORDER -&gt; CREATE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250857" y="1283329"/>
          <a:ext cx="9215437" cy="5356382"/>
        </p:xfrm>
        <a:graphic>
          <a:graphicData uri="http://schemas.openxmlformats.org/drawingml/2006/table">
            <a:tbl>
              <a:tblPr/>
              <a:tblGrid>
                <a:gridCol w="6448707"/>
                <a:gridCol w="2766730"/>
              </a:tblGrid>
              <a:tr h="44927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맨 아래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ITEMS  / PACKAGE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행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화물 정보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(ITEM, QUANTITY, GROSS WEIGHT, GROSS VOLUME = CHARGEABLE WEIGHT)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16" y="1175301"/>
            <a:ext cx="8067957" cy="4501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5184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MANAGEMENT-&gt;FORWARDING ORDER -&gt; CREATE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250857" y="1283329"/>
          <a:ext cx="9215437" cy="5527040"/>
        </p:xfrm>
        <a:graphic>
          <a:graphicData uri="http://schemas.openxmlformats.org/drawingml/2006/table">
            <a:tbl>
              <a:tblPr/>
              <a:tblGrid>
                <a:gridCol w="7698086"/>
                <a:gridCol w="1517351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GENERAL DATA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HAWB NO.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INCOTERM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PERSON INCHARGE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CARGO TYPE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&lt;SAVE&gt;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&lt;EDIT&gt;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12" y="1236223"/>
            <a:ext cx="7505323" cy="2771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12" y="3935302"/>
            <a:ext cx="7904183" cy="2356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74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1078693"/>
              </p:ext>
            </p:extLst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MANAGEMENT-&gt;FORWARDING ORDER -&gt; EDIT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250857" y="1283329"/>
          <a:ext cx="9215437" cy="5422875"/>
        </p:xfrm>
        <a:graphic>
          <a:graphicData uri="http://schemas.openxmlformats.org/drawingml/2006/table">
            <a:tbl>
              <a:tblPr/>
              <a:tblGrid>
                <a:gridCol w="7815781"/>
                <a:gridCol w="1399656"/>
              </a:tblGrid>
              <a:tr h="44475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CALCULATE  CHARGES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등록된 운임이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없을시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ROUTE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행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INSERT -&gt;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LINE  //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코드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과세 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운임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SAVE&gt;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12" y="1051524"/>
            <a:ext cx="7958628" cy="4597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162" y="1542816"/>
            <a:ext cx="1235820" cy="756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3714" y="2077330"/>
            <a:ext cx="687498" cy="444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136" y="3826719"/>
            <a:ext cx="1350751" cy="575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790" y="1275639"/>
            <a:ext cx="1576529" cy="552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437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MANAGEMENT-&gt;FORWARDING ORDER -&gt; EDIT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235391" y="1265222"/>
          <a:ext cx="9215437" cy="5027842"/>
        </p:xfrm>
        <a:graphic>
          <a:graphicData uri="http://schemas.openxmlformats.org/drawingml/2006/table">
            <a:tbl>
              <a:tblPr/>
              <a:tblGrid>
                <a:gridCol w="7725246"/>
                <a:gridCol w="1490191"/>
              </a:tblGrid>
              <a:tr h="40220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ACTUAL ROUTE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행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DOCUMENT - &gt; CREATE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출항일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도착일 지정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&lt;OK&gt;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&lt;SAVE&gt;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NO.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생성 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37" y="1158562"/>
            <a:ext cx="7556849" cy="4092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3187" y="3367748"/>
            <a:ext cx="1569044" cy="1954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877" y="722870"/>
            <a:ext cx="3598564" cy="297448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2934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1606098"/>
              </p:ext>
            </p:extLst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 &gt; AIR &gt; EDIT AIR FREIGHT BOOKING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3115054"/>
              </p:ext>
            </p:extLst>
          </p:nvPr>
        </p:nvGraphicFramePr>
        <p:xfrm>
          <a:off x="235391" y="1265222"/>
          <a:ext cx="9215437" cy="5344160"/>
        </p:xfrm>
        <a:graphic>
          <a:graphicData uri="http://schemas.openxmlformats.org/drawingml/2006/table">
            <a:tbl>
              <a:tblPr/>
              <a:tblGrid>
                <a:gridCol w="6672403"/>
                <a:gridCol w="25430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BOOKING NO.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BOOKING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ISSUING CARRIER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MAWB NO.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FLIGHT NO.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PURCHASING GROUP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CARRIER PICK-UP ADDRESS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 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TYPE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1170(warehouse))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&lt;SAVE&gt;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95"/>
          <a:stretch/>
        </p:blipFill>
        <p:spPr bwMode="auto">
          <a:xfrm>
            <a:off x="232749" y="666645"/>
            <a:ext cx="5849074" cy="5809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481" y="2204735"/>
            <a:ext cx="879979" cy="321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7957" y="4091583"/>
            <a:ext cx="5201016" cy="2636620"/>
          </a:xfrm>
          <a:prstGeom prst="rect">
            <a:avLst/>
          </a:prstGeom>
          <a:ln>
            <a:solidFill>
              <a:srgbClr val="333333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97957" y="3325663"/>
            <a:ext cx="4805394" cy="956175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9" name="Straight Arrow Connector 8"/>
          <p:cNvCxnSpPr/>
          <p:nvPr/>
        </p:nvCxnSpPr>
        <p:spPr>
          <a:xfrm flipH="1">
            <a:off x="7152482" y="3937302"/>
            <a:ext cx="140470" cy="50083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6174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 &gt; AIR &gt; EDIT AIR FREIGHT BOOKING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235391" y="1265222"/>
          <a:ext cx="9215437" cy="5013325"/>
        </p:xfrm>
        <a:graphic>
          <a:graphicData uri="http://schemas.openxmlformats.org/drawingml/2006/table">
            <a:tbl>
              <a:tblPr/>
              <a:tblGrid>
                <a:gridCol w="7725246"/>
                <a:gridCol w="1490191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 비용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ADDITIONAL AGREEMENT PART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BUSINESS PARTNER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매입처는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자리 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57" y="1338703"/>
            <a:ext cx="8798337" cy="3713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475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 &gt; AIR &gt; EDIT AIR FREIGHT BOOKING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235391" y="1265222"/>
          <a:ext cx="9215437" cy="5013325"/>
        </p:xfrm>
        <a:graphic>
          <a:graphicData uri="http://schemas.openxmlformats.org/drawingml/2006/table">
            <a:tbl>
              <a:tblPr/>
              <a:tblGrid>
                <a:gridCol w="7725246"/>
                <a:gridCol w="1490191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CALCULATE  CHARGES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등록된 운임이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없을시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ROUTE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행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INSERT -&gt;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LINE  //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코드 조회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과세 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운임 입력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SAVE&gt;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81" y="687911"/>
            <a:ext cx="7406766" cy="4750547"/>
          </a:xfrm>
          <a:prstGeom prst="rect">
            <a:avLst/>
          </a:prstGeom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828" y="2961030"/>
            <a:ext cx="2159534" cy="637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717" y="736356"/>
            <a:ext cx="997099" cy="669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439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8416947"/>
              </p:ext>
            </p:extLst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 &gt; AIR &gt; EDIT AIR FREIGHT BOOKING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235391" y="1265222"/>
          <a:ext cx="9215437" cy="5013325"/>
        </p:xfrm>
        <a:graphic>
          <a:graphicData uri="http://schemas.openxmlformats.org/drawingml/2006/table">
            <a:tbl>
              <a:tblPr/>
              <a:tblGrid>
                <a:gridCol w="7725246"/>
                <a:gridCol w="1490191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FOLLOW UP -&gt; CREATE FREIGHT SETTLEMENT DOCUMENT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49" y="652546"/>
            <a:ext cx="7247194" cy="4732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8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995815"/>
              </p:ext>
            </p:extLst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 &gt; CREATE FREIGHT SETTLEMENT DOCUMENT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235391" y="1265222"/>
          <a:ext cx="9215437" cy="5148152"/>
        </p:xfrm>
        <a:graphic>
          <a:graphicData uri="http://schemas.openxmlformats.org/drawingml/2006/table">
            <a:tbl>
              <a:tblPr/>
              <a:tblGrid>
                <a:gridCol w="7725246"/>
                <a:gridCol w="1490191"/>
              </a:tblGrid>
              <a:tr h="42845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지출 업체 선택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비용 확인 후 이상 없으면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SAVE AND TRANSFER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76" y="918507"/>
            <a:ext cx="8081316" cy="4543049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921" y="661235"/>
            <a:ext cx="4008319" cy="1949646"/>
          </a:xfrm>
          <a:prstGeom prst="rect">
            <a:avLst/>
          </a:prstGeom>
          <a:ln>
            <a:solidFill>
              <a:srgbClr val="333333"/>
            </a:solidFill>
          </a:ln>
        </p:spPr>
      </p:pic>
    </p:spTree>
    <p:extLst>
      <p:ext uri="{BB962C8B-B14F-4D97-AF65-F5344CB8AC3E}">
        <p14:creationId xmlns:p14="http://schemas.microsoft.com/office/powerpoint/2010/main" val="3892370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9689968"/>
              </p:ext>
            </p:extLst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 &gt; CREATE FREIGHT SETTLEMENT DOCUMENT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235391" y="1265222"/>
          <a:ext cx="9215437" cy="5166259"/>
        </p:xfrm>
        <a:graphic>
          <a:graphicData uri="http://schemas.openxmlformats.org/drawingml/2006/table">
            <a:tbl>
              <a:tblPr/>
              <a:tblGrid>
                <a:gridCol w="7725246"/>
                <a:gridCol w="1490191"/>
              </a:tblGrid>
              <a:tr h="43026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업체 선택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비용 확인 후 이상 없으면 통화 맞춰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SAVE AND TRANSFER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49" y="664374"/>
            <a:ext cx="7696295" cy="483224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004" y="664374"/>
            <a:ext cx="4220839" cy="2076598"/>
          </a:xfrm>
          <a:prstGeom prst="rect">
            <a:avLst/>
          </a:prstGeom>
          <a:ln>
            <a:solidFill>
              <a:srgbClr val="333333"/>
            </a:solidFill>
          </a:ln>
        </p:spPr>
      </p:pic>
    </p:spTree>
    <p:extLst>
      <p:ext uri="{BB962C8B-B14F-4D97-AF65-F5344CB8AC3E}">
        <p14:creationId xmlns:p14="http://schemas.microsoft.com/office/powerpoint/2010/main" val="4130049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 -&gt; AIR -&gt; 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235391" y="1265222"/>
          <a:ext cx="9215437" cy="5344160"/>
        </p:xfrm>
        <a:graphic>
          <a:graphicData uri="http://schemas.openxmlformats.org/drawingml/2006/table">
            <a:tbl>
              <a:tblPr/>
              <a:tblGrid>
                <a:gridCol w="7725246"/>
                <a:gridCol w="1490191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전송할 행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SEND EDI -&gt;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MANIFEST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데이터들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이상없이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들어가 있는지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MANIFEST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49" y="637528"/>
            <a:ext cx="7755884" cy="4465509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49" y="4763495"/>
            <a:ext cx="8093610" cy="1125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918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232749" y="414196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 -&gt; AIR -&gt; 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235391" y="1265222"/>
          <a:ext cx="9215437" cy="5161280"/>
        </p:xfrm>
        <a:graphic>
          <a:graphicData uri="http://schemas.openxmlformats.org/drawingml/2006/table">
            <a:tbl>
              <a:tblPr/>
              <a:tblGrid>
                <a:gridCol w="7725246"/>
                <a:gridCol w="1490191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D/O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전송할 행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SEND EDI -&gt;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D/O APPROVAL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WAREHOUSE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D/O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977" y="663201"/>
            <a:ext cx="7532300" cy="410461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49" y="4767812"/>
            <a:ext cx="7569966" cy="1429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137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Roadmap"/>
  <p:tag name="DATE" val="2012-08-24 1:28:02 PM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28:18 PM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SubjectTitle"/>
  <p:tag name="DATE" val="2012-08-24 1:48:21 PM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2:59 PM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2:59 PM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13947</TotalTime>
  <Words>1476</Words>
  <Application>Microsoft Office PowerPoint</Application>
  <PresentationFormat>A4 Paper (210x297 mm)</PresentationFormat>
  <Paragraphs>847</Paragraphs>
  <Slides>40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40</vt:i4>
      </vt:variant>
    </vt:vector>
  </HeadingPairs>
  <TitlesOfParts>
    <vt:vector size="50" baseType="lpstr">
      <vt:lpstr>MS PGothic</vt:lpstr>
      <vt:lpstr>굴림</vt:lpstr>
      <vt:lpstr>맑은 고딕</vt:lpstr>
      <vt:lpstr>윤고딕130</vt:lpstr>
      <vt:lpstr>윤고딕150</vt:lpstr>
      <vt:lpstr>Arial</vt:lpstr>
      <vt:lpstr>Wingdings</vt:lpstr>
      <vt:lpstr>Office Theme</vt:lpstr>
      <vt:lpstr>1_Office Theme</vt:lpstr>
      <vt:lpstr>2_Office Theme</vt:lpstr>
      <vt:lpstr>PowerPoint Presentation</vt:lpstr>
      <vt:lpstr>문서 개정 이력</vt:lpstr>
      <vt:lpstr>사용자 교육 개요</vt:lpstr>
      <vt:lpstr>사용자 교육 개요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doosan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Kim, So-Yeon A.</cp:lastModifiedBy>
  <cp:revision>400</cp:revision>
  <cp:lastPrinted>2006-08-30T13:33:06Z</cp:lastPrinted>
  <dcterms:created xsi:type="dcterms:W3CDTF">2008-05-17T00:48:54Z</dcterms:created>
  <dcterms:modified xsi:type="dcterms:W3CDTF">2015-10-16T01:14:31Z</dcterms:modified>
</cp:coreProperties>
</file>