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1"/>
  </p:notesMasterIdLst>
  <p:handoutMasterIdLst>
    <p:handoutMasterId r:id="rId22"/>
  </p:handoutMasterIdLst>
  <p:sldIdLst>
    <p:sldId id="374" r:id="rId3"/>
    <p:sldId id="375" r:id="rId4"/>
    <p:sldId id="515" r:id="rId5"/>
    <p:sldId id="536" r:id="rId6"/>
    <p:sldId id="507" r:id="rId7"/>
    <p:sldId id="508" r:id="rId8"/>
    <p:sldId id="509" r:id="rId9"/>
    <p:sldId id="510" r:id="rId10"/>
    <p:sldId id="511" r:id="rId11"/>
    <p:sldId id="512" r:id="rId12"/>
    <p:sldId id="531" r:id="rId13"/>
    <p:sldId id="532" r:id="rId14"/>
    <p:sldId id="539" r:id="rId15"/>
    <p:sldId id="542" r:id="rId16"/>
    <p:sldId id="541" r:id="rId17"/>
    <p:sldId id="534" r:id="rId18"/>
    <p:sldId id="537" r:id="rId19"/>
    <p:sldId id="538" r:id="rId2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FF0000"/>
    <a:srgbClr val="003399"/>
    <a:srgbClr val="0083CD"/>
    <a:srgbClr val="FFCCFF"/>
    <a:srgbClr val="333333"/>
    <a:srgbClr val="EAEAEA"/>
    <a:srgbClr val="103991"/>
    <a:srgbClr val="808080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8692" autoAdjust="0"/>
  </p:normalViewPr>
  <p:slideViewPr>
    <p:cSldViewPr snapToGrid="0" showGuides="1">
      <p:cViewPr varScale="1">
        <p:scale>
          <a:sx n="117" d="100"/>
          <a:sy n="117" d="100"/>
        </p:scale>
        <p:origin x="-1428" y="-102"/>
      </p:cViewPr>
      <p:guideLst>
        <p:guide orient="horz" pos="1027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5" Type="http://schemas.openxmlformats.org/officeDocument/2006/relationships/oleObject" Target="../embeddings/oleObject48.bin"/><Relationship Id="rId4" Type="http://schemas.openxmlformats.org/officeDocument/2006/relationships/image" Target="../media/image9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9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2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2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065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168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270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475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577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680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782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68358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885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6831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987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9450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089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25206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192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6813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294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64173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397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02973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499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460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601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70516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704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17153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806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92097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909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9515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011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52648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113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73728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216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15385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318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21815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421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21593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523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7412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625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21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728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41959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830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805068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933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26387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035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63303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137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217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240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8283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342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962175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45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696091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47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24315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49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323483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752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61832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854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15500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9570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9661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0594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17454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1618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44988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2642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29478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3666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369808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8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883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571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673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47.xml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vmlDrawing" Target="../drawings/vmlDrawing45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222" name="비트맵 이미지" r:id="rId4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  <p:sldLayoutId id="2147484639" r:id="rId18"/>
    <p:sldLayoutId id="2147484640" r:id="rId19"/>
    <p:sldLayoutId id="2147484641" r:id="rId20"/>
    <p:sldLayoutId id="2147484642" r:id="rId21"/>
    <p:sldLayoutId id="2147484643" r:id="rId22"/>
    <p:sldLayoutId id="2147484644" r:id="rId23"/>
    <p:sldLayoutId id="2147484645" r:id="rId24"/>
    <p:sldLayoutId id="2147484646" r:id="rId25"/>
    <p:sldLayoutId id="2147484647" r:id="rId26"/>
    <p:sldLayoutId id="2147484648" r:id="rId27"/>
    <p:sldLayoutId id="2147484649" r:id="rId28"/>
    <p:sldLayoutId id="2147484650" r:id="rId29"/>
    <p:sldLayoutId id="2147484651" r:id="rId30"/>
    <p:sldLayoutId id="2147484652" r:id="rId31"/>
    <p:sldLayoutId id="2147484653" r:id="rId32"/>
    <p:sldLayoutId id="2147484654" r:id="rId33"/>
    <p:sldLayoutId id="2147484655" r:id="rId34"/>
    <p:sldLayoutId id="2147484656" r:id="rId35"/>
    <p:sldLayoutId id="2147484657" r:id="rId36"/>
    <p:sldLayoutId id="2147484658" r:id="rId37"/>
    <p:sldLayoutId id="2147484659" r:id="rId38"/>
    <p:sldLayoutId id="2147484660" r:id="rId39"/>
    <p:sldLayoutId id="2147484661" r:id="rId40"/>
    <p:sldLayoutId id="2147484662" r:id="rId41"/>
    <p:sldLayoutId id="2147484663" r:id="rId42"/>
    <p:sldLayoutId id="2147484664" r:id="rId43"/>
    <p:sldLayoutId id="2147484665" r:id="rId4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6" name="비트맵 이미지" r:id="rId7" imgW="4029637" imgH="1228571" progId="PBrush">
              <p:embed/>
            </p:oleObj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oleObject" Target="../embeddings/Microsoft_Office_Excel_97-2003_____3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Microsoft_Office_Excel_97-2003_____2.xls"/><Relationship Id="rId5" Type="http://schemas.openxmlformats.org/officeDocument/2006/relationships/oleObject" Target="../embeddings/Microsoft_Office_Excel_97-2003_____1.xls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2012.09.03</a:t>
            </a: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4169024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자재 기타 출고 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49887010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 재고 기타 입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출고 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60139153"/>
              </p:ext>
            </p:extLst>
          </p:nvPr>
        </p:nvGraphicFramePr>
        <p:xfrm>
          <a:off x="391892" y="1295400"/>
          <a:ext cx="9033782" cy="4999264"/>
        </p:xfrm>
        <a:graphic>
          <a:graphicData uri="http://schemas.openxmlformats.org/drawingml/2006/table">
            <a:tbl>
              <a:tblPr/>
              <a:tblGrid>
                <a:gridCol w="9033782"/>
              </a:tblGrid>
              <a:tr h="4999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graphicFrame>
        <p:nvGraphicFramePr>
          <p:cNvPr id="57" name="표 56"/>
          <p:cNvGraphicFramePr>
            <a:graphicFrameLocks noGrp="1"/>
          </p:cNvGraphicFramePr>
          <p:nvPr/>
        </p:nvGraphicFramePr>
        <p:xfrm>
          <a:off x="523670" y="1408212"/>
          <a:ext cx="8693809" cy="4677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7301"/>
                <a:gridCol w="1126093"/>
                <a:gridCol w="2375807"/>
                <a:gridCol w="2726872"/>
                <a:gridCol w="1477736"/>
              </a:tblGrid>
              <a:tr h="28803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자재 이동 및 출고 관리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코드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이전전기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이동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홀수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입력 취소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짝수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MB1B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88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공장간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이동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301)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창고간 이동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(311)</a:t>
                      </a:r>
                    </a:p>
                    <a:p>
                      <a:pPr algn="l" latinLnBrk="1"/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QA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재고→가용재고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(321)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보류재고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→가용재고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대표코드 대체 </a:t>
                      </a:r>
                      <a:r>
                        <a:rPr lang="en-US" altLang="ko-KR" sz="10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(933)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→당사재고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공장간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이동 취소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(302)</a:t>
                      </a:r>
                    </a:p>
                    <a:p>
                      <a:pPr algn="l" latinLnBrk="1"/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창고간 이동 취소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(312)</a:t>
                      </a:r>
                    </a:p>
                    <a:p>
                      <a:pPr algn="l" latinLnBrk="1"/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QA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재고→가용재고 취소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(322)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보류재고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→가용재고 취소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(344)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대표코드 대체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(934)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→당사재고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412 K)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기타 입출고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입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입고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입고취소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MB1A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811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단량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차이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(948)</a:t>
                      </a:r>
                    </a:p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미구성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자재 출고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(Y25/Y26)</a:t>
                      </a:r>
                    </a:p>
                    <a:p>
                      <a:pPr algn="l" latinLnBrk="1"/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저장품비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출고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기체산소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(Y01/Y02)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창고에서 코스트센터에 소비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(201/202)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단량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차이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(947)</a:t>
                      </a:r>
                    </a:p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미구성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자재 출고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(X)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저장품비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출고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기체산소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(X)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창고에서 코스트센터에 소비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(X)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4554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창고별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수불 마감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MB1A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입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출고만 사용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ZMMC0030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4554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 결과 반영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MIGO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후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ZMMR0110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출고증 출력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영업 예약 전표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광양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광주로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납이동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ZMMR0100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431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외주업체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임대창고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MBLB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1925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재고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Aging Report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ZMMR0230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54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자재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창고별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재고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MB51/MMBE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일자별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시점재고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MB5B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2233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436342" y="25243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498129" y="25243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60139153"/>
              </p:ext>
            </p:extLst>
          </p:nvPr>
        </p:nvGraphicFramePr>
        <p:xfrm>
          <a:off x="122464" y="832758"/>
          <a:ext cx="9658350" cy="5886449"/>
        </p:xfrm>
        <a:graphic>
          <a:graphicData uri="http://schemas.openxmlformats.org/drawingml/2006/table">
            <a:tbl>
              <a:tblPr/>
              <a:tblGrid>
                <a:gridCol w="9658350"/>
              </a:tblGrid>
              <a:tr h="5886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212272" y="908388"/>
          <a:ext cx="9470573" cy="3272118"/>
        </p:xfrm>
        <a:graphic>
          <a:graphicData uri="http://schemas.openxmlformats.org/drawingml/2006/table">
            <a:tbl>
              <a:tblPr/>
              <a:tblGrid>
                <a:gridCol w="1355272"/>
                <a:gridCol w="726621"/>
                <a:gridCol w="718456"/>
                <a:gridCol w="1061358"/>
                <a:gridCol w="1478600"/>
                <a:gridCol w="702078"/>
                <a:gridCol w="2064750"/>
                <a:gridCol w="1363438"/>
              </a:tblGrid>
              <a:tr h="30626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구분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기타 입고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재고입고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기타출고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매각출고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T</a:t>
                      </a:r>
                      <a:r>
                        <a:rPr lang="ko-KR" altLang="en-US" sz="1000" b="1" i="0" u="none" strike="noStrike" dirty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코드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대상자재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AR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전표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(G/L)</a:t>
                      </a:r>
                    </a:p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미수금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(1151001)</a:t>
                      </a:r>
                      <a:endParaRPr lang="ko-KR" altLang="en-US" sz="1000" b="1" i="0" u="none" strike="noStrike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3CD"/>
                    </a:solidFill>
                  </a:tcPr>
                </a:tc>
              </a:tr>
              <a:tr h="2181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부산물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</a:b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(BOM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에 달림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부산물코드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7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903/904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백플러시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자동 입고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부산물코드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953/954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미미설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GMH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연설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이부연설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5511010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재료비조정부산물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094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부산물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Back</a:t>
                      </a:r>
                      <a:r>
                        <a:rPr lang="en-US" altLang="ko-KR" sz="1000" b="0" i="0" u="none" strike="noStrike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flush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차이분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BOM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단량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차이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_BOM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단량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차이 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: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출고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(947/948),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입고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(989/990)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0956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스크랩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붓싱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폐연호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슬러그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공장 불량제품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부산물코드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905/906</a:t>
                      </a:r>
                      <a:endParaRPr lang="en-US" altLang="ko-KR" sz="1000" b="1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부산물코드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955/956</a:t>
                      </a:r>
                      <a:endParaRPr lang="en-US" altLang="ko-KR" sz="1000" b="1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959/960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원재료 폐기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붓싱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폐연호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슬러그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폐극판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불량 제품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액무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공장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폐연호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(0%),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폐분진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(0%)_</a:t>
                      </a:r>
                      <a:r>
                        <a:rPr lang="ko-KR" altLang="en-US" sz="1000" b="0" i="0" u="none" strike="noStrike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경제적가치기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i="0" u="none" strike="noStrike" kern="1200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없는것</a:t>
                      </a:r>
                      <a:endParaRPr lang="ko-KR" altLang="en-US" sz="1000" b="0" i="0" u="none" strike="noStrike" dirty="0">
                        <a:solidFill>
                          <a:srgbClr val="0000FF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5511011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재료비조정스크랩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190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PP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비경제적가치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551/552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93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dirty="0" err="1" smtClean="0">
                          <a:latin typeface="+mn-lt"/>
                          <a:ea typeface="+mn-ea"/>
                        </a:rPr>
                        <a:t>상대연</a:t>
                      </a:r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/Ni</a:t>
                      </a:r>
                      <a:r>
                        <a:rPr lang="ko-KR" altLang="en-US" sz="1000" b="0" dirty="0" smtClean="0">
                          <a:latin typeface="+mn-lt"/>
                          <a:ea typeface="+mn-ea"/>
                        </a:rPr>
                        <a:t> 출고</a:t>
                      </a:r>
                      <a:endParaRPr lang="ko-KR" altLang="en-US" sz="1000" b="0" dirty="0"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949/950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  <a:endParaRPr lang="ko-KR" altLang="en-US" sz="1000" b="0" dirty="0"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 -</a:t>
                      </a:r>
                      <a:r>
                        <a:rPr lang="ko-KR" altLang="en-US" sz="1000" b="0" dirty="0" smtClean="0">
                          <a:latin typeface="+mn-lt"/>
                          <a:ea typeface="+mn-ea"/>
                        </a:rPr>
                        <a:t>경연</a:t>
                      </a:r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000" b="0" dirty="0" smtClean="0">
                          <a:latin typeface="+mn-lt"/>
                          <a:ea typeface="+mn-ea"/>
                        </a:rPr>
                        <a:t>순연</a:t>
                      </a:r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,Ca</a:t>
                      </a:r>
                      <a:r>
                        <a:rPr lang="ko-KR" altLang="en-US" sz="1000" b="0" dirty="0" smtClean="0">
                          <a:latin typeface="+mn-lt"/>
                          <a:ea typeface="+mn-ea"/>
                        </a:rPr>
                        <a:t>연 출고</a:t>
                      </a:r>
                      <a:endParaRPr lang="en-US" altLang="ko-KR" sz="1000" b="0" dirty="0" smtClean="0">
                        <a:latin typeface="+mn-lt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000" b="0" dirty="0" smtClean="0">
                          <a:latin typeface="+mn-lt"/>
                          <a:ea typeface="+mn-ea"/>
                        </a:rPr>
                        <a:t> -</a:t>
                      </a:r>
                      <a:r>
                        <a:rPr lang="en-US" altLang="ko-KR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NPPS,Foam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-Ni,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수소저장합금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 수산화니켈 출고</a:t>
                      </a:r>
                      <a:endParaRPr lang="ko-KR" altLang="en-US" sz="1000" b="0" dirty="0"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2578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연설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불량제품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: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영업→공장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부산물코드</a:t>
                      </a:r>
                      <a:endParaRPr lang="en-US" altLang="ko-KR" sz="100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(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액유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: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907/908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부산물코드</a:t>
                      </a:r>
                      <a:endParaRPr lang="en-US" altLang="ko-KR" sz="10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0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액유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영업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957/958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불량 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액유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영업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FF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6401001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불량제품손실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985/986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불량제품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/QA)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08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불량제품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→공장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출고처리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85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원재료 매출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자재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발송분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재고 출고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자재코드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937/938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원재료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매출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국내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자재에서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AR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전표 생성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4041001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원재료매출국내매출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48056"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　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자재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발송분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재고 출고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자재코드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939/940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MB1A</a:t>
                      </a: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원재료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매출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수출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수출에서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AR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전표 생성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4042001</a:t>
                      </a:r>
                    </a:p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원재료매출직수출</a:t>
                      </a:r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0319" marR="10319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63286" y="4666528"/>
          <a:ext cx="4789713" cy="1889384"/>
        </p:xfrm>
        <a:graphic>
          <a:graphicData uri="http://schemas.openxmlformats.org/drawingml/2006/table">
            <a:tbl>
              <a:tblPr/>
              <a:tblGrid>
                <a:gridCol w="2371445"/>
                <a:gridCol w="858095"/>
                <a:gridCol w="1560173"/>
              </a:tblGrid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양극판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Scrap,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/>
                        <a:t>부산물</a:t>
                      </a:r>
                      <a:endParaRPr lang="ko-KR" altLang="en-US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MAN10020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음극판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Scrap,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폐분진</a:t>
                      </a:r>
                      <a:r>
                        <a:rPr lang="en-US" altLang="ko-KR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+,</a:t>
                      </a:r>
                      <a:r>
                        <a:rPr lang="ko-KR" altLang="en-US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MAN10022(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삭제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Ni Strip Scrap,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폐전지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스크랩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폐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NPPS,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MAN10025(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삭제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폐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Foam-Ni,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폐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Sludge,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모든 형명 통합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MAN10027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207887" y="4674692"/>
          <a:ext cx="4446494" cy="1889394"/>
        </p:xfrm>
        <a:graphic>
          <a:graphicData uri="http://schemas.openxmlformats.org/drawingml/2006/table">
            <a:tbl>
              <a:tblPr/>
              <a:tblGrid>
                <a:gridCol w="2496277"/>
                <a:gridCol w="936104"/>
                <a:gridCol w="1014113"/>
              </a:tblGrid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슬래그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58%,,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,58.00%,,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스크랩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폐극판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54%,,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,54.00%,,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폐전지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액유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) 36%,,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,36.00%,,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폐전지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액무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) 43%,,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,43.00%,,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스크랩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폐붓싱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62%,,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,62.00%,,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폐연호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22%,,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,22.00%,,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0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이부절단설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66%,,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매각용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,66.00%,,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부산물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SBZ90007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29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연설</a:t>
                      </a:r>
                      <a:r>
                        <a:rPr lang="en-US" altLang="ko-KR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,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FF"/>
                          </a:solidFill>
                          <a:latin typeface="맑은 고딕"/>
                        </a:rPr>
                        <a:t>폐연호</a:t>
                      </a:r>
                      <a:r>
                        <a:rPr lang="ko-KR" altLang="en-US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 </a:t>
                      </a:r>
                      <a:r>
                        <a:rPr lang="en-US" altLang="ko-KR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0%,,</a:t>
                      </a:r>
                      <a:r>
                        <a:rPr lang="ko-KR" altLang="en-US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매립용</a:t>
                      </a:r>
                      <a:r>
                        <a:rPr lang="en-US" altLang="ko-KR" sz="1000" b="0" i="0" u="none" strike="noStrike" dirty="0">
                          <a:solidFill>
                            <a:srgbClr val="0000FF"/>
                          </a:solidFill>
                          <a:latin typeface="맑은 고딕"/>
                        </a:rPr>
                        <a:t>,00.00%,,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스크랩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매립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SBZ90008(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삭제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FF0000"/>
                          </a:solidFill>
                          <a:latin typeface="맑은 고딕"/>
                        </a:rPr>
                        <a:t>)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94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연설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폐점프선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62%,,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매각용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,62.00%,,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스크랩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latin typeface="+mn-lt"/>
                        </a:rPr>
                        <a:t>SBZ90010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2506436" y="4356952"/>
            <a:ext cx="979716" cy="2395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0000FF"/>
                </a:solidFill>
              </a:rPr>
              <a:t>GMH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184569" y="4373279"/>
            <a:ext cx="1012372" cy="223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0000FF"/>
                </a:solidFill>
              </a:rPr>
              <a:t>차량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233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24764678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8219848"/>
                <a:gridCol w="995589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반영 이동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38661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2144252"/>
              </p:ext>
            </p:extLst>
          </p:nvPr>
        </p:nvGraphicFramePr>
        <p:xfrm>
          <a:off x="481693" y="1918619"/>
          <a:ext cx="7952014" cy="2816487"/>
        </p:xfrm>
        <a:graphic>
          <a:graphicData uri="http://schemas.openxmlformats.org/drawingml/2006/table">
            <a:tbl>
              <a:tblPr/>
              <a:tblGrid>
                <a:gridCol w="1216478"/>
                <a:gridCol w="922565"/>
                <a:gridCol w="1053193"/>
                <a:gridCol w="800100"/>
                <a:gridCol w="800100"/>
                <a:gridCol w="3159578"/>
              </a:tblGrid>
              <a:tr h="34289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트렌젝션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재고유형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T-code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표준기능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이동유형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이동유형 내역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자재입고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창고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저장소로 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구매오더에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대한 입고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자재입고 취소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MBST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MBST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창고로 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구매오더에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대한 입고 취소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합격판정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QI-&gt;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가용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ZMMR0110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MB1B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이전전기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품질검사재고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가용재고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합격판정 취소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가용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ZMMR0110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MBST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이전전기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품질검사재고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가용재고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불합격판정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QI-&gt;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ZMMR0110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MB1B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이전전기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 QI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취소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불합격판정 취소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</a:t>
                      </a:r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QI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ZMMR0110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MBST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349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이전전기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보류재고 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-&gt; QI 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반품처리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지정가능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MIGO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공급업체로 업체반품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47682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94657775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반영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[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검색필드를 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활성화되면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FIELD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적합한 항목을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47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47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검사의뢰일자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from: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실행조건 구분하여 선택 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58762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58762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해당 품질 검사 대상자 리스트 화면으로 이동함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5064680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05" y="1916113"/>
            <a:ext cx="6680595" cy="364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타원 7"/>
          <p:cNvSpPr/>
          <p:nvPr/>
        </p:nvSpPr>
        <p:spPr>
          <a:xfrm>
            <a:off x="136377" y="224223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0869" y="352277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6375" y="1821883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774" y="3262793"/>
            <a:ext cx="13525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417997" y="2383426"/>
            <a:ext cx="4300959" cy="11108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00985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92548594"/>
              </p:ext>
            </p:extLst>
          </p:nvPr>
        </p:nvGraphicFramePr>
        <p:xfrm>
          <a:off x="344488" y="1295400"/>
          <a:ext cx="9215437" cy="5207743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14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반영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검사 대상 자재문서를 선택하여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적부 내역을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53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53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불합격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판정을 내리기 위해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합격 또는 불합격 버튼을 클릭하여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 건수 중 성공 및 실패 건수에 대해 아래 메시지를 통해 확인이 가능하며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R02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자재전표에 대한 실행 결과가 업데이트 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53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171450" marR="0" lvl="0" indent="31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    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171450" marR="0" lvl="0" indent="31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참고전표번호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31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여부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일괄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7434539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7" name="Picture 7" descr="C:\Users\MING~1.ZHE\AppData\Local\Temp\SNAGHTML2aa7e1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29" y="1630363"/>
            <a:ext cx="6817434" cy="3264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0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29" y="5057775"/>
            <a:ext cx="2040000" cy="1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88976" y="263150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461076" y="238385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7955" y="17399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71546" y="313869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3" name="왼쪽 중괄호 12"/>
          <p:cNvSpPr/>
          <p:nvPr/>
        </p:nvSpPr>
        <p:spPr>
          <a:xfrm>
            <a:off x="109130" y="3635644"/>
            <a:ext cx="253699" cy="1259024"/>
          </a:xfrm>
          <a:prstGeom prst="leftBrace">
            <a:avLst>
              <a:gd name="adj1" fmla="val 8333"/>
              <a:gd name="adj2" fmla="val 48877"/>
            </a:avLst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453478" y="4980494"/>
            <a:ext cx="273853" cy="24765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5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34" y="3954343"/>
            <a:ext cx="386074" cy="247650"/>
            <a:chOff x="3682635" y="5246250"/>
            <a:chExt cx="386074" cy="247650"/>
          </a:xfrm>
          <a:noFill/>
        </p:grpSpPr>
        <p:sp>
          <p:nvSpPr>
            <p:cNvPr id="15" name="타원 14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6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945" y="4145421"/>
            <a:ext cx="3048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3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932" y="4169915"/>
            <a:ext cx="3048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0108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78710040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[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검색필드를 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활성화되면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FIELD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적합한 항목을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47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47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검사의뢰일자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from: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실행조건 구분하여 선택 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해당 품질 검사 대상자 리스트 화면으로 이동함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796967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32" y="1630362"/>
            <a:ext cx="6834931" cy="367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683" y="3239861"/>
            <a:ext cx="192405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타원 7"/>
          <p:cNvSpPr/>
          <p:nvPr/>
        </p:nvSpPr>
        <p:spPr>
          <a:xfrm>
            <a:off x="92961" y="222454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9579" y="334519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802" y="181496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5340" y="2073184"/>
            <a:ext cx="4300959" cy="10619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70576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23458777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취소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결과 취소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 적부 판정 리스트에서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결과 취소 할 자재문서를 선택하여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취소내역을 입력함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53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판정 결과를 취소하기 위해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취소 버튼을 클릭하여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취소실행 건수 중 성공 및 실패 건수에 대해 아래 메시지를 통해 확인이 가능하며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R02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자재전표에 대한 실행 결과가 업데이트 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53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불합격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171450" marR="0" lvl="0" indent="31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취소전표번호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31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여부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0328756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4705350"/>
            <a:ext cx="2040000" cy="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타원 7"/>
          <p:cNvSpPr/>
          <p:nvPr/>
        </p:nvSpPr>
        <p:spPr>
          <a:xfrm>
            <a:off x="6194501" y="234575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504846" y="313869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8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2" name="왼쪽 중괄호 11"/>
          <p:cNvSpPr/>
          <p:nvPr/>
        </p:nvSpPr>
        <p:spPr>
          <a:xfrm>
            <a:off x="109130" y="3714750"/>
            <a:ext cx="240121" cy="907721"/>
          </a:xfrm>
          <a:prstGeom prst="leftBrace">
            <a:avLst>
              <a:gd name="adj1" fmla="val 8333"/>
              <a:gd name="adj2" fmla="val 48877"/>
            </a:avLst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2453478" y="4637594"/>
            <a:ext cx="273853" cy="24765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6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10459" y="3878143"/>
            <a:ext cx="386074" cy="247650"/>
            <a:chOff x="3682635" y="5246250"/>
            <a:chExt cx="386074" cy="247650"/>
          </a:xfrm>
          <a:noFill/>
        </p:grpSpPr>
        <p:sp>
          <p:nvSpPr>
            <p:cNvPr id="15" name="타원 14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5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182" y="3876675"/>
            <a:ext cx="3048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2" name="Picture 8" descr="C:\Users\MING~1.ZHE\AppData\Local\Temp\SNAGHTMLa7b99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1" y="1630363"/>
            <a:ext cx="6848958" cy="2992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타원 6"/>
          <p:cNvSpPr/>
          <p:nvPr/>
        </p:nvSpPr>
        <p:spPr>
          <a:xfrm>
            <a:off x="98501" y="266960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186337" y="234031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297416" y="324382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6536" y="170077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64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19480110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취소처리 건에 대한 적부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FIELD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적합한     항목을 넣고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실행조건에 품질검사 결과 반영을 다시 선택 후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방금 품질검사 결과 취소 처리 건이 처리대기 대상자 리스트에 다시 나타남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3591748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품질결과 반영 및 조회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8" name="Picture 6" descr="C:\Users\MING~1.ZHE\AppData\Local\Temp\SNAGHTML2f8e65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1630363"/>
            <a:ext cx="6821488" cy="40972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42213" y="2125543"/>
            <a:ext cx="386074" cy="247650"/>
            <a:chOff x="3682635" y="5246250"/>
            <a:chExt cx="386074" cy="247650"/>
          </a:xfrm>
          <a:noFill/>
        </p:grpSpPr>
        <p:sp>
          <p:nvSpPr>
            <p:cNvPr id="7" name="타원 6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1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49201" y="2906593"/>
            <a:ext cx="386074" cy="247650"/>
            <a:chOff x="3682635" y="5246250"/>
            <a:chExt cx="386074" cy="247650"/>
          </a:xfrm>
          <a:noFill/>
        </p:grpSpPr>
        <p:sp>
          <p:nvSpPr>
            <p:cNvPr id="10" name="타원 9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2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45332" y="1739900"/>
            <a:ext cx="386074" cy="247650"/>
            <a:chOff x="3682635" y="5246250"/>
            <a:chExt cx="386074" cy="247650"/>
          </a:xfrm>
          <a:noFill/>
        </p:grpSpPr>
        <p:sp>
          <p:nvSpPr>
            <p:cNvPr id="14" name="타원 13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3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42165" y="4654550"/>
            <a:ext cx="386074" cy="247650"/>
            <a:chOff x="3682635" y="5246250"/>
            <a:chExt cx="386074" cy="247650"/>
          </a:xfrm>
          <a:noFill/>
        </p:grpSpPr>
        <p:sp>
          <p:nvSpPr>
            <p:cNvPr id="17" name="타원 16"/>
            <p:cNvSpPr/>
            <p:nvPr/>
          </p:nvSpPr>
          <p:spPr>
            <a:xfrm>
              <a:off x="3734877" y="5246250"/>
              <a:ext cx="273853" cy="247650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/>
              <a:endParaRPr lang="ko-KR" altLang="en-US" sz="10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682635" y="5246350"/>
              <a:ext cx="386074" cy="2462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4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759" y="2566107"/>
            <a:ext cx="13525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360" y="3428546"/>
            <a:ext cx="3048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385340" y="2000250"/>
            <a:ext cx="4300959" cy="8572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93260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6986128"/>
              </p:ext>
            </p:extLst>
          </p:nvPr>
        </p:nvGraphicFramePr>
        <p:xfrm>
          <a:off x="344488" y="1295400"/>
          <a:ext cx="9215437" cy="523494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전기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위탁재고 이동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경로나 트랜잭션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사용하여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대체전기 프로그램을 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검색필드를 클릭하면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활성화되면 해당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이동유형을 선택함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감소는 없고 재고 상태로 이동만 실시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301),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창고간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(311),QA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재고→가용재고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(321),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→가용재고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대표코드 대체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(933),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→당사재고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95993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>
          <a:xfrm>
            <a:off x="2466975" y="187642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93122" y="296594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076475" y="164782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1633538"/>
            <a:ext cx="6832600" cy="3995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타원 12"/>
          <p:cNvSpPr/>
          <p:nvPr/>
        </p:nvSpPr>
        <p:spPr>
          <a:xfrm>
            <a:off x="1143000" y="321359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36536" y="490537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연결선 14"/>
          <p:cNvCxnSpPr/>
          <p:nvPr/>
        </p:nvCxnSpPr>
        <p:spPr>
          <a:xfrm flipV="1">
            <a:off x="3789575" y="5119007"/>
            <a:ext cx="3248039" cy="1632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5932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5" name="Picture 7" descr="C:\Users\MING~1.ZHE\AppData\Local\Temp\SNAGHTML1881bf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5" y="1644650"/>
            <a:ext cx="6804027" cy="37585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4606967"/>
              </p:ext>
            </p:extLst>
          </p:nvPr>
        </p:nvGraphicFramePr>
        <p:xfrm>
          <a:off x="344488" y="1295400"/>
          <a:ext cx="9215437" cy="521208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전기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창고간 대체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①, ②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검색필드를 클릭하여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활성화되면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FIELD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적합한 항목을 입력함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9875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입고저장위치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9875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9875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‘점검’을 클릭하고 오류 메시지가 없으면 ‘전기’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301),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창고간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(311),QA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재고→가용재고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(321),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→가용재고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대표코드 대체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(933),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→당사재고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561208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타원 18"/>
          <p:cNvSpPr/>
          <p:nvPr/>
        </p:nvSpPr>
        <p:spPr>
          <a:xfrm>
            <a:off x="182160" y="324852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27524" y="265162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525185" y="163879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020" y="3076941"/>
            <a:ext cx="2190000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타원 9"/>
          <p:cNvSpPr/>
          <p:nvPr/>
        </p:nvSpPr>
        <p:spPr>
          <a:xfrm>
            <a:off x="4715010" y="290111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tx1"/>
                </a:solidFill>
              </a:rPr>
              <a:t>4</a:t>
            </a:r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57300" y="3714750"/>
            <a:ext cx="1265464" cy="3347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From (</a:t>
            </a:r>
            <a:r>
              <a:rPr lang="ko-KR" altLang="en-US" dirty="0" smtClean="0">
                <a:solidFill>
                  <a:schemeClr val="tx1"/>
                </a:solidFill>
              </a:rPr>
              <a:t>출고창고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887436" y="2661556"/>
            <a:ext cx="1415143" cy="35650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To (</a:t>
            </a:r>
            <a:r>
              <a:rPr lang="ko-KR" altLang="en-US" dirty="0" smtClean="0">
                <a:solidFill>
                  <a:schemeClr val="tx1"/>
                </a:solidFill>
              </a:rPr>
              <a:t>입고창고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44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6986128"/>
              </p:ext>
            </p:extLst>
          </p:nvPr>
        </p:nvGraphicFramePr>
        <p:xfrm>
          <a:off x="344488" y="1295400"/>
          <a:ext cx="9215437" cy="523494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전기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대표코드 대체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대표코드 대체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전표항목 검색 설정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“V”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 대상 자재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지정한다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④입고 대상 자재의 플랜트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지정한다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창고내에서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동일 수량으로 자재코드간 대체의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301),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창고간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(311),QA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재고→가용재고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(321),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→가용재고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대표코드 대체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(933),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→당사재고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95993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102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4" y="1596118"/>
            <a:ext cx="2907165" cy="243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0644" y="1997529"/>
            <a:ext cx="3573234" cy="378822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5353050" y="2596241"/>
            <a:ext cx="1415143" cy="35650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To (</a:t>
            </a:r>
            <a:r>
              <a:rPr lang="ko-KR" altLang="en-US" dirty="0" smtClean="0">
                <a:solidFill>
                  <a:schemeClr val="tx1"/>
                </a:solidFill>
              </a:rPr>
              <a:t>입고자재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869871" y="3845379"/>
            <a:ext cx="1265464" cy="3347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From (</a:t>
            </a:r>
            <a:r>
              <a:rPr lang="ko-KR" altLang="en-US" dirty="0" smtClean="0">
                <a:solidFill>
                  <a:schemeClr val="tx1"/>
                </a:solidFill>
              </a:rPr>
              <a:t>출고자재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1" name="구부러진 연결선 20"/>
          <p:cNvCxnSpPr/>
          <p:nvPr/>
        </p:nvCxnSpPr>
        <p:spPr>
          <a:xfrm>
            <a:off x="669471" y="1869621"/>
            <a:ext cx="2841172" cy="62865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491477" y="2481943"/>
            <a:ext cx="2831388" cy="938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0871" y="1779270"/>
            <a:ext cx="253094" cy="1311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404532" y="345757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71450" y="283531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282043" y="300037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607511" y="3050721"/>
            <a:ext cx="3119859" cy="2149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220436" y="19127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621120" y="3390899"/>
            <a:ext cx="3024610" cy="2830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4659086" y="2160270"/>
            <a:ext cx="157844" cy="182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932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6986128"/>
              </p:ext>
            </p:extLst>
          </p:nvPr>
        </p:nvGraphicFramePr>
        <p:xfrm>
          <a:off x="344488" y="1295400"/>
          <a:ext cx="9215437" cy="523494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전기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대표코드 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코드간 대체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대표코드 대체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전표항목 검색 설정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“V”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 대상 자재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지정한다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④입고 대상 자재의 플랜트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지정한다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창고내에서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동일 수량으로 자재코드간 대체의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301),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창고간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(311),QA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재고→가용재고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(321),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→가용재고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대표코드 대체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(933),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→당사재고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95993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27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893" y="1620980"/>
            <a:ext cx="6375859" cy="4106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5932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6986128"/>
              </p:ext>
            </p:extLst>
          </p:nvPr>
        </p:nvGraphicFramePr>
        <p:xfrm>
          <a:off x="344488" y="1295400"/>
          <a:ext cx="9215437" cy="523494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전기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(MB1B)_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재고이동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 재고 이동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전표항목 검색 설정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“V”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출고 대상 자재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</a:t>
                      </a:r>
                      <a:endParaRPr lang="en-US" altLang="ko-KR" sz="11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지정한다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/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④입고 대상 자재의 플랜트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지정한다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lvl="0" indent="-228600" algn="l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⑤저장한다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창원↔광주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본사↔창원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창고에서 동일 수량으로 코드간 대체의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301),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창고간 이동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(311),QA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재고→가용재고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(321),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보류재고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→가용재고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(343)</a:t>
                      </a:r>
                    </a:p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대표코드 대체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(933),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위탁재고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→당사재고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411)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95993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MB1B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497" y="1775733"/>
            <a:ext cx="2940503" cy="227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32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35136" y="2008415"/>
            <a:ext cx="3600451" cy="3755571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1014" y="1596118"/>
            <a:ext cx="2907165" cy="2437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직사각형 37"/>
          <p:cNvSpPr/>
          <p:nvPr/>
        </p:nvSpPr>
        <p:spPr>
          <a:xfrm>
            <a:off x="5353050" y="2596241"/>
            <a:ext cx="1415143" cy="35650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To (</a:t>
            </a:r>
            <a:r>
              <a:rPr lang="ko-KR" altLang="en-US" dirty="0" smtClean="0">
                <a:solidFill>
                  <a:schemeClr val="tx1"/>
                </a:solidFill>
              </a:rPr>
              <a:t>입고자재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869871" y="3845379"/>
            <a:ext cx="1265464" cy="3347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From (</a:t>
            </a:r>
            <a:r>
              <a:rPr lang="ko-KR" altLang="en-US" dirty="0" smtClean="0">
                <a:solidFill>
                  <a:schemeClr val="tx1"/>
                </a:solidFill>
              </a:rPr>
              <a:t>출고자재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0" name="구부러진 연결선 39"/>
          <p:cNvCxnSpPr/>
          <p:nvPr/>
        </p:nvCxnSpPr>
        <p:spPr>
          <a:xfrm>
            <a:off x="669471" y="1869621"/>
            <a:ext cx="2841172" cy="62865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491477" y="2481943"/>
            <a:ext cx="2831388" cy="938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440871" y="1779270"/>
            <a:ext cx="253094" cy="1311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3404532" y="345757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71450" y="283531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3282043" y="300037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607511" y="3050721"/>
            <a:ext cx="3119859" cy="2149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타원 46"/>
          <p:cNvSpPr/>
          <p:nvPr/>
        </p:nvSpPr>
        <p:spPr>
          <a:xfrm>
            <a:off x="220436" y="191275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3621120" y="3390899"/>
            <a:ext cx="3024610" cy="2830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4659086" y="2160270"/>
            <a:ext cx="157844" cy="182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932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8633600"/>
              </p:ext>
            </p:extLst>
          </p:nvPr>
        </p:nvGraphicFramePr>
        <p:xfrm>
          <a:off x="349135" y="1344386"/>
          <a:ext cx="9285316" cy="5210175"/>
        </p:xfrm>
        <a:graphic>
          <a:graphicData uri="http://schemas.openxmlformats.org/drawingml/2006/table">
            <a:tbl>
              <a:tblPr/>
              <a:tblGrid>
                <a:gridCol w="7257010"/>
                <a:gridCol w="2028306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기타 출고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(MB1A)_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빈도수가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작을때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기타 출고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플랜트를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검색필드를 클릭하면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UP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활성화되면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이동유형을 선택함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③영업의 요청 수량을 근거로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하여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 수량을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‘점검’을 클릭하고 오류 메시지가 없으면 ‘전기’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전기번호가 생성되는 것을 확인함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매출출고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 영업에서 자재를 판매하고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재고를 출고는 자재에서 진행한다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전표는 공장 자재에서 발행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매출 출고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영업이 해외에 자재를 판매하고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자재에서는 재고를 출고한다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전표는 수출 영업에서 발행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77157209"/>
              </p:ext>
            </p:extLst>
          </p:nvPr>
        </p:nvGraphicFramePr>
        <p:xfrm>
          <a:off x="344488" y="493713"/>
          <a:ext cx="9298276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353464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1142999" y="3251696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43" y="1786074"/>
            <a:ext cx="3102353" cy="2744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334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24102" y="2011680"/>
            <a:ext cx="3749040" cy="382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구부러진 연결선 31"/>
          <p:cNvCxnSpPr>
            <a:endCxn id="47" idx="1"/>
          </p:cNvCxnSpPr>
          <p:nvPr/>
        </p:nvCxnSpPr>
        <p:spPr>
          <a:xfrm>
            <a:off x="1083957" y="3092335"/>
            <a:ext cx="998022" cy="462741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449036" y="2360815"/>
            <a:ext cx="1595895" cy="10307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3853420" y="3066876"/>
            <a:ext cx="26969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71450" y="283531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4096690" y="277593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013660" y="1650819"/>
            <a:ext cx="1265464" cy="3347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ENTER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081979" y="2579716"/>
            <a:ext cx="1517432" cy="1950719"/>
          </a:xfrm>
          <a:prstGeom prst="rect">
            <a:avLst/>
          </a:prstGeom>
          <a:noFill/>
          <a:ln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/>
          <p:cNvSpPr/>
          <p:nvPr/>
        </p:nvSpPr>
        <p:spPr>
          <a:xfrm>
            <a:off x="2559083" y="2347784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50" name="직선 연결선 49"/>
          <p:cNvCxnSpPr/>
          <p:nvPr/>
        </p:nvCxnSpPr>
        <p:spPr>
          <a:xfrm flipV="1">
            <a:off x="2050679" y="4522124"/>
            <a:ext cx="1540419" cy="1657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flipV="1">
            <a:off x="2053451" y="3832167"/>
            <a:ext cx="1512709" cy="1103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구부러진 연결선 17"/>
          <p:cNvCxnSpPr>
            <a:stCxn id="46" idx="3"/>
            <a:endCxn id="313346" idx="0"/>
          </p:cNvCxnSpPr>
          <p:nvPr/>
        </p:nvCxnSpPr>
        <p:spPr>
          <a:xfrm>
            <a:off x="4279124" y="1818187"/>
            <a:ext cx="1319498" cy="193493"/>
          </a:xfrm>
          <a:prstGeom prst="curvedConnector2">
            <a:avLst/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5659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93114565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 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마감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플랜트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생산본부 별 플랜트 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코드를 입력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필수입력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파일경로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파일명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 마감 엑셀 양식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 후 파일의 경로를 지정하고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파일을 업로드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Excel Template Download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양식이 없으면 해당 버튼을 클릭하여 다운로드 하여 작성함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Memo]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월말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보정시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사용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수불마감 데이터 로딩 자료는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사용가능하며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이전전기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대표코드 대체 등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사용 불가능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6293610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수불마감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수불마감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81" y="1627389"/>
            <a:ext cx="6839881" cy="4090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타원 15"/>
          <p:cNvSpPr/>
          <p:nvPr/>
        </p:nvSpPr>
        <p:spPr>
          <a:xfrm>
            <a:off x="1701210" y="216942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154736" y="231425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698614" y="248747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149" y="2803501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8833" name="Object 1"/>
          <p:cNvGraphicFramePr>
            <a:graphicFrameLocks noChangeAspect="1"/>
          </p:cNvGraphicFramePr>
          <p:nvPr/>
        </p:nvGraphicFramePr>
        <p:xfrm>
          <a:off x="3556453" y="3907292"/>
          <a:ext cx="914400" cy="771525"/>
        </p:xfrm>
        <a:graphic>
          <a:graphicData uri="http://schemas.openxmlformats.org/presentationml/2006/ole">
            <p:oleObj spid="_x0000_s308226" name="Worksheet" showAsIcon="1" r:id="rId5" imgW="914400" imgH="771480" progId="Excel.Sheet.8">
              <p:embed/>
            </p:oleObj>
          </a:graphicData>
        </a:graphic>
      </p:graphicFrame>
      <p:graphicFrame>
        <p:nvGraphicFramePr>
          <p:cNvPr id="248834" name="Object 2"/>
          <p:cNvGraphicFramePr>
            <a:graphicFrameLocks noChangeAspect="1"/>
          </p:cNvGraphicFramePr>
          <p:nvPr/>
        </p:nvGraphicFramePr>
        <p:xfrm>
          <a:off x="2193018" y="3858761"/>
          <a:ext cx="914400" cy="771525"/>
        </p:xfrm>
        <a:graphic>
          <a:graphicData uri="http://schemas.openxmlformats.org/presentationml/2006/ole">
            <p:oleObj spid="_x0000_s308227" name="Worksheet" showAsIcon="1" r:id="rId6" imgW="914400" imgH="771480" progId="Excel.Sheet.8">
              <p:embed/>
            </p:oleObj>
          </a:graphicData>
        </a:graphic>
      </p:graphicFrame>
      <p:graphicFrame>
        <p:nvGraphicFramePr>
          <p:cNvPr id="248835" name="Object 3"/>
          <p:cNvGraphicFramePr>
            <a:graphicFrameLocks noChangeAspect="1"/>
          </p:cNvGraphicFramePr>
          <p:nvPr/>
        </p:nvGraphicFramePr>
        <p:xfrm>
          <a:off x="1099909" y="3930878"/>
          <a:ext cx="914400" cy="771525"/>
        </p:xfrm>
        <a:graphic>
          <a:graphicData uri="http://schemas.openxmlformats.org/presentationml/2006/ole">
            <p:oleObj spid="_x0000_s308228" name="Worksheet" showAsIcon="1" r:id="rId7" imgW="914400" imgH="771480" progId="Excel.Shee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99720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26" y="1640995"/>
            <a:ext cx="6796973" cy="324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8641693"/>
              </p:ext>
            </p:extLst>
          </p:nvPr>
        </p:nvGraphicFramePr>
        <p:xfrm>
          <a:off x="344488" y="1295400"/>
          <a:ext cx="9215437" cy="521017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3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 마감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우측의 유효성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컬럼을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통해 입력한 데이터 정합성 확인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전체선택 또는 특정라인 선택하여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[Upload]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클릭으로 실행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리포트 우측의 수행결과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컬럼을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통해 실행된 결과 확인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화면 상단의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후 재고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Refresh]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클릭으로 실행 후 재고 조회 가능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815123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수불마감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ZMMC0030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수불마감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>
          <a:xfrm>
            <a:off x="6071190" y="2312491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27505" y="280955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6871" y="1774677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640871" y="176685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34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19018</TotalTime>
  <Words>2197</Words>
  <Application>Microsoft Office PowerPoint</Application>
  <PresentationFormat>A4 용지(210x297mm)</PresentationFormat>
  <Paragraphs>564</Paragraphs>
  <Slides>18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3</vt:i4>
      </vt:variant>
      <vt:variant>
        <vt:lpstr>슬라이드 제목</vt:lpstr>
      </vt:variant>
      <vt:variant>
        <vt:i4>18</vt:i4>
      </vt:variant>
    </vt:vector>
  </HeadingPairs>
  <TitlesOfParts>
    <vt:vector size="23" baseType="lpstr">
      <vt:lpstr>Office Theme</vt:lpstr>
      <vt:lpstr>1_Office Theme</vt:lpstr>
      <vt:lpstr>비트맵 이미지</vt:lpstr>
      <vt:lpstr>Worksheet</vt:lpstr>
      <vt:lpstr>Microsoft Office Excel 97-2003 워크시트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hyung-il.cho@accenture.com</dc:creator>
  <cp:lastModifiedBy>이상철</cp:lastModifiedBy>
  <cp:revision>1000</cp:revision>
  <cp:lastPrinted>2006-08-30T13:33:06Z</cp:lastPrinted>
  <dcterms:created xsi:type="dcterms:W3CDTF">2008-05-17T00:48:54Z</dcterms:created>
  <dcterms:modified xsi:type="dcterms:W3CDTF">2013-03-29T13:46:16Z</dcterms:modified>
</cp:coreProperties>
</file>