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106"/>
  </p:notesMasterIdLst>
  <p:handoutMasterIdLst>
    <p:handoutMasterId r:id="rId107"/>
  </p:handoutMasterIdLst>
  <p:sldIdLst>
    <p:sldId id="374" r:id="rId4"/>
    <p:sldId id="500" r:id="rId5"/>
    <p:sldId id="377" r:id="rId6"/>
    <p:sldId id="379" r:id="rId7"/>
    <p:sldId id="390" r:id="rId8"/>
    <p:sldId id="450" r:id="rId9"/>
    <p:sldId id="451" r:id="rId10"/>
    <p:sldId id="394" r:id="rId11"/>
    <p:sldId id="567" r:id="rId12"/>
    <p:sldId id="569" r:id="rId13"/>
    <p:sldId id="568" r:id="rId14"/>
    <p:sldId id="502" r:id="rId15"/>
    <p:sldId id="504" r:id="rId16"/>
    <p:sldId id="505" r:id="rId17"/>
    <p:sldId id="506" r:id="rId18"/>
    <p:sldId id="570" r:id="rId19"/>
    <p:sldId id="571" r:id="rId20"/>
    <p:sldId id="572" r:id="rId21"/>
    <p:sldId id="573" r:id="rId22"/>
    <p:sldId id="574" r:id="rId23"/>
    <p:sldId id="575" r:id="rId24"/>
    <p:sldId id="576" r:id="rId25"/>
    <p:sldId id="577" r:id="rId26"/>
    <p:sldId id="509" r:id="rId27"/>
    <p:sldId id="510" r:id="rId28"/>
    <p:sldId id="511" r:id="rId29"/>
    <p:sldId id="512" r:id="rId30"/>
    <p:sldId id="557" r:id="rId31"/>
    <p:sldId id="612" r:id="rId32"/>
    <p:sldId id="613" r:id="rId33"/>
    <p:sldId id="614" r:id="rId34"/>
    <p:sldId id="515" r:id="rId35"/>
    <p:sldId id="516" r:id="rId36"/>
    <p:sldId id="517" r:id="rId37"/>
    <p:sldId id="518" r:id="rId38"/>
    <p:sldId id="578" r:id="rId39"/>
    <p:sldId id="579" r:id="rId40"/>
    <p:sldId id="580" r:id="rId41"/>
    <p:sldId id="581" r:id="rId42"/>
    <p:sldId id="582" r:id="rId43"/>
    <p:sldId id="583" r:id="rId44"/>
    <p:sldId id="584" r:id="rId45"/>
    <p:sldId id="585" r:id="rId46"/>
    <p:sldId id="586" r:id="rId47"/>
    <p:sldId id="587" r:id="rId48"/>
    <p:sldId id="588" r:id="rId49"/>
    <p:sldId id="589" r:id="rId50"/>
    <p:sldId id="590" r:id="rId51"/>
    <p:sldId id="591" r:id="rId52"/>
    <p:sldId id="592" r:id="rId53"/>
    <p:sldId id="593" r:id="rId54"/>
    <p:sldId id="594" r:id="rId55"/>
    <p:sldId id="595" r:id="rId56"/>
    <p:sldId id="596" r:id="rId57"/>
    <p:sldId id="597" r:id="rId58"/>
    <p:sldId id="598" r:id="rId59"/>
    <p:sldId id="599" r:id="rId60"/>
    <p:sldId id="600" r:id="rId61"/>
    <p:sldId id="601" r:id="rId62"/>
    <p:sldId id="602" r:id="rId63"/>
    <p:sldId id="603" r:id="rId64"/>
    <p:sldId id="604" r:id="rId65"/>
    <p:sldId id="605" r:id="rId66"/>
    <p:sldId id="606" r:id="rId67"/>
    <p:sldId id="607" r:id="rId68"/>
    <p:sldId id="608" r:id="rId69"/>
    <p:sldId id="609" r:id="rId70"/>
    <p:sldId id="610" r:id="rId71"/>
    <p:sldId id="611" r:id="rId72"/>
    <p:sldId id="521" r:id="rId73"/>
    <p:sldId id="522" r:id="rId74"/>
    <p:sldId id="532" r:id="rId75"/>
    <p:sldId id="523" r:id="rId76"/>
    <p:sldId id="524" r:id="rId77"/>
    <p:sldId id="533" r:id="rId78"/>
    <p:sldId id="534" r:id="rId79"/>
    <p:sldId id="535" r:id="rId80"/>
    <p:sldId id="536" r:id="rId81"/>
    <p:sldId id="537" r:id="rId82"/>
    <p:sldId id="538" r:id="rId83"/>
    <p:sldId id="539" r:id="rId84"/>
    <p:sldId id="540" r:id="rId85"/>
    <p:sldId id="541" r:id="rId86"/>
    <p:sldId id="542" r:id="rId87"/>
    <p:sldId id="543" r:id="rId88"/>
    <p:sldId id="544" r:id="rId89"/>
    <p:sldId id="545" r:id="rId90"/>
    <p:sldId id="546" r:id="rId91"/>
    <p:sldId id="527" r:id="rId92"/>
    <p:sldId id="528" r:id="rId93"/>
    <p:sldId id="529" r:id="rId94"/>
    <p:sldId id="530" r:id="rId95"/>
    <p:sldId id="547" r:id="rId96"/>
    <p:sldId id="548" r:id="rId97"/>
    <p:sldId id="549" r:id="rId98"/>
    <p:sldId id="550" r:id="rId99"/>
    <p:sldId id="551" r:id="rId100"/>
    <p:sldId id="552" r:id="rId101"/>
    <p:sldId id="553" r:id="rId102"/>
    <p:sldId id="554" r:id="rId103"/>
    <p:sldId id="555" r:id="rId104"/>
    <p:sldId id="556" r:id="rId10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374"/>
            <p14:sldId id="500"/>
            <p14:sldId id="377"/>
            <p14:sldId id="379"/>
            <p14:sldId id="390"/>
            <p14:sldId id="450"/>
            <p14:sldId id="451"/>
            <p14:sldId id="394"/>
            <p14:sldId id="567"/>
            <p14:sldId id="569"/>
            <p14:sldId id="568"/>
            <p14:sldId id="502"/>
            <p14:sldId id="504"/>
            <p14:sldId id="505"/>
            <p14:sldId id="506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09"/>
            <p14:sldId id="510"/>
            <p14:sldId id="511"/>
            <p14:sldId id="512"/>
            <p14:sldId id="557"/>
            <p14:sldId id="612"/>
            <p14:sldId id="613"/>
            <p14:sldId id="614"/>
            <p14:sldId id="515"/>
            <p14:sldId id="516"/>
            <p14:sldId id="517"/>
            <p14:sldId id="518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521"/>
            <p14:sldId id="522"/>
            <p14:sldId id="532"/>
            <p14:sldId id="523"/>
            <p14:sldId id="524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27"/>
            <p14:sldId id="528"/>
            <p14:sldId id="529"/>
            <p14:sldId id="530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1026" y="90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07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slide" Target="slides/slide99.xml"/><Relationship Id="rId110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viewProps" Target="viewProps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0167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29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1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374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508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7689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58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8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831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://www.ecplatform.co.kr/" TargetMode="Externa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3.png"/><Relationship Id="rId4" Type="http://schemas.openxmlformats.org/officeDocument/2006/relationships/image" Target="../media/image5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48.png"/><Relationship Id="rId4" Type="http://schemas.openxmlformats.org/officeDocument/2006/relationships/image" Target="../media/image78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4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0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TM_07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6994780"/>
              </p:ext>
            </p:extLst>
          </p:nvPr>
        </p:nvGraphicFramePr>
        <p:xfrm>
          <a:off x="307975" y="1322388"/>
          <a:ext cx="9190038" cy="4166037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2015.10.31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Order, Settlement, Invoice Verification, Credit Management, Credit Memo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기능 추가 매뉴얼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조창호 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윤상록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Invoice Verification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내용 보완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56691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Booking/Order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및 결과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 (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Overview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211200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Order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TM_07_04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TM_07_05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목차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17227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Order, Freight Booking/Order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TM_07_01</a:t>
            </a:r>
            <a:br>
              <a:rPr lang="en-US" altLang="ko-KR" dirty="0" smtClean="0"/>
            </a:br>
            <a:r>
              <a:rPr lang="en-US" altLang="ko-KR" dirty="0" smtClean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522293"/>
              </p:ext>
            </p:extLst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2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008079"/>
              </p:ext>
            </p:extLst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4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401792"/>
              </p:ext>
            </p:extLst>
          </p:nvPr>
        </p:nvGraphicFramePr>
        <p:xfrm>
          <a:off x="631825" y="1743075"/>
          <a:ext cx="8528050" cy="4406831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1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 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Customer Code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없는 고객에 대해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주소정보를 직접 입력하기 위해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2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“SEBANG EXPRESS CO., LTD.”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3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“SAME AS CONSIGNEE”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" y="2300181"/>
            <a:ext cx="5530850" cy="3905968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887537" y="5672974"/>
            <a:ext cx="2741613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73087" y="3482224"/>
            <a:ext cx="1827213" cy="1695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422275" y="1385559"/>
          <a:ext cx="3602832" cy="850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250"/>
                <a:gridCol w="2491582"/>
              </a:tblGrid>
              <a:tr h="2728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Dummy Code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Description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SEBANG EXPRESS CO</a:t>
                      </a:r>
                      <a:r>
                        <a:rPr lang="en-US" sz="1200" b="1" i="0" u="none" strike="noStrike" dirty="0" smtClean="0">
                          <a:effectLst/>
                        </a:rPr>
                        <a:t>., LTD.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62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SAME AS CONSIGNEE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83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날짜입력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경우 생성 시 날짜입력이 불가능 하며 현재일자로 생성 됨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실제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출도착일로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변경하여야 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Booking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출발일 보다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도착일이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더 클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할 수 없음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66" y="1417544"/>
            <a:ext cx="6410993" cy="303343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064249" y="40894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92599" y="42799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27723" y="3363160"/>
            <a:ext cx="276225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하기와 같이 </a:t>
            </a:r>
            <a:r>
              <a:rPr lang="en-US" altLang="ko-KR" sz="1100" dirty="0" smtClean="0">
                <a:latin typeface="+mj-ea"/>
                <a:ea typeface="+mj-ea"/>
              </a:rPr>
              <a:t>Freight Order</a:t>
            </a:r>
            <a:r>
              <a:rPr lang="ko-KR" altLang="en-US" sz="1100" dirty="0" smtClean="0">
                <a:latin typeface="+mj-ea"/>
                <a:ea typeface="+mj-ea"/>
              </a:rPr>
              <a:t>의 </a:t>
            </a:r>
            <a:r>
              <a:rPr lang="ko-KR" altLang="en-US" sz="1100" dirty="0" err="1" smtClean="0">
                <a:latin typeface="+mj-ea"/>
                <a:ea typeface="+mj-ea"/>
              </a:rPr>
              <a:t>도착일이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en-US" altLang="ko-KR" sz="1100" dirty="0" smtClean="0">
                <a:latin typeface="+mj-ea"/>
                <a:ea typeface="+mj-ea"/>
              </a:rPr>
              <a:t>Booking</a:t>
            </a:r>
            <a:r>
              <a:rPr lang="ko-KR" altLang="en-US" sz="1100" dirty="0" smtClean="0">
                <a:latin typeface="+mj-ea"/>
                <a:ea typeface="+mj-ea"/>
              </a:rPr>
              <a:t>의 출발일 보다 클 경우 에러발생 주의</a:t>
            </a:r>
            <a:r>
              <a:rPr lang="en-US" altLang="ko-KR" sz="1100" dirty="0" smtClean="0">
                <a:latin typeface="+mj-ea"/>
                <a:ea typeface="+mj-ea"/>
              </a:rPr>
              <a:t>(Settlement </a:t>
            </a:r>
            <a:r>
              <a:rPr lang="ko-KR" altLang="en-US" sz="1100" dirty="0" smtClean="0">
                <a:latin typeface="+mj-ea"/>
                <a:ea typeface="+mj-ea"/>
              </a:rPr>
              <a:t>불가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endParaRPr lang="en-US" sz="1100" dirty="0">
              <a:latin typeface="+mj-ea"/>
              <a:ea typeface="+mj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66" y="4577052"/>
            <a:ext cx="6391553" cy="149989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825624" y="588962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58065" y="589941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5918" y="5327001"/>
            <a:ext cx="242361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 필드에서 </a:t>
            </a:r>
            <a:r>
              <a:rPr lang="en-US" altLang="ko-KR" sz="1100" dirty="0" smtClean="0">
                <a:latin typeface="+mj-ea"/>
                <a:ea typeface="+mj-ea"/>
              </a:rPr>
              <a:t>Freight Order </a:t>
            </a:r>
            <a:r>
              <a:rPr lang="ko-KR" altLang="en-US" sz="1100" dirty="0" smtClean="0">
                <a:latin typeface="+mj-ea"/>
                <a:ea typeface="+mj-ea"/>
              </a:rPr>
              <a:t>출 도착일 변경 필수</a:t>
            </a:r>
            <a:endParaRPr 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7159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 &amp; Stage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&amp; Movement Type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to Stage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시 입력 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따라 좌측화면에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Mapping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자동으로 발생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02528" y="1462780"/>
          <a:ext cx="6140320" cy="4520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737"/>
                <a:gridCol w="1415771"/>
                <a:gridCol w="954589"/>
                <a:gridCol w="297852"/>
                <a:gridCol w="1306152"/>
                <a:gridCol w="1699219"/>
              </a:tblGrid>
              <a:tr h="366020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Movement Type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Sequence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Stage </a:t>
                      </a:r>
                      <a:r>
                        <a:rPr 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Type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추가삭제 가능여부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Pre-Carriage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On-Carriage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CFS/Door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Port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5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42048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Forwarding/Freight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심화 과정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Agreement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 없는 운임 수기 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TM_07_02</a:t>
            </a:r>
            <a:br>
              <a:rPr lang="en-US" altLang="ko-KR" dirty="0" smtClean="0"/>
            </a:br>
            <a:r>
              <a:rPr lang="en-US" altLang="ko-KR" dirty="0"/>
              <a:t>Forwarding/Freight Settlement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9195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0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497727"/>
              </p:ext>
            </p:extLst>
          </p:nvPr>
        </p:nvGraphicFramePr>
        <p:xfrm>
          <a:off x="631825" y="1743075"/>
          <a:ext cx="8528050" cy="440524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 수기 입력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41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적용이 필요 할 경우 해당 필드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Fixed Exchange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환율을 입력하고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in Local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해당 환율이 적용된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KRW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금액을 확인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적용이 필요 할 경우 환율 적용일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(Exchange Rate Date)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날짜를 조정하여 입력 함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필드의 값은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0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으로 되어 있어야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89" y="1371602"/>
            <a:ext cx="5669111" cy="27870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89" y="4210996"/>
            <a:ext cx="5669111" cy="1960546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4514850" y="2870199"/>
            <a:ext cx="1581150" cy="1428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85800" y="2552700"/>
            <a:ext cx="2390775" cy="171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514850" y="4724400"/>
            <a:ext cx="1581150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85800" y="4581525"/>
            <a:ext cx="2390775" cy="1682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아래쪽 화살표 20"/>
          <p:cNvSpPr/>
          <p:nvPr/>
        </p:nvSpPr>
        <p:spPr>
          <a:xfrm rot="6181626">
            <a:off x="3713499" y="2224629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아래쪽 화살표 21"/>
          <p:cNvSpPr/>
          <p:nvPr/>
        </p:nvSpPr>
        <p:spPr>
          <a:xfrm rot="5974217">
            <a:off x="3739764" y="4242182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5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Description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Item Line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 내용을 변경하여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입력할 수 있음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Show/Hide Details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Overview&gt;Printing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입력하면 마찬가지로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(Item 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수정과 동시에 사용할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순위로 반영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3" y="1366838"/>
            <a:ext cx="6474348" cy="2043112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609976" y="3219451"/>
            <a:ext cx="1200150" cy="1809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34" y="3531606"/>
            <a:ext cx="5883592" cy="40229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34" y="4055559"/>
            <a:ext cx="4130992" cy="104477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81176" y="2466975"/>
            <a:ext cx="657224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1976" y="3705225"/>
            <a:ext cx="609599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981201" y="4505325"/>
            <a:ext cx="2514599" cy="561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직선 화살표 연결선 12"/>
          <p:cNvCxnSpPr>
            <a:stCxn id="14" idx="2"/>
            <a:endCxn id="15" idx="0"/>
          </p:cNvCxnSpPr>
          <p:nvPr/>
        </p:nvCxnSpPr>
        <p:spPr>
          <a:xfrm flipH="1">
            <a:off x="866776" y="2647950"/>
            <a:ext cx="1243012" cy="105727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5" idx="2"/>
            <a:endCxn id="16" idx="1"/>
          </p:cNvCxnSpPr>
          <p:nvPr/>
        </p:nvCxnSpPr>
        <p:spPr>
          <a:xfrm>
            <a:off x="866776" y="3886200"/>
            <a:ext cx="1114425" cy="90011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72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Reference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기본적으로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기재되며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요청에 의한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 할 경우 해당 필드를 이용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 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필요할 경우 해당 필드에 입력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12" y="1397934"/>
            <a:ext cx="3942229" cy="26424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512" y="4216084"/>
            <a:ext cx="6162675" cy="11239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466850" y="3781425"/>
            <a:ext cx="2600325" cy="209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781300" y="4467225"/>
            <a:ext cx="3790950" cy="838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79756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Charge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FWO(Forwarding Order), FB(Freight Booking), FO(Freight Order)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운임을 수기로 생성시에는 필요 값들이 모두 입력되었는지 확인하자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이용해 단가를 산출하게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(Price Unit),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(Calculation Base)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(UOM: Unit of Measure)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단가 계산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필요한 값이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반면 수기로 운임 입력 시는 해당 값들을 일일이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2114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6241"/>
            <a:ext cx="6120000" cy="332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74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622982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입력 라인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‘Calculate Charges’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처와 구간 정보가 표기됨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비용을 추가하고자 하는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 하의 구간 정보를 선택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‘Charge Line’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운임 입력 라인을 추가함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103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660525"/>
            <a:ext cx="6120000" cy="33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2509520" y="1778000"/>
            <a:ext cx="54864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04240" y="3078480"/>
            <a:ext cx="43200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058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9817"/>
            <a:ext cx="6120000" cy="333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554905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 운임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기준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단가에 대한 화폐 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9240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2204720" y="3749040"/>
            <a:ext cx="432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12640" y="3749040"/>
            <a:ext cx="254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866640" y="3749040"/>
            <a:ext cx="216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48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776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0445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산정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>
                          <a:tab pos="92075" algn="l"/>
                        </a:tabLst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Price Unit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UOM(Unit Of Measure)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Price Unit &amp;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단가가 적용되는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예제에서의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H/C1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CBM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12,000 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적용되는 경우임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4.2. Calculation Base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Quantity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Calcualtion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입력이 발생하지 않는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따라 아래 값을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87642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3901440" y="4023360"/>
            <a:ext cx="49784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490720" y="4023360"/>
            <a:ext cx="130048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98208"/>
              </p:ext>
            </p:extLst>
          </p:nvPr>
        </p:nvGraphicFramePr>
        <p:xfrm>
          <a:off x="6780108" y="4389120"/>
          <a:ext cx="2648372" cy="17025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9572"/>
                <a:gridCol w="1828800"/>
              </a:tblGrid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UOM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Calculation</a:t>
                      </a:r>
                      <a:r>
                        <a:rPr lang="en-US" altLang="ko-KR" sz="1050" b="1" baseline="0" dirty="0" smtClean="0">
                          <a:latin typeface="+mn-ea"/>
                          <a:ea typeface="+mn-ea"/>
                        </a:rPr>
                        <a:t> Base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PC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QUANTITY_VAL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CBM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CCM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KG(TO)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CHRG_WEIGHT (LCL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경우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TO</a:t>
                      </a:r>
                      <a:endParaRPr lang="ko-KR" sz="105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ular Callout 7"/>
          <p:cNvSpPr/>
          <p:nvPr/>
        </p:nvSpPr>
        <p:spPr bwMode="auto">
          <a:xfrm>
            <a:off x="3683000" y="4695112"/>
            <a:ext cx="2194560" cy="1076960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무게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용적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컨테이너가 아닌  문서 단위로 운임이 발생하는 경우에는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Price Unit, UOM, Quantity, Calculation Base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에 아무 값도 입력하지 않음</a:t>
            </a:r>
          </a:p>
        </p:txBody>
      </p:sp>
    </p:spTree>
    <p:extLst>
      <p:ext uri="{BB962C8B-B14F-4D97-AF65-F5344CB8AC3E}">
        <p14:creationId xmlns:p14="http://schemas.microsoft.com/office/powerpoint/2010/main" val="162277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562671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(FCL only)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‘Group View’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단위로 계산되는 운임에서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‘Group Type’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필드를 찾아 해당 컨테이너 타입의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OCF, THC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처럼 컨테이너 단위로 계산되는 운임에만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Group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값이 입력되어야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3169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72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4304031"/>
            <a:ext cx="6120000" cy="155764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1452880" y="314948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74640" y="529324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880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31187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TM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FB/FO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또는 이에 대한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처리 후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ECC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조회 및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 대상 조회 및 생성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 내역 조회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TM_07_03</a:t>
            </a:r>
            <a:br>
              <a:rPr lang="en-US" altLang="ko-KR" dirty="0" smtClean="0"/>
            </a:br>
            <a:r>
              <a:rPr lang="ko-KR" altLang="en-US" dirty="0" smtClean="0"/>
              <a:t>매입</a:t>
            </a:r>
            <a:r>
              <a:rPr lang="en-US" altLang="ko-KR" dirty="0" smtClean="0"/>
              <a:t> </a:t>
            </a:r>
            <a:r>
              <a:rPr lang="ko-KR" altLang="en-US" dirty="0" smtClean="0"/>
              <a:t>송장 관리</a:t>
            </a:r>
          </a:p>
        </p:txBody>
      </p:sp>
    </p:spTree>
    <p:extLst>
      <p:ext uri="{BB962C8B-B14F-4D97-AF65-F5344CB8AC3E}">
        <p14:creationId xmlns:p14="http://schemas.microsoft.com/office/powerpoint/2010/main" val="91634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3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8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699019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내역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MIR4, MIR5, MIR6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취소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9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9232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대상 선택 및 송장 처리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08" y="1724027"/>
            <a:ext cx="5783081" cy="36208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600" y="20105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77625" y="23328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77625" y="45738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62057" y="1320800"/>
            <a:ext cx="3008663" cy="4947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1.1. Vendor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매입처 코드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1.2. Purchase Group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부서 코드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 입력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1.3.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: TM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1.4. FSD Invoice Date : TM FSD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Invoice Date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1.5. Master B/L (M.AWB)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MBL or 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1.6. House B/L (H.AWB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 or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1.7. FWO Document (Forwarding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FWO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1.8. FB/FO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1.9. FSD (Freight Settlement Doc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.)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1.10. Purchase Order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전송으로 생성된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Purchase Order No.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대상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 대상 검색 및 송장 처리 시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결과 및 생성된 송장 취소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시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조회 조건 입력 후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05008" y="253937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5008" y="274338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505008" y="293440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1.3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05008" y="311323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1.4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5008" y="329432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1.5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505008" y="34731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1.6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505008" y="366356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1.7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505008" y="384578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1.8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05008" y="403515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1.9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505008" y="42313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1.10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5008" y="481542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505008" y="49992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7625" y="202021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40232" y="4812801"/>
            <a:ext cx="974268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4126312"/>
            <a:ext cx="4389387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대상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통화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 등을 확인하여 매입 송장 처리 대상을 선택하면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우측에 선택한 내역이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Display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금액이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세금코드와 세액의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Font typeface="+mj-lt"/>
              <a:buAutoNum type="arabicPeriod" startAt="3"/>
            </a:pP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일괄 변경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세금코드의 변경이 필요할 경우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  Icon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변경되어야 할 세금코드를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선택 후 </a:t>
            </a:r>
            <a:r>
              <a:rPr lang="en-US" altLang="ko-KR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 </a:t>
            </a:r>
            <a:r>
              <a:rPr lang="ko-KR" altLang="en-US" sz="11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및 세액 </a:t>
            </a:r>
            <a:r>
              <a:rPr lang="ko-KR" altLang="en-US" sz="11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 </a:t>
            </a:r>
            <a:r>
              <a:rPr lang="ko-KR" altLang="en-US" sz="1100" b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확인</a:t>
            </a: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07" y="1344171"/>
            <a:ext cx="9030493" cy="2751478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431007" y="352060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700625" y="3403600"/>
            <a:ext cx="3350675" cy="2250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003666" y="4126312"/>
            <a:ext cx="438938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Font typeface="+mj-lt"/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 수취인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발행처와 실제 지급처가 다를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대체수취인 입력</a:t>
            </a:r>
            <a:endParaRPr lang="en-US" altLang="ko-KR" sz="1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외화 송장 처리 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특정 환율을 적용해야 한다면 특정 환율 입력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발행일자와 동일하게 정의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만기일자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실제 출금되는 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송장전기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정상적으로 입력되었다면        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송장 생성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894625" y="1863877"/>
            <a:ext cx="5566875" cy="1836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3835300" y="17414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7071259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785405" y="22675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7862105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785405" y="24676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060400" y="1585808"/>
            <a:ext cx="973058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264" y="5629402"/>
            <a:ext cx="950400" cy="180000"/>
          </a:xfrm>
          <a:prstGeom prst="rect">
            <a:avLst/>
          </a:prstGeom>
        </p:spPr>
      </p:pic>
      <p:sp>
        <p:nvSpPr>
          <p:cNvPr id="41" name="Oval 40"/>
          <p:cNvSpPr/>
          <p:nvPr/>
        </p:nvSpPr>
        <p:spPr>
          <a:xfrm>
            <a:off x="5926110" y="218743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6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5951510" y="2432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4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408262" y="1585808"/>
            <a:ext cx="527835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955337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1274290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7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493" y="5863300"/>
            <a:ext cx="575549" cy="197106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>
          <a:xfrm>
            <a:off x="5951510" y="2648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5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40" name="Line Callout 2 39"/>
          <p:cNvSpPr/>
          <p:nvPr/>
        </p:nvSpPr>
        <p:spPr>
          <a:xfrm>
            <a:off x="6745076" y="1189752"/>
            <a:ext cx="2666057" cy="668425"/>
          </a:xfrm>
          <a:prstGeom prst="borderCallout2">
            <a:avLst>
              <a:gd name="adj1" fmla="val 37750"/>
              <a:gd name="adj2" fmla="val -4522"/>
              <a:gd name="adj3" fmla="val 39650"/>
              <a:gd name="adj4" fmla="val -12380"/>
              <a:gd name="adj5" fmla="val 199899"/>
              <a:gd name="adj6" fmla="val -19039"/>
            </a:avLst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대체 수취인을 사용하기 위해서는 세금계산서 발행처 공급업체 마스터에 대체수취인이 정의되어 있어야 함</a:t>
            </a:r>
            <a:endParaRPr lang="en-US" sz="11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9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005893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처리 결과 조회 및 취소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62057" y="1320800"/>
            <a:ext cx="3008663" cy="1161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결과를 검색하기 위해서는 조회유형에서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＂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선택하고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검색조건에 적절한 검색조건을 입력 후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386" y="1615809"/>
            <a:ext cx="5990288" cy="44359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133" y="19216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10133" y="5738706"/>
            <a:ext cx="1132866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94133" y="572031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682" y="2102443"/>
            <a:ext cx="188434" cy="17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2856312"/>
            <a:ext cx="4389387" cy="266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 조회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BL, Charge Type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 송장 처리 결과를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Double Click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하면 해당 송장 문서로 이동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전표 취소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송장을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취소해야 할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클릭하고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송장전표번포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취소하려고 선택한 송장문서가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2.3.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회계연도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송장문서가 생성된 연도가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2.4.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역분개사유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무조건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03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2.5.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송자문서의 전기일자 입력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2.6.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입력되었으면 저장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송장문서 취소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12" y="1345056"/>
            <a:ext cx="9159376" cy="13300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261" y="3924005"/>
            <a:ext cx="831638" cy="19191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430499" y="1579772"/>
            <a:ext cx="723899" cy="203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85980" y="19098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1186080" y="156884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5888" y="2790028"/>
            <a:ext cx="4305474" cy="2036468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>
            <a:off x="1135348" y="1805939"/>
            <a:ext cx="4139965" cy="125476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5059313" y="368935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50" name="Oval 49"/>
          <p:cNvSpPr/>
          <p:nvPr/>
        </p:nvSpPr>
        <p:spPr>
          <a:xfrm>
            <a:off x="5059313" y="388977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2.3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51" name="Oval 50"/>
          <p:cNvSpPr/>
          <p:nvPr/>
        </p:nvSpPr>
        <p:spPr>
          <a:xfrm>
            <a:off x="5059313" y="430619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2.4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5059313" y="448637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2.5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658204" y="2811134"/>
            <a:ext cx="193855" cy="1897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Oval 53"/>
          <p:cNvSpPr/>
          <p:nvPr/>
        </p:nvSpPr>
        <p:spPr>
          <a:xfrm>
            <a:off x="6436351" y="279002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2.6</a:t>
            </a:r>
            <a:endParaRPr lang="en-US" sz="9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8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17312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선사 및 항공사의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적하목록을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EDI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통해 세관에 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EDI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전송 및 출력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AFR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Shipping Request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TM_07_04</a:t>
            </a:r>
            <a:br>
              <a:rPr lang="en-US" altLang="ko-KR" dirty="0" smtClean="0"/>
            </a:br>
            <a:r>
              <a:rPr lang="en-US" altLang="ko-KR" dirty="0" smtClean="0"/>
              <a:t>EDI </a:t>
            </a:r>
            <a:r>
              <a:rPr lang="ko-KR" altLang="en-US" dirty="0" smtClean="0"/>
              <a:t>관리</a:t>
            </a:r>
          </a:p>
        </p:txBody>
      </p:sp>
    </p:spTree>
    <p:extLst>
      <p:ext uri="{BB962C8B-B14F-4D97-AF65-F5344CB8AC3E}">
        <p14:creationId xmlns:p14="http://schemas.microsoft.com/office/powerpoint/2010/main" val="317604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5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3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751862"/>
              </p:ext>
            </p:extLst>
          </p:nvPr>
        </p:nvGraphicFramePr>
        <p:xfrm>
          <a:off x="631825" y="1485815"/>
          <a:ext cx="8528050" cy="4813383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Air D/O Approval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Ocean Send EDI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63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Overview Air Freight Bookings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28770"/>
            <a:ext cx="6179507" cy="279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439" y="4657405"/>
            <a:ext cx="942974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H="1">
            <a:off x="4772977" y="2677152"/>
            <a:ext cx="900115" cy="201644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205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246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81" y="1660525"/>
            <a:ext cx="6173926" cy="273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3248977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5133023" y="2307747"/>
            <a:ext cx="1260161" cy="720092"/>
          </a:xfrm>
          <a:prstGeom prst="wedgeRectCallout">
            <a:avLst>
              <a:gd name="adj1" fmla="val -78136"/>
              <a:gd name="adj2" fmla="val -6163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989" y="4869184"/>
            <a:ext cx="1440184" cy="26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04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5779113" cy="453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342055" y="3027839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2972747" y="5229230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83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EDI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통해 전송이 불가하며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/>
                        </a:rPr>
                        <a:t>www.ecplatform.co.kr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직접 접속하여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00" y="1659600"/>
            <a:ext cx="6173607" cy="228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52904"/>
            <a:ext cx="6028572" cy="2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1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Air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‘Ocean ULOGISHUB’, ‘Air ULOGISHUB’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통해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https://www.ulogishub.com/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수정할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539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44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D/O Approval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628770"/>
            <a:ext cx="5850771" cy="264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- Issue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Issue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Issued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01861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437514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3266121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7" cy="113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701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6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– Issue Cancel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Issue cancel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Canceled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4689159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5404498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3249924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4250" cy="1228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25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8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Overview Ocean Freight Bookings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393700" y="1660525"/>
            <a:ext cx="6179507" cy="3352486"/>
            <a:chOff x="393700" y="1660525"/>
            <a:chExt cx="6179507" cy="3352486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700" y="1660525"/>
              <a:ext cx="6179507" cy="2482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439" y="4689161"/>
              <a:ext cx="942974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/>
            <p:cNvCxnSpPr/>
            <p:nvPr/>
          </p:nvCxnSpPr>
          <p:spPr>
            <a:xfrm flipH="1">
              <a:off x="4772977" y="2708908"/>
              <a:ext cx="900115" cy="201644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88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60524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Forwarding Order(HBL)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Booking(MBL)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입력된 정보가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입력값이 누락된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왼쪽 아래에 에러메세지가 표시되며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 문서에서 수정한 후 다시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9219"/>
            <a:ext cx="6179506" cy="3069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152770" y="2168839"/>
            <a:ext cx="1260161" cy="720092"/>
          </a:xfrm>
          <a:prstGeom prst="wedgeRectCallout">
            <a:avLst>
              <a:gd name="adj1" fmla="val -72364"/>
              <a:gd name="adj2" fmla="val -7029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60" y="4857760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089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6" cy="3257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569062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1892609" y="3969069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917783"/>
            <a:ext cx="1762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32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28770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버전이 자동으로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6.2.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전송한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0524"/>
            <a:ext cx="6179506" cy="353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ular Callout 6"/>
          <p:cNvSpPr/>
          <p:nvPr/>
        </p:nvSpPr>
        <p:spPr bwMode="auto">
          <a:xfrm>
            <a:off x="2792724" y="2528885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Correction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버전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262997" y="5017786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Manifest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</p:spTree>
    <p:extLst>
      <p:ext uri="{BB962C8B-B14F-4D97-AF65-F5344CB8AC3E}">
        <p14:creationId xmlns:p14="http://schemas.microsoft.com/office/powerpoint/2010/main" val="50544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14" y="1628770"/>
            <a:ext cx="6067661" cy="396050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Add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7.2. “MI”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미전송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라인만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7.4 ‘ADD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입력하는 창이 뜬다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 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2174705" y="2372027"/>
            <a:ext cx="1800230" cy="516903"/>
          </a:xfrm>
          <a:prstGeom prst="wedgeRectCallout">
            <a:avLst>
              <a:gd name="adj1" fmla="val -45181"/>
              <a:gd name="adj2" fmla="val -1192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Add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853120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984" y="3065857"/>
            <a:ext cx="3199459" cy="1184575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156401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7.6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ular Callout 5"/>
          <p:cNvSpPr/>
          <p:nvPr/>
        </p:nvSpPr>
        <p:spPr bwMode="auto">
          <a:xfrm>
            <a:off x="2432678" y="3528271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정정내용 확인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26" y="1628770"/>
            <a:ext cx="6213860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Correct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Correct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내용정정이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 한후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‘Correction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정정내용을 지정할 수 있는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8.2. ‘MI’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8.3. ‘CO’ :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79507" cy="3089754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2432678" y="2168839"/>
            <a:ext cx="1260161" cy="540069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061907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5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Correct HBL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8.4.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8.5 Item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단일정정항목과 정정사유를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삭제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8.6 Container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컨테이너 정정항목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License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변경이 있는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정정항목의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수출신고번호변경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License 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8.7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입력이 완료되면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80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345493" y="2041839"/>
            <a:ext cx="2880368" cy="1800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719" y="5268404"/>
            <a:ext cx="2451733" cy="1214823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711" y="5467713"/>
            <a:ext cx="2095500" cy="800100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7570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Delete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삭제요청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‘Delete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전송내역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02" y="1654170"/>
            <a:ext cx="6120782" cy="3357340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</p:spTree>
    <p:extLst>
      <p:ext uri="{BB962C8B-B14F-4D97-AF65-F5344CB8AC3E}">
        <p14:creationId xmlns:p14="http://schemas.microsoft.com/office/powerpoint/2010/main" val="34112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전송이력 중 삭제할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아래쪽에 삭제할 정보가 추가된다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잘못 선택된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삭제할 라인을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버튼일 이용해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37" y="1628770"/>
            <a:ext cx="6080407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정정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항목삭제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라인 선택 후 삭제버튼을 클릭하여 정정항목을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48437" cy="2848613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172517" y="2348862"/>
            <a:ext cx="1260161" cy="540070"/>
          </a:xfrm>
          <a:prstGeom prst="wedgeRectCallout">
            <a:avLst>
              <a:gd name="adj1" fmla="val -71033"/>
              <a:gd name="adj2" fmla="val 4171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 후 삭제</a:t>
            </a:r>
          </a:p>
        </p:txBody>
      </p:sp>
    </p:spTree>
    <p:extLst>
      <p:ext uri="{BB962C8B-B14F-4D97-AF65-F5344CB8AC3E}">
        <p14:creationId xmlns:p14="http://schemas.microsoft.com/office/powerpoint/2010/main" val="9769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11. 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11.1 ‘Save’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정정내용을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Version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임시 저장할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전송전까지는 임시저장한 내용을 확인 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11.2 ‘Manifest Correction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 후 확인 팝업창의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35074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84000" y="1920700"/>
            <a:ext cx="362269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Rectangular Callout 5"/>
          <p:cNvSpPr/>
          <p:nvPr/>
        </p:nvSpPr>
        <p:spPr bwMode="auto">
          <a:xfrm>
            <a:off x="2753919" y="2483718"/>
            <a:ext cx="1260161" cy="540070"/>
          </a:xfrm>
          <a:prstGeom prst="wedgeRectCallout">
            <a:avLst>
              <a:gd name="adj1" fmla="val 12616"/>
              <a:gd name="adj2" fmla="val -10584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임시저장</a:t>
            </a:r>
          </a:p>
        </p:txBody>
      </p:sp>
    </p:spTree>
    <p:extLst>
      <p:ext uri="{BB962C8B-B14F-4D97-AF65-F5344CB8AC3E}">
        <p14:creationId xmlns:p14="http://schemas.microsoft.com/office/powerpoint/2010/main" val="414557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55760"/>
            <a:ext cx="6179507" cy="3630516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532563" y="4869184"/>
            <a:ext cx="1260161" cy="720092"/>
          </a:xfrm>
          <a:prstGeom prst="wedgeRectCallout">
            <a:avLst>
              <a:gd name="adj1" fmla="val -100510"/>
              <a:gd name="adj2" fmla="val -7248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Transfer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16784"/>
            <a:ext cx="1495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1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AFR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13.1. AFR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57" y="1628770"/>
            <a:ext cx="6159465" cy="324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5" y="1628770"/>
            <a:ext cx="6171582" cy="3690344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‘AFT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22303" y="2583527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0637" y="2583527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588" y="4893853"/>
            <a:ext cx="2373941" cy="267608"/>
          </a:xfrm>
          <a:prstGeom prst="rect">
            <a:avLst/>
          </a:prstGeom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9588" y="5293715"/>
            <a:ext cx="2907317" cy="1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9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6" y="1627330"/>
            <a:ext cx="6146388" cy="3781923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9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Shipping Request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16.1. Shipping Request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79570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0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4" y="1713096"/>
            <a:ext cx="6160773" cy="3797821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‘S/R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47304" y="2856803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5878" y="2658768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06" y="3734860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6873" y="4884665"/>
            <a:ext cx="3136748" cy="25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6" y="1656197"/>
            <a:ext cx="6088156" cy="375305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 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56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Print (Import) MRN / MBL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19.1. Manifest Print(Import) MRN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Print(Import) MBL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28769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Print (Import)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양식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해상수입의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20" y="1635083"/>
            <a:ext cx="6057853" cy="431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정보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21.1. MRN,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Freight Booking Worklist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수정이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22.2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수정한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‘Update’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문서에 업데이트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708397"/>
            <a:ext cx="6120782" cy="417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22026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Management(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여신관리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는 거래선 별 여신 한도를 설정하고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Settlement Documents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입금 반제 시 여신 금액을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Update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하여 거래선별 여신 관리 이력을 관리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한도 생성 및 수정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및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Settlement </a:t>
                      </a:r>
                      <a:r>
                        <a:rPr kumimoji="1" lang="en-US" altLang="ko-K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Docuement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시 여신 가용성 점검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현황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TM_07_05</a:t>
            </a:r>
            <a:br>
              <a:rPr lang="en-US" altLang="ko-KR" dirty="0" smtClean="0"/>
            </a:br>
            <a:r>
              <a:rPr lang="en-US" altLang="ko-KR" dirty="0" smtClean="0"/>
              <a:t>Credit Management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82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10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816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1" name="직선 화살표 연결선 13"/>
          <p:cNvCxnSpPr/>
          <p:nvPr/>
        </p:nvCxnSpPr>
        <p:spPr>
          <a:xfrm flipH="1">
            <a:off x="3524250" y="2819400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2895600" y="4458445"/>
            <a:ext cx="952500" cy="42788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오더 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857500" y="2286000"/>
            <a:ext cx="1181100" cy="51434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4" name="직선 화살표 연결선 49"/>
          <p:cNvCxnSpPr/>
          <p:nvPr/>
        </p:nvCxnSpPr>
        <p:spPr>
          <a:xfrm>
            <a:off x="3515459" y="3935970"/>
            <a:ext cx="8791" cy="5598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55068" y="3936539"/>
            <a:ext cx="631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79018" y="34317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17" name="Shape 166"/>
          <p:cNvCxnSpPr/>
          <p:nvPr/>
        </p:nvCxnSpPr>
        <p:spPr>
          <a:xfrm flipV="1">
            <a:off x="4114800" y="2500312"/>
            <a:ext cx="2038350" cy="1127588"/>
          </a:xfrm>
          <a:prstGeom prst="bentConnector3">
            <a:avLst>
              <a:gd name="adj1" fmla="val 3271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6153150" y="2257425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9" name="직선 화살표 연결선 88"/>
          <p:cNvCxnSpPr/>
          <p:nvPr/>
        </p:nvCxnSpPr>
        <p:spPr>
          <a:xfrm flipH="1">
            <a:off x="6838950" y="2867025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112743" y="33936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1" name="Shape 166"/>
          <p:cNvCxnSpPr>
            <a:stCxn id="39" idx="3"/>
          </p:cNvCxnSpPr>
          <p:nvPr/>
        </p:nvCxnSpPr>
        <p:spPr>
          <a:xfrm flipV="1">
            <a:off x="7458075" y="2638427"/>
            <a:ext cx="1028700" cy="106567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103"/>
          <p:cNvCxnSpPr/>
          <p:nvPr/>
        </p:nvCxnSpPr>
        <p:spPr>
          <a:xfrm>
            <a:off x="2796159" y="5579857"/>
            <a:ext cx="704850" cy="11318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5"/>
          <p:cNvSpPr>
            <a:spLocks noChangeArrowheads="1"/>
          </p:cNvSpPr>
          <p:nvPr/>
        </p:nvSpPr>
        <p:spPr bwMode="auto">
          <a:xfrm>
            <a:off x="7210425" y="4371975"/>
            <a:ext cx="819150" cy="42862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 </a:t>
            </a:r>
            <a:endParaRPr lang="en-US" altLang="ko-KR" sz="1000" dirty="0" smtClean="0">
              <a:latin typeface="+mn-ea"/>
              <a:ea typeface="+mn-ea"/>
            </a:endParaRPr>
          </a:p>
          <a:p>
            <a:r>
              <a:rPr lang="ko-KR" altLang="en-US" sz="1000" dirty="0" smtClean="0">
                <a:latin typeface="+mn-ea"/>
                <a:ea typeface="+mn-ea"/>
              </a:rPr>
              <a:t>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4" name="직선 화살표 연결선 129"/>
          <p:cNvCxnSpPr/>
          <p:nvPr/>
        </p:nvCxnSpPr>
        <p:spPr>
          <a:xfrm>
            <a:off x="6877050" y="3924300"/>
            <a:ext cx="19050" cy="504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286500" y="3895725"/>
            <a:ext cx="548457" cy="221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6" name="Shape 166"/>
          <p:cNvCxnSpPr>
            <a:stCxn id="23" idx="2"/>
          </p:cNvCxnSpPr>
          <p:nvPr/>
        </p:nvCxnSpPr>
        <p:spPr>
          <a:xfrm rot="5400000" flipH="1" flipV="1">
            <a:off x="7105649" y="3171825"/>
            <a:ext cx="2143125" cy="1114425"/>
          </a:xfrm>
          <a:prstGeom prst="bentConnector3">
            <a:avLst>
              <a:gd name="adj1" fmla="val -10667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utoShape 5"/>
          <p:cNvSpPr>
            <a:spLocks noChangeArrowheads="1"/>
          </p:cNvSpPr>
          <p:nvPr/>
        </p:nvSpPr>
        <p:spPr bwMode="auto">
          <a:xfrm>
            <a:off x="3968825" y="4439395"/>
            <a:ext cx="907976" cy="44693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8" name="Shape 166"/>
          <p:cNvCxnSpPr/>
          <p:nvPr/>
        </p:nvCxnSpPr>
        <p:spPr>
          <a:xfrm>
            <a:off x="3543300" y="4162425"/>
            <a:ext cx="950278" cy="28690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161"/>
          <p:cNvCxnSpPr/>
          <p:nvPr/>
        </p:nvCxnSpPr>
        <p:spPr>
          <a:xfrm flipH="1" flipV="1">
            <a:off x="2352675" y="4714875"/>
            <a:ext cx="581025" cy="571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hape 166"/>
          <p:cNvCxnSpPr>
            <a:endCxn id="23" idx="0"/>
          </p:cNvCxnSpPr>
          <p:nvPr/>
        </p:nvCxnSpPr>
        <p:spPr>
          <a:xfrm>
            <a:off x="6896100" y="4143375"/>
            <a:ext cx="723900" cy="27146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6448425" y="4410075"/>
            <a:ext cx="710816" cy="40005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32" name="직선 화살표 연결선 170"/>
          <p:cNvCxnSpPr/>
          <p:nvPr/>
        </p:nvCxnSpPr>
        <p:spPr>
          <a:xfrm flipH="1" flipV="1">
            <a:off x="6181725" y="4686300"/>
            <a:ext cx="266700" cy="1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29"/>
          <p:cNvSpPr>
            <a:spLocks noChangeArrowheads="1"/>
          </p:cNvSpPr>
          <p:nvPr/>
        </p:nvSpPr>
        <p:spPr bwMode="auto">
          <a:xfrm>
            <a:off x="6456617" y="5350606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여신한도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Limit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565148" y="5343813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41"/>
          <p:cNvSpPr>
            <a:spLocks noChangeArrowheads="1"/>
          </p:cNvSpPr>
          <p:nvPr/>
        </p:nvSpPr>
        <p:spPr bwMode="auto">
          <a:xfrm>
            <a:off x="1441450" y="4482435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41"/>
          <p:cNvSpPr>
            <a:spLocks noChangeArrowheads="1"/>
          </p:cNvSpPr>
          <p:nvPr/>
        </p:nvSpPr>
        <p:spPr bwMode="auto">
          <a:xfrm>
            <a:off x="5222875" y="4453860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46"/>
          <p:cNvSpPr>
            <a:spLocks noChangeArrowheads="1"/>
          </p:cNvSpPr>
          <p:nvPr/>
        </p:nvSpPr>
        <p:spPr bwMode="auto">
          <a:xfrm>
            <a:off x="8047038" y="2288034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ECC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6"/>
          <p:cNvSpPr>
            <a:spLocks noChangeArrowheads="1"/>
          </p:cNvSpPr>
          <p:nvPr/>
        </p:nvSpPr>
        <p:spPr bwMode="auto">
          <a:xfrm>
            <a:off x="2946400" y="3400426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AutoShape 6"/>
          <p:cNvSpPr>
            <a:spLocks noChangeArrowheads="1"/>
          </p:cNvSpPr>
          <p:nvPr/>
        </p:nvSpPr>
        <p:spPr bwMode="auto">
          <a:xfrm>
            <a:off x="6289675" y="3448051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0" name="Shape 97"/>
          <p:cNvCxnSpPr>
            <a:stCxn id="27" idx="3"/>
          </p:cNvCxnSpPr>
          <p:nvPr/>
        </p:nvCxnSpPr>
        <p:spPr>
          <a:xfrm flipV="1">
            <a:off x="4876801" y="2686050"/>
            <a:ext cx="266699" cy="1976810"/>
          </a:xfrm>
          <a:prstGeom prst="bentConnector2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105"/>
          <p:cNvCxnSpPr/>
          <p:nvPr/>
        </p:nvCxnSpPr>
        <p:spPr>
          <a:xfrm flipV="1">
            <a:off x="5133975" y="2647950"/>
            <a:ext cx="1009650" cy="95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utoShape 46"/>
          <p:cNvSpPr>
            <a:spLocks noChangeArrowheads="1"/>
          </p:cNvSpPr>
          <p:nvPr/>
        </p:nvSpPr>
        <p:spPr bwMode="auto">
          <a:xfrm>
            <a:off x="3532188" y="54693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직선 화살표 연결선 107"/>
          <p:cNvCxnSpPr/>
          <p:nvPr/>
        </p:nvCxnSpPr>
        <p:spPr>
          <a:xfrm>
            <a:off x="4996434" y="5589382"/>
            <a:ext cx="1432941" cy="1793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46"/>
          <p:cNvSpPr>
            <a:spLocks noChangeArrowheads="1"/>
          </p:cNvSpPr>
          <p:nvPr/>
        </p:nvSpPr>
        <p:spPr bwMode="auto">
          <a:xfrm>
            <a:off x="3541713" y="58122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삭제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5" name="직선 화살표 연결선 110"/>
          <p:cNvCxnSpPr/>
          <p:nvPr/>
        </p:nvCxnSpPr>
        <p:spPr>
          <a:xfrm flipV="1">
            <a:off x="2333625" y="5991225"/>
            <a:ext cx="1186434" cy="952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113"/>
          <p:cNvCxnSpPr/>
          <p:nvPr/>
        </p:nvCxnSpPr>
        <p:spPr>
          <a:xfrm>
            <a:off x="2343150" y="5838825"/>
            <a:ext cx="0" cy="1714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 rot="10800000" flipV="1">
            <a:off x="5233607" y="5240591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한도 설정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8313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4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61922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" name="AutoShape 5"/>
          <p:cNvSpPr>
            <a:spLocks noChangeArrowheads="1"/>
          </p:cNvSpPr>
          <p:nvPr/>
        </p:nvSpPr>
        <p:spPr bwMode="auto">
          <a:xfrm>
            <a:off x="2036744" y="21681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807568" y="3250738"/>
            <a:ext cx="83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오더 금액 </a:t>
            </a:r>
            <a:endParaRPr lang="en-US" altLang="ko-KR" sz="1100" dirty="0" smtClean="0">
              <a:latin typeface="+mn-ea"/>
              <a:ea typeface="+mn-ea"/>
            </a:endParaRPr>
          </a:p>
          <a:p>
            <a:r>
              <a:rPr lang="en-US" altLang="ko-KR" sz="1100" b="1" dirty="0" smtClean="0">
                <a:latin typeface="+mn-ea"/>
                <a:ea typeface="+mn-ea"/>
              </a:rPr>
              <a:t>+</a:t>
            </a:r>
            <a:endParaRPr lang="ko-KR" altLang="en-US" sz="1100" b="1" dirty="0">
              <a:latin typeface="+mn-ea"/>
              <a:ea typeface="+mn-ea"/>
            </a:endParaRPr>
          </a:p>
        </p:txBody>
      </p:sp>
      <p:cxnSp>
        <p:nvCxnSpPr>
          <p:cNvPr id="52" name="Shape 166"/>
          <p:cNvCxnSpPr/>
          <p:nvPr/>
        </p:nvCxnSpPr>
        <p:spPr>
          <a:xfrm rot="16200000" flipH="1">
            <a:off x="2647950" y="3248025"/>
            <a:ext cx="2590804" cy="1409702"/>
          </a:xfrm>
          <a:prstGeom prst="bentConnector3">
            <a:avLst>
              <a:gd name="adj1" fmla="val 2206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5418119" y="21300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41494" y="3215168"/>
            <a:ext cx="11559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latin typeface="+mn-ea"/>
                <a:ea typeface="+mn-ea"/>
              </a:rPr>
              <a:t>변경분</a:t>
            </a:r>
            <a:r>
              <a:rPr lang="ko-KR" altLang="en-US" sz="1100" dirty="0" smtClean="0">
                <a:latin typeface="+mn-ea"/>
                <a:ea typeface="+mn-ea"/>
              </a:rPr>
              <a:t>  반영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55" name="순서도: 처리 99"/>
          <p:cNvSpPr/>
          <p:nvPr/>
        </p:nvSpPr>
        <p:spPr>
          <a:xfrm>
            <a:off x="8105776" y="2247900"/>
            <a:ext cx="895350" cy="571500"/>
          </a:xfrm>
          <a:prstGeom prst="flowChartProcess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922243" y="2222038"/>
            <a:ext cx="8977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err="1" smtClean="0">
                <a:latin typeface="+mn-ea"/>
                <a:ea typeface="+mn-ea"/>
              </a:rPr>
              <a:t>ECC</a:t>
            </a:r>
            <a:r>
              <a:rPr lang="ko-KR" altLang="en-US" sz="800" dirty="0" smtClean="0">
                <a:latin typeface="+mn-ea"/>
                <a:ea typeface="+mn-ea"/>
              </a:rPr>
              <a:t>로 전송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57" name="Shape 166"/>
          <p:cNvCxnSpPr/>
          <p:nvPr/>
        </p:nvCxnSpPr>
        <p:spPr>
          <a:xfrm rot="5400000">
            <a:off x="4076700" y="3657602"/>
            <a:ext cx="2466976" cy="7905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38"/>
          <p:cNvCxnSpPr>
            <a:stCxn id="50" idx="3"/>
            <a:endCxn id="53" idx="1"/>
          </p:cNvCxnSpPr>
          <p:nvPr/>
        </p:nvCxnSpPr>
        <p:spPr>
          <a:xfrm flipV="1">
            <a:off x="3238500" y="2465182"/>
            <a:ext cx="2179619" cy="3810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45"/>
          <p:cNvCxnSpPr/>
          <p:nvPr/>
        </p:nvCxnSpPr>
        <p:spPr>
          <a:xfrm flipV="1">
            <a:off x="6667500" y="2447925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hape 166"/>
          <p:cNvCxnSpPr>
            <a:endCxn id="63" idx="4"/>
          </p:cNvCxnSpPr>
          <p:nvPr/>
        </p:nvCxnSpPr>
        <p:spPr>
          <a:xfrm rot="5400000">
            <a:off x="5805528" y="2949090"/>
            <a:ext cx="2753790" cy="249440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8160493" y="2336339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대금청구문서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477677" y="3558068"/>
            <a:ext cx="17139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세금  </a:t>
            </a:r>
            <a:r>
              <a:rPr lang="en-US" altLang="ko-KR" sz="1100" dirty="0" smtClean="0">
                <a:latin typeface="+mn-ea"/>
                <a:ea typeface="+mn-ea"/>
              </a:rPr>
              <a:t>+ </a:t>
            </a:r>
            <a:endParaRPr lang="en-US" altLang="ko-KR" sz="1100" dirty="0">
              <a:latin typeface="+mn-ea"/>
              <a:ea typeface="+mn-ea"/>
            </a:endParaRPr>
          </a:p>
        </p:txBody>
      </p:sp>
      <p:sp>
        <p:nvSpPr>
          <p:cNvPr id="63" name="AutoShape 29"/>
          <p:cNvSpPr>
            <a:spLocks noChangeArrowheads="1"/>
          </p:cNvSpPr>
          <p:nvPr/>
        </p:nvSpPr>
        <p:spPr bwMode="auto">
          <a:xfrm>
            <a:off x="4151567" y="5283931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신용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4" name="Shape 166"/>
          <p:cNvCxnSpPr/>
          <p:nvPr/>
        </p:nvCxnSpPr>
        <p:spPr>
          <a:xfrm rot="5400000">
            <a:off x="4533903" y="3419479"/>
            <a:ext cx="2514598" cy="1314447"/>
          </a:xfrm>
          <a:prstGeom prst="bentConnector3">
            <a:avLst>
              <a:gd name="adj1" fmla="val 6533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481835" y="3319943"/>
            <a:ext cx="11559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n-ea"/>
                <a:ea typeface="+mn-ea"/>
              </a:rPr>
              <a:t>Credit Memo</a:t>
            </a:r>
          </a:p>
          <a:p>
            <a:r>
              <a:rPr lang="en-US" altLang="ko-KR" sz="1100" dirty="0" smtClean="0">
                <a:latin typeface="+mn-ea"/>
                <a:ea typeface="+mn-ea"/>
              </a:rPr>
              <a:t> </a:t>
            </a:r>
            <a:r>
              <a:rPr lang="ko-KR" altLang="en-US" sz="1100" dirty="0" smtClean="0">
                <a:latin typeface="+mn-ea"/>
                <a:ea typeface="+mn-ea"/>
              </a:rPr>
              <a:t>금액 </a:t>
            </a:r>
            <a:r>
              <a:rPr lang="en-US" altLang="ko-KR" sz="1100" dirty="0" smtClean="0">
                <a:latin typeface="+mn-ea"/>
                <a:ea typeface="+mn-ea"/>
              </a:rPr>
              <a:t>-   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66" name="AutoShape 4"/>
          <p:cNvSpPr>
            <a:spLocks noChangeArrowheads="1"/>
          </p:cNvSpPr>
          <p:nvPr/>
        </p:nvSpPr>
        <p:spPr bwMode="auto">
          <a:xfrm>
            <a:off x="1696542" y="5345060"/>
            <a:ext cx="1042987" cy="381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입금 처리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화살표 연결선 25"/>
          <p:cNvCxnSpPr/>
          <p:nvPr/>
        </p:nvCxnSpPr>
        <p:spPr>
          <a:xfrm flipV="1">
            <a:off x="2743659" y="5530812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886418" y="5220921"/>
            <a:ext cx="1200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입금 금액 </a:t>
            </a:r>
            <a:r>
              <a:rPr lang="en-US" altLang="ko-KR" sz="1100" dirty="0" smtClean="0">
                <a:latin typeface="+mn-ea"/>
                <a:ea typeface="+mn-ea"/>
              </a:rPr>
              <a:t>-</a:t>
            </a:r>
          </a:p>
          <a:p>
            <a:endParaRPr lang="ko-KR" altLang="en-US" sz="11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827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268498"/>
              </p:ext>
            </p:extLst>
          </p:nvPr>
        </p:nvGraphicFramePr>
        <p:xfrm>
          <a:off x="384176" y="1425883"/>
          <a:ext cx="9137649" cy="360299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 등록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삭제</a:t>
                      </a:r>
                      <a:endParaRPr lang="ko-KR" altLang="en-US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여신 한도등록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거래선별 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가용성 점검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시 가용성 조회 방법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등록 시 여신 가용성  점검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여신 한도 조회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여신 한도 및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044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924033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MDS_LOAD_COOKPIT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BUPA_DEL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 한도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UKM_BP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 청구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현황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ZSDR0100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9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 프로세스에서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선택한후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더블 클릭을 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초기 화면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520" y="3343274"/>
            <a:ext cx="448118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9821" y="1352666"/>
            <a:ext cx="3961311" cy="167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073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옵션으로 설정한다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설정 해제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필드이름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KUNNR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포함 제외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I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지정값선택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EQ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단일값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하한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No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‘0’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포함해서 입력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            버튼을 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모니터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작업 결과를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실행 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4451618"/>
            <a:ext cx="14087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874" y="1586429"/>
            <a:ext cx="5189318" cy="27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276600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1716" y="2868976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2643" y="4329628"/>
            <a:ext cx="3373781" cy="1633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756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삭제할 비즈니스 파트너를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설명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표시된 레코드만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상으로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 =‘X’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상태의 시스템만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된것만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테스트로 실행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만한다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실제 삭제는 이루어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지지않는다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삭제 화면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214" y="3450857"/>
            <a:ext cx="4369010" cy="2222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45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여신 한도를  변경할 비즈니스 파트너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" y="3254569"/>
            <a:ext cx="4452937" cy="257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상세 화면</a:t>
            </a:r>
          </a:p>
        </p:txBody>
      </p:sp>
    </p:spTree>
    <p:extLst>
      <p:ext uri="{BB962C8B-B14F-4D97-AF65-F5344CB8AC3E}">
        <p14:creationId xmlns:p14="http://schemas.microsoft.com/office/powerpoint/2010/main" val="188657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 latinLnBrk="1">
              <a:spcBef>
                <a:spcPct val="20000"/>
              </a:spcBef>
              <a:buAutoNum type="circleNumDbPlain" startAt="3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버튼을 클릭하고 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UKM000 BP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역할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4"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‘0000’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주요 여신 세그먼트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신규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선택하고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한도정의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옵션및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한도 금액 등록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 저장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버튼울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눌러 저장한다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064" y="1303929"/>
            <a:ext cx="3741553" cy="1524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42900" y="1371600"/>
            <a:ext cx="10001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초기화면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1850" y="1357314"/>
            <a:ext cx="266700" cy="259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201" y="2918785"/>
            <a:ext cx="5143501" cy="239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97933" y="2713296"/>
            <a:ext cx="1959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확대 화면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9385" y="5082361"/>
            <a:ext cx="2302844" cy="84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953124" y="4775348"/>
            <a:ext cx="9201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ko-KR" altLang="en-US" sz="9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저장 버튼</a:t>
            </a:r>
          </a:p>
        </p:txBody>
      </p:sp>
    </p:spTree>
    <p:extLst>
      <p:ext uri="{BB962C8B-B14F-4D97-AF65-F5344CB8AC3E}">
        <p14:creationId xmlns:p14="http://schemas.microsoft.com/office/powerpoint/2010/main" val="10505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674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가용성  점검은  오더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생성및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매출 청구 시 실행이 된다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  <a:buFontTx/>
              <a:buChar char="-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점검이 정상적으로 처리가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되었을경우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</a:t>
            </a:r>
          </a:p>
          <a:p>
            <a:pPr lvl="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오더화면에서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‘Save’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‘Credit Limit successful’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라고 나오면 여신 가용성 점검이 성공적으로 처리가 된것이다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2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가용성 점검 방법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-&gt; Business Partner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안의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‘Check Credit Limit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실행한다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528954"/>
            <a:ext cx="3548899" cy="214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00049" y="1304925"/>
            <a:ext cx="2638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오더 화면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9196" y="3699908"/>
            <a:ext cx="18206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비즈니스 파트너 탭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979" y="3875345"/>
            <a:ext cx="3611283" cy="2009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78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여신한도 대비 가용성 백분율로 환산이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되서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조회가 된다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“Credit utilization is 9.8 %”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가용한도가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9.%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임을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56" y="1658126"/>
            <a:ext cx="40957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9100" y="1371600"/>
            <a:ext cx="2190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메시지 화면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1219" y="3583173"/>
            <a:ext cx="4417940" cy="23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162425" y="3225210"/>
            <a:ext cx="2812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&lt;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비즈니스 파트너  조회 화면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</a:t>
            </a:r>
            <a:endParaRPr lang="ko-KR" altLang="en-US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01875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spcBef>
                          <a:spcPct val="20000"/>
                        </a:spcBef>
                        <a:buFontTx/>
                        <a:buChar char="-"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점검이  실패 했을 경우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같은 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팦업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창이 뜬다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정산 화면과 동일하다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해당 오더에 대해서 아래와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같은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가지 방법으로 처리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오더를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하여 오더를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Reject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 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잠시 블록을 해 놓는다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059" y="1745291"/>
            <a:ext cx="6072556" cy="231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443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‘Release of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Reason’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 Order’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 눌러서 오더를 생성한다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802" y="1568302"/>
            <a:ext cx="6596079" cy="3031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10455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‘Reject Order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눌러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해당 오더 매출 청구를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생성할수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조회만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699" y="1927373"/>
            <a:ext cx="5928161" cy="2997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38150" y="1476375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5286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‘Leave Blocked and Close’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눌러서 오더를 임시 저장하고 화면을 닫는다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 화면으로 되돌아 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00" y="1888962"/>
            <a:ext cx="5326469" cy="3092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29505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26945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:  ZSDR0100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하고자 하는 비즈니스  파트너를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내용이 조회된다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더블 클릭하면 상세 화면으로 이동된다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여신한도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회계팀에서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설정한   비즈니스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파너트의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여신한도금액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※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통화로만 관리한다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신용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매출 채권 총액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채권 통화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(Currency)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(%):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금액에 대한 백분율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화면상의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Utilization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값과 동일하다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반제금액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23975"/>
            <a:ext cx="186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초기화면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065" y="1596041"/>
            <a:ext cx="3476846" cy="159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2643" y="3470866"/>
            <a:ext cx="1739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Summary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5" y="3843338"/>
            <a:ext cx="65532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327644" y="3889966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9987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여신에 대한 상세 내용을 조회한다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범주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/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기초금액으로 조회된다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Credit Memo 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파트너에게 발행된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오더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기준 매출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(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 반제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받은 입금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426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여신 조회 상세 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38300"/>
            <a:ext cx="56007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38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각각의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같이 금액이 증감이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04" y="1509311"/>
            <a:ext cx="6310225" cy="245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3432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991831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채권 및 채무에 대한 전표 생성 후 일부 금액에 대한 반제가 필요할 경우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기능을 사용하여 처리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매출 채권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(AR, Account Receivable)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채무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(AP, Account Payable)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TM_07_06</a:t>
            </a:r>
            <a:br>
              <a:rPr lang="en-US" altLang="ko-KR" dirty="0" smtClean="0"/>
            </a:br>
            <a:r>
              <a:rPr lang="en-US" altLang="ko-KR" dirty="0" smtClean="0"/>
              <a:t>Credit Memo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10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599202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674355" y="3678601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800" dirty="0" smtClean="0">
                <a:latin typeface="+mn-ea"/>
                <a:ea typeface="+mn-ea"/>
              </a:rPr>
              <a:t>CREDIT Memo </a:t>
            </a:r>
            <a:r>
              <a:rPr lang="ko-KR" altLang="en-US" sz="800" dirty="0" smtClean="0">
                <a:latin typeface="+mn-ea"/>
                <a:ea typeface="+mn-ea"/>
              </a:rPr>
              <a:t>발행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12" name="AutoShape 29"/>
          <p:cNvSpPr>
            <a:spLocks noChangeArrowheads="1"/>
          </p:cNvSpPr>
          <p:nvPr/>
        </p:nvSpPr>
        <p:spPr bwMode="auto">
          <a:xfrm>
            <a:off x="6214246" y="5273488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여신익스포저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46"/>
          <p:cNvSpPr>
            <a:spLocks noChangeArrowheads="1"/>
          </p:cNvSpPr>
          <p:nvPr/>
        </p:nvSpPr>
        <p:spPr bwMode="auto">
          <a:xfrm>
            <a:off x="7077553" y="2335107"/>
            <a:ext cx="99377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ECC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 rot="10800000" flipV="1">
            <a:off x="4958185" y="4370258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766685" y="2367422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CREDIT Memo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발행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46"/>
          <p:cNvSpPr>
            <a:spLocks noChangeArrowheads="1"/>
          </p:cNvSpPr>
          <p:nvPr/>
        </p:nvSpPr>
        <p:spPr bwMode="auto">
          <a:xfrm>
            <a:off x="1773850" y="2474632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매출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46"/>
          <p:cNvSpPr>
            <a:spLocks noChangeArrowheads="1"/>
          </p:cNvSpPr>
          <p:nvPr/>
        </p:nvSpPr>
        <p:spPr bwMode="auto">
          <a:xfrm>
            <a:off x="1926250" y="3882955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매입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" name="직선 화살표 연결선 57"/>
          <p:cNvCxnSpPr/>
          <p:nvPr/>
        </p:nvCxnSpPr>
        <p:spPr>
          <a:xfrm flipV="1">
            <a:off x="5005615" y="2555913"/>
            <a:ext cx="2012130" cy="1994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66"/>
          <p:cNvCxnSpPr/>
          <p:nvPr/>
        </p:nvCxnSpPr>
        <p:spPr>
          <a:xfrm rot="5400000">
            <a:off x="6121192" y="3737992"/>
            <a:ext cx="2468694" cy="56542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hape 166"/>
          <p:cNvCxnSpPr/>
          <p:nvPr/>
        </p:nvCxnSpPr>
        <p:spPr>
          <a:xfrm rot="16200000" flipH="1">
            <a:off x="4946573" y="3327094"/>
            <a:ext cx="2721166" cy="1112703"/>
          </a:xfrm>
          <a:prstGeom prst="bentConnector3">
            <a:avLst>
              <a:gd name="adj1" fmla="val 31781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hape 166"/>
          <p:cNvCxnSpPr/>
          <p:nvPr/>
        </p:nvCxnSpPr>
        <p:spPr>
          <a:xfrm flipV="1">
            <a:off x="4891489" y="2699133"/>
            <a:ext cx="2137272" cy="126693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hape 166"/>
          <p:cNvCxnSpPr/>
          <p:nvPr/>
        </p:nvCxnSpPr>
        <p:spPr>
          <a:xfrm rot="16200000" flipH="1">
            <a:off x="5600242" y="4278218"/>
            <a:ext cx="1356910" cy="7069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10800000" flipV="1">
            <a:off x="6024985" y="3520123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341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3109"/>
              </p:ext>
            </p:extLst>
          </p:nvPr>
        </p:nvGraphicFramePr>
        <p:xfrm>
          <a:off x="384176" y="1425883"/>
          <a:ext cx="9137649" cy="376301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AR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매출 채권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청구에서  거래선에게 돌려줄 금액에 대해서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AP 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매입채권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매입 청구에서  벤더에게 돌려줄 금액에 대해서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5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78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/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AR 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AP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070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및 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19" y="1365006"/>
            <a:ext cx="2754217" cy="164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348" y="3427028"/>
            <a:ext cx="5133862" cy="2406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105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Settlem,ent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Document  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203" y="1531344"/>
            <a:ext cx="3260993" cy="142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8468" y="3435681"/>
            <a:ext cx="3801221" cy="175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310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신규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화면이 실행된다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916" y="403297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2059" y="1619478"/>
            <a:ext cx="5019177" cy="21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2528" y="4380414"/>
            <a:ext cx="3004277" cy="142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254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발행할 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입력한  금액을  확인 후  저장 버튼을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 발행된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831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3217729"/>
            <a:ext cx="5870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 Amount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082" y="1597447"/>
            <a:ext cx="5615668" cy="1584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8636" y="3509727"/>
            <a:ext cx="4297955" cy="2442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0674" y="4671152"/>
            <a:ext cx="2577299" cy="127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555714" y="4284529"/>
            <a:ext cx="1417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⑨  결과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18424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 Edit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Air 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*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발행할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찾는다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Follow-up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Create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9849" y="3471116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Follo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-up  &gt;  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선택화면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5646" y="3844887"/>
            <a:ext cx="4739633" cy="22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957" y="1302326"/>
            <a:ext cx="3281764" cy="219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60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Charges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탭을 선택한 후   발행할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후  발행된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화면   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36" y="1586428"/>
            <a:ext cx="6105709" cy="331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1512" y="5057876"/>
            <a:ext cx="2447409" cy="109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77672" y="4784418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 화면    </a:t>
            </a:r>
          </a:p>
        </p:txBody>
      </p:sp>
    </p:spTree>
    <p:extLst>
      <p:ext uri="{BB962C8B-B14F-4D97-AF65-F5344CB8AC3E}">
        <p14:creationId xmlns:p14="http://schemas.microsoft.com/office/powerpoint/2010/main" val="250753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및 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Booking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Charge Correction Advice Document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Air 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19" y="1365006"/>
            <a:ext cx="2754217" cy="164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590" y="3423682"/>
            <a:ext cx="5678647" cy="242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025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Create Charge Correction Advice Document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Charge Correction Advice Document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Air 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Document  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203" y="1531344"/>
            <a:ext cx="3260993" cy="142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010" y="3419061"/>
            <a:ext cx="5256383" cy="2126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356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신규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charge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correction advice Document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화면이 실행된다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-&gt;  Settlement Document type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‘</a:t>
                      </a:r>
                      <a:r>
                        <a:rPr lang="en-US" altLang="ko-KR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ZFCM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Charge Correction Advice Document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Air 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62867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Charge Correction Advice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916" y="403297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2528" y="4380414"/>
            <a:ext cx="3004277" cy="142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976" y="1616150"/>
            <a:ext cx="4153880" cy="2466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859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발행할 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&lt;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방법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Step # 1 :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변경할 금액을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 Amount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넣는다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Step #2 :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분 만큼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Invoiced Amount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넣는다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-&gt;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분 만큼 발행된다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 수정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누르면  결과 메시지를 조회 할 수 있다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Charge Correction Advice Document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Air )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4" y="1304925"/>
            <a:ext cx="6573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Charge Correction Advice Document  -&gt; Charges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6559" y="4355413"/>
            <a:ext cx="5870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결과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5576" y="4501031"/>
            <a:ext cx="2577299" cy="127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2916" y="1648046"/>
            <a:ext cx="5715153" cy="269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3221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14954</TotalTime>
  <Words>6192</Words>
  <Application>Microsoft Office PowerPoint</Application>
  <PresentationFormat>A4 Paper (210x297 mm)</PresentationFormat>
  <Paragraphs>2406</Paragraphs>
  <Slides>102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102</vt:i4>
      </vt:variant>
    </vt:vector>
  </HeadingPairs>
  <TitlesOfParts>
    <vt:vector size="114" baseType="lpstr">
      <vt:lpstr>MS PGothic</vt:lpstr>
      <vt:lpstr>굴림</vt:lpstr>
      <vt:lpstr>맑은 고딕</vt:lpstr>
      <vt:lpstr>윤고딕130</vt:lpstr>
      <vt:lpstr>윤고딕150</vt:lpstr>
      <vt:lpstr>Arial</vt:lpstr>
      <vt:lpstr>Calibri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Shin, Yong-Jick</cp:lastModifiedBy>
  <cp:revision>458</cp:revision>
  <cp:lastPrinted>2006-08-30T13:33:06Z</cp:lastPrinted>
  <dcterms:created xsi:type="dcterms:W3CDTF">2008-05-17T00:48:54Z</dcterms:created>
  <dcterms:modified xsi:type="dcterms:W3CDTF">2015-11-11T07:21:12Z</dcterms:modified>
</cp:coreProperties>
</file>