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  <p:sldMasterId id="2147483732" r:id="rId2"/>
  </p:sldMasterIdLst>
  <p:notesMasterIdLst>
    <p:notesMasterId r:id="rId10"/>
  </p:notesMasterIdLst>
  <p:handoutMasterIdLst>
    <p:handoutMasterId r:id="rId11"/>
  </p:handoutMasterIdLst>
  <p:sldIdLst>
    <p:sldId id="400" r:id="rId3"/>
    <p:sldId id="374" r:id="rId4"/>
    <p:sldId id="446" r:id="rId5"/>
    <p:sldId id="450" r:id="rId6"/>
    <p:sldId id="426" r:id="rId7"/>
    <p:sldId id="427" r:id="rId8"/>
    <p:sldId id="407" r:id="rId9"/>
  </p:sldIdLst>
  <p:sldSz cx="6858000" cy="9906000" type="A4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CC"/>
    <a:srgbClr val="E5FFE5"/>
    <a:srgbClr val="D5FFD5"/>
    <a:srgbClr val="003300"/>
    <a:srgbClr val="006600"/>
    <a:srgbClr val="FFFF00"/>
    <a:srgbClr val="FFFF99"/>
    <a:srgbClr val="99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7" autoAdjust="0"/>
    <p:restoredTop sz="99564" autoAdjust="0"/>
  </p:normalViewPr>
  <p:slideViewPr>
    <p:cSldViewPr snapToObjects="1" showGuides="1">
      <p:cViewPr varScale="1">
        <p:scale>
          <a:sx n="80" d="100"/>
          <a:sy n="80" d="100"/>
        </p:scale>
        <p:origin x="-3270" y="-78"/>
      </p:cViewPr>
      <p:guideLst>
        <p:guide orient="horz" pos="535"/>
        <p:guide orient="horz" pos="5932"/>
        <p:guide orient="horz" pos="5842"/>
        <p:guide pos="42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58" d="100"/>
          <a:sy n="58" d="100"/>
        </p:scale>
        <p:origin x="-1974" y="-84"/>
      </p:cViewPr>
      <p:guideLst>
        <p:guide orient="horz" pos="3126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99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99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61FA3CE9-5CC7-415E-9F71-3931C277D7E2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6503629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9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09788" y="744538"/>
            <a:ext cx="25796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141" y="4715710"/>
            <a:ext cx="4985393" cy="446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 smtClean="0"/>
              <a:t>마스터 텍스트 스타일을 편집합니다</a:t>
            </a:r>
          </a:p>
          <a:p>
            <a:pPr lvl="1"/>
            <a:r>
              <a:rPr lang="ko-KR" altLang="en-US" noProof="0" dirty="0" smtClean="0"/>
              <a:t>둘째 수준</a:t>
            </a:r>
          </a:p>
          <a:p>
            <a:pPr lvl="2"/>
            <a:r>
              <a:rPr lang="ko-KR" altLang="en-US" noProof="0" dirty="0" smtClean="0"/>
              <a:t>셋째 수준</a:t>
            </a:r>
          </a:p>
          <a:p>
            <a:pPr lvl="3"/>
            <a:r>
              <a:rPr lang="ko-KR" altLang="en-US" noProof="0" dirty="0" smtClean="0"/>
              <a:t>넷째 수준</a:t>
            </a:r>
          </a:p>
          <a:p>
            <a:pPr lvl="4"/>
            <a:r>
              <a:rPr lang="ko-KR" altLang="en-US" noProof="0" dirty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9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E6CBC6E8-0444-4661-8C7B-791AC4F82035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3549521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4350" y="3076575"/>
            <a:ext cx="5829300" cy="1444625"/>
          </a:xfr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ko-KR" noProof="0" dirty="0" smtClean="0"/>
              <a:t> </a:t>
            </a:r>
            <a:r>
              <a:rPr lang="ko-KR" altLang="en-US" noProof="0" dirty="0" smtClean="0"/>
              <a:t>제목</a:t>
            </a: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28700" y="5613400"/>
            <a:ext cx="4800600" cy="1500188"/>
          </a:xfrm>
        </p:spPr>
        <p:txBody>
          <a:bodyPr/>
          <a:lstStyle>
            <a:lvl1pPr marL="0" indent="0" algn="ctr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ko-KR" noProof="0" dirty="0" smtClean="0"/>
              <a:t> </a:t>
            </a:r>
            <a:r>
              <a:rPr lang="ko-KR" altLang="en-US" noProof="0" dirty="0" smtClean="0"/>
              <a:t>부제목</a:t>
            </a:r>
          </a:p>
        </p:txBody>
      </p:sp>
    </p:spTree>
    <p:extLst>
      <p:ext uri="{BB962C8B-B14F-4D97-AF65-F5344CB8AC3E}">
        <p14:creationId xmlns:p14="http://schemas.microsoft.com/office/powerpoint/2010/main" xmlns="" val="2173475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47BD6B0F-D03B-4BE0-B791-086477FF5292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4231228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F65B494A-FE2D-4E1C-93EA-CBCFBB2EFD0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92786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8450" cy="5943600"/>
          </a:xfr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862263"/>
            <a:ext cx="2838450" cy="5943600"/>
          </a:xfr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24807DDC-232F-4458-B71F-07AD3803D1B9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796965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BD36C42-9656-4B81-B6C4-C4F83A255773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33134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0A6C375C-8D1A-421E-AF2A-9FE09E7BD487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088882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44374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A0D02EB7-9166-4F31-A171-BF2C2C98CBF5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79526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F7BA1996-FD00-48D7-A300-96210717341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1845909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831BF407-0CA0-4E8D-9DE5-04F26EA241FB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1514961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86325" y="881063"/>
            <a:ext cx="1457325" cy="7924800"/>
          </a:xfr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9575" cy="7924800"/>
          </a:xfr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702CD116-CFB0-4FCD-B385-92F0F0C7C65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998883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1783" b="1"/>
          <a:stretch/>
        </p:blipFill>
        <p:spPr bwMode="auto">
          <a:xfrm>
            <a:off x="3378445" y="7621"/>
            <a:ext cx="1168278" cy="24411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" y="0"/>
            <a:ext cx="2182690" cy="9906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l" eaLnBrk="0" latinLnBrk="0" hangingPunct="0">
              <a:spcBef>
                <a:spcPct val="25000"/>
              </a:spcBef>
            </a:pPr>
            <a:endParaRPr kumimoji="0" lang="ko-KR" altLang="ko-KR" sz="1400">
              <a:solidFill>
                <a:srgbClr val="000000"/>
              </a:solidFill>
              <a:latin typeface="Trebuchet MS" pitchFamily="34" charset="0"/>
              <a:ea typeface="굴림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2441151"/>
            <a:ext cx="6858000" cy="56763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l" eaLnBrk="0" latinLnBrk="0" hangingPunct="0">
              <a:spcBef>
                <a:spcPct val="25000"/>
              </a:spcBef>
            </a:pPr>
            <a:endParaRPr kumimoji="0" lang="ko-KR" altLang="ko-KR" sz="1400">
              <a:solidFill>
                <a:srgbClr val="000000"/>
              </a:solidFill>
              <a:latin typeface="Trebuchet MS" pitchFamily="34" charset="0"/>
              <a:ea typeface="굴림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469" y="1856656"/>
            <a:ext cx="1734283" cy="99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2815" y="9561512"/>
            <a:ext cx="1045185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49470" y="9675331"/>
            <a:ext cx="239039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latinLnBrk="0" hangingPunct="0">
              <a:spcBef>
                <a:spcPct val="25000"/>
              </a:spcBef>
            </a:pPr>
            <a:r>
              <a:rPr kumimoji="0" lang="en-US" altLang="ko-KR" sz="1000" b="0" dirty="0">
                <a:solidFill>
                  <a:srgbClr val="FFFFFF"/>
                </a:solidFill>
                <a:latin typeface="Trebuchet MS" pitchFamily="34" charset="0"/>
                <a:ea typeface="굴림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6722" y="1"/>
            <a:ext cx="1160585" cy="244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7307" y="1"/>
            <a:ext cx="1150693" cy="244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2690" y="1"/>
            <a:ext cx="1195754" cy="244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4356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1107547"/>
            <a:ext cx="6858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l"/>
            <a:endParaRPr lang="ko-KR" altLang="en-US" sz="1800" b="0">
              <a:solidFill>
                <a:prstClr val="black"/>
              </a:solidFill>
              <a:latin typeface="맑은 고딕" pitchFamily="50" charset="-127"/>
              <a:ea typeface="굴림" charset="-127"/>
            </a:endParaRPr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8131" y="9603318"/>
            <a:ext cx="666017" cy="23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4291317015"/>
              </p:ext>
            </p:extLst>
          </p:nvPr>
        </p:nvGraphicFramePr>
        <p:xfrm>
          <a:off x="39566" y="9603318"/>
          <a:ext cx="842963" cy="302682"/>
        </p:xfrm>
        <a:graphic>
          <a:graphicData uri="http://schemas.openxmlformats.org/presentationml/2006/ole">
            <p:oleObj spid="_x0000_s28752" name="비트맵 이미지" r:id="rId4" imgW="4029637" imgH="1228571" progId="PBrush">
              <p:embed/>
            </p:oleObj>
          </a:graphicData>
        </a:graphic>
      </p:graphicFrame>
      <p:sp>
        <p:nvSpPr>
          <p:cNvPr id="12" name="Slide Number Placeholder 22"/>
          <p:cNvSpPr txBox="1">
            <a:spLocks/>
          </p:cNvSpPr>
          <p:nvPr userDrawn="1"/>
        </p:nvSpPr>
        <p:spPr>
          <a:xfrm>
            <a:off x="2628900" y="9339617"/>
            <a:ext cx="1600200" cy="527403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F5A7E632-1C74-4A1E-8D65-3A5A4381BF61}" type="slidenum">
              <a:rPr kumimoji="0" lang="en-US" b="0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b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189036" y="101147"/>
            <a:ext cx="4835220" cy="922919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189035" y="1162234"/>
            <a:ext cx="6479931" cy="832380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189035" y="2144008"/>
            <a:ext cx="6479931" cy="8323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5074261" y="116947"/>
            <a:ext cx="1744174" cy="88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3120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29300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293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133600" y="9677400"/>
            <a:ext cx="2735263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B3B7539D-2E60-4728-B5F9-FA8B2476246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029" name="Line 13"/>
          <p:cNvSpPr>
            <a:spLocks noChangeShapeType="1"/>
          </p:cNvSpPr>
          <p:nvPr userDrawn="1"/>
        </p:nvSpPr>
        <p:spPr bwMode="auto">
          <a:xfrm>
            <a:off x="0" y="454025"/>
            <a:ext cx="6813550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Picture 11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00" y="9490075"/>
            <a:ext cx="1293813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1107547"/>
            <a:ext cx="6858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l"/>
            <a:endParaRPr lang="ko-KR" altLang="en-US" sz="1800" b="0">
              <a:solidFill>
                <a:prstClr val="black"/>
              </a:solidFill>
              <a:latin typeface="맑은 고딕" pitchFamily="50" charset="-127"/>
              <a:ea typeface="굴림" charset="-127"/>
            </a:endParaRPr>
          </a:p>
        </p:txBody>
      </p:sp>
      <p:graphicFrame>
        <p:nvGraphicFramePr>
          <p:cNvPr id="2052" name="Object 11"/>
          <p:cNvGraphicFramePr>
            <a:graphicFrameLocks noChangeAspect="1"/>
          </p:cNvGraphicFramePr>
          <p:nvPr/>
        </p:nvGraphicFramePr>
        <p:xfrm>
          <a:off x="39566" y="9447389"/>
          <a:ext cx="842963" cy="458611"/>
        </p:xfrm>
        <a:graphic>
          <a:graphicData uri="http://schemas.openxmlformats.org/presentationml/2006/ole">
            <p:oleObj spid="_x0000_s27728" name="비트맵 이미지" r:id="rId5" imgW="4029637" imgH="1228571" progId="PBrush">
              <p:embed/>
            </p:oleObj>
          </a:graphicData>
        </a:graphic>
      </p:graphicFrame>
      <p:pic>
        <p:nvPicPr>
          <p:cNvPr id="2053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8131" y="9440510"/>
            <a:ext cx="666017" cy="401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2628900" y="9339617"/>
            <a:ext cx="1600200" cy="527403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9E55B54-E9C9-41E3-9B25-1863684C866A}" type="slidenum">
              <a:rPr lang="en-US" b="0"/>
              <a:pPr>
                <a:defRPr/>
              </a:pPr>
              <a:t>‹#›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xmlns="" val="396061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frm=1&amp;source=images&amp;cd=&amp;cad=rja&amp;docid=UWttzieWbZ53rM&amp;tbnid=PJ2USf0MGMFMGM:&amp;ved=0CAUQjRw&amp;url=http://www.vimm.com/wordpress-and-internet-explorer-9-compatability/&amp;ei=D5EpUoCcGcijiged5ICIBQ&amp;bvm=bv.51773540,d.aGc&amp;psig=AFQjCNGMOo05W7bEwPv5_1JasfwqhZrviw&amp;ust=1378542212322638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ChangeArrowheads="1"/>
          </p:cNvSpPr>
          <p:nvPr/>
        </p:nvSpPr>
        <p:spPr bwMode="auto">
          <a:xfrm>
            <a:off x="185738" y="301625"/>
            <a:ext cx="1371600" cy="3444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현업용</a:t>
            </a:r>
          </a:p>
        </p:txBody>
      </p:sp>
      <p:sp>
        <p:nvSpPr>
          <p:cNvPr id="3075" name="Text Box 10"/>
          <p:cNvSpPr txBox="1">
            <a:spLocks noChangeArrowheads="1"/>
          </p:cNvSpPr>
          <p:nvPr/>
        </p:nvSpPr>
        <p:spPr bwMode="auto">
          <a:xfrm>
            <a:off x="-100013" y="9347200"/>
            <a:ext cx="7102476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본 문서는 </a:t>
            </a:r>
            <a:r>
              <a:rPr lang="ko-KR" altLang="en-US" sz="1000" b="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㈜의 귀중한 지적 자산으로 외부에 일부 또는 전면 유출하는 것을 관련법으로 금하고 있습니다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3076" name="Text Box 12"/>
          <p:cNvSpPr txBox="1">
            <a:spLocks noChangeArrowheads="1"/>
          </p:cNvSpPr>
          <p:nvPr/>
        </p:nvSpPr>
        <p:spPr bwMode="auto">
          <a:xfrm>
            <a:off x="2176463" y="8115300"/>
            <a:ext cx="34194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1800" dirty="0">
                <a:latin typeface="맑은 고딕" pitchFamily="50" charset="-127"/>
                <a:ea typeface="맑은 고딕" pitchFamily="50" charset="-127"/>
              </a:rPr>
              <a:t>NSIS TFT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2013. 09</a:t>
            </a:r>
            <a:endParaRPr lang="en-US" altLang="ko-KR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7" name="Text Box 18"/>
          <p:cNvSpPr txBox="1">
            <a:spLocks noChangeArrowheads="1"/>
          </p:cNvSpPr>
          <p:nvPr/>
        </p:nvSpPr>
        <p:spPr bwMode="auto">
          <a:xfrm>
            <a:off x="1263650" y="6032500"/>
            <a:ext cx="5246688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당사는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일을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기점으로 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NSIS (New </a:t>
            </a:r>
            <a:r>
              <a:rPr lang="en-US" altLang="ko-KR" sz="1400" i="1" dirty="0" err="1">
                <a:latin typeface="맑은 고딕" pitchFamily="50" charset="-127"/>
                <a:ea typeface="맑은 고딕" pitchFamily="50" charset="-127"/>
              </a:rPr>
              <a:t>Sebang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 Information System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) SFA 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시스템을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가동 합니다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본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Go-Live Kit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Open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을 앞두고 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시스템 사용자라면 반드시 알아야 할 정보를 담고 있으므로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반드시 시간을 내어 본 자료를 읽어 보시기 바랍니다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i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8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2400" y="242888"/>
            <a:ext cx="15097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57150" y="920750"/>
            <a:ext cx="1090613" cy="8208963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latinLnBrk="0" hangingPunct="0">
              <a:spcBef>
                <a:spcPct val="25000"/>
              </a:spcBef>
            </a:pPr>
            <a:endParaRPr kumimoji="0" lang="ko-KR" altLang="ko-KR" sz="1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080" name="Group 3"/>
          <p:cNvGrpSpPr>
            <a:grpSpLocks/>
          </p:cNvGrpSpPr>
          <p:nvPr/>
        </p:nvGrpSpPr>
        <p:grpSpPr bwMode="auto">
          <a:xfrm>
            <a:off x="1127125" y="920750"/>
            <a:ext cx="5672138" cy="1560513"/>
            <a:chOff x="1070707" y="920551"/>
            <a:chExt cx="6246725" cy="1719765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68666" y="920551"/>
              <a:ext cx="1552502" cy="17197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rgbClr val="AF9C53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9312" y="920551"/>
              <a:ext cx="1550668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5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9980" y="920551"/>
              <a:ext cx="1537452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6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0707" y="920551"/>
              <a:ext cx="1597658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7150" y="2466975"/>
            <a:ext cx="6742113" cy="48736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latinLnBrk="0" hangingPunct="0">
              <a:spcBef>
                <a:spcPct val="25000"/>
              </a:spcBef>
            </a:pPr>
            <a:endParaRPr kumimoji="0" lang="ko-KR" altLang="ko-KR" sz="1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82" name="TextBox 4"/>
          <p:cNvSpPr txBox="1">
            <a:spLocks noChangeArrowheads="1"/>
          </p:cNvSpPr>
          <p:nvPr/>
        </p:nvSpPr>
        <p:spPr bwMode="auto">
          <a:xfrm>
            <a:off x="1412875" y="3368675"/>
            <a:ext cx="51847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ko-KR" altLang="en-US" sz="240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사용자를 위한</a:t>
            </a:r>
            <a:endParaRPr lang="en-US" altLang="ko-KR" sz="2400" dirty="0"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3600" dirty="0">
                <a:latin typeface="맑은 고딕" pitchFamily="50" charset="-127"/>
                <a:ea typeface="맑은 고딕" pitchFamily="50" charset="-127"/>
              </a:rPr>
              <a:t>Go-Live Kit</a:t>
            </a:r>
            <a:endParaRPr lang="ko-KR" altLang="en-US" sz="36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fld id="{E1C3F683-9318-474D-8498-21E2A7A8D4E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latinLnBrk="0" hangingPunct="1"/>
              <a:t>1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1225" name="Group 2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795052"/>
              </p:ext>
            </p:extLst>
          </p:nvPr>
        </p:nvGraphicFramePr>
        <p:xfrm>
          <a:off x="201168" y="1042416"/>
          <a:ext cx="5894690" cy="3209437"/>
        </p:xfrm>
        <a:graphic>
          <a:graphicData uri="http://schemas.openxmlformats.org/drawingml/2006/table">
            <a:tbl>
              <a:tblPr/>
              <a:tblGrid>
                <a:gridCol w="5894690"/>
              </a:tblGrid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로그온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1.  SFA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 구성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2. SFA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시스템에 로그온 하기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(EP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통한 접속 또는 직접 접속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3.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SFA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시스템을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사용하기 위한 사전 환경 </a:t>
                      </a:r>
                      <a:r>
                        <a:rPr lang="ko-KR" altLang="en-US" sz="12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세팅</a:t>
                      </a:r>
                      <a:endParaRPr lang="ko-KR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II.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 관리</a:t>
                      </a:r>
                      <a:endParaRPr kumimoji="1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EP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 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Self Service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III. 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SFA </a:t>
                      </a: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지원팀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운영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1. SFA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운영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2.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장애 발생시 처리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3. SFA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연락처 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28" name="Rectangle 64"/>
          <p:cNvSpPr>
            <a:spLocks noChangeArrowheads="1"/>
          </p:cNvSpPr>
          <p:nvPr/>
        </p:nvSpPr>
        <p:spPr bwMode="auto">
          <a:xfrm>
            <a:off x="0" y="136525"/>
            <a:ext cx="6858000" cy="261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29" name="Text Box 141"/>
          <p:cNvSpPr txBox="1">
            <a:spLocks noChangeArrowheads="1"/>
          </p:cNvSpPr>
          <p:nvPr/>
        </p:nvSpPr>
        <p:spPr bwMode="auto">
          <a:xfrm>
            <a:off x="2813050" y="632520"/>
            <a:ext cx="11779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000" dirty="0">
                <a:latin typeface="맑은 고딕" pitchFamily="50" charset="-127"/>
                <a:ea typeface="맑은 고딕" pitchFamily="50" charset="-127"/>
              </a:rPr>
              <a:t>목 차 </a:t>
            </a: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BDC2DA3E-32C6-4D73-8569-9A570C689895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4" name="Rectangle 43"/>
          <p:cNvSpPr>
            <a:spLocks noChangeArrowheads="1"/>
          </p:cNvSpPr>
          <p:nvPr/>
        </p:nvSpPr>
        <p:spPr bwMode="auto">
          <a:xfrm>
            <a:off x="-7938" y="2231212"/>
            <a:ext cx="675005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시스템에서 지원하는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Browser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는 다음과 같습니다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.(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계속 추가예정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   Internet Explorer9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, Chrome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2)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아래의 주소로 접속합니다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A.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주소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전사포털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ep.sgnsis.com    (</a:t>
            </a:r>
            <a:r>
              <a:rPr lang="ko-KR" altLang="en-US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전사포탈 로그인후 팝업으로 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SFA</a:t>
            </a:r>
            <a:r>
              <a:rPr lang="ko-KR" altLang="en-US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실행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B. 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전용 주소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ep.sgnsis.com/</a:t>
            </a:r>
            <a:r>
              <a:rPr lang="en-US" altLang="ko-KR" sz="1200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sfa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 (SFA </a:t>
            </a:r>
            <a:r>
              <a:rPr lang="ko-KR" altLang="en-US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전용 화면 직접 접속</a:t>
            </a:r>
            <a:r>
              <a:rPr lang="en-US" altLang="ko-KR" sz="1200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200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  id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사번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/ pw :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현재 사용중인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id/pw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동일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82" name="Rectangle 53"/>
          <p:cNvSpPr>
            <a:spLocks noChangeArrowheads="1"/>
          </p:cNvSpPr>
          <p:nvPr/>
        </p:nvSpPr>
        <p:spPr bwMode="auto">
          <a:xfrm>
            <a:off x="-7938" y="7185248"/>
            <a:ext cx="6750051" cy="84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-1)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전사포털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접속후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en-US" altLang="ko-KR" sz="1200" dirty="0" err="1" smtClean="0">
                <a:latin typeface="맑은 고딕" pitchFamily="50" charset="-127"/>
                <a:ea typeface="맑은 고딕" pitchFamily="50" charset="-127"/>
              </a:rPr>
              <a:t>SFA_Portal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팝업창으로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접속됩니다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창크기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고정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</a:p>
        </p:txBody>
      </p:sp>
      <p:sp>
        <p:nvSpPr>
          <p:cNvPr id="3078" name="Text Box 84"/>
          <p:cNvSpPr txBox="1">
            <a:spLocks noChangeArrowheads="1"/>
          </p:cNvSpPr>
          <p:nvPr/>
        </p:nvSpPr>
        <p:spPr bwMode="auto">
          <a:xfrm>
            <a:off x="-44450" y="1839888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2.  SFA</a:t>
            </a: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400" dirty="0">
                <a:latin typeface="맑은 고딕" pitchFamily="50" charset="-127"/>
                <a:ea typeface="맑은 고딕" pitchFamily="50" charset="-127"/>
              </a:rPr>
              <a:t>시스템에 로그온 </a:t>
            </a: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하기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를 통한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접속 또는 직접 접속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9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403" y="3944888"/>
            <a:ext cx="3796107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108"/>
          <p:cNvSpPr>
            <a:spLocks noChangeArrowheads="1"/>
          </p:cNvSpPr>
          <p:nvPr/>
        </p:nvSpPr>
        <p:spPr bwMode="auto">
          <a:xfrm>
            <a:off x="709613" y="6321152"/>
            <a:ext cx="4951412" cy="504056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457200" indent="-457200" algn="l"/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참고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</a:pPr>
            <a:r>
              <a:rPr lang="ko-KR" altLang="en-US" sz="90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err="1">
                <a:latin typeface="맑은 고딕" pitchFamily="50" charset="-127"/>
                <a:ea typeface="맑은 고딕" pitchFamily="50" charset="-127"/>
              </a:rPr>
              <a:t>전사포털과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접속계정은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동일합니다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457200" indent="-457200" algn="l">
              <a:lnSpc>
                <a:spcPct val="120000"/>
              </a:lnSpc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로그인 매뉴얼 참조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Ⅰ.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698" name="Picture 2" descr="http://www.vimm.com/wp-content/uploads/2011/04/internet-explorer-9-rc-to-contain-activex-filtering1-300x29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2614" y="2382964"/>
            <a:ext cx="652657" cy="63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구글 크롬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09" t="27927" r="10123" b="22371"/>
          <a:stretch/>
        </p:blipFill>
        <p:spPr bwMode="auto">
          <a:xfrm>
            <a:off x="4418310" y="2509003"/>
            <a:ext cx="9144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25" y="7746925"/>
            <a:ext cx="6612235" cy="59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53"/>
          <p:cNvSpPr>
            <a:spLocks noChangeArrowheads="1"/>
          </p:cNvSpPr>
          <p:nvPr/>
        </p:nvSpPr>
        <p:spPr bwMode="auto">
          <a:xfrm>
            <a:off x="-27384" y="8773024"/>
            <a:ext cx="6750051" cy="572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-2) 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전용 주소 사용시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직접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시스템이 실행됩니다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.(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창크기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조절 가능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 Box 84"/>
          <p:cNvSpPr txBox="1">
            <a:spLocks noChangeArrowheads="1"/>
          </p:cNvSpPr>
          <p:nvPr/>
        </p:nvSpPr>
        <p:spPr bwMode="auto">
          <a:xfrm>
            <a:off x="-44450" y="582712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SFA</a:t>
            </a: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시스템 구성 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43"/>
          <p:cNvSpPr>
            <a:spLocks noChangeArrowheads="1"/>
          </p:cNvSpPr>
          <p:nvPr/>
        </p:nvSpPr>
        <p:spPr bwMode="auto">
          <a:xfrm>
            <a:off x="-7938" y="897836"/>
            <a:ext cx="6750051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시스템은 현재 운영중인 전사포털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(EP)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상에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Add-On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으로 구성되어 있습니다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ID/PW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와 기본적인 시스템 사용법은 기존 전사포탈과 동일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6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3</a:t>
            </a:fld>
            <a:endParaRPr lang="en-US" altLang="ko-KR" dirty="0"/>
          </a:p>
        </p:txBody>
      </p:sp>
      <p:sp>
        <p:nvSpPr>
          <p:cNvPr id="3" name="Text Box 84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SFA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시스템을 사용하기 위한 사전 환경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세팅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43"/>
          <p:cNvSpPr>
            <a:spLocks noChangeArrowheads="1"/>
          </p:cNvSpPr>
          <p:nvPr/>
        </p:nvSpPr>
        <p:spPr bwMode="auto">
          <a:xfrm>
            <a:off x="-7938" y="1144588"/>
            <a:ext cx="6750051" cy="131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9055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IE9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호환성보기 설정 제거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인터넷익스플로어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도구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호환성 보기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설정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533400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sgnsis.com &gt; 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삭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버튼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lang="ko-KR" altLang="en-US" sz="1200" b="0" u="sng" dirty="0" smtClean="0">
                <a:latin typeface="맑은 고딕" pitchFamily="50" charset="-127"/>
                <a:ea typeface="맑은 고딕" pitchFamily="50" charset="-127"/>
              </a:rPr>
              <a:t>위의 작업을 진행하지 않는 경우에는 </a:t>
            </a:r>
            <a:r>
              <a:rPr lang="en-US" altLang="ko-KR" sz="1200" b="0" u="sng" dirty="0" smtClean="0">
                <a:latin typeface="맑은 고딕" pitchFamily="50" charset="-127"/>
                <a:ea typeface="맑은 고딕" pitchFamily="50" charset="-127"/>
              </a:rPr>
              <a:t>SFA  </a:t>
            </a:r>
            <a:r>
              <a:rPr lang="ko-KR" altLang="en-US" sz="1200" b="0" u="sng" dirty="0" err="1" smtClean="0">
                <a:latin typeface="맑은 고딕" pitchFamily="50" charset="-127"/>
                <a:ea typeface="맑은 고딕" pitchFamily="50" charset="-127"/>
              </a:rPr>
              <a:t>웹화면이</a:t>
            </a:r>
            <a:r>
              <a:rPr lang="ko-KR" altLang="en-US" sz="1200" b="0" u="sng" dirty="0" smtClean="0">
                <a:latin typeface="맑은 고딕" pitchFamily="50" charset="-127"/>
                <a:ea typeface="맑은 고딕" pitchFamily="50" charset="-127"/>
              </a:rPr>
              <a:t> 깨질 수 있습니다</a:t>
            </a:r>
            <a:r>
              <a:rPr lang="en-US" altLang="ko-KR" sz="1200" b="0" u="sng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u="sng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050" y="2216696"/>
            <a:ext cx="3809995" cy="285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Ⅰ.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4221088" y="488504"/>
            <a:ext cx="2088232" cy="118238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3" name="Rectangle 43"/>
          <p:cNvSpPr>
            <a:spLocks noChangeArrowheads="1"/>
          </p:cNvSpPr>
          <p:nvPr/>
        </p:nvSpPr>
        <p:spPr bwMode="auto">
          <a:xfrm>
            <a:off x="-7938" y="6681192"/>
            <a:ext cx="6750051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2)  Chrome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sz="1200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ep.sgnsis.com/</a:t>
            </a:r>
            <a:r>
              <a:rPr lang="en-US" altLang="ko-KR" sz="1200" dirty="0" err="1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sfa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접속시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별도 설정이 필요 없습니다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8330" y="3440831"/>
            <a:ext cx="2969340" cy="276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화살표 연결선 8"/>
          <p:cNvCxnSpPr/>
          <p:nvPr/>
        </p:nvCxnSpPr>
        <p:spPr>
          <a:xfrm>
            <a:off x="2622745" y="4016896"/>
            <a:ext cx="1310311" cy="54150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82775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241EC0B9-9CB9-4986-AC7E-7AF79EE1C8F1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4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99" name="Text Box 33"/>
          <p:cNvSpPr txBox="1">
            <a:spLocks noChangeArrowheads="1"/>
          </p:cNvSpPr>
          <p:nvPr/>
        </p:nvSpPr>
        <p:spPr bwMode="auto">
          <a:xfrm>
            <a:off x="0" y="76200"/>
            <a:ext cx="174278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II.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4100" name="Text Box 34"/>
          <p:cNvSpPr txBox="1">
            <a:spLocks noChangeArrowheads="1"/>
          </p:cNvSpPr>
          <p:nvPr/>
        </p:nvSpPr>
        <p:spPr bwMode="auto">
          <a:xfrm>
            <a:off x="0" y="758825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Self Service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37"/>
          <p:cNvSpPr>
            <a:spLocks noChangeArrowheads="1"/>
          </p:cNvSpPr>
          <p:nvPr/>
        </p:nvSpPr>
        <p:spPr bwMode="auto">
          <a:xfrm>
            <a:off x="57150" y="1112838"/>
            <a:ext cx="6742113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비밀번호를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이상 잘못 입력하면 아이디가 잠김으로 시스템에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로그인을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할 수가 없습니다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잠금 현상이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발생하면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전사포털을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통해 본인 스스로 비밀번호를 초기화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할 수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포털 로그인 페이지에서 비밀번호 초기화 버튼을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누른 후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ID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와 그룹웨어 메일주소를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입력한 뒤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보내기 버튼을 누릅니다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2" name="Rectangular Callout 13"/>
          <p:cNvSpPr>
            <a:spLocks noChangeArrowheads="1"/>
          </p:cNvSpPr>
          <p:nvPr/>
        </p:nvSpPr>
        <p:spPr bwMode="auto">
          <a:xfrm>
            <a:off x="2798763" y="3157538"/>
            <a:ext cx="2160587" cy="355600"/>
          </a:xfrm>
          <a:prstGeom prst="wedgeRectCallout">
            <a:avLst>
              <a:gd name="adj1" fmla="val -48171"/>
              <a:gd name="adj2" fmla="val 133046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회 아닌가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?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김수연</a:t>
            </a:r>
          </a:p>
        </p:txBody>
      </p:sp>
      <p:grpSp>
        <p:nvGrpSpPr>
          <p:cNvPr id="4103" name="그룹 2"/>
          <p:cNvGrpSpPr>
            <a:grpSpLocks/>
          </p:cNvGrpSpPr>
          <p:nvPr/>
        </p:nvGrpSpPr>
        <p:grpSpPr bwMode="auto">
          <a:xfrm>
            <a:off x="574675" y="3081338"/>
            <a:ext cx="5910263" cy="5070475"/>
            <a:chOff x="536577" y="1463675"/>
            <a:chExt cx="5910262" cy="5071801"/>
          </a:xfrm>
        </p:grpSpPr>
        <p:pic>
          <p:nvPicPr>
            <p:cNvPr id="20" name="Picture 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6577" y="1463675"/>
              <a:ext cx="5910262" cy="3742716"/>
            </a:xfrm>
            <a:prstGeom prst="rect">
              <a:avLst/>
            </a:prstGeom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959" y="3866888"/>
              <a:ext cx="3384550" cy="266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06" name="그룹 1"/>
            <p:cNvGrpSpPr>
              <a:grpSpLocks/>
            </p:cNvGrpSpPr>
            <p:nvPr/>
          </p:nvGrpSpPr>
          <p:grpSpPr bwMode="auto">
            <a:xfrm>
              <a:off x="1398519" y="4647357"/>
              <a:ext cx="4198937" cy="1601787"/>
              <a:chOff x="1585913" y="7670694"/>
              <a:chExt cx="4198937" cy="1601787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4795908" y="7670781"/>
                <a:ext cx="989012" cy="257242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cxnSp>
            <p:nvCxnSpPr>
              <p:cNvPr id="23" name="직선 화살표 연결선 22"/>
              <p:cNvCxnSpPr/>
              <p:nvPr/>
            </p:nvCxnSpPr>
            <p:spPr>
              <a:xfrm flipH="1">
                <a:off x="3800545" y="7810518"/>
                <a:ext cx="995363" cy="404919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직사각형 23"/>
              <p:cNvSpPr/>
              <p:nvPr/>
            </p:nvSpPr>
            <p:spPr>
              <a:xfrm>
                <a:off x="1585984" y="7959782"/>
                <a:ext cx="2214561" cy="576414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cxnSp>
            <p:nvCxnSpPr>
              <p:cNvPr id="25" name="직선 화살표 연결선 24"/>
              <p:cNvCxnSpPr>
                <a:stCxn id="24" idx="2"/>
              </p:cNvCxnSpPr>
              <p:nvPr/>
            </p:nvCxnSpPr>
            <p:spPr>
              <a:xfrm>
                <a:off x="2692471" y="8536195"/>
                <a:ext cx="630238" cy="431913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직사각형 25"/>
              <p:cNvSpPr/>
              <p:nvPr/>
            </p:nvSpPr>
            <p:spPr>
              <a:xfrm>
                <a:off x="2994096" y="9017333"/>
                <a:ext cx="989013" cy="255655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</p:grpSp>
      <p:sp>
        <p:nvSpPr>
          <p:cNvPr id="8" name="TextBox 7"/>
          <p:cNvSpPr txBox="1"/>
          <p:nvPr/>
        </p:nvSpPr>
        <p:spPr>
          <a:xfrm>
            <a:off x="692696" y="8147774"/>
            <a:ext cx="318397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    ID: 8</a:t>
            </a:r>
            <a:r>
              <a:rPr lang="ko-KR" altLang="en-US" sz="1050" b="0" dirty="0" smtClean="0">
                <a:latin typeface="맑은 고딕" pitchFamily="50" charset="-127"/>
                <a:ea typeface="맑은 고딕" pitchFamily="50" charset="-127"/>
              </a:rPr>
              <a:t>자리 사번 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l"/>
            <a:r>
              <a:rPr lang="en-US" altLang="ko-KR" sz="105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   E-mail </a:t>
            </a:r>
            <a:r>
              <a:rPr lang="ko-KR" altLang="en-US" sz="1050" b="0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) : pcs@gbttery.com</a:t>
            </a:r>
            <a:endParaRPr lang="ko-KR" altLang="en-US" sz="1050" b="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4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8A2298B1-178D-4B76-B483-4D3A82FFBF2F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5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23" name="Text Box 33"/>
          <p:cNvSpPr txBox="1">
            <a:spLocks noChangeArrowheads="1"/>
          </p:cNvSpPr>
          <p:nvPr/>
        </p:nvSpPr>
        <p:spPr bwMode="auto">
          <a:xfrm>
            <a:off x="0" y="76200"/>
            <a:ext cx="174278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II.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5124" name="Text Box 34"/>
          <p:cNvSpPr txBox="1">
            <a:spLocks noChangeArrowheads="1"/>
          </p:cNvSpPr>
          <p:nvPr/>
        </p:nvSpPr>
        <p:spPr bwMode="auto">
          <a:xfrm>
            <a:off x="0" y="758825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40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Self Service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계속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37"/>
          <p:cNvSpPr>
            <a:spLocks noChangeArrowheads="1"/>
          </p:cNvSpPr>
          <p:nvPr/>
        </p:nvSpPr>
        <p:spPr bwMode="auto">
          <a:xfrm>
            <a:off x="57150" y="1112838"/>
            <a:ext cx="6742113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자신의 그룹웨어 메일계정으로 전송된 메일을 확인합니다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초기화 메일에는 아래와 같이 임의의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난수로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설정된 초기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비밀번호가 전송이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되며 메일내의 비밀번호 초기화 버튼을 클릭하게 되면 해당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비밀번호로 초기화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59055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6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해당 초기비밀번호로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혹은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로그인 페이지를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통해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접속을 하면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아래와 같이 신규 비밀번호를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세팅하는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화면으로 이동이 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</a:t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해당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페이지에서 신규 비밀번호를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세팅하신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로그인 하시면 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126" name="그룹 26"/>
          <p:cNvGrpSpPr>
            <a:grpSpLocks/>
          </p:cNvGrpSpPr>
          <p:nvPr/>
        </p:nvGrpSpPr>
        <p:grpSpPr bwMode="auto">
          <a:xfrm>
            <a:off x="485775" y="1952604"/>
            <a:ext cx="5848350" cy="2916238"/>
            <a:chOff x="488950" y="1304925"/>
            <a:chExt cx="6394450" cy="3743325"/>
          </a:xfrm>
        </p:grpSpPr>
        <p:pic>
          <p:nvPicPr>
            <p:cNvPr id="28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8950" y="1304925"/>
              <a:ext cx="4136259" cy="3743325"/>
            </a:xfrm>
            <a:prstGeom prst="rect">
              <a:avLst/>
            </a:prstGeom>
            <a:noFill/>
            <a:ln>
              <a:noFill/>
            </a:ln>
            <a:effectLst>
              <a:prstShdw prst="shdw17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"/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/>
            <a:stretch/>
          </p:blipFill>
          <p:spPr bwMode="auto">
            <a:xfrm>
              <a:off x="4305833" y="2566285"/>
              <a:ext cx="2577567" cy="1654643"/>
            </a:xfrm>
            <a:prstGeom prst="rect">
              <a:avLst/>
            </a:prstGeom>
            <a:noFill/>
            <a:ln>
              <a:noFill/>
            </a:ln>
            <a:effectLst>
              <a:prstShdw prst="shdw17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직사각형 29"/>
            <p:cNvSpPr/>
            <p:nvPr/>
          </p:nvSpPr>
          <p:spPr>
            <a:xfrm>
              <a:off x="6064133" y="3687041"/>
              <a:ext cx="642222" cy="256755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3470808" y="3338152"/>
              <a:ext cx="1050256" cy="118624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2250" y="6176963"/>
            <a:ext cx="3608388" cy="23241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108"/>
          <p:cNvSpPr>
            <a:spLocks noChangeArrowheads="1"/>
          </p:cNvSpPr>
          <p:nvPr/>
        </p:nvSpPr>
        <p:spPr bwMode="auto">
          <a:xfrm>
            <a:off x="1233488" y="8675688"/>
            <a:ext cx="4260850" cy="738187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457200" indent="-457200" algn="l"/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주의</a:t>
            </a:r>
          </a:p>
          <a:p>
            <a:pPr marL="457200" indent="-457200" algn="l"/>
            <a:endParaRPr lang="ko-KR" altLang="en-US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</a:pP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신규 비밀번호 </a:t>
            </a:r>
            <a:r>
              <a:rPr lang="ko-KR" altLang="en-US" sz="90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세팅시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최근 </a:t>
            </a:r>
            <a:r>
              <a:rPr lang="en-US" altLang="ko-KR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회동안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사용한 비밀번호는 </a:t>
            </a:r>
            <a:r>
              <a:rPr lang="ko-KR" altLang="en-US" sz="90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세팅하실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수 없습니다</a:t>
            </a: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3" name="직사각형 12"/>
          <p:cNvSpPr/>
          <p:nvPr/>
        </p:nvSpPr>
        <p:spPr bwMode="auto">
          <a:xfrm>
            <a:off x="2492896" y="3455752"/>
            <a:ext cx="720080" cy="1616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가는각진제목체" pitchFamily="18" charset="-127"/>
              <a:ea typeface="가는각진제목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63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76F30068-AA0F-4E62-84A4-EC0CC6949FBF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6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7" name="Text Box 20"/>
          <p:cNvSpPr txBox="1">
            <a:spLocks noChangeArrowheads="1"/>
          </p:cNvSpPr>
          <p:nvPr/>
        </p:nvSpPr>
        <p:spPr bwMode="auto">
          <a:xfrm>
            <a:off x="0" y="76200"/>
            <a:ext cx="20120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 smtClean="0">
                <a:latin typeface="맑은 고딕" pitchFamily="50" charset="-127"/>
                <a:ea typeface="맑은 고딕" pitchFamily="50" charset="-127"/>
              </a:rPr>
              <a:t>III</a:t>
            </a:r>
            <a:r>
              <a:rPr lang="en-US" altLang="en-US" sz="160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지원팀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8" name="Text Box 21"/>
          <p:cNvSpPr txBox="1">
            <a:spLocks noChangeArrowheads="1"/>
          </p:cNvSpPr>
          <p:nvPr/>
        </p:nvSpPr>
        <p:spPr bwMode="auto">
          <a:xfrm>
            <a:off x="0" y="777875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1.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지원팀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운영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9" name="Rectangle 22"/>
          <p:cNvSpPr>
            <a:spLocks noChangeArrowheads="1"/>
          </p:cNvSpPr>
          <p:nvPr/>
        </p:nvSpPr>
        <p:spPr bwMode="auto">
          <a:xfrm>
            <a:off x="44450" y="1136650"/>
            <a:ext cx="6697663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 Live”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이후 일정 기간 동안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시스템의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안정적인 운용을 위하여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SFA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지원팀이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운영됩니다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0" y="5296272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3.  SFA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지원팀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연락처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9979161"/>
              </p:ext>
            </p:extLst>
          </p:nvPr>
        </p:nvGraphicFramePr>
        <p:xfrm>
          <a:off x="676971" y="5673078"/>
          <a:ext cx="5848373" cy="3312370"/>
        </p:xfrm>
        <a:graphic>
          <a:graphicData uri="http://schemas.openxmlformats.org/drawingml/2006/table">
            <a:tbl>
              <a:tblPr/>
              <a:tblGrid>
                <a:gridCol w="937961"/>
                <a:gridCol w="927157"/>
                <a:gridCol w="463591"/>
                <a:gridCol w="425632"/>
                <a:gridCol w="425632"/>
                <a:gridCol w="973988"/>
                <a:gridCol w="973988"/>
                <a:gridCol w="720424"/>
              </a:tblGrid>
              <a:tr h="34327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Role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이름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직책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위치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핸드폰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비고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43271">
                <a:tc rowSpan="8">
                  <a:txBody>
                    <a:bodyPr/>
                    <a:lstStyle/>
                    <a:p>
                      <a:pPr algn="ctr" rtl="0" fontAlgn="t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SFA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02-3451-6429</a:t>
                      </a:r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010-6381-5345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 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24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031-436-3233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010-7144-8416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국내영업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6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이누리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사원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(SFA)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6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유병훈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010-3689-7698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(SAP)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6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엄상원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010-5065-8783</a:t>
                      </a:r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(SAP)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6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서지현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010-8729-2396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(SAP)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2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전승열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011-9740-2711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663">
                <a:tc vMerge="1">
                  <a:txBody>
                    <a:bodyPr/>
                    <a:lstStyle/>
                    <a:p>
                      <a:pPr algn="ctr" rtl="0" fontAlgn="t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ACCENUTRE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유주현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010-8986-0493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포털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" name="Text Box 24"/>
          <p:cNvSpPr txBox="1">
            <a:spLocks noChangeArrowheads="1"/>
          </p:cNvSpPr>
          <p:nvPr/>
        </p:nvSpPr>
        <p:spPr bwMode="auto">
          <a:xfrm>
            <a:off x="0" y="1784648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2.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장애 발생시 처리 방법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23253" y="2144688"/>
            <a:ext cx="6167467" cy="2928411"/>
            <a:chOff x="423253" y="2144688"/>
            <a:chExt cx="6167467" cy="2928411"/>
          </a:xfrm>
        </p:grpSpPr>
        <p:sp>
          <p:nvSpPr>
            <p:cNvPr id="13" name="Rectangle 569" descr="Light upward diagonal"/>
            <p:cNvSpPr>
              <a:spLocks noChangeArrowheads="1"/>
            </p:cNvSpPr>
            <p:nvPr/>
          </p:nvSpPr>
          <p:spPr bwMode="auto">
            <a:xfrm>
              <a:off x="4851033" y="4775076"/>
              <a:ext cx="1739687" cy="298023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Rectangle 567" descr="Light upward diagonal"/>
            <p:cNvSpPr>
              <a:spLocks noChangeArrowheads="1"/>
            </p:cNvSpPr>
            <p:nvPr/>
          </p:nvSpPr>
          <p:spPr bwMode="auto">
            <a:xfrm>
              <a:off x="4851033" y="3325305"/>
              <a:ext cx="1739687" cy="1377064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Rectangle 565" descr="Light upward diagonal"/>
            <p:cNvSpPr>
              <a:spLocks noChangeArrowheads="1"/>
            </p:cNvSpPr>
            <p:nvPr/>
          </p:nvSpPr>
          <p:spPr bwMode="auto">
            <a:xfrm>
              <a:off x="4851033" y="2389421"/>
              <a:ext cx="1739687" cy="896821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Line 506"/>
            <p:cNvSpPr>
              <a:spLocks noChangeShapeType="1"/>
            </p:cNvSpPr>
            <p:nvPr/>
          </p:nvSpPr>
          <p:spPr bwMode="auto">
            <a:xfrm>
              <a:off x="452742" y="2350862"/>
              <a:ext cx="11258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8" name="Rectangle 509"/>
            <p:cNvSpPr>
              <a:spLocks noChangeArrowheads="1"/>
            </p:cNvSpPr>
            <p:nvPr/>
          </p:nvSpPr>
          <p:spPr bwMode="auto">
            <a:xfrm>
              <a:off x="618650" y="2144688"/>
              <a:ext cx="794054" cy="234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36000" tIns="36000" rIns="36000" bIns="36000">
              <a:spAutoFit/>
            </a:bodyPr>
            <a:lstStyle/>
            <a:p>
              <a:pPr eaLnBrk="0" latinLnBrk="0" hangingPunct="0"/>
              <a:r>
                <a:rPr lang="ko-KR" altLang="en-US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현업 사용자</a:t>
              </a:r>
              <a:endParaRPr lang="en-US" sz="105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0" name="Rectangle 512"/>
            <p:cNvSpPr>
              <a:spLocks noChangeArrowheads="1"/>
            </p:cNvSpPr>
            <p:nvPr/>
          </p:nvSpPr>
          <p:spPr bwMode="auto">
            <a:xfrm>
              <a:off x="424957" y="2432415"/>
              <a:ext cx="1181440" cy="34394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사용법 문의</a:t>
              </a:r>
            </a:p>
          </p:txBody>
        </p:sp>
        <p:cxnSp>
          <p:nvCxnSpPr>
            <p:cNvPr id="22" name="AutoShape 515"/>
            <p:cNvCxnSpPr>
              <a:cxnSpLocks noChangeShapeType="1"/>
              <a:stCxn id="20" idx="3"/>
              <a:endCxn id="54" idx="1"/>
            </p:cNvCxnSpPr>
            <p:nvPr/>
          </p:nvCxnSpPr>
          <p:spPr bwMode="auto">
            <a:xfrm>
              <a:off x="1606397" y="2604389"/>
              <a:ext cx="3334771" cy="0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3" name="Rectangle 517"/>
            <p:cNvSpPr>
              <a:spLocks noChangeArrowheads="1"/>
            </p:cNvSpPr>
            <p:nvPr/>
          </p:nvSpPr>
          <p:spPr bwMode="auto">
            <a:xfrm>
              <a:off x="423254" y="2864304"/>
              <a:ext cx="1184847" cy="34394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기능 장애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b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불편 신고</a:t>
              </a:r>
            </a:p>
          </p:txBody>
        </p:sp>
        <p:sp>
          <p:nvSpPr>
            <p:cNvPr id="26" name="Rectangle 522"/>
            <p:cNvSpPr>
              <a:spLocks noChangeArrowheads="1"/>
            </p:cNvSpPr>
            <p:nvPr/>
          </p:nvSpPr>
          <p:spPr bwMode="auto">
            <a:xfrm>
              <a:off x="4952794" y="2864304"/>
              <a:ext cx="1129119" cy="343948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kern="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설명</a:t>
              </a:r>
              <a:r>
                <a:rPr kumimoji="0" lang="en-US" altLang="ko-KR" sz="1000" kern="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/1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차 조치</a:t>
              </a:r>
            </a:p>
          </p:txBody>
        </p:sp>
        <p:cxnSp>
          <p:nvCxnSpPr>
            <p:cNvPr id="27" name="AutoShape 523"/>
            <p:cNvCxnSpPr>
              <a:cxnSpLocks noChangeShapeType="1"/>
              <a:stCxn id="23" idx="3"/>
              <a:endCxn id="26" idx="1"/>
            </p:cNvCxnSpPr>
            <p:nvPr/>
          </p:nvCxnSpPr>
          <p:spPr bwMode="auto">
            <a:xfrm>
              <a:off x="1608101" y="3036278"/>
              <a:ext cx="3344693" cy="0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8" name="Rectangle 524"/>
            <p:cNvSpPr>
              <a:spLocks noChangeArrowheads="1"/>
            </p:cNvSpPr>
            <p:nvPr/>
          </p:nvSpPr>
          <p:spPr bwMode="auto">
            <a:xfrm>
              <a:off x="423254" y="3389300"/>
              <a:ext cx="1184847" cy="34394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Infra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장애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b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불편 신고</a:t>
              </a:r>
            </a:p>
          </p:txBody>
        </p:sp>
        <p:cxnSp>
          <p:nvCxnSpPr>
            <p:cNvPr id="29" name="AutoShape 526"/>
            <p:cNvCxnSpPr>
              <a:cxnSpLocks noChangeShapeType="1"/>
              <a:stCxn id="28" idx="3"/>
              <a:endCxn id="30" idx="1"/>
            </p:cNvCxnSpPr>
            <p:nvPr/>
          </p:nvCxnSpPr>
          <p:spPr bwMode="auto">
            <a:xfrm flipV="1">
              <a:off x="1608101" y="3545640"/>
              <a:ext cx="3344693" cy="15634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0" name="Rectangle 528"/>
            <p:cNvSpPr>
              <a:spLocks noChangeArrowheads="1"/>
            </p:cNvSpPr>
            <p:nvPr/>
          </p:nvSpPr>
          <p:spPr bwMode="auto">
            <a:xfrm>
              <a:off x="4952794" y="3432294"/>
              <a:ext cx="1129119" cy="226693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검토 후 조치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1" name="Rectangle 529"/>
            <p:cNvSpPr>
              <a:spLocks noChangeArrowheads="1"/>
            </p:cNvSpPr>
            <p:nvPr/>
          </p:nvSpPr>
          <p:spPr bwMode="auto">
            <a:xfrm>
              <a:off x="4952794" y="4395549"/>
              <a:ext cx="1129119" cy="226693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접수 및 조치</a:t>
              </a:r>
            </a:p>
          </p:txBody>
        </p:sp>
        <p:sp>
          <p:nvSpPr>
            <p:cNvPr id="32" name="Rectangle 530"/>
            <p:cNvSpPr>
              <a:spLocks noChangeArrowheads="1"/>
            </p:cNvSpPr>
            <p:nvPr/>
          </p:nvSpPr>
          <p:spPr bwMode="auto">
            <a:xfrm>
              <a:off x="4952794" y="4798315"/>
              <a:ext cx="1129119" cy="226693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답변 </a:t>
              </a: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/ 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공지</a:t>
              </a:r>
            </a:p>
          </p:txBody>
        </p:sp>
        <p:sp>
          <p:nvSpPr>
            <p:cNvPr id="33" name="Rectangle 531"/>
            <p:cNvSpPr>
              <a:spLocks noChangeArrowheads="1"/>
            </p:cNvSpPr>
            <p:nvPr/>
          </p:nvSpPr>
          <p:spPr bwMode="auto">
            <a:xfrm>
              <a:off x="423253" y="4315426"/>
              <a:ext cx="1184848" cy="38694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개인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ID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신규 생성</a:t>
              </a:r>
              <a:endPara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기타 안내</a:t>
              </a:r>
            </a:p>
          </p:txBody>
        </p:sp>
        <p:sp>
          <p:nvSpPr>
            <p:cNvPr id="34" name="Rectangle 532"/>
            <p:cNvSpPr>
              <a:spLocks noChangeArrowheads="1"/>
            </p:cNvSpPr>
            <p:nvPr/>
          </p:nvSpPr>
          <p:spPr bwMode="auto">
            <a:xfrm>
              <a:off x="423253" y="4790499"/>
              <a:ext cx="1184848" cy="22669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제반 문의 사항</a:t>
              </a:r>
            </a:p>
          </p:txBody>
        </p:sp>
        <p:sp>
          <p:nvSpPr>
            <p:cNvPr id="36" name="Rectangle 543"/>
            <p:cNvSpPr>
              <a:spLocks noChangeArrowheads="1"/>
            </p:cNvSpPr>
            <p:nvPr/>
          </p:nvSpPr>
          <p:spPr bwMode="auto">
            <a:xfrm>
              <a:off x="423253" y="3902626"/>
              <a:ext cx="1184848" cy="3586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ID Lock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신고</a:t>
              </a:r>
              <a:endPara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비밀번호 분실</a:t>
              </a:r>
              <a:endParaRPr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7" name="Line 559"/>
            <p:cNvSpPr>
              <a:spLocks noChangeShapeType="1"/>
            </p:cNvSpPr>
            <p:nvPr/>
          </p:nvSpPr>
          <p:spPr bwMode="auto">
            <a:xfrm flipV="1">
              <a:off x="957032" y="4139244"/>
              <a:ext cx="117290" cy="0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8" name="Line 560"/>
            <p:cNvSpPr>
              <a:spLocks noChangeShapeType="1"/>
            </p:cNvSpPr>
            <p:nvPr/>
          </p:nvSpPr>
          <p:spPr bwMode="auto">
            <a:xfrm>
              <a:off x="1606397" y="4508896"/>
              <a:ext cx="3369129" cy="8984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9" name="Rectangle 542"/>
            <p:cNvSpPr>
              <a:spLocks noChangeArrowheads="1"/>
            </p:cNvSpPr>
            <p:nvPr/>
          </p:nvSpPr>
          <p:spPr bwMode="auto">
            <a:xfrm>
              <a:off x="2007082" y="3968582"/>
              <a:ext cx="997673" cy="226693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확인 후 해제</a:t>
              </a:r>
            </a:p>
          </p:txBody>
        </p:sp>
        <p:sp>
          <p:nvSpPr>
            <p:cNvPr id="40" name="Rectangle 573"/>
            <p:cNvSpPr>
              <a:spLocks noChangeArrowheads="1"/>
            </p:cNvSpPr>
            <p:nvPr/>
          </p:nvSpPr>
          <p:spPr bwMode="auto">
            <a:xfrm rot="5400000">
              <a:off x="6127127" y="2688185"/>
              <a:ext cx="613484" cy="299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>
              <a:spAutoFit/>
            </a:bodyPr>
            <a:lstStyle/>
            <a:p>
              <a:pPr eaLnBrk="0" latinLnBrk="0" hangingPunct="0"/>
              <a:r>
                <a:rPr lang="en-US" altLang="ko-KR" sz="10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Module</a:t>
              </a:r>
              <a:endParaRPr lang="en-US" sz="10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Rectangle 575"/>
            <p:cNvSpPr>
              <a:spLocks noChangeArrowheads="1"/>
            </p:cNvSpPr>
            <p:nvPr/>
          </p:nvSpPr>
          <p:spPr bwMode="auto">
            <a:xfrm rot="5400000">
              <a:off x="5773026" y="4196753"/>
              <a:ext cx="1195029" cy="299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2000" tIns="72000" rIns="72000" bIns="72000">
              <a:spAutoFit/>
            </a:bodyPr>
            <a:lstStyle/>
            <a:p>
              <a:pPr eaLnBrk="0" latinLnBrk="0" hangingPunct="0"/>
              <a:r>
                <a:rPr lang="en-US" sz="10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BC / Infra</a:t>
              </a:r>
            </a:p>
          </p:txBody>
        </p:sp>
        <p:sp>
          <p:nvSpPr>
            <p:cNvPr id="42" name="Line 579"/>
            <p:cNvSpPr>
              <a:spLocks noChangeShapeType="1"/>
            </p:cNvSpPr>
            <p:nvPr/>
          </p:nvSpPr>
          <p:spPr bwMode="auto">
            <a:xfrm>
              <a:off x="5157941" y="2350862"/>
              <a:ext cx="11258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3" name="Rectangle 580"/>
            <p:cNvSpPr>
              <a:spLocks noChangeArrowheads="1"/>
            </p:cNvSpPr>
            <p:nvPr/>
          </p:nvSpPr>
          <p:spPr bwMode="auto">
            <a:xfrm>
              <a:off x="5412014" y="2144688"/>
              <a:ext cx="617724" cy="234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36000" tIns="36000" rIns="36000" bIns="36000">
              <a:spAutoFit/>
            </a:bodyPr>
            <a:lstStyle/>
            <a:p>
              <a:pPr eaLnBrk="0" latinLnBrk="0" hangingPunct="0"/>
              <a:r>
                <a:rPr lang="en-US" altLang="ko-KR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TFT </a:t>
              </a:r>
              <a:r>
                <a:rPr lang="ko-KR" altLang="en-US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본사</a:t>
              </a:r>
              <a:endParaRPr lang="en-US" altLang="ko-KR" sz="105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1" name="Line 593"/>
            <p:cNvSpPr>
              <a:spLocks noChangeShapeType="1"/>
            </p:cNvSpPr>
            <p:nvPr/>
          </p:nvSpPr>
          <p:spPr bwMode="auto">
            <a:xfrm>
              <a:off x="1539455" y="4920457"/>
              <a:ext cx="3436073" cy="0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2" name="AutoShape 526"/>
            <p:cNvCxnSpPr>
              <a:cxnSpLocks noChangeShapeType="1"/>
              <a:stCxn id="36" idx="3"/>
              <a:endCxn id="39" idx="1"/>
            </p:cNvCxnSpPr>
            <p:nvPr/>
          </p:nvCxnSpPr>
          <p:spPr bwMode="auto">
            <a:xfrm flipV="1">
              <a:off x="1608101" y="4081929"/>
              <a:ext cx="398981" cy="1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Rectangle 522"/>
            <p:cNvSpPr>
              <a:spLocks noChangeArrowheads="1"/>
            </p:cNvSpPr>
            <p:nvPr/>
          </p:nvSpPr>
          <p:spPr bwMode="auto">
            <a:xfrm>
              <a:off x="4941168" y="2432415"/>
              <a:ext cx="1129119" cy="343948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답변 조치</a:t>
              </a:r>
              <a:endPara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6347</TotalTime>
  <Words>714</Words>
  <Application>Microsoft Office PowerPoint</Application>
  <PresentationFormat>A4 용지(210x297mm)</PresentationFormat>
  <Paragraphs>169</Paragraphs>
  <Slides>7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기본 디자인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Company>DSME PI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모듈별 T-code리스트 템플릿</dc:title>
  <dc:creator>PI CM</dc:creator>
  <cp:lastModifiedBy>gbattery</cp:lastModifiedBy>
  <cp:revision>560</cp:revision>
  <cp:lastPrinted>2013-03-22T07:17:09Z</cp:lastPrinted>
  <dcterms:created xsi:type="dcterms:W3CDTF">2004-06-28T08:56:33Z</dcterms:created>
  <dcterms:modified xsi:type="dcterms:W3CDTF">2013-09-09T02:36:58Z</dcterms:modified>
</cp:coreProperties>
</file>