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8" r:id="rId3"/>
    <p:sldId id="261" r:id="rId4"/>
    <p:sldId id="262" r:id="rId5"/>
    <p:sldId id="263" r:id="rId6"/>
    <p:sldId id="264" r:id="rId7"/>
    <p:sldId id="275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023" autoAdjust="0"/>
    <p:restoredTop sz="94660"/>
  </p:normalViewPr>
  <p:slideViewPr>
    <p:cSldViewPr>
      <p:cViewPr>
        <p:scale>
          <a:sx n="100" d="100"/>
          <a:sy n="100" d="100"/>
        </p:scale>
        <p:origin x="-2580" y="-4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AE3C09-E2F6-4AF1-B57E-9A7AD7477940}" type="datetimeFigureOut">
              <a:rPr lang="ko-KR" altLang="en-US" smtClean="0"/>
              <a:pPr/>
              <a:t>2013-10-31</a:t>
            </a:fld>
            <a:endParaRPr lang="ko-KR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462CCD-22EB-4BA8-903F-7FFCABD99A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286409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3884701" y="8684880"/>
            <a:ext cx="2972202" cy="4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8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9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928293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3452097028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3078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0905" y="360364"/>
            <a:ext cx="8122626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0905" y="1711326"/>
            <a:ext cx="8122626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53034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362256520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512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329333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vmlDrawing" Target="../drawings/vmlDrawing1.v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2286817369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1030" name="비트맵 이미지" r:id="rId7" imgW="4029637" imgH="1228571" progId="PBrush">
              <p:embed/>
            </p:oleObj>
          </a:graphicData>
        </a:graphic>
      </p:graphicFrame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fld id="{104EC927-9575-4CD6-B15D-88D333E939E4}" type="slidenum">
              <a:rPr lang="en-US" smtClean="0">
                <a:solidFill>
                  <a:prstClr val="black"/>
                </a:solidFill>
              </a:rPr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613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6" r:id="rId4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racle.com/technetwork/database/windows/downloads/utilsoft-087491.html" TargetMode="External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package" Target="../embeddings/Microsoft_Office_Word___1.docx"/><Relationship Id="rId5" Type="http://schemas.openxmlformats.org/officeDocument/2006/relationships/hyperlink" Target="file:///C:\orant\product\11.2.0\client_1\Network\Admin\tnsnames.ora" TargetMode="External"/><Relationship Id="rId4" Type="http://schemas.openxmlformats.org/officeDocument/2006/relationships/hyperlink" Target="file:///D:\gbattery\Desktop\ODAC112012.zip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>
                <a:solidFill>
                  <a:srgbClr val="333333"/>
                </a:solidFill>
                <a:cs typeface="Arial" pitchFamily="34" charset="0"/>
              </a:rPr>
              <a:t>사용자 교육 매뉴얼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cs typeface="Arial" pitchFamily="34" charset="0"/>
              </a:rPr>
              <a:t>2013.10.14</a:t>
            </a:r>
            <a:endParaRPr lang="en-US" altLang="ko-KR" sz="1200" b="1" dirty="0">
              <a:solidFill>
                <a:srgbClr val="333333"/>
              </a:solidFill>
              <a:cs typeface="Arial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4355976" y="4149080"/>
            <a:ext cx="4788024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2000" b="1" dirty="0" smtClean="0">
                <a:solidFill>
                  <a:srgbClr val="333333"/>
                </a:solidFill>
                <a:cs typeface="Arial" pitchFamily="34" charset="0"/>
              </a:rPr>
              <a:t>APS_  _</a:t>
            </a:r>
            <a:r>
              <a:rPr lang="ko-KR" altLang="en-US" sz="2000" b="1" dirty="0" err="1" smtClean="0">
                <a:solidFill>
                  <a:srgbClr val="333333"/>
                </a:solidFill>
                <a:cs typeface="Arial" pitchFamily="34" charset="0"/>
              </a:rPr>
              <a:t>재공품생산계획</a:t>
            </a:r>
            <a:r>
              <a:rPr lang="en-US" altLang="ko-KR" sz="2000" b="1" dirty="0" smtClean="0">
                <a:solidFill>
                  <a:srgbClr val="333333"/>
                </a:solidFill>
                <a:cs typeface="Arial" pitchFamily="34" charset="0"/>
              </a:rPr>
              <a:t>(</a:t>
            </a:r>
            <a:r>
              <a:rPr lang="ko-KR" altLang="en-US" sz="2000" b="1" dirty="0" smtClean="0">
                <a:solidFill>
                  <a:srgbClr val="333333"/>
                </a:solidFill>
                <a:cs typeface="Arial" pitchFamily="34" charset="0"/>
              </a:rPr>
              <a:t>광주</a:t>
            </a:r>
            <a:r>
              <a:rPr lang="en-US" altLang="ko-KR" sz="2000" b="1" dirty="0" smtClean="0">
                <a:solidFill>
                  <a:srgbClr val="333333"/>
                </a:solidFill>
                <a:cs typeface="Arial" pitchFamily="34" charset="0"/>
              </a:rPr>
              <a:t>) </a:t>
            </a:r>
            <a:endParaRPr lang="en-US" altLang="ko-KR" sz="20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2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820828547"/>
              </p:ext>
            </p:extLst>
          </p:nvPr>
        </p:nvGraphicFramePr>
        <p:xfrm>
          <a:off x="284285" y="1322388"/>
          <a:ext cx="8483111" cy="3549652"/>
        </p:xfrm>
        <a:graphic>
          <a:graphicData uri="http://schemas.openxmlformats.org/drawingml/2006/table">
            <a:tbl>
              <a:tblPr/>
              <a:tblGrid>
                <a:gridCol w="1101091"/>
                <a:gridCol w="712638"/>
                <a:gridCol w="5311228"/>
                <a:gridCol w="135815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2013.10.16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백현진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8711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89236" y="823913"/>
            <a:ext cx="6431573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latinLnBrk="0"/>
            <a:r>
              <a:rPr lang="ko-KR" altLang="en-US" sz="1600" b="1" dirty="0">
                <a:solidFill>
                  <a:srgbClr val="000000"/>
                </a:solidFill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923192" y="823913"/>
            <a:ext cx="767862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white"/>
                </a:solidFill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86272482"/>
              </p:ext>
            </p:extLst>
          </p:nvPr>
        </p:nvGraphicFramePr>
        <p:xfrm>
          <a:off x="417636" y="1341438"/>
          <a:ext cx="8308731" cy="4895850"/>
        </p:xfrm>
        <a:graphic>
          <a:graphicData uri="http://schemas.openxmlformats.org/drawingml/2006/table">
            <a:tbl>
              <a:tblPr/>
              <a:tblGrid>
                <a:gridCol w="8308731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 상세계획이 수립한 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극판수급위한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상세 일정계획 수립 업무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주작업장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재고중요도등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마스터성데이터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  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생산팀에서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현물재고파악분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재고 엑셀입력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  3. POP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전일재고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전일극판실적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전일제품소요량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금일재고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극판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소요량 다운로드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  4.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일자별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소요배치량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체크 및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EX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계획 매뉴얼수립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   5.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계획수립된결과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SAP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생산오더생성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및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POP I/F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52048" y="69851"/>
            <a:ext cx="6446227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6765681" y="80963"/>
            <a:ext cx="2325565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</p:spTree>
    <p:extLst>
      <p:ext uri="{BB962C8B-B14F-4D97-AF65-F5344CB8AC3E}">
        <p14:creationId xmlns="" xmlns:p14="http://schemas.microsoft.com/office/powerpoint/2010/main" val="921326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789236" y="823913"/>
            <a:ext cx="6431573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latinLnBrk="0">
              <a:defRPr/>
            </a:pPr>
            <a:r>
              <a:rPr lang="ko-KR" altLang="en-US" sz="1600" b="1" dirty="0">
                <a:solidFill>
                  <a:srgbClr val="000000"/>
                </a:solidFill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923192" y="823913"/>
            <a:ext cx="767862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white"/>
                </a:solidFill>
              </a:rPr>
              <a:t>2</a:t>
            </a: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52048" y="69851"/>
            <a:ext cx="6446227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6765681" y="80963"/>
            <a:ext cx="2325565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graphicFrame>
        <p:nvGraphicFramePr>
          <p:cNvPr id="152" name="Group 16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88129769"/>
              </p:ext>
            </p:extLst>
          </p:nvPr>
        </p:nvGraphicFramePr>
        <p:xfrm>
          <a:off x="77322" y="1328363"/>
          <a:ext cx="8887166" cy="5268989"/>
        </p:xfrm>
        <a:graphic>
          <a:graphicData uri="http://schemas.openxmlformats.org/drawingml/2006/table">
            <a:tbl>
              <a:tblPr/>
              <a:tblGrid>
                <a:gridCol w="538077"/>
                <a:gridCol w="8349089"/>
              </a:tblGrid>
              <a:tr h="34350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9254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3" name="직사각형 152"/>
          <p:cNvSpPr/>
          <p:nvPr/>
        </p:nvSpPr>
        <p:spPr>
          <a:xfrm>
            <a:off x="7904818" y="5726492"/>
            <a:ext cx="875910" cy="612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14.</a:t>
            </a:r>
          </a:p>
          <a:p>
            <a:pPr algn="ctr"/>
            <a:r>
              <a:rPr lang="ko-KR" altLang="en-US" sz="1100" b="1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재공품</a:t>
            </a:r>
            <a:endParaRPr lang="en-US" altLang="ko-KR" sz="1100" b="1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생산요청</a:t>
            </a:r>
            <a:endParaRPr lang="en-US" altLang="ko-KR" sz="1100" b="1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4" name="Rectangle 16"/>
          <p:cNvSpPr>
            <a:spLocks noChangeArrowheads="1"/>
          </p:cNvSpPr>
          <p:nvPr/>
        </p:nvSpPr>
        <p:spPr bwMode="auto">
          <a:xfrm>
            <a:off x="827718" y="5662604"/>
            <a:ext cx="1410373" cy="751878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00291F"/>
            </a:solidFill>
            <a:miter lim="800000"/>
            <a:headEnd/>
            <a:tailEnd/>
          </a:ln>
          <a:effectLst>
            <a:outerShdw dist="17961" dir="2700000" algn="ctr" rotWithShape="0">
              <a:schemeClr val="bg2"/>
            </a:outerShdw>
          </a:effectLst>
        </p:spPr>
        <p:txBody>
          <a:bodyPr lIns="18000" rIns="18000" anchor="ctr"/>
          <a:lstStyle/>
          <a:p>
            <a:pPr algn="ctr" eaLnBrk="0" latinLnBrk="0" hangingPunct="0"/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10</a:t>
            </a:r>
          </a:p>
          <a:p>
            <a:pPr algn="ctr" eaLnBrk="0" latinLnBrk="0" hangingPunct="0"/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재공품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ctr" eaLnBrk="0" latinLnBrk="0" hangingPunct="0"/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재고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소요량 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ctr" eaLnBrk="0" latinLnBrk="0" hangingPunct="0"/>
            <a:r>
              <a:rPr kumimoji="0"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Download(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POP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  <a:sym typeface="Wingdings" pitchFamily="2" charset="2"/>
              </a:rPr>
              <a:t>)</a:t>
            </a:r>
            <a:endParaRPr kumimoji="0" lang="ko-KR" altLang="en-US" sz="11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55" name="Rectangle 16"/>
          <p:cNvSpPr>
            <a:spLocks noChangeArrowheads="1"/>
          </p:cNvSpPr>
          <p:nvPr/>
        </p:nvSpPr>
        <p:spPr bwMode="auto">
          <a:xfrm>
            <a:off x="2734480" y="4791739"/>
            <a:ext cx="1645920" cy="612541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00291F"/>
            </a:solidFill>
            <a:miter lim="800000"/>
            <a:headEnd/>
            <a:tailEnd/>
          </a:ln>
          <a:effectLst>
            <a:outerShdw dist="17961" dir="2700000" algn="ctr" rotWithShape="0">
              <a:schemeClr val="bg2"/>
            </a:outerShdw>
          </a:effectLst>
        </p:spPr>
        <p:txBody>
          <a:bodyPr lIns="18000" rIns="18000" anchor="ctr"/>
          <a:lstStyle/>
          <a:p>
            <a:pPr algn="ctr" eaLnBrk="0" latinLnBrk="0" hangingPunct="0"/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11</a:t>
            </a:r>
          </a:p>
          <a:p>
            <a:pPr algn="ctr" eaLnBrk="0" latinLnBrk="0" hangingPunct="0"/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재공품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총재고 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ctr" eaLnBrk="0" latinLnBrk="0" hangingPunct="0"/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Upload(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  <a:sym typeface="Wingdings" pitchFamily="2" charset="2"/>
              </a:rPr>
              <a:t>POP)</a:t>
            </a:r>
            <a:endParaRPr kumimoji="0" lang="ko-KR" altLang="en-US" sz="11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56" name="Rectangle 16"/>
          <p:cNvSpPr>
            <a:spLocks noChangeArrowheads="1"/>
          </p:cNvSpPr>
          <p:nvPr/>
        </p:nvSpPr>
        <p:spPr bwMode="auto">
          <a:xfrm>
            <a:off x="2739250" y="5732265"/>
            <a:ext cx="1641150" cy="612541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00291F"/>
            </a:solidFill>
            <a:miter lim="800000"/>
            <a:headEnd/>
            <a:tailEnd/>
          </a:ln>
          <a:effectLst>
            <a:outerShdw dist="17961" dir="2700000" algn="ctr" rotWithShape="0">
              <a:schemeClr val="bg2"/>
            </a:outerShdw>
          </a:effectLst>
        </p:spPr>
        <p:txBody>
          <a:bodyPr lIns="18000" rIns="18000" anchor="ctr"/>
          <a:lstStyle/>
          <a:p>
            <a:pPr algn="ctr" eaLnBrk="0" latinLnBrk="0" hangingPunct="0"/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12</a:t>
            </a:r>
          </a:p>
          <a:p>
            <a:pPr algn="ctr" eaLnBrk="0" latinLnBrk="0" hangingPunct="0"/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재공품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ctr" eaLnBrk="0" latinLnBrk="0" hangingPunct="0"/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생산계획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창원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창원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  <a:endParaRPr kumimoji="0" lang="ko-KR" altLang="en-US" sz="11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57" name="Rectangle 16"/>
          <p:cNvSpPr>
            <a:spLocks noChangeArrowheads="1"/>
          </p:cNvSpPr>
          <p:nvPr/>
        </p:nvSpPr>
        <p:spPr bwMode="auto">
          <a:xfrm>
            <a:off x="4641657" y="5727910"/>
            <a:ext cx="1619794" cy="612541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00291F"/>
            </a:solidFill>
            <a:miter lim="800000"/>
            <a:headEnd/>
            <a:tailEnd/>
          </a:ln>
          <a:effectLst>
            <a:outerShdw dist="17961" dir="2700000" algn="ctr" rotWithShape="0">
              <a:schemeClr val="bg2"/>
            </a:outerShdw>
          </a:effectLst>
        </p:spPr>
        <p:txBody>
          <a:bodyPr lIns="18000" rIns="18000" anchor="ctr"/>
          <a:lstStyle/>
          <a:p>
            <a:pPr algn="ctr" eaLnBrk="0" latinLnBrk="0" hangingPunct="0"/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13</a:t>
            </a:r>
          </a:p>
          <a:p>
            <a:pPr algn="ctr" eaLnBrk="0" latinLnBrk="0" hangingPunct="0"/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재공품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생산계획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ctr" eaLnBrk="0" latinLnBrk="0" hangingPunct="0"/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Upload(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  <a:sym typeface="Wingdings" pitchFamily="2" charset="2"/>
              </a:rPr>
              <a:t>SAP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)</a:t>
            </a:r>
            <a:endParaRPr kumimoji="0" lang="ko-KR" altLang="en-US" sz="11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cxnSp>
        <p:nvCxnSpPr>
          <p:cNvPr id="158" name="직선 연결선 157"/>
          <p:cNvCxnSpPr/>
          <p:nvPr/>
        </p:nvCxnSpPr>
        <p:spPr>
          <a:xfrm>
            <a:off x="108846" y="2952815"/>
            <a:ext cx="9282793" cy="334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9" name="TextBox 158"/>
          <p:cNvSpPr txBox="1"/>
          <p:nvPr/>
        </p:nvSpPr>
        <p:spPr>
          <a:xfrm>
            <a:off x="95782" y="1873710"/>
            <a:ext cx="61830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영업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생산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자재</a:t>
            </a:r>
            <a:endParaRPr lang="en-US" sz="11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0" name="TextBox 159"/>
          <p:cNvSpPr txBox="1"/>
          <p:nvPr/>
        </p:nvSpPr>
        <p:spPr>
          <a:xfrm>
            <a:off x="104490" y="4395424"/>
            <a:ext cx="61830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생산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관리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1" name="직사각형 160"/>
          <p:cNvSpPr/>
          <p:nvPr/>
        </p:nvSpPr>
        <p:spPr>
          <a:xfrm>
            <a:off x="4325958" y="3374251"/>
            <a:ext cx="1086402" cy="45376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 MRP </a:t>
            </a:r>
            <a:r>
              <a:rPr lang="ko-KR" altLang="en-US" sz="11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실행</a:t>
            </a:r>
            <a:endParaRPr lang="en-US" altLang="ko-KR" sz="1100" b="1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2" name="TextBox 161"/>
          <p:cNvSpPr txBox="1"/>
          <p:nvPr/>
        </p:nvSpPr>
        <p:spPr>
          <a:xfrm>
            <a:off x="3559006" y="3047205"/>
            <a:ext cx="638513" cy="261610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 wrap="square" rtlCol="0">
            <a:spAutoFit/>
          </a:bodyPr>
          <a:lstStyle/>
          <a:p>
            <a:pPr algn="l">
              <a:buFont typeface="Arial" pitchFamily="34" charset="0"/>
              <a:buChar char="•"/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MTS 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163" name="모서리가 둥근 직사각형 162"/>
          <p:cNvSpPr/>
          <p:nvPr/>
        </p:nvSpPr>
        <p:spPr>
          <a:xfrm>
            <a:off x="2908574" y="2375544"/>
            <a:ext cx="1302006" cy="459710"/>
          </a:xfrm>
          <a:prstGeom prst="round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APO.01.01.01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1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92075" indent="-92075" algn="ctr"/>
            <a:r>
              <a:rPr lang="ko-KR" altLang="en-US" sz="11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주간 판매 계획</a:t>
            </a:r>
            <a:endParaRPr lang="en-US" altLang="ko-KR" sz="1100" b="1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4" name="모서리가 둥근 직사각형 163"/>
          <p:cNvSpPr/>
          <p:nvPr/>
        </p:nvSpPr>
        <p:spPr>
          <a:xfrm>
            <a:off x="4328448" y="2384254"/>
            <a:ext cx="1096974" cy="459710"/>
          </a:xfrm>
          <a:prstGeom prst="round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SD.03.02.02</a:t>
            </a:r>
          </a:p>
          <a:p>
            <a:pPr marL="92075" indent="-92075" algn="ctr"/>
            <a:r>
              <a:rPr lang="ko-KR" altLang="en-US" sz="11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일반 주문 </a:t>
            </a:r>
            <a:endParaRPr lang="en-US" altLang="ko-KR" sz="1100" b="1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5" name="직사각형 164"/>
          <p:cNvSpPr/>
          <p:nvPr/>
        </p:nvSpPr>
        <p:spPr>
          <a:xfrm>
            <a:off x="6528863" y="4232973"/>
            <a:ext cx="1065015" cy="612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6.</a:t>
            </a:r>
          </a:p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제품</a:t>
            </a:r>
            <a:r>
              <a:rPr lang="en-US" altLang="ko-KR" sz="11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1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반제품</a:t>
            </a:r>
            <a:endParaRPr lang="en-US" altLang="ko-KR" sz="1100" b="1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생산계획 </a:t>
            </a:r>
            <a:endParaRPr lang="en-US" altLang="ko-KR" sz="1100" b="1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6" name="직사각형 165"/>
          <p:cNvSpPr/>
          <p:nvPr/>
        </p:nvSpPr>
        <p:spPr>
          <a:xfrm>
            <a:off x="5242552" y="4238759"/>
            <a:ext cx="914398" cy="612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5.</a:t>
            </a:r>
          </a:p>
          <a:p>
            <a:pPr algn="ctr"/>
            <a:r>
              <a:rPr lang="ko-KR" altLang="en-US" sz="11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계획대상</a:t>
            </a:r>
            <a:endParaRPr lang="en-US" altLang="ko-KR" sz="1100" b="1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100" b="1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오더관리</a:t>
            </a:r>
            <a:r>
              <a:rPr lang="ko-KR" altLang="en-US" sz="11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100" b="1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4819659" y="2994954"/>
            <a:ext cx="697209" cy="261610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 wrap="square" rtlCol="0">
            <a:spAutoFit/>
          </a:bodyPr>
          <a:lstStyle/>
          <a:p>
            <a:pPr algn="l">
              <a:buFont typeface="Arial" pitchFamily="34" charset="0"/>
              <a:buChar char="•"/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MTO </a:t>
            </a:r>
          </a:p>
        </p:txBody>
      </p:sp>
      <p:sp>
        <p:nvSpPr>
          <p:cNvPr id="168" name="직사각형 167"/>
          <p:cNvSpPr/>
          <p:nvPr/>
        </p:nvSpPr>
        <p:spPr>
          <a:xfrm>
            <a:off x="3008797" y="3357760"/>
            <a:ext cx="1107992" cy="47042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sz="11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계획복사</a:t>
            </a:r>
            <a:endParaRPr lang="en-US" altLang="ko-KR" sz="1100" b="1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11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1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확정계획</a:t>
            </a:r>
            <a:r>
              <a:rPr lang="en-US" altLang="ko-KR" sz="11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cxnSp>
        <p:nvCxnSpPr>
          <p:cNvPr id="169" name="직선 화살표 연결선 168"/>
          <p:cNvCxnSpPr>
            <a:stCxn id="163" idx="2"/>
            <a:endCxn id="168" idx="0"/>
          </p:cNvCxnSpPr>
          <p:nvPr/>
        </p:nvCxnSpPr>
        <p:spPr>
          <a:xfrm>
            <a:off x="3559577" y="2835254"/>
            <a:ext cx="3216" cy="52250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직선 화살표 연결선 169"/>
          <p:cNvCxnSpPr>
            <a:stCxn id="168" idx="3"/>
            <a:endCxn id="161" idx="1"/>
          </p:cNvCxnSpPr>
          <p:nvPr/>
        </p:nvCxnSpPr>
        <p:spPr>
          <a:xfrm>
            <a:off x="4116789" y="3592971"/>
            <a:ext cx="209169" cy="816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직선 화살표 연결선 170"/>
          <p:cNvCxnSpPr>
            <a:stCxn id="164" idx="2"/>
            <a:endCxn id="161" idx="0"/>
          </p:cNvCxnSpPr>
          <p:nvPr/>
        </p:nvCxnSpPr>
        <p:spPr>
          <a:xfrm flipH="1">
            <a:off x="4869159" y="2843964"/>
            <a:ext cx="7776" cy="53028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2" name="모서리가 둥근 직사각형 171"/>
          <p:cNvSpPr/>
          <p:nvPr/>
        </p:nvSpPr>
        <p:spPr>
          <a:xfrm>
            <a:off x="6496880" y="1835607"/>
            <a:ext cx="1136172" cy="432000"/>
          </a:xfrm>
          <a:prstGeom prst="round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PP.01.01.02</a:t>
            </a:r>
          </a:p>
          <a:p>
            <a:pPr marL="92075" indent="-92075" algn="ctr"/>
            <a:r>
              <a:rPr lang="en-US" altLang="ko-KR" sz="11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Routing</a:t>
            </a:r>
          </a:p>
        </p:txBody>
      </p:sp>
      <p:sp>
        <p:nvSpPr>
          <p:cNvPr id="173" name="모서리가 둥근 직사각형 172"/>
          <p:cNvSpPr/>
          <p:nvPr/>
        </p:nvSpPr>
        <p:spPr>
          <a:xfrm>
            <a:off x="1698442" y="2379905"/>
            <a:ext cx="1152000" cy="432000"/>
          </a:xfrm>
          <a:prstGeom prst="round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MM.01.01.01</a:t>
            </a:r>
          </a:p>
          <a:p>
            <a:pPr marL="92075" indent="-92075" algn="ctr"/>
            <a:r>
              <a:rPr lang="ko-KR" altLang="en-US" sz="11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자재마스터</a:t>
            </a:r>
            <a:endParaRPr lang="en-US" altLang="ko-KR" sz="1100" b="1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74" name="Picture 139" descr="S_LISVIE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40365" y="5694549"/>
            <a:ext cx="242942" cy="227757"/>
          </a:xfrm>
          <a:prstGeom prst="rect">
            <a:avLst/>
          </a:prstGeom>
          <a:noFill/>
        </p:spPr>
      </p:pic>
      <p:sp>
        <p:nvSpPr>
          <p:cNvPr id="175" name="TextBox 174"/>
          <p:cNvSpPr txBox="1"/>
          <p:nvPr/>
        </p:nvSpPr>
        <p:spPr>
          <a:xfrm>
            <a:off x="7852311" y="5707676"/>
            <a:ext cx="734330" cy="261610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ko-KR" sz="11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RFC</a:t>
            </a:r>
          </a:p>
        </p:txBody>
      </p:sp>
      <p:sp>
        <p:nvSpPr>
          <p:cNvPr id="176" name="Rectangle 16"/>
          <p:cNvSpPr>
            <a:spLocks noChangeArrowheads="1"/>
          </p:cNvSpPr>
          <p:nvPr/>
        </p:nvSpPr>
        <p:spPr bwMode="auto">
          <a:xfrm>
            <a:off x="6548834" y="3211129"/>
            <a:ext cx="1031965" cy="612000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00291F"/>
            </a:solidFill>
            <a:miter lim="800000"/>
            <a:headEnd/>
            <a:tailEnd/>
          </a:ln>
          <a:effectLst>
            <a:outerShdw dist="17961" dir="2700000" algn="ctr" rotWithShape="0">
              <a:schemeClr val="bg2"/>
            </a:outerShdw>
          </a:effectLst>
        </p:spPr>
        <p:txBody>
          <a:bodyPr lIns="18000" rIns="18000" anchor="ctr"/>
          <a:lstStyle/>
          <a:p>
            <a:pPr algn="ctr" eaLnBrk="0" latinLnBrk="0" hangingPunct="0"/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7.</a:t>
            </a:r>
          </a:p>
          <a:p>
            <a:pPr algn="ctr" eaLnBrk="0" latinLnBrk="0" hangingPunct="0"/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생산라인별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ctr" eaLnBrk="0" latinLnBrk="0" hangingPunct="0"/>
            <a:r>
              <a:rPr kumimoji="0"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능력분석</a:t>
            </a:r>
            <a:endParaRPr kumimoji="0" lang="ko-KR" altLang="en-US" sz="11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77" name="Rectangle 16"/>
          <p:cNvSpPr>
            <a:spLocks noChangeArrowheads="1"/>
          </p:cNvSpPr>
          <p:nvPr/>
        </p:nvSpPr>
        <p:spPr bwMode="auto">
          <a:xfrm>
            <a:off x="5595660" y="3219841"/>
            <a:ext cx="809483" cy="612000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00291F"/>
            </a:solidFill>
            <a:miter lim="800000"/>
            <a:headEnd/>
            <a:tailEnd/>
          </a:ln>
          <a:effectLst>
            <a:outerShdw dist="17961" dir="2700000" algn="ctr" rotWithShape="0">
              <a:schemeClr val="bg2"/>
            </a:outerShdw>
          </a:effectLst>
        </p:spPr>
        <p:txBody>
          <a:bodyPr lIns="18000" rIns="18000" anchor="ctr"/>
          <a:lstStyle/>
          <a:p>
            <a:pPr algn="ctr" eaLnBrk="0" latinLnBrk="0" hangingPunct="0"/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8</a:t>
            </a:r>
            <a:r>
              <a:rPr kumimoji="0"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.</a:t>
            </a:r>
          </a:p>
          <a:p>
            <a:pPr algn="ctr" eaLnBrk="0" latinLnBrk="0" hangingPunct="0"/>
            <a:r>
              <a:rPr kumimoji="0"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제품별</a:t>
            </a:r>
            <a:endParaRPr kumimoji="0"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ctr" eaLnBrk="0" latinLnBrk="0" hangingPunct="0"/>
            <a:r>
              <a:rPr kumimoji="0"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능력분석</a:t>
            </a:r>
            <a:endParaRPr kumimoji="0" lang="ko-KR" altLang="en-US" sz="11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78" name="Rectangle 16"/>
          <p:cNvSpPr>
            <a:spLocks noChangeArrowheads="1"/>
          </p:cNvSpPr>
          <p:nvPr/>
        </p:nvSpPr>
        <p:spPr bwMode="auto">
          <a:xfrm>
            <a:off x="6370724" y="5131369"/>
            <a:ext cx="1379892" cy="612000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00291F"/>
            </a:solidFill>
            <a:miter lim="800000"/>
            <a:headEnd/>
            <a:tailEnd/>
          </a:ln>
          <a:effectLst>
            <a:outerShdw dist="17961" dir="2700000" algn="ctr" rotWithShape="0">
              <a:schemeClr val="bg2"/>
            </a:outerShdw>
          </a:effectLst>
        </p:spPr>
        <p:txBody>
          <a:bodyPr lIns="18000" rIns="18000" anchor="ctr"/>
          <a:lstStyle/>
          <a:p>
            <a:pPr algn="ctr" eaLnBrk="0" latinLnBrk="0" hangingPunct="0"/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9</a:t>
            </a:r>
          </a:p>
          <a:p>
            <a:pPr algn="ctr" eaLnBrk="0" latinLnBrk="0" hangingPunct="0"/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제품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/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반제품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ctr" eaLnBrk="0" latinLnBrk="0" hangingPunct="0"/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계획변경모니터링</a:t>
            </a:r>
            <a:endParaRPr kumimoji="0" lang="ko-KR" altLang="en-US" sz="11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79" name="Rectangle 16"/>
          <p:cNvSpPr>
            <a:spLocks noChangeArrowheads="1"/>
          </p:cNvSpPr>
          <p:nvPr/>
        </p:nvSpPr>
        <p:spPr bwMode="auto">
          <a:xfrm>
            <a:off x="7840267" y="4244008"/>
            <a:ext cx="1003955" cy="612000"/>
          </a:xfrm>
          <a:prstGeom prst="rect">
            <a:avLst/>
          </a:prstGeom>
          <a:solidFill>
            <a:schemeClr val="bg1"/>
          </a:solidFill>
          <a:ln w="9525" algn="ctr">
            <a:solidFill>
              <a:srgbClr val="00291F"/>
            </a:solidFill>
            <a:miter lim="800000"/>
            <a:headEnd/>
            <a:tailEnd/>
          </a:ln>
          <a:effectLst>
            <a:outerShdw dist="17961" dir="2700000" algn="ctr" rotWithShape="0">
              <a:schemeClr val="bg2"/>
            </a:outerShdw>
          </a:effectLst>
        </p:spPr>
        <p:txBody>
          <a:bodyPr lIns="18000" rIns="18000" anchor="ctr"/>
          <a:lstStyle/>
          <a:p>
            <a:pPr algn="ctr" eaLnBrk="0" latinLnBrk="0" hangingPunct="0"/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15.</a:t>
            </a:r>
            <a:endParaRPr kumimoji="0"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ctr" eaLnBrk="0" latinLnBrk="0" hangingPunct="0"/>
            <a:r>
              <a:rPr kumimoji="0" lang="ko-KR" altLang="en-US" sz="1100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재공품</a:t>
            </a:r>
            <a:endParaRPr kumimoji="0"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ctr" eaLnBrk="0" latinLnBrk="0" hangingPunct="0"/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생산오더관리</a:t>
            </a:r>
            <a:endParaRPr kumimoji="0" lang="ko-KR" altLang="en-US" sz="1100" b="1" dirty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80" name="Rectangle 16"/>
          <p:cNvSpPr>
            <a:spLocks noChangeArrowheads="1"/>
          </p:cNvSpPr>
          <p:nvPr/>
        </p:nvSpPr>
        <p:spPr bwMode="auto">
          <a:xfrm>
            <a:off x="801177" y="3187932"/>
            <a:ext cx="966652" cy="496468"/>
          </a:xfrm>
          <a:prstGeom prst="rect">
            <a:avLst/>
          </a:prstGeom>
          <a:ln w="3175" algn="ctr">
            <a:solidFill>
              <a:srgbClr val="00291F"/>
            </a:solidFill>
            <a:miter lim="800000"/>
            <a:headEnd/>
            <a:tailEnd/>
          </a:ln>
          <a:effectLst>
            <a:outerShdw dist="17961" dir="2700000" algn="ctr" rotWithShape="0">
              <a:schemeClr val="bg2"/>
            </a:outerShdw>
          </a:effec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 lIns="18000" rIns="18000" anchor="ctr"/>
          <a:lstStyle/>
          <a:p>
            <a:pPr algn="ctr" eaLnBrk="0" latinLnBrk="0" hangingPunct="0"/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1.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근무시간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ctr" eaLnBrk="0" latinLnBrk="0" hangingPunct="0"/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관리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81" name="Rectangle 16"/>
          <p:cNvSpPr>
            <a:spLocks noChangeArrowheads="1"/>
          </p:cNvSpPr>
          <p:nvPr/>
        </p:nvSpPr>
        <p:spPr bwMode="auto">
          <a:xfrm>
            <a:off x="1678348" y="3774932"/>
            <a:ext cx="1173711" cy="497226"/>
          </a:xfrm>
          <a:prstGeom prst="rect">
            <a:avLst/>
          </a:prstGeom>
          <a:solidFill>
            <a:schemeClr val="bg1"/>
          </a:solidFill>
          <a:ln w="3175" algn="ctr">
            <a:solidFill>
              <a:srgbClr val="00291F"/>
            </a:solidFill>
            <a:miter lim="800000"/>
            <a:headEnd/>
            <a:tailEnd/>
          </a:ln>
          <a:effectLst>
            <a:outerShdw dist="17961" dir="2700000" algn="ctr" rotWithShape="0">
              <a:schemeClr val="bg2"/>
            </a:outerShdw>
          </a:effectLst>
        </p:spPr>
        <p:txBody>
          <a:bodyPr lIns="18000" rIns="18000" anchor="ctr"/>
          <a:lstStyle/>
          <a:p>
            <a:pPr algn="ctr" eaLnBrk="0" latinLnBrk="0" hangingPunct="0"/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2. </a:t>
            </a:r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제품금형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ctr" eaLnBrk="0" latinLnBrk="0" hangingPunct="0"/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  <a:cs typeface="Arial" pitchFamily="34" charset="0"/>
              </a:rPr>
              <a:t>관리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182" name="모서리가 둥근 직사각형 181"/>
          <p:cNvSpPr/>
          <p:nvPr/>
        </p:nvSpPr>
        <p:spPr>
          <a:xfrm>
            <a:off x="727061" y="1826899"/>
            <a:ext cx="1132204" cy="459710"/>
          </a:xfrm>
          <a:prstGeom prst="round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PP.01.01.01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1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92075" indent="-92075" algn="ctr"/>
            <a:r>
              <a:rPr lang="en-US" altLang="ko-KR" sz="1100" b="1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WorkCenter</a:t>
            </a:r>
            <a:endParaRPr lang="en-US" altLang="ko-KR" sz="1100" b="1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183" name="직선 화살표 연결선 182"/>
          <p:cNvCxnSpPr>
            <a:stCxn id="182" idx="2"/>
            <a:endCxn id="180" idx="0"/>
          </p:cNvCxnSpPr>
          <p:nvPr/>
        </p:nvCxnSpPr>
        <p:spPr>
          <a:xfrm flipH="1">
            <a:off x="1284503" y="2286609"/>
            <a:ext cx="8660" cy="90132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직선 화살표 연결선 183"/>
          <p:cNvCxnSpPr>
            <a:stCxn id="181" idx="0"/>
            <a:endCxn id="173" idx="2"/>
          </p:cNvCxnSpPr>
          <p:nvPr/>
        </p:nvCxnSpPr>
        <p:spPr>
          <a:xfrm flipV="1">
            <a:off x="2265204" y="2811905"/>
            <a:ext cx="9238" cy="96302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hape 184"/>
          <p:cNvCxnSpPr>
            <a:stCxn id="161" idx="2"/>
            <a:endCxn id="166" idx="1"/>
          </p:cNvCxnSpPr>
          <p:nvPr/>
        </p:nvCxnSpPr>
        <p:spPr>
          <a:xfrm rot="16200000" flipH="1">
            <a:off x="4697484" y="3999691"/>
            <a:ext cx="716742" cy="373393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꺾인 연결선 185"/>
          <p:cNvCxnSpPr>
            <a:stCxn id="165" idx="0"/>
            <a:endCxn id="177" idx="2"/>
          </p:cNvCxnSpPr>
          <p:nvPr/>
        </p:nvCxnSpPr>
        <p:spPr>
          <a:xfrm rot="16200000" flipV="1">
            <a:off x="6330321" y="3501922"/>
            <a:ext cx="401132" cy="1060969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직선 화살표 연결선 186"/>
          <p:cNvCxnSpPr>
            <a:stCxn id="165" idx="0"/>
            <a:endCxn id="176" idx="2"/>
          </p:cNvCxnSpPr>
          <p:nvPr/>
        </p:nvCxnSpPr>
        <p:spPr>
          <a:xfrm flipV="1">
            <a:off x="7061371" y="3823129"/>
            <a:ext cx="3446" cy="40984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직선 화살표 연결선 187"/>
          <p:cNvCxnSpPr>
            <a:stCxn id="165" idx="2"/>
            <a:endCxn id="178" idx="0"/>
          </p:cNvCxnSpPr>
          <p:nvPr/>
        </p:nvCxnSpPr>
        <p:spPr>
          <a:xfrm flipH="1">
            <a:off x="7060670" y="4844973"/>
            <a:ext cx="701" cy="28639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직선 화살표 연결선 188"/>
          <p:cNvCxnSpPr>
            <a:stCxn id="166" idx="3"/>
            <a:endCxn id="165" idx="1"/>
          </p:cNvCxnSpPr>
          <p:nvPr/>
        </p:nvCxnSpPr>
        <p:spPr>
          <a:xfrm flipV="1">
            <a:off x="6156950" y="4538973"/>
            <a:ext cx="371913" cy="578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꺾인 연결선 189"/>
          <p:cNvCxnSpPr>
            <a:stCxn id="172" idx="2"/>
            <a:endCxn id="176" idx="0"/>
          </p:cNvCxnSpPr>
          <p:nvPr/>
        </p:nvCxnSpPr>
        <p:spPr>
          <a:xfrm rot="5400000">
            <a:off x="6593131" y="2739294"/>
            <a:ext cx="943522" cy="149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꺾인 연결선 190"/>
          <p:cNvCxnSpPr>
            <a:stCxn id="172" idx="2"/>
            <a:endCxn id="177" idx="0"/>
          </p:cNvCxnSpPr>
          <p:nvPr/>
        </p:nvCxnSpPr>
        <p:spPr>
          <a:xfrm rot="5400000">
            <a:off x="6056567" y="2211442"/>
            <a:ext cx="952234" cy="106456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2" name="Picture 139" descr="S_LISVIE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756252" y="4828039"/>
            <a:ext cx="258688" cy="227757"/>
          </a:xfrm>
          <a:prstGeom prst="rect">
            <a:avLst/>
          </a:prstGeom>
          <a:noFill/>
        </p:spPr>
      </p:pic>
      <p:pic>
        <p:nvPicPr>
          <p:cNvPr id="193" name="Picture 139" descr="S_LISVIE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764960" y="5777270"/>
            <a:ext cx="242942" cy="227757"/>
          </a:xfrm>
          <a:prstGeom prst="rect">
            <a:avLst/>
          </a:prstGeom>
          <a:noFill/>
        </p:spPr>
      </p:pic>
      <p:cxnSp>
        <p:nvCxnSpPr>
          <p:cNvPr id="194" name="직선 화살표 연결선 193"/>
          <p:cNvCxnSpPr>
            <a:stCxn id="157" idx="3"/>
            <a:endCxn id="153" idx="1"/>
          </p:cNvCxnSpPr>
          <p:nvPr/>
        </p:nvCxnSpPr>
        <p:spPr>
          <a:xfrm flipV="1">
            <a:off x="6261451" y="6032492"/>
            <a:ext cx="1643367" cy="168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직선 화살표 연결선 194"/>
          <p:cNvCxnSpPr>
            <a:stCxn id="156" idx="3"/>
            <a:endCxn id="157" idx="1"/>
          </p:cNvCxnSpPr>
          <p:nvPr/>
        </p:nvCxnSpPr>
        <p:spPr>
          <a:xfrm flipV="1">
            <a:off x="4380400" y="6034181"/>
            <a:ext cx="261257" cy="435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직선 화살표 연결선 195"/>
          <p:cNvCxnSpPr>
            <a:stCxn id="153" idx="0"/>
            <a:endCxn id="179" idx="2"/>
          </p:cNvCxnSpPr>
          <p:nvPr/>
        </p:nvCxnSpPr>
        <p:spPr>
          <a:xfrm flipH="1" flipV="1">
            <a:off x="8342245" y="4856008"/>
            <a:ext cx="528" cy="87048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직선 화살표 연결선 196"/>
          <p:cNvCxnSpPr>
            <a:stCxn id="154" idx="3"/>
            <a:endCxn id="156" idx="1"/>
          </p:cNvCxnSpPr>
          <p:nvPr/>
        </p:nvCxnSpPr>
        <p:spPr>
          <a:xfrm flipV="1">
            <a:off x="2238091" y="6038536"/>
            <a:ext cx="501159" cy="7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직선 화살표 연결선 197"/>
          <p:cNvCxnSpPr>
            <a:stCxn id="156" idx="0"/>
            <a:endCxn id="155" idx="2"/>
          </p:cNvCxnSpPr>
          <p:nvPr/>
        </p:nvCxnSpPr>
        <p:spPr>
          <a:xfrm flipH="1" flipV="1">
            <a:off x="3557440" y="5404280"/>
            <a:ext cx="2385" cy="32798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9" name="Picture 139" descr="S_LISVIE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667782" y="5759852"/>
            <a:ext cx="242942" cy="2277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62001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789236" y="823913"/>
            <a:ext cx="6431573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latinLnBrk="0">
              <a:defRPr/>
            </a:pPr>
            <a:r>
              <a:rPr lang="ko-KR" altLang="en-US" sz="1600" b="1" dirty="0">
                <a:solidFill>
                  <a:srgbClr val="000000"/>
                </a:solidFill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923192" y="823913"/>
            <a:ext cx="767862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white"/>
                </a:solidFill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08946396"/>
              </p:ext>
            </p:extLst>
          </p:nvPr>
        </p:nvGraphicFramePr>
        <p:xfrm>
          <a:off x="417636" y="1341438"/>
          <a:ext cx="8308731" cy="4895850"/>
        </p:xfrm>
        <a:graphic>
          <a:graphicData uri="http://schemas.openxmlformats.org/drawingml/2006/table">
            <a:tbl>
              <a:tblPr/>
              <a:tblGrid>
                <a:gridCol w="8308731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336687241"/>
              </p:ext>
            </p:extLst>
          </p:nvPr>
        </p:nvGraphicFramePr>
        <p:xfrm>
          <a:off x="451340" y="1557338"/>
          <a:ext cx="8175382" cy="4157022"/>
        </p:xfrm>
        <a:graphic>
          <a:graphicData uri="http://schemas.openxmlformats.org/drawingml/2006/table">
            <a:tbl>
              <a:tblPr/>
              <a:tblGrid>
                <a:gridCol w="2341685"/>
                <a:gridCol w="4673112"/>
                <a:gridCol w="1160585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1100" marR="81100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1100" marR="81100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1100" marR="81100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1100" marR="81100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현물재고파악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0" i="0" u="none" strike="noStrike" dirty="0" err="1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재공품</a:t>
                      </a:r>
                      <a:r>
                        <a:rPr lang="ko-KR" altLang="en-US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현물재고 파악한다</a:t>
                      </a:r>
                      <a:r>
                        <a:rPr lang="en-US" altLang="ko-KR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.</a:t>
                      </a:r>
                      <a:endParaRPr lang="ko-KR" altLang="en-US" sz="1100" b="0" i="0" u="none" strike="noStrike" dirty="0"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1100" marR="81100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10. POP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재공품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소요량 및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 시점재고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Download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POP</a:t>
                      </a:r>
                      <a:r>
                        <a:rPr lang="ko-KR" altLang="en-US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에서 재공품 소요량 및 재고를 </a:t>
                      </a:r>
                      <a:r>
                        <a:rPr lang="en-US" altLang="ko-KR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Excel</a:t>
                      </a:r>
                      <a:r>
                        <a:rPr lang="ko-KR" altLang="en-US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 다운로드 한다</a:t>
                      </a:r>
                      <a:endParaRPr lang="ko-KR" altLang="en-US" sz="1100" b="0" i="0" u="none" strike="noStrike" dirty="0"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1100" marR="81100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11.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재공품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총 재고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 POP Upload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FontTx/>
                        <a:buNone/>
                      </a:pPr>
                      <a:r>
                        <a:rPr lang="ko-KR" altLang="en-US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엑셀에서 수립한 생산계획 후의 총 재고를 </a:t>
                      </a:r>
                      <a:r>
                        <a:rPr lang="en-US" altLang="ko-KR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Upload </a:t>
                      </a:r>
                      <a:r>
                        <a:rPr lang="ko-KR" altLang="en-US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한다</a:t>
                      </a:r>
                      <a:endParaRPr lang="en-US" altLang="ko-KR" sz="1100" b="0" i="0" u="none" strike="noStrike" dirty="0" smtClean="0"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1100" marR="81100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12.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재공품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생산계획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POP</a:t>
                      </a:r>
                      <a:r>
                        <a:rPr lang="ko-KR" altLang="en-US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에서 엑셀로 다운로드한 재고 및 소요량을 기반으로 엑셀에서</a:t>
                      </a:r>
                      <a:endParaRPr lang="en-US" altLang="ko-KR" sz="1100" b="0" i="0" u="none" strike="noStrike" dirty="0" smtClean="0"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fontAlgn="ctr"/>
                      <a:r>
                        <a:rPr lang="ko-KR" altLang="en-US" sz="1100" b="0" i="0" u="none" strike="noStrike" dirty="0" err="1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재공품</a:t>
                      </a:r>
                      <a:r>
                        <a:rPr lang="ko-KR" altLang="en-US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생산계획을 수립한다 </a:t>
                      </a:r>
                      <a:endParaRPr lang="en-US" altLang="ko-KR" sz="1100" b="0" i="0" u="none" strike="noStrike" dirty="0" smtClean="0"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1100" marR="81100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18"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13.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재공품생산계획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93663" marR="0" lvl="0" indent="-93663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 Upload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엑셀에서 수립한</a:t>
                      </a:r>
                      <a:r>
                        <a:rPr lang="en-US" altLang="ko-KR" sz="1100" b="0" i="0" u="none" strike="noStrike" baseline="0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0" i="0" u="none" strike="noStrike" baseline="0" dirty="0" err="1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재공품</a:t>
                      </a:r>
                      <a:r>
                        <a:rPr lang="ko-KR" altLang="en-US" sz="1100" b="0" i="0" u="none" strike="noStrike" baseline="0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생산계획을</a:t>
                      </a:r>
                      <a:r>
                        <a:rPr lang="ko-KR" altLang="en-US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SAP</a:t>
                      </a:r>
                      <a:r>
                        <a:rPr lang="ko-KR" altLang="en-US" sz="1100" b="0" i="0" u="none" strike="noStrike" baseline="0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100" b="0" i="0" u="none" strike="noStrike" baseline="0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RFC</a:t>
                      </a:r>
                      <a:r>
                        <a:rPr lang="ko-KR" altLang="en-US" sz="1100" b="0" i="0" u="none" strike="noStrike" baseline="0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를 호출하여 </a:t>
                      </a:r>
                      <a:r>
                        <a:rPr lang="en-US" altLang="ko-KR" sz="1100" b="0" i="0" u="none" strike="noStrike" baseline="0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Upload </a:t>
                      </a:r>
                      <a:r>
                        <a:rPr lang="ko-KR" altLang="en-US" sz="1100" b="0" i="0" u="none" strike="noStrike" baseline="0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한다</a:t>
                      </a:r>
                      <a:endParaRPr lang="ko-KR" altLang="en-US" sz="1100" b="0" i="0" u="none" strike="noStrike" dirty="0"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72000" marT="71991" marB="7199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1100" marR="81100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14.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재공품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생산요청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엑셀에서 </a:t>
                      </a:r>
                      <a:r>
                        <a:rPr lang="ko-KR" altLang="en-US" sz="1100" b="0" i="0" u="none" strike="noStrike" dirty="0" err="1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재공품</a:t>
                      </a:r>
                      <a:r>
                        <a:rPr lang="ko-KR" altLang="en-US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생산계획을 전송을 위하여 호출하는 </a:t>
                      </a:r>
                      <a:r>
                        <a:rPr lang="en-US" altLang="ko-KR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RFC </a:t>
                      </a:r>
                      <a:r>
                        <a:rPr lang="ko-KR" altLang="en-US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프로그램으로</a:t>
                      </a:r>
                      <a:endParaRPr lang="en-US" altLang="ko-KR" sz="1100" b="0" i="0" u="none" strike="noStrike" dirty="0" smtClean="0"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fontAlgn="ctr"/>
                      <a:r>
                        <a:rPr lang="ko-KR" altLang="en-US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수신한 데이터를 </a:t>
                      </a:r>
                      <a:r>
                        <a:rPr lang="en-US" altLang="ko-KR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CBO </a:t>
                      </a:r>
                      <a:r>
                        <a:rPr lang="ko-KR" altLang="en-US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테이블에 저장한다</a:t>
                      </a:r>
                    </a:p>
                  </a:txBody>
                  <a:tcPr marL="3600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1100" marR="81100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632">
                <a:tc>
                  <a:txBody>
                    <a:bodyPr/>
                    <a:lstStyle/>
                    <a:p>
                      <a:pPr algn="l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15.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재공품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생산오더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관리</a:t>
                      </a:r>
                    </a:p>
                  </a:txBody>
                  <a:tcPr marL="72000" marR="72000" marT="71991" marB="71991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CBO</a:t>
                      </a:r>
                      <a:r>
                        <a:rPr lang="en-US" altLang="ko-KR" sz="1100" b="0" i="0" u="none" strike="noStrike" baseline="0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ko-KR" altLang="en-US" sz="1100" b="0" i="0" u="none" strike="noStrike" baseline="0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테이블에 저장된 </a:t>
                      </a:r>
                      <a:r>
                        <a:rPr lang="ko-KR" altLang="en-US" sz="1100" b="0" i="0" u="none" strike="noStrike" dirty="0" err="1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재공품</a:t>
                      </a:r>
                      <a:r>
                        <a:rPr lang="ko-KR" altLang="en-US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생산계획을 기준으로 </a:t>
                      </a:r>
                      <a:r>
                        <a:rPr lang="ko-KR" altLang="en-US" sz="1100" b="0" i="0" u="none" strike="noStrike" dirty="0" err="1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생산오더를</a:t>
                      </a:r>
                      <a:r>
                        <a:rPr lang="ko-KR" altLang="en-US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생성하고</a:t>
                      </a:r>
                      <a:endParaRPr lang="en-US" altLang="ko-KR" sz="1100" b="0" i="0" u="none" strike="noStrike" dirty="0" smtClean="0"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algn="l" fontAlgn="ctr"/>
                      <a:r>
                        <a:rPr lang="ko-KR" altLang="en-US" sz="1100" b="0" i="0" u="none" strike="noStrike" dirty="0" smtClean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그 내역을 조회하여 에러가 발생되면 처리를 한다</a:t>
                      </a:r>
                      <a:endParaRPr lang="ko-KR" altLang="en-US" sz="1100" b="0" i="0" u="none" strike="noStrike" dirty="0"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ZASE0100</a:t>
                      </a:r>
                    </a:p>
                  </a:txBody>
                  <a:tcPr marL="81100" marR="81100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52048" y="69851"/>
            <a:ext cx="6446227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6765681" y="80963"/>
            <a:ext cx="2325565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</p:spTree>
    <p:extLst>
      <p:ext uri="{BB962C8B-B14F-4D97-AF65-F5344CB8AC3E}">
        <p14:creationId xmlns="" xmlns:p14="http://schemas.microsoft.com/office/powerpoint/2010/main" val="3193726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789236" y="823913"/>
            <a:ext cx="6431573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latinLnBrk="0">
              <a:defRPr/>
            </a:pPr>
            <a:r>
              <a:rPr lang="ko-KR" altLang="en-US" sz="1600" b="1" dirty="0">
                <a:solidFill>
                  <a:srgbClr val="000000"/>
                </a:solidFill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923192" y="823913"/>
            <a:ext cx="767862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white"/>
                </a:solidFill>
              </a:rPr>
              <a:t>4</a:t>
            </a: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62880009"/>
              </p:ext>
            </p:extLst>
          </p:nvPr>
        </p:nvGraphicFramePr>
        <p:xfrm>
          <a:off x="583223" y="2060575"/>
          <a:ext cx="7872045" cy="2305052"/>
        </p:xfrm>
        <a:graphic>
          <a:graphicData uri="http://schemas.openxmlformats.org/drawingml/2006/table">
            <a:tbl>
              <a:tblPr/>
              <a:tblGrid>
                <a:gridCol w="657958"/>
                <a:gridCol w="1926980"/>
                <a:gridCol w="3257550"/>
                <a:gridCol w="202955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20000" marR="12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20000" marR="12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20000" marR="12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20000" marR="12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재공품생산계획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↔ 엑셀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 엑셀↔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생산오더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관리 및 생성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ZASE0100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52048" y="69851"/>
            <a:ext cx="6446227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6765681" y="80963"/>
            <a:ext cx="2325565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</p:spTree>
    <p:extLst>
      <p:ext uri="{BB962C8B-B14F-4D97-AF65-F5344CB8AC3E}">
        <p14:creationId xmlns="" xmlns:p14="http://schemas.microsoft.com/office/powerpoint/2010/main" val="3586062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18818598"/>
              </p:ext>
            </p:extLst>
          </p:nvPr>
        </p:nvGraphicFramePr>
        <p:xfrm>
          <a:off x="317989" y="1295401"/>
          <a:ext cx="8506557" cy="501332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 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 Server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연결방법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lang="en-US" altLang="ko-KR" sz="1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Oracle Data Access Components</a:t>
                      </a:r>
                      <a:r>
                        <a:rPr lang="ko-KR" altLang="ko-KR" sz="10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다운로드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 </a:t>
                      </a:r>
                      <a:r>
                        <a:rPr lang="en-US" altLang="ko-KR" sz="1000" u="none" strike="noStrike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  <a:hlinkClick r:id="rId3"/>
                        </a:rPr>
                        <a:t>http://</a:t>
                      </a:r>
                      <a:r>
                        <a:rPr lang="en-US" altLang="ko-KR" sz="1000" u="none" strike="noStrike" baseline="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  <a:hlinkClick r:id="rId3"/>
                        </a:rPr>
                        <a:t>www.oracle.com/technetwork/database/windows/downloads/utilsoft-087491.html</a:t>
                      </a:r>
                      <a:endParaRPr lang="en-US" altLang="ko-KR" sz="1000" u="none" strike="noStrike" baseline="0" dirty="0" smtClean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1" u="none" strike="noStrike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2)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압축을 풀고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4" action="ppaction://hlinkfile"/>
                        </a:rPr>
                        <a:t>ODAC112012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폴더내의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“Setup.EXE”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파일을 실행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3)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프로그램설치 지정폴더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r>
                        <a:rPr lang="en-US" altLang="ko-KR" sz="1000" b="0" u="sng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C:\ORACLE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4)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설치 완료 후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r>
                        <a:rPr lang="en-US" altLang="ko-KR" sz="1000" b="0" u="sng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C:\ORACLE\product\11.2.0\client_1\Network\Admin</a:t>
                      </a:r>
                      <a:endParaRPr lang="en-US" altLang="ko-KR" sz="1000" b="0" u="none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u="none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000" b="0" u="none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폴더내에</a:t>
                      </a:r>
                      <a:r>
                        <a:rPr lang="en-US" altLang="ko-KR" sz="1000" b="0" u="none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altLang="ko-KR" sz="1000" b="0" u="none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5" action="ppaction://hlinkfile"/>
                        </a:rPr>
                        <a:t>&lt;</a:t>
                      </a:r>
                      <a:r>
                        <a:rPr lang="en-US" altLang="ko-KR" sz="1000" b="0" u="none" baseline="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  <a:hlinkClick r:id="rId5" action="ppaction://hlinkfile"/>
                        </a:rPr>
                        <a:t>tnsnames.ora&gt;</a:t>
                      </a:r>
                      <a:r>
                        <a:rPr lang="ko-KR" altLang="en-US" sz="1000" b="0" u="none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파일을 </a:t>
                      </a:r>
                      <a:r>
                        <a:rPr lang="ko-KR" altLang="en-US" sz="1000" b="0" u="none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붙여넣기</a:t>
                      </a:r>
                      <a:endParaRPr lang="en-US" altLang="ko-KR" sz="1000" b="0" u="none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u="none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u="none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r>
                        <a:rPr lang="en-US" altLang="ko-KR" sz="1000" b="0" u="none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5" action="ppaction://hlinkfile"/>
                        </a:rPr>
                        <a:t>&lt;</a:t>
                      </a:r>
                      <a:r>
                        <a:rPr lang="en-US" altLang="ko-KR" sz="1000" b="0" u="none" baseline="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  <a:hlinkClick r:id="rId5" action="ppaction://hlinkfile"/>
                        </a:rPr>
                        <a:t>tnsnames.ora&gt;</a:t>
                      </a:r>
                      <a:r>
                        <a:rPr lang="ko-KR" altLang="en-US" sz="1000" b="0" u="none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파일내에</a:t>
                      </a:r>
                      <a:r>
                        <a:rPr lang="ko-KR" altLang="en-US" sz="1000" b="0" u="none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b="0" u="none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POP</a:t>
                      </a:r>
                      <a:r>
                        <a:rPr lang="ko-KR" altLang="en-US" sz="1000" b="0" u="none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서버 연결주소 아래내용 유무확인</a:t>
                      </a:r>
                      <a:endParaRPr lang="en-US" altLang="ko-KR" sz="1000" b="0" u="none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u="none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-------------------------------------------------------------------------------------- </a:t>
                      </a:r>
                      <a:endParaRPr lang="en-US" altLang="ko-KR" sz="1000" b="0" u="none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u="none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POPK =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u="none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(DESCRIPTION =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u="none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(ADDRESS = (PROTOCOL = TCP)(HOST = 211.231.133.15)(PORT = 1521))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u="none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(CONNECT_DATA = (SID = POPKJ))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u="none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u="none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--------------------------------------------------------------------------------------</a:t>
                      </a:r>
                      <a:endParaRPr lang="en-US" altLang="ko-KR" sz="1000" b="0" u="none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u="none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="0" u="none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83040370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기본환경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Setting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방법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개체 5"/>
          <p:cNvGraphicFramePr>
            <a:graphicFrameLocks noChangeAspect="1"/>
          </p:cNvGraphicFramePr>
          <p:nvPr/>
        </p:nvGraphicFramePr>
        <p:xfrm>
          <a:off x="5292080" y="1484784"/>
          <a:ext cx="648072" cy="546810"/>
        </p:xfrm>
        <a:graphic>
          <a:graphicData uri="http://schemas.openxmlformats.org/presentationml/2006/ole">
            <p:oleObj spid="_x0000_s6146" name="문서" showAsIcon="1" r:id="rId6" imgW="914400" imgH="771480" progId="Word.Document.12">
              <p:embed/>
            </p:oleObj>
          </a:graphicData>
        </a:graphic>
      </p:graphicFrame>
      <p:graphicFrame>
        <p:nvGraphicFramePr>
          <p:cNvPr id="5" name="개체 4"/>
          <p:cNvGraphicFramePr>
            <a:graphicFrameLocks noChangeAspect="1"/>
          </p:cNvGraphicFramePr>
          <p:nvPr/>
        </p:nvGraphicFramePr>
        <p:xfrm>
          <a:off x="6228184" y="1484784"/>
          <a:ext cx="720080" cy="432048"/>
        </p:xfrm>
        <a:graphic>
          <a:graphicData uri="http://schemas.openxmlformats.org/presentationml/2006/ole">
            <p:oleObj spid="_x0000_s6147" name="포장기 셸 개체" showAsIcon="1" r:id="rId7" imgW="1142280" imgH="685800" progId="Package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1656749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918818598"/>
              </p:ext>
            </p:extLst>
          </p:nvPr>
        </p:nvGraphicFramePr>
        <p:xfrm>
          <a:off x="317989" y="1295401"/>
          <a:ext cx="8506557" cy="5155565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환경설정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 Sheet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접속테스트 진행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: POP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정상접속일시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Okay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메시지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 startAt="2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파일이름설정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재공품계획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엑셀파일 이름을 설정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접속테스트 이전 관련프로그램 설치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오라클에서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다운로드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받은파일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개인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PC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설치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메모에 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 ACN :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반드시 지킬것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지키지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않을시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엑셀 프로그램 양식 및 매크로프로그램 오류 및 데이터 오류 발생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83040370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060848"/>
            <a:ext cx="4712966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4005064"/>
            <a:ext cx="20574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656749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631" name="Group 4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07901501"/>
              </p:ext>
            </p:extLst>
          </p:nvPr>
        </p:nvGraphicFramePr>
        <p:xfrm>
          <a:off x="251520" y="2636912"/>
          <a:ext cx="8506557" cy="3744782"/>
        </p:xfrm>
        <a:graphic>
          <a:graphicData uri="http://schemas.openxmlformats.org/drawingml/2006/table">
            <a:tbl>
              <a:tblPr/>
              <a:tblGrid>
                <a:gridCol w="4718538"/>
                <a:gridCol w="3788019"/>
              </a:tblGrid>
              <a:tr h="295232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극판재고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현물파악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&gt; Sheet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현물재고조사 내역기입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신규자재코드 추가관리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반드시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숫자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BATCH /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주작업장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생산감독자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재고중요도 관리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마스터데이터 관리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Sheet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 “POP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코드비교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클릭하면 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POP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업로드되어 있는 자재코드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형명과 엑셀코드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형명비교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일치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빨간색글자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불일치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검은색글자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5"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재고반영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1)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전체재고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변경된 재고내역만 반영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2) POP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코드없는 것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코드추가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★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코드가 없으면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POP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소요량산출이안됨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반드시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코드가없는경우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 해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놓을것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marT="45707" marB="45707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재고반영 버튼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추가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Action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생산감독자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재고중요도 동시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업로드됨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marT="45707" marB="45707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710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신규코드생성시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소요배치계획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)ⓐ 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재고계획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)ⓑ/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재고부족계획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)ⓒ/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소요량누적ⓓ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소요량계획ⓔ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SHEET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에도 동일한 위치에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매뉴얼로 계획자가 신규코드를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등록해야함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marL="84406" marR="84406" marT="45707" marB="45707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6813" name="Line 8"/>
          <p:cNvSpPr>
            <a:spLocks noChangeShapeType="1"/>
          </p:cNvSpPr>
          <p:nvPr/>
        </p:nvSpPr>
        <p:spPr bwMode="auto">
          <a:xfrm>
            <a:off x="633046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</a:endParaRPr>
          </a:p>
        </p:txBody>
      </p:sp>
      <p:graphicFrame>
        <p:nvGraphicFramePr>
          <p:cNvPr id="6759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48049294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260608"/>
            <a:ext cx="8640960" cy="1304296"/>
          </a:xfrm>
          <a:prstGeom prst="rect">
            <a:avLst/>
          </a:prstGeom>
          <a:ln w="3175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4125698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17751464"/>
              </p:ext>
            </p:extLst>
          </p:nvPr>
        </p:nvGraphicFramePr>
        <p:xfrm>
          <a:off x="317989" y="2852936"/>
          <a:ext cx="8506557" cy="3455790"/>
        </p:xfrm>
        <a:graphic>
          <a:graphicData uri="http://schemas.openxmlformats.org/drawingml/2006/table">
            <a:tbl>
              <a:tblPr/>
              <a:tblGrid>
                <a:gridCol w="4326019"/>
                <a:gridCol w="4180538"/>
              </a:tblGrid>
              <a:tr h="28604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극판재고다운로드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(POP) &gt; Sheet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다운로드 버튼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POP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기초재고 화면에서 관련정보 다운로드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재공마스터와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비교결과  보여줌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2.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Master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 비교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코드및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형명비교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자재코드가 없거나 형명이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다를경우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표기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계획정보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재공품코드정보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화면에 조회된 결과를 엑셀로 다운로드 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4. POP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직접 코드 추가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 관리 가능함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29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33046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8025704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1340768"/>
            <a:ext cx="8496944" cy="1464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797152"/>
            <a:ext cx="8561244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2578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17751464"/>
              </p:ext>
            </p:extLst>
          </p:nvPr>
        </p:nvGraphicFramePr>
        <p:xfrm>
          <a:off x="317989" y="2564904"/>
          <a:ext cx="8506557" cy="3798006"/>
        </p:xfrm>
        <a:graphic>
          <a:graphicData uri="http://schemas.openxmlformats.org/drawingml/2006/table">
            <a:tbl>
              <a:tblPr/>
              <a:tblGrid>
                <a:gridCol w="4326019"/>
                <a:gridCol w="4180538"/>
              </a:tblGrid>
              <a:tr h="30963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소요량계획다운로드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(POP) &gt; Sheet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다운로드 버튼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엑셀에서 다운로드 버튼을 실행하기 전 반드시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POP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 소요량 산출을 실행해야함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향후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Batch job)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계획정보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재공품소요량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다운로드 버튼실행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형명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재고중요도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전일재고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전기실적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전기소요량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기초재고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당일재고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생산반영량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극판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당일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총소요량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이월소요량포함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+ D0(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당일소요량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이월소요량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7) D0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당일소요량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8) D1~ D30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 소요량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소요량산출 일자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시간표기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166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 다운로드 데이터는 모두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기준임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33046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8025704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55795"/>
            <a:ext cx="9144000" cy="1225226"/>
          </a:xfrm>
          <a:prstGeom prst="rect">
            <a:avLst/>
          </a:prstGeom>
          <a:ln w="3175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789040"/>
            <a:ext cx="4102082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2578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17751464"/>
              </p:ext>
            </p:extLst>
          </p:nvPr>
        </p:nvGraphicFramePr>
        <p:xfrm>
          <a:off x="317989" y="1268760"/>
          <a:ext cx="8506557" cy="5312912"/>
        </p:xfrm>
        <a:graphic>
          <a:graphicData uri="http://schemas.openxmlformats.org/drawingml/2006/table">
            <a:tbl>
              <a:tblPr/>
              <a:tblGrid>
                <a:gridCol w="5334131"/>
                <a:gridCol w="3172426"/>
              </a:tblGrid>
              <a:tr h="42802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&lt;1.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소요배치계획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Sheet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계획이있는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 보여주기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”&amp;”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모든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ITEM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보여주기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기능버튼</a:t>
                      </a: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소요량계획이 있는 아이템만 배치소요량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view 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할수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있는 기능</a:t>
                      </a: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“ALL View”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체크박스 기능</a:t>
                      </a: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&lt;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소요량계획다운로드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(POP)&gt; Sheet View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 초기에 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계획있는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Item/ALL Item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조건설정가능</a:t>
                      </a: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“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당일경고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&amp; “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익일경고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</a:t>
                      </a: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메시지 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당일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익일 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사용예정량이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있는 항목이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?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 존재합니다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&lt;2.EX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sheet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버튼기능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전송시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극판재고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현물파악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)&gt;Sheet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주작업장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형명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코드을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참조하여 </a:t>
                      </a: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해당일자로 양식대로 데이터 전송됨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 버튼실행결과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좌측 양식에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버튼실행시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&lt;2.EX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&gt;sheet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기존데이터삭제 후 데이터전송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형명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배치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천매단위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천매단위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계획수량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매수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=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전일실적입력시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자동으로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실적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매수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=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수량으로 실적으로 수량이 변경됨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235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소요배치계획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배치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)ⓐ 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재고계획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배치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)ⓑ/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재고부족계획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배치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)ⓒ/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소요량누적ⓓ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소요량계획ⓔ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개의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Sheet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아이템코드의 위치 및 개수등이 반드시 일치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해야함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33046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8025704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628" y="1537743"/>
            <a:ext cx="5256583" cy="2480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33652" y="1988840"/>
            <a:ext cx="2973771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2578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17751464"/>
              </p:ext>
            </p:extLst>
          </p:nvPr>
        </p:nvGraphicFramePr>
        <p:xfrm>
          <a:off x="317989" y="2636912"/>
          <a:ext cx="8506557" cy="3744416"/>
        </p:xfrm>
        <a:graphic>
          <a:graphicData uri="http://schemas.openxmlformats.org/drawingml/2006/table">
            <a:tbl>
              <a:tblPr/>
              <a:tblGrid>
                <a:gridCol w="6702283"/>
                <a:gridCol w="1804274"/>
              </a:tblGrid>
              <a:tr h="31348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&lt;2.EX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Sheet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&lt;1.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소요배치계획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에서발송한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데이터로 계획자가 매뉴얼로 리드타임 및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CAPA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감안하여 일정계획을 수립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&lt;2.EX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화면은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D-1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일부터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View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“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이전데이터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체크박스 클릭하면 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D-7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일까지 화면에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View.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  <a:defRPr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금주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차주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차차주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동일 요일은 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글자색이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다르게 표기된다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EX)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금주월요일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검은색 글자 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차주월요일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파란색글자 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차차주월요일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녹색글자</a:t>
                      </a: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“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&lt;3.SAP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Sheet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 생산오더 생성하는 양식으로 데이터 발송된다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1) “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 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여러 번 클릭하면 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I/F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일련번호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(SEQ)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다르게 중복으로 오더리스트 발생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2)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소요배치계획은 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천매단위로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계획이 수립되었으나 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생성양식에서는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계획수량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 1000”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매단위로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1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33046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8025704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268760"/>
            <a:ext cx="8496944" cy="1326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578" y="4437112"/>
            <a:ext cx="847789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2578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17751464"/>
              </p:ext>
            </p:extLst>
          </p:nvPr>
        </p:nvGraphicFramePr>
        <p:xfrm>
          <a:off x="317988" y="2060849"/>
          <a:ext cx="8502483" cy="4320479"/>
        </p:xfrm>
        <a:graphic>
          <a:graphicData uri="http://schemas.openxmlformats.org/drawingml/2006/table">
            <a:tbl>
              <a:tblPr/>
              <a:tblGrid>
                <a:gridCol w="5355755"/>
                <a:gridCol w="3146728"/>
              </a:tblGrid>
              <a:tr h="43204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&lt;3.SAP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Sheet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공장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1200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2.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요청일자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생산오더생성일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엑셀파일의 파일명에 있는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날짜를참조함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3.  I/F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일련번호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(SEQ)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: ERP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생산오더 생성시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요청일자와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SEQ”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번호가 같으면 생산오더 생성이 안됨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4.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생산라인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&lt;2.EX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Sheet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있는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W/C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명을 참조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5.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자재번호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자재코드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형명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자재형명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7.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수량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&lt;2.EX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계획된 수량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X 1000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매단위로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8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자리수로 생성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8.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생산일자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&lt;2.EX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계획된 일자 참조생성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9.  </a:t>
                      </a:r>
                      <a:r>
                        <a:rPr kumimoji="0" lang="en-US" altLang="ko-KR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Tr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CODE : CO01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10.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오더유형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ZP01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생성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(ZP01~ZP05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수정가능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11.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메모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생산오더의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텍스트에 입력할 메모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12.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화면에 보이는 데이터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라인수만큼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생산오더 생성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생성할 리스트만 필터로 조정하여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13. 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버튼클릭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엑셀에서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접속로그인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R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전송버튼을 클릭하면 성공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실패 메시지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view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: sap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전송완료되었습니다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건수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:?]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완료되면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하단에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텍스트표기됨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33046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8025704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268760"/>
            <a:ext cx="847789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2348880"/>
            <a:ext cx="1862475" cy="1228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3573016"/>
            <a:ext cx="1903090" cy="1198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2578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17751464"/>
              </p:ext>
            </p:extLst>
          </p:nvPr>
        </p:nvGraphicFramePr>
        <p:xfrm>
          <a:off x="317989" y="1268760"/>
          <a:ext cx="8502483" cy="4968552"/>
        </p:xfrm>
        <a:graphic>
          <a:graphicData uri="http://schemas.openxmlformats.org/drawingml/2006/table">
            <a:tbl>
              <a:tblPr/>
              <a:tblGrid>
                <a:gridCol w="5763418"/>
                <a:gridCol w="2739065"/>
              </a:tblGrid>
              <a:tr h="44232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1200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MRP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관리자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생산감독자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생산일자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생산반영일자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처리방법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1)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처리내역보기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2)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오더생성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처리결과 검색조건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1)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전체조회 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2)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에러내역 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3)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미처리내역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4)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정상처리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조건입력 후 실행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527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33046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8025704"/>
              </p:ext>
            </p:extLst>
          </p:nvPr>
        </p:nvGraphicFramePr>
        <p:xfrm>
          <a:off x="317990" y="493716"/>
          <a:ext cx="8508023" cy="755473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24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ZASE0100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44824"/>
            <a:ext cx="5704814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2578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17751464"/>
              </p:ext>
            </p:extLst>
          </p:nvPr>
        </p:nvGraphicFramePr>
        <p:xfrm>
          <a:off x="317989" y="2780928"/>
          <a:ext cx="8506557" cy="3600400"/>
        </p:xfrm>
        <a:graphic>
          <a:graphicData uri="http://schemas.openxmlformats.org/drawingml/2006/table">
            <a:tbl>
              <a:tblPr/>
              <a:tblGrid>
                <a:gridCol w="6702283"/>
                <a:gridCol w="1804274"/>
              </a:tblGrid>
              <a:tr h="30142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1.  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 →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발송한 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리스트 조회결과값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VIEW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</a:t>
                      </a: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2.  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엑셀과 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정보일치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확인하고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 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대상리스트 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선택후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생산오더생성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생성시 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오더상태는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 REL “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생성</a:t>
                      </a: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3.  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엑셀에서 데이터를 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잘못올린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경우는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ZASE0100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라인삭제후 엑셀→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재전송</a:t>
                      </a: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4.   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안정화 이후에는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Batch Job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예</a:t>
                      </a: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616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33046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8025704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ZASE0100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268760"/>
            <a:ext cx="8496944" cy="1427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2578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17751464"/>
              </p:ext>
            </p:extLst>
          </p:nvPr>
        </p:nvGraphicFramePr>
        <p:xfrm>
          <a:off x="317989" y="1268760"/>
          <a:ext cx="8506557" cy="5112568"/>
        </p:xfrm>
        <a:graphic>
          <a:graphicData uri="http://schemas.openxmlformats.org/drawingml/2006/table">
            <a:tbl>
              <a:tblPr/>
              <a:tblGrid>
                <a:gridCol w="4614051"/>
                <a:gridCol w="3892506"/>
              </a:tblGrid>
              <a:tr h="42802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&lt; 4.EX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변경전후비교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Sheet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 . [4.EX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변경전후비교로저장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: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금일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(D0)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이후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&lt;2.EX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있는 계획정보를 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&lt;4.EX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변경전후비교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&gt;Sheet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</a:t>
                      </a: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계획결과가 전송</a:t>
                      </a: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: 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아이템별</a:t>
                      </a: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소요일자별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합계되여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데이터전송</a:t>
                      </a: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 </a:t>
                      </a:r>
                      <a:r>
                        <a:rPr kumimoji="0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계획된 결과  전송완료화면</a:t>
                      </a: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제품계획이 추가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변경이 되면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1) &lt;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소요량계획다운로드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(POP)&gt;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변경후소요량 다운로드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변경된 소요량과 </a:t>
                      </a:r>
                      <a:r>
                        <a:rPr kumimoji="0" lang="en-US" altLang="ko-KR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&lt;2.EX</a:t>
                      </a:r>
                      <a:r>
                        <a:rPr kumimoji="0" lang="ko-KR" altLang="en-US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</a:t>
                      </a:r>
                      <a:r>
                        <a:rPr kumimoji="0" lang="en-US" altLang="ko-KR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계획량을 비교</a:t>
                      </a:r>
                      <a:endParaRPr kumimoji="0" lang="en-US" altLang="ko-KR" sz="1000" b="1" i="0" u="sng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3)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비교화면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4) </a:t>
                      </a:r>
                      <a:r>
                        <a:rPr lang="en-US" altLang="ko-KR" sz="1000" dirty="0" smtClean="0"/>
                        <a:t>EH519BC712GRFS[SLI01483]</a:t>
                      </a:r>
                      <a:r>
                        <a:rPr lang="en-US" altLang="ko-KR" sz="1000" baseline="0" dirty="0" smtClean="0"/>
                        <a:t> </a:t>
                      </a:r>
                      <a:r>
                        <a:rPr lang="ko-KR" altLang="en-US" sz="1000" baseline="0" dirty="0" smtClean="0"/>
                        <a:t>아이템이 </a:t>
                      </a:r>
                      <a:r>
                        <a:rPr lang="en-US" altLang="ko-KR" sz="1000" baseline="0" dirty="0" smtClean="0"/>
                        <a:t>10/26(</a:t>
                      </a:r>
                      <a:r>
                        <a:rPr lang="ko-KR" altLang="en-US" sz="1000" baseline="0" dirty="0" smtClean="0"/>
                        <a:t>토</a:t>
                      </a:r>
                      <a:r>
                        <a:rPr lang="en-US" altLang="ko-KR" sz="1000" baseline="0" dirty="0" smtClean="0"/>
                        <a:t>)</a:t>
                      </a:r>
                      <a:r>
                        <a:rPr lang="ko-KR" altLang="en-US" sz="1000" baseline="0" dirty="0" smtClean="0"/>
                        <a:t>에 </a:t>
                      </a:r>
                      <a:endParaRPr lang="en-US" altLang="ko-KR" sz="1000" baseline="0" dirty="0" smtClean="0"/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[-15.0]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만큼 차이수량 조회가능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5)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차이 수량 의미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음수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계획이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음수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만큼 소요량보다 많이 반영 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계획에서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음수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만큼 배제계획 조정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ⓑ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양수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계획이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양수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만큼 소요량보다 적게 반영 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계획에서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양수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만큼 추가계획 조정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2352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1.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제품계획과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재공품계획은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실시간의 밀접한 관계가 있으므로 의사소통이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원활해야함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2. POP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소요량을 다운로드 받으므로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반영완료후 소요량 다운로드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.&lt;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재공품은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기준임을 항시 인지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3</a:t>
                      </a:r>
                      <a:r>
                        <a:rPr kumimoji="0" lang="en-US" altLang="ko-K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33046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8025704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2718288"/>
                <a:gridCol w="5789735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재공품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엑셀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1700809"/>
            <a:ext cx="4248472" cy="1019866"/>
          </a:xfrm>
          <a:prstGeom prst="rect">
            <a:avLst/>
          </a:prstGeom>
          <a:ln w="127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109" y="3726558"/>
            <a:ext cx="4351907" cy="1574650"/>
          </a:xfrm>
          <a:prstGeom prst="rect">
            <a:avLst/>
          </a:prstGeom>
          <a:ln w="127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5" y="2420888"/>
            <a:ext cx="3608641" cy="1584176"/>
          </a:xfrm>
          <a:prstGeom prst="rect">
            <a:avLst/>
          </a:prstGeom>
          <a:ln w="127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925781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7519</TotalTime>
  <Words>1839</Words>
  <Application>Microsoft Office PowerPoint</Application>
  <PresentationFormat>화면 슬라이드 쇼(4:3)</PresentationFormat>
  <Paragraphs>512</Paragraphs>
  <Slides>17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3</vt:i4>
      </vt:variant>
      <vt:variant>
        <vt:lpstr>슬라이드 제목</vt:lpstr>
      </vt:variant>
      <vt:variant>
        <vt:i4>17</vt:i4>
      </vt:variant>
    </vt:vector>
  </HeadingPairs>
  <TitlesOfParts>
    <vt:vector size="21" baseType="lpstr">
      <vt:lpstr>1_Office Theme</vt:lpstr>
      <vt:lpstr>비트맵 이미지</vt:lpstr>
      <vt:lpstr>Microsoft Office Word 문서</vt:lpstr>
      <vt:lpstr>패키지</vt:lpstr>
      <vt:lpstr>슬라이드 1</vt:lpstr>
      <vt:lpstr>문서 개정 이력</vt:lpstr>
      <vt:lpstr>교육 개요</vt:lpstr>
      <vt:lpstr>교육 개요</vt:lpstr>
      <vt:lpstr>교육 개요</vt:lpstr>
      <vt:lpstr>교육 개요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</vt:vector>
  </TitlesOfParts>
  <Company>Accenture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사용자 교육 매뉴얼</dc:title>
  <dc:creator>gbattery</dc:creator>
  <cp:lastModifiedBy>gbattery</cp:lastModifiedBy>
  <cp:revision>641</cp:revision>
  <dcterms:created xsi:type="dcterms:W3CDTF">2013-06-03T09:19:07Z</dcterms:created>
  <dcterms:modified xsi:type="dcterms:W3CDTF">2013-10-31T04:17:01Z</dcterms:modified>
</cp:coreProperties>
</file>