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3"/>
  </p:notesMasterIdLst>
  <p:handoutMasterIdLst>
    <p:handoutMasterId r:id="rId24"/>
  </p:handoutMasterIdLst>
  <p:sldIdLst>
    <p:sldId id="374" r:id="rId3"/>
    <p:sldId id="375" r:id="rId4"/>
    <p:sldId id="450" r:id="rId5"/>
    <p:sldId id="391" r:id="rId6"/>
    <p:sldId id="392" r:id="rId7"/>
    <p:sldId id="509" r:id="rId8"/>
    <p:sldId id="510" r:id="rId9"/>
    <p:sldId id="511" r:id="rId10"/>
    <p:sldId id="512" r:id="rId11"/>
    <p:sldId id="513" r:id="rId12"/>
    <p:sldId id="519" r:id="rId13"/>
    <p:sldId id="514" r:id="rId14"/>
    <p:sldId id="515" r:id="rId15"/>
    <p:sldId id="516" r:id="rId16"/>
    <p:sldId id="517" r:id="rId17"/>
    <p:sldId id="518" r:id="rId18"/>
    <p:sldId id="520" r:id="rId19"/>
    <p:sldId id="521" r:id="rId20"/>
    <p:sldId id="522" r:id="rId21"/>
    <p:sldId id="523" r:id="rId22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>
        <p:scale>
          <a:sx n="90" d="100"/>
          <a:sy n="90" d="100"/>
        </p:scale>
        <p:origin x="-2268" y="-66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50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71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5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3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7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91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6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51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4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9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lang="ko-KR" altLang="en-US" sz="2400" b="1" dirty="0" err="1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선발행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39387908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선발행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오더 진행에 대해 전반적인 프로세스를 이해하고 단계별 작업 내용에 대해 숙지한다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447675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/ Sample</a:t>
            </a:r>
            <a:endParaRPr lang="ko-KR" altLang="en-US" dirty="0" smtClean="0">
              <a:latin typeface="+mn-ea"/>
              <a:ea typeface="+mn-ea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320" y="1355999"/>
            <a:ext cx="8998990" cy="490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cs typeface="윤고딕130"/>
              </a:rPr>
              <a:t>/ Sample</a:t>
            </a:r>
            <a:endParaRPr lang="ko-KR" altLang="en-US" dirty="0">
              <a:latin typeface="+mn-ea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59090499"/>
              </p:ext>
            </p:extLst>
          </p:nvPr>
        </p:nvGraphicFramePr>
        <p:xfrm>
          <a:off x="469902" y="1352550"/>
          <a:ext cx="8969374" cy="2907807"/>
        </p:xfrm>
        <a:graphic>
          <a:graphicData uri="http://schemas.openxmlformats.org/drawingml/2006/table">
            <a:tbl>
              <a:tblPr/>
              <a:tblGrid>
                <a:gridCol w="606470"/>
                <a:gridCol w="1474679"/>
                <a:gridCol w="1674710"/>
                <a:gridCol w="3108957"/>
                <a:gridCol w="1100159"/>
                <a:gridCol w="1004399"/>
              </a:tblGrid>
              <a:tr h="4468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15181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01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다이렉트 송장입력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다이렉트 송장입력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선발행 건 다이렉트 기표 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부서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F-22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02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다이렉트 송장입력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세금계산서 발행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선발행 건 전자 세금계산서 발행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부서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ZFIR0020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03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수금 반제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수금 반제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선발행건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–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입금내역 반제 처리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부서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F-30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04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선발행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진행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선발행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진행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선발행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SO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부서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05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최종 반제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최종 반제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선발행 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SO –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선발행건 최종 반제처리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부서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F-30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다이렉트 송장 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입력 조건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증빙일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일자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유형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D3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매출채권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선발행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전표헤더텍스트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첫번째 개별항목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 키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01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 번호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F-22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075" y="1609725"/>
            <a:ext cx="4996026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1228725" y="2085975"/>
            <a:ext cx="733425" cy="2286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505075" y="2066925"/>
            <a:ext cx="447675" cy="2190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228725" y="2676525"/>
            <a:ext cx="733425" cy="2286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733426" y="4924425"/>
            <a:ext cx="514350" cy="209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447800" y="4933950"/>
            <a:ext cx="781049" cy="209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다이렉트 송장 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G/L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1071002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외상매출금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선발행세금계산서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기입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세금포함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사업영역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1100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추가데이터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부서번호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다음 개별항목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전기키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19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G/L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거래처번호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SGL Ind : B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선발행세금계산서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9" y="1552575"/>
            <a:ext cx="4205286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F-22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0639" y="3009899"/>
            <a:ext cx="4157661" cy="2411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971550" y="2352674"/>
            <a:ext cx="733425" cy="5810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638550" y="1885950"/>
            <a:ext cx="733425" cy="2286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990600" y="1695450"/>
            <a:ext cx="733425" cy="2286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직선 화살표 연결선 10"/>
          <p:cNvCxnSpPr>
            <a:stCxn id="8" idx="3"/>
            <a:endCxn id="7" idx="6"/>
          </p:cNvCxnSpPr>
          <p:nvPr/>
        </p:nvCxnSpPr>
        <p:spPr>
          <a:xfrm flipH="1">
            <a:off x="1704975" y="2081072"/>
            <a:ext cx="2040983" cy="56211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>
            <a:stCxn id="7" idx="0"/>
            <a:endCxn id="9" idx="4"/>
          </p:cNvCxnSpPr>
          <p:nvPr/>
        </p:nvCxnSpPr>
        <p:spPr>
          <a:xfrm flipV="1">
            <a:off x="1338263" y="1924050"/>
            <a:ext cx="19050" cy="42862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타원 15"/>
          <p:cNvSpPr/>
          <p:nvPr/>
        </p:nvSpPr>
        <p:spPr>
          <a:xfrm>
            <a:off x="3781425" y="4095749"/>
            <a:ext cx="819150" cy="5048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657349" y="4972049"/>
            <a:ext cx="2066925" cy="36195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0" name="직선 화살표 연결선 19"/>
          <p:cNvCxnSpPr>
            <a:stCxn id="9" idx="5"/>
            <a:endCxn id="16" idx="1"/>
          </p:cNvCxnSpPr>
          <p:nvPr/>
        </p:nvCxnSpPr>
        <p:spPr>
          <a:xfrm>
            <a:off x="1616617" y="1890572"/>
            <a:ext cx="2284770" cy="227910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>
            <a:stCxn id="16" idx="3"/>
            <a:endCxn id="17" idx="7"/>
          </p:cNvCxnSpPr>
          <p:nvPr/>
        </p:nvCxnSpPr>
        <p:spPr>
          <a:xfrm flipH="1">
            <a:off x="3421580" y="4526644"/>
            <a:ext cx="479807" cy="49841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650" y="1567195"/>
            <a:ext cx="4982792" cy="3717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다이렉트 송장 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기입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세금제외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 영역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1100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 센터 기입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다음 개별항목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대변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전기키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50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대변입력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2131001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매출부가가치세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F-22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123950" y="2828925"/>
            <a:ext cx="733425" cy="2286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3095625" y="3514725"/>
            <a:ext cx="733425" cy="2286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133475" y="3181350"/>
            <a:ext cx="733425" cy="2286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791905" y="4507097"/>
            <a:ext cx="430840" cy="22439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419225" y="4507097"/>
            <a:ext cx="733425" cy="2286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다이렉트 송장 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기입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기본금액 기입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세금제외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세금코드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O8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사업영역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상위메뉴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simulation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F-22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600200"/>
            <a:ext cx="5010150" cy="3652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1095375" y="2724149"/>
            <a:ext cx="733425" cy="9239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다이렉트 송장 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 내용 확인 후 저장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F-22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7" y="1614489"/>
            <a:ext cx="4981574" cy="3652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발행 시 매뉴얼로 생성한 건이므로 품목을 반드시 입력해야 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과정은 세금계산서 발행 프로세스와 동일함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9" y="1419225"/>
            <a:ext cx="5024981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1781175" y="3905250"/>
            <a:ext cx="733425" cy="2286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 반제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선발행 세금계산서 건에 대해 대금 입금 시 수금반제 처리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609725"/>
            <a:ext cx="5043487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452105" y="4373081"/>
            <a:ext cx="1100248" cy="25208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434384" y="1909872"/>
            <a:ext cx="852156" cy="23790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>
            <a:stCxn id="5" idx="0"/>
            <a:endCxn id="6" idx="4"/>
          </p:cNvCxnSpPr>
          <p:nvPr/>
        </p:nvCxnSpPr>
        <p:spPr>
          <a:xfrm flipH="1" flipV="1">
            <a:off x="860462" y="2147777"/>
            <a:ext cx="141767" cy="222530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 반제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수금반제 조건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 번호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유형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계정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G/L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5)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 (G/L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6)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표준미결항목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반제 처리를 해야 여신 한도가 증가함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1600200"/>
            <a:ext cx="3652837" cy="2381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0497" y="2522796"/>
            <a:ext cx="3618946" cy="2829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834878" y="2097714"/>
            <a:ext cx="770638" cy="347773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59957" y="2664784"/>
            <a:ext cx="586341" cy="24853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6" idx="3"/>
            <a:endCxn id="7" idx="7"/>
          </p:cNvCxnSpPr>
          <p:nvPr/>
        </p:nvCxnSpPr>
        <p:spPr>
          <a:xfrm flipH="1">
            <a:off x="860430" y="2394557"/>
            <a:ext cx="87305" cy="30662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타원 10"/>
          <p:cNvSpPr/>
          <p:nvPr/>
        </p:nvSpPr>
        <p:spPr>
          <a:xfrm>
            <a:off x="2458114" y="3603993"/>
            <a:ext cx="1433401" cy="31942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/>
          <p:cNvCxnSpPr>
            <a:stCxn id="7" idx="5"/>
            <a:endCxn id="11" idx="1"/>
          </p:cNvCxnSpPr>
          <p:nvPr/>
        </p:nvCxnSpPr>
        <p:spPr>
          <a:xfrm>
            <a:off x="860430" y="2876924"/>
            <a:ext cx="1807601" cy="77384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 반제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반제할 해당 선발행 건과 수금 건을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double click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수금반제 금액 설정 후 저장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일치시 표준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불일치할때는 분할지급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진행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5682" y="1628443"/>
            <a:ext cx="4987555" cy="3384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3166953" y="2313909"/>
            <a:ext cx="586341" cy="24853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181130" y="4624718"/>
            <a:ext cx="586341" cy="24853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선발행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선발행 건에 대해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ZOR7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선발행 오더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나머지는 표준오더와 동일하게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4" y="1609724"/>
            <a:ext cx="4976812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1891046" y="2845536"/>
            <a:ext cx="586341" cy="24853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선발행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이후는 기존 표준오더 진행과 동일함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(DO ~ Billing)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선발행 오더 유형으로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진행시 세금은 포함되지 않음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4" y="1614489"/>
            <a:ext cx="4938711" cy="3743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최종반제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 선발행 건과 선발행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최종반제 단계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087" y="1562100"/>
            <a:ext cx="5031415" cy="3573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최종반제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다른 조건은 동일하게 기입하며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특별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G/L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지시자를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선발행세금계산서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기입하고 정상미결항목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진행함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581" y="1586466"/>
            <a:ext cx="4889673" cy="3400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1338153" y="2707312"/>
            <a:ext cx="1171131" cy="35486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473853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최종반제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선발행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진행건과 기존 선발행 건을 반제 처리하여 완료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90758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835" y="1536959"/>
            <a:ext cx="5043240" cy="3662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22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99030" y="2781300"/>
            <a:ext cx="42450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 smtClean="0">
                <a:latin typeface="+mn-ea"/>
                <a:ea typeface="+mn-ea"/>
              </a:rPr>
              <a:t>감사합니다</a:t>
            </a:r>
            <a:r>
              <a:rPr lang="en-US" altLang="ko-KR" sz="6000" dirty="0" smtClean="0">
                <a:latin typeface="+mn-ea"/>
                <a:ea typeface="+mn-ea"/>
              </a:rPr>
              <a:t>.</a:t>
            </a:r>
            <a:endParaRPr lang="ko-KR" altLang="en-US" sz="60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15695</TotalTime>
  <Words>1014</Words>
  <Application>Microsoft Office PowerPoint</Application>
  <PresentationFormat>A4 용지(210x297mm)</PresentationFormat>
  <Paragraphs>284</Paragraphs>
  <Slides>20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3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582</cp:revision>
  <cp:lastPrinted>2006-08-30T13:33:06Z</cp:lastPrinted>
  <dcterms:created xsi:type="dcterms:W3CDTF">2008-05-17T00:48:54Z</dcterms:created>
  <dcterms:modified xsi:type="dcterms:W3CDTF">2013-03-11T01:07:35Z</dcterms:modified>
</cp:coreProperties>
</file>