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</p:sldMasterIdLst>
  <p:notesMasterIdLst>
    <p:notesMasterId r:id="rId4"/>
  </p:notesMasterIdLst>
  <p:sldIdLst>
    <p:sldId id="264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126" y="90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68568F3-BADE-44BC-86C3-45F7ABDF14A8}" type="datetime1">
              <a:rPr lang="ko-KR" altLang="en-US"/>
              <a:pPr lvl="0">
                <a:defRPr/>
              </a:pPr>
              <a:t>2025-12-05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F1ED1C5-4F4E-4D3E-8595-AB1B0620DD3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501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주요문제 발생현황 보고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– 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청원 </a:t>
            </a:r>
            <a:r>
              <a:rPr lang="ko-KR" altLang="en-US" sz="2000" b="1" dirty="0" err="1">
                <a:solidFill>
                  <a:prstClr val="black"/>
                </a:solidFill>
                <a:latin typeface="세방고딕 Regular"/>
                <a:ea typeface="세방고딕 Regular"/>
              </a:rPr>
              <a:t>볼보트럭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en-US" altLang="ko-KR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GB73010 </a:t>
            </a:r>
            <a:r>
              <a:rPr lang="ko-KR" altLang="en-US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파열</a:t>
            </a:r>
            <a:r>
              <a:rPr lang="en-US" altLang="ko-KR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[2025.12.03]</a:t>
            </a: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492568"/>
              </p:ext>
            </p:extLst>
          </p:nvPr>
        </p:nvGraphicFramePr>
        <p:xfrm>
          <a:off x="107504" y="668905"/>
          <a:ext cx="4660410" cy="61806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10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00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748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청원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볼보트럭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748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임효진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대리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세방고딕 Regular"/>
                          <a:ea typeface="세방고딕 Regular"/>
                        </a:rPr>
                        <a:t>010-6421-1946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867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GB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73011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Lot No.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2024.10.30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748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748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‘25.01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월 장착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2025.12.03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84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볼보 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FH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트럭 시동용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 검 자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CS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팀  박성철 책임 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/ </a:t>
                      </a:r>
                      <a:r>
                        <a:rPr lang="ko-KR" altLang="en-US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배규한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책임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품질팀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하헌준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책임 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/ </a:t>
                      </a:r>
                      <a:r>
                        <a:rPr lang="ko-KR" altLang="en-US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정우석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선임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097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‘25.1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월 해당 배터리 장착 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볼보 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AS </a:t>
                      </a:r>
                      <a:r>
                        <a:rPr lang="ko-KR" altLang="en-US" sz="1000" b="1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순정품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 </a:t>
                      </a:r>
                      <a:r>
                        <a:rPr lang="en-US" altLang="ko-KR" sz="1000" b="0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[</a:t>
                      </a:r>
                      <a:r>
                        <a:rPr lang="ko-KR" altLang="en-US" sz="1000" b="0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차량 출고일 </a:t>
                      </a:r>
                      <a:r>
                        <a:rPr lang="en-US" altLang="ko-KR" sz="1000" b="0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: ‘21.08.25]</a:t>
                      </a: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’25.12.01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일 </a:t>
                      </a:r>
                      <a:r>
                        <a:rPr lang="ko-KR" altLang="en-US" sz="1000" b="1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운행중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‘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펑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’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하는 소리 발생 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주행 </a:t>
                      </a:r>
                      <a:r>
                        <a:rPr lang="ko-KR" altLang="en-US" sz="1000" b="1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종료후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 배터리 외관 확인</a:t>
                      </a:r>
                      <a:endParaRPr lang="en-US" altLang="ko-KR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  <a:sym typeface="Wingdings" panose="05000000000000000000" pitchFamily="2" charset="2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   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결과 배터리 파열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/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파손 및 </a:t>
                      </a:r>
                      <a:r>
                        <a:rPr lang="ko-KR" altLang="en-US" sz="1000" b="1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누액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 흔적 확인 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/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  <a:sym typeface="Wingdings" panose="05000000000000000000" pitchFamily="2" charset="2"/>
                        </a:rPr>
                        <a:t>시동 불가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볼보 </a:t>
                      </a:r>
                      <a:r>
                        <a:rPr lang="ko-KR" altLang="en-US" sz="1000" b="1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트럭측에서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현장 긴급출동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/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차량확인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고객측 무상 교환 요구로</a:t>
                      </a:r>
                      <a:endParaRPr lang="en-US" altLang="ko-KR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볼보 트럭에서 새제품으로 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대 모두 교환 처리</a:t>
                      </a:r>
                      <a:endParaRPr lang="en-US" altLang="ko-KR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해당 </a:t>
                      </a:r>
                      <a:r>
                        <a:rPr lang="ko-KR" altLang="en-US" sz="1000" b="1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고품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볼보 청원사업소에 보관 </a:t>
                      </a:r>
                      <a:r>
                        <a:rPr lang="en-US" altLang="ko-KR" sz="10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</a:t>
                      </a:r>
                      <a:r>
                        <a:rPr lang="ko-KR" altLang="en-US" sz="10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점검 요청</a:t>
                      </a:r>
                      <a:r>
                        <a:rPr lang="en-US" altLang="ko-KR" sz="10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_</a:t>
                      </a:r>
                      <a:r>
                        <a:rPr lang="ko-KR" altLang="en-US" sz="10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 원인</a:t>
                      </a:r>
                      <a:r>
                        <a:rPr lang="en-US" altLang="ko-KR" sz="1000" b="1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838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인명피해없으며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 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 및 배터리 커버 소손 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74068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</a:t>
                      </a:r>
                      <a:r>
                        <a:rPr lang="ko-KR" altLang="en-US" sz="1000" b="1" u="none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진단기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u="none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측정시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</a:t>
                      </a:r>
                      <a:r>
                        <a:rPr lang="ko-KR" altLang="en-US" sz="1000" b="1" u="none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파열품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 10.40V/77CCA(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이상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),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                                  (</a:t>
                      </a:r>
                      <a:r>
                        <a:rPr lang="ko-KR" altLang="en-US" sz="1000" b="1" u="none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미파열품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 12.42V/904CCA(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충전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파열제품 비중 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1.332(#4-</a:t>
                      </a:r>
                      <a:r>
                        <a:rPr lang="ko-KR" altLang="en-US" sz="1000" b="1" u="none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고비중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), 1.284(#5)/25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℃ 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기타 셀 액 고갈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단자외관 및 체결상태 양호 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[Spark 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없음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]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셀 상부 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Mossing(</a:t>
                      </a:r>
                      <a:r>
                        <a:rPr lang="ko-KR" altLang="en-US" sz="1000" b="1" u="none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모싱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), </a:t>
                      </a:r>
                      <a:r>
                        <a:rPr lang="ko-KR" altLang="en-US" sz="1000" b="1" u="none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극판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u="none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활탈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및 부식 현상 심화</a:t>
                      </a:r>
                      <a:endParaRPr lang="en-US" altLang="ko-KR" sz="1000" b="1" u="none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EFB 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필요하나 일반 </a:t>
                      </a:r>
                      <a:r>
                        <a:rPr lang="en-US" altLang="ko-KR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Flooded</a:t>
                      </a:r>
                      <a:r>
                        <a:rPr lang="ko-KR" altLang="en-US" sz="1000" b="1" u="none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배터리 사용으로 인해 발생</a:t>
                      </a:r>
                      <a:endParaRPr lang="en-US" altLang="ko-KR" sz="1000" b="1" u="none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467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배터리는 제조상 </a:t>
                      </a:r>
                      <a:r>
                        <a:rPr lang="ko-KR" altLang="en-US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이상없으며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무시동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/</a:t>
                      </a:r>
                      <a:r>
                        <a:rPr lang="ko-KR" altLang="en-US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중부하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사용 등으로 인한 조기수명 종료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부식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/</a:t>
                      </a:r>
                      <a:r>
                        <a:rPr lang="ko-KR" altLang="en-US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활탈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/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감액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/</a:t>
                      </a:r>
                      <a:r>
                        <a:rPr lang="en-US" altLang="ko-KR" sz="1000" b="1" kern="120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Gasing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1539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화재발생원 파악 및 배터리교체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수리비 요청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5619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조치사항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파열 원인 설명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제조상 </a:t>
                      </a:r>
                      <a:r>
                        <a:rPr lang="ko-KR" altLang="en-US" sz="1000" b="1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이상없으며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고객 불만 조기 불만 해소 및 확대 방지를</a:t>
                      </a:r>
                      <a:endParaRPr lang="en-US" altLang="ko-KR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위해 배터리 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대 무상 제공으로 종결</a:t>
                      </a:r>
                      <a:endParaRPr lang="en-US" altLang="ko-KR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(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기타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 EFB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장착 사양 차량에 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Flooded type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변경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제외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적용 </a:t>
                      </a:r>
                      <a:b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</a:b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          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검토 필요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 (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영업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/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공장 외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 _ 23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년도 유사 현상 발생 사례 有 </a:t>
                      </a:r>
                      <a:endParaRPr lang="en-US" altLang="ko-KR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F110F383-396D-4C56-ACCC-D01671A78B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0605" y="692696"/>
            <a:ext cx="2448272" cy="1229450"/>
          </a:xfrm>
          <a:prstGeom prst="rect">
            <a:avLst/>
          </a:prstGeom>
        </p:spPr>
      </p:pic>
      <p:grpSp>
        <p:nvGrpSpPr>
          <p:cNvPr id="34" name="그룹 33">
            <a:extLst>
              <a:ext uri="{FF2B5EF4-FFF2-40B4-BE49-F238E27FC236}">
                <a16:creationId xmlns:a16="http://schemas.microsoft.com/office/drawing/2014/main" id="{92522405-5865-4ADD-AB8C-14534108F0DF}"/>
              </a:ext>
            </a:extLst>
          </p:cNvPr>
          <p:cNvGrpSpPr/>
          <p:nvPr/>
        </p:nvGrpSpPr>
        <p:grpSpPr>
          <a:xfrm>
            <a:off x="4850606" y="1990140"/>
            <a:ext cx="2448272" cy="1255137"/>
            <a:chOff x="4826297" y="1957127"/>
            <a:chExt cx="2482007" cy="1255137"/>
          </a:xfrm>
        </p:grpSpPr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29F26C5E-39F3-49FE-8622-4FB78EE81C97}"/>
                </a:ext>
              </a:extLst>
            </p:cNvPr>
            <p:cNvGrpSpPr/>
            <p:nvPr/>
          </p:nvGrpSpPr>
          <p:grpSpPr>
            <a:xfrm>
              <a:off x="4826297" y="1957127"/>
              <a:ext cx="2482007" cy="1255137"/>
              <a:chOff x="4826297" y="1957127"/>
              <a:chExt cx="2482007" cy="1255137"/>
            </a:xfrm>
          </p:grpSpPr>
          <p:pic>
            <p:nvPicPr>
              <p:cNvPr id="24" name="그림 23">
                <a:extLst>
                  <a:ext uri="{FF2B5EF4-FFF2-40B4-BE49-F238E27FC236}">
                    <a16:creationId xmlns:a16="http://schemas.microsoft.com/office/drawing/2014/main" id="{90728387-3B51-4AB2-9658-9329F0AC74A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239" r="6612"/>
              <a:stretch/>
            </p:blipFill>
            <p:spPr>
              <a:xfrm>
                <a:off x="4826297" y="1957127"/>
                <a:ext cx="2482007" cy="1255137"/>
              </a:xfrm>
              <a:prstGeom prst="rect">
                <a:avLst/>
              </a:prstGeom>
            </p:spPr>
          </p:pic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6E7FC52E-80C4-40F3-ABBB-B2B839E747F9}"/>
                  </a:ext>
                </a:extLst>
              </p:cNvPr>
              <p:cNvSpPr/>
              <p:nvPr/>
            </p:nvSpPr>
            <p:spPr>
              <a:xfrm>
                <a:off x="4932040" y="2276872"/>
                <a:ext cx="1008112" cy="79208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16A76F88-8E57-48E9-96FA-7ABA44AA9A8B}"/>
                  </a:ext>
                </a:extLst>
              </p:cNvPr>
              <p:cNvSpPr/>
              <p:nvPr/>
            </p:nvSpPr>
            <p:spPr>
              <a:xfrm>
                <a:off x="6196372" y="2636912"/>
                <a:ext cx="1090548" cy="55877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6" name="Text Box 35">
              <a:extLst>
                <a:ext uri="{FF2B5EF4-FFF2-40B4-BE49-F238E27FC236}">
                  <a16:creationId xmlns:a16="http://schemas.microsoft.com/office/drawing/2014/main" id="{58F99549-D5DA-4388-9896-74F08714CE6A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6163017" y="2251328"/>
              <a:ext cx="1123903" cy="26161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ko-KR" sz="11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Mossing(</a:t>
              </a:r>
              <a:r>
                <a:rPr lang="ko-KR" altLang="en-US" sz="1100" dirty="0" err="1">
                  <a:solidFill>
                    <a:srgbClr val="FFFF00"/>
                  </a:solidFill>
                  <a:latin typeface="세방고딕 Regular"/>
                  <a:ea typeface="세방고딕 Regular"/>
                </a:rPr>
                <a:t>모싱</a:t>
              </a:r>
              <a:r>
                <a:rPr lang="en-US" altLang="ko-KR" sz="11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)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5575686F-FDE4-43EB-B263-EEFEE533F9FC}"/>
              </a:ext>
            </a:extLst>
          </p:cNvPr>
          <p:cNvGrpSpPr/>
          <p:nvPr/>
        </p:nvGrpSpPr>
        <p:grpSpPr>
          <a:xfrm>
            <a:off x="4850605" y="3306312"/>
            <a:ext cx="2448272" cy="1307829"/>
            <a:chOff x="4826297" y="3273299"/>
            <a:chExt cx="2482008" cy="1307829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1FC6B14A-352D-46ED-A248-F0875793E52F}"/>
                </a:ext>
              </a:extLst>
            </p:cNvPr>
            <p:cNvGrpSpPr/>
            <p:nvPr/>
          </p:nvGrpSpPr>
          <p:grpSpPr>
            <a:xfrm>
              <a:off x="4826297" y="3273299"/>
              <a:ext cx="2482008" cy="1307829"/>
              <a:chOff x="4803481" y="3261404"/>
              <a:chExt cx="2504824" cy="1307829"/>
            </a:xfrm>
          </p:grpSpPr>
          <p:pic>
            <p:nvPicPr>
              <p:cNvPr id="26" name="그림 25">
                <a:extLst>
                  <a:ext uri="{FF2B5EF4-FFF2-40B4-BE49-F238E27FC236}">
                    <a16:creationId xmlns:a16="http://schemas.microsoft.com/office/drawing/2014/main" id="{EAD59F9F-F05E-4E7C-819F-3DFA910066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803481" y="3261404"/>
                <a:ext cx="2504824" cy="1307829"/>
              </a:xfrm>
              <a:prstGeom prst="rect">
                <a:avLst/>
              </a:prstGeom>
            </p:spPr>
          </p:pic>
          <p:sp>
            <p:nvSpPr>
              <p:cNvPr id="54" name="직사각형 53">
                <a:extLst>
                  <a:ext uri="{FF2B5EF4-FFF2-40B4-BE49-F238E27FC236}">
                    <a16:creationId xmlns:a16="http://schemas.microsoft.com/office/drawing/2014/main" id="{F9951309-A2CA-45DE-A0ED-25C6CE041DEA}"/>
                  </a:ext>
                </a:extLst>
              </p:cNvPr>
              <p:cNvSpPr/>
              <p:nvPr/>
            </p:nvSpPr>
            <p:spPr>
              <a:xfrm>
                <a:off x="4852756" y="3664210"/>
                <a:ext cx="2339896" cy="81352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8" name="Text Box 35">
              <a:extLst>
                <a:ext uri="{FF2B5EF4-FFF2-40B4-BE49-F238E27FC236}">
                  <a16:creationId xmlns:a16="http://schemas.microsoft.com/office/drawing/2014/main" id="{5A5F498D-D829-4C31-8C39-9DB7C00AD0D4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5401796" y="3383978"/>
              <a:ext cx="1442916" cy="26161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100" dirty="0" err="1">
                  <a:solidFill>
                    <a:srgbClr val="FFFF00"/>
                  </a:solidFill>
                  <a:latin typeface="세방고딕 Regular"/>
                  <a:ea typeface="세방고딕 Regular"/>
                </a:rPr>
                <a:t>극판</a:t>
              </a:r>
              <a:r>
                <a:rPr lang="ko-KR" altLang="en-US" sz="11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 </a:t>
              </a:r>
              <a:r>
                <a:rPr lang="ko-KR" altLang="en-US" sz="1100" dirty="0" err="1">
                  <a:solidFill>
                    <a:srgbClr val="FFFF00"/>
                  </a:solidFill>
                  <a:latin typeface="세방고딕 Regular"/>
                  <a:ea typeface="세방고딕 Regular"/>
                </a:rPr>
                <a:t>활탈</a:t>
              </a:r>
              <a:r>
                <a:rPr lang="en-US" altLang="ko-KR" sz="11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/</a:t>
              </a:r>
              <a:r>
                <a:rPr lang="ko-KR" altLang="en-US" sz="11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부식</a:t>
              </a:r>
              <a:r>
                <a:rPr lang="en-US" altLang="ko-KR" sz="11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/</a:t>
              </a:r>
              <a:r>
                <a:rPr lang="ko-KR" altLang="en-US" sz="11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감액</a:t>
              </a:r>
              <a:endParaRPr lang="en-US" altLang="ko-KR" sz="1100" dirty="0">
                <a:solidFill>
                  <a:srgbClr val="FFFF00"/>
                </a:solidFill>
                <a:latin typeface="세방고딕 Regular"/>
                <a:ea typeface="세방고딕 Regular"/>
              </a:endParaRPr>
            </a:p>
          </p:txBody>
        </p:sp>
      </p:grpSp>
      <p:pic>
        <p:nvPicPr>
          <p:cNvPr id="36" name="그림 35">
            <a:extLst>
              <a:ext uri="{FF2B5EF4-FFF2-40B4-BE49-F238E27FC236}">
                <a16:creationId xmlns:a16="http://schemas.microsoft.com/office/drawing/2014/main" id="{302516FB-02F2-4D1A-BEED-754AF46826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0312" y="696596"/>
            <a:ext cx="1537671" cy="1229627"/>
          </a:xfrm>
          <a:prstGeom prst="rect">
            <a:avLst/>
          </a:prstGeom>
        </p:spPr>
      </p:pic>
      <p:grpSp>
        <p:nvGrpSpPr>
          <p:cNvPr id="39" name="그룹 38">
            <a:extLst>
              <a:ext uri="{FF2B5EF4-FFF2-40B4-BE49-F238E27FC236}">
                <a16:creationId xmlns:a16="http://schemas.microsoft.com/office/drawing/2014/main" id="{14E86BA1-93E3-4F04-B0BA-7AFAD32F47C9}"/>
              </a:ext>
            </a:extLst>
          </p:cNvPr>
          <p:cNvGrpSpPr/>
          <p:nvPr/>
        </p:nvGrpSpPr>
        <p:grpSpPr>
          <a:xfrm>
            <a:off x="7237230" y="1990140"/>
            <a:ext cx="1108627" cy="1579166"/>
            <a:chOff x="7237230" y="1990140"/>
            <a:chExt cx="1108627" cy="1579166"/>
          </a:xfrm>
        </p:grpSpPr>
        <p:pic>
          <p:nvPicPr>
            <p:cNvPr id="37" name="그림 36">
              <a:extLst>
                <a:ext uri="{FF2B5EF4-FFF2-40B4-BE49-F238E27FC236}">
                  <a16:creationId xmlns:a16="http://schemas.microsoft.com/office/drawing/2014/main" id="{E9592F59-077D-438A-B27D-9CC524ABCE1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0800000">
              <a:off x="7380312" y="1990140"/>
              <a:ext cx="822465" cy="1503936"/>
            </a:xfrm>
            <a:prstGeom prst="rect">
              <a:avLst/>
            </a:prstGeom>
          </p:spPr>
        </p:pic>
        <p:sp>
          <p:nvSpPr>
            <p:cNvPr id="62" name="Text Box 35">
              <a:extLst>
                <a:ext uri="{FF2B5EF4-FFF2-40B4-BE49-F238E27FC236}">
                  <a16:creationId xmlns:a16="http://schemas.microsoft.com/office/drawing/2014/main" id="{F5DEFCC6-F57F-40C9-B1F9-61BD3896FAF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7237230" y="3169196"/>
              <a:ext cx="1108627" cy="40011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ko-KR" altLang="en-US" sz="1000" dirty="0" err="1">
                  <a:solidFill>
                    <a:srgbClr val="FFFF00"/>
                  </a:solidFill>
                  <a:latin typeface="세방고딕 Regular"/>
                  <a:ea typeface="세방고딕 Regular"/>
                </a:rPr>
                <a:t>인디게이트</a:t>
              </a:r>
              <a:br>
                <a:rPr lang="en-US" altLang="ko-KR" sz="10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</a:br>
              <a:r>
                <a:rPr lang="en-US" altLang="ko-KR" sz="10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(</a:t>
              </a:r>
              <a:r>
                <a:rPr lang="ko-KR" altLang="en-US" sz="10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변형</a:t>
              </a:r>
              <a:r>
                <a:rPr lang="en-US" altLang="ko-KR" sz="10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)</a:t>
              </a:r>
            </a:p>
          </p:txBody>
        </p:sp>
      </p:grpSp>
      <p:pic>
        <p:nvPicPr>
          <p:cNvPr id="40" name="그림 39">
            <a:extLst>
              <a:ext uri="{FF2B5EF4-FFF2-40B4-BE49-F238E27FC236}">
                <a16:creationId xmlns:a16="http://schemas.microsoft.com/office/drawing/2014/main" id="{13B15748-A255-4585-A8B3-6854316C26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0886" y="4685938"/>
            <a:ext cx="1697700" cy="1307829"/>
          </a:xfrm>
          <a:prstGeom prst="rect">
            <a:avLst/>
          </a:prstGeom>
        </p:spPr>
      </p:pic>
      <p:grpSp>
        <p:nvGrpSpPr>
          <p:cNvPr id="42" name="그룹 41">
            <a:extLst>
              <a:ext uri="{FF2B5EF4-FFF2-40B4-BE49-F238E27FC236}">
                <a16:creationId xmlns:a16="http://schemas.microsoft.com/office/drawing/2014/main" id="{8C3CF7C0-6950-40FB-8D05-67251C5527EF}"/>
              </a:ext>
            </a:extLst>
          </p:cNvPr>
          <p:cNvGrpSpPr/>
          <p:nvPr/>
        </p:nvGrpSpPr>
        <p:grpSpPr>
          <a:xfrm>
            <a:off x="4861401" y="4687529"/>
            <a:ext cx="2501505" cy="1307829"/>
            <a:chOff x="4870828" y="4696956"/>
            <a:chExt cx="2501505" cy="1307829"/>
          </a:xfrm>
        </p:grpSpPr>
        <p:pic>
          <p:nvPicPr>
            <p:cNvPr id="41" name="그림 40">
              <a:extLst>
                <a:ext uri="{FF2B5EF4-FFF2-40B4-BE49-F238E27FC236}">
                  <a16:creationId xmlns:a16="http://schemas.microsoft.com/office/drawing/2014/main" id="{BD8A3FD1-033D-4A85-AEBC-B449AAABEA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t="10698"/>
            <a:stretch/>
          </p:blipFill>
          <p:spPr>
            <a:xfrm>
              <a:off x="4870828" y="4696956"/>
              <a:ext cx="2461785" cy="1307829"/>
            </a:xfrm>
            <a:prstGeom prst="rect">
              <a:avLst/>
            </a:prstGeom>
          </p:spPr>
        </p:pic>
        <p:sp>
          <p:nvSpPr>
            <p:cNvPr id="67" name="Text Box 35">
              <a:extLst>
                <a:ext uri="{FF2B5EF4-FFF2-40B4-BE49-F238E27FC236}">
                  <a16:creationId xmlns:a16="http://schemas.microsoft.com/office/drawing/2014/main" id="{6568F969-C599-498A-8A3C-7DC62182CE0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910549" y="5696040"/>
              <a:ext cx="2461784" cy="26161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1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신차 출고 차량 순정 </a:t>
              </a:r>
              <a:r>
                <a:rPr lang="en-US" altLang="ko-KR" sz="11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EFB </a:t>
              </a:r>
              <a:r>
                <a:rPr lang="ko-KR" altLang="en-US" sz="1100" dirty="0">
                  <a:solidFill>
                    <a:srgbClr val="FFFF00"/>
                  </a:solidFill>
                  <a:latin typeface="세방고딕 Regular"/>
                  <a:ea typeface="세방고딕 Regular"/>
                </a:rPr>
                <a:t>배터리 장착</a:t>
              </a:r>
              <a:endParaRPr lang="en-US" altLang="ko-KR" sz="1100" dirty="0">
                <a:solidFill>
                  <a:srgbClr val="FFFF00"/>
                </a:solidFill>
                <a:latin typeface="세방고딕 Regular"/>
                <a:ea typeface="세방고딕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746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4974585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r>
                        <a:rPr lang="en-US" altLang="ko-KR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+</a:t>
                      </a:r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확대물건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B-1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33505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청원 </a:t>
            </a:r>
            <a:r>
              <a:rPr lang="ko-KR" altLang="en-US" sz="1200" b="1" dirty="0" err="1">
                <a:solidFill>
                  <a:prstClr val="black"/>
                </a:solidFill>
                <a:latin typeface="세방고딕 Regular"/>
                <a:ea typeface="세방고딕 Regular"/>
              </a:rPr>
              <a:t>볼보트럭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 </a:t>
            </a:r>
            <a:r>
              <a:rPr lang="en-US" altLang="ko-KR" sz="12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GB73010 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파열</a:t>
            </a:r>
            <a:r>
              <a:rPr lang="en-US" altLang="ko-KR" sz="12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[2025.12.03]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207390" y="1591080"/>
            <a:ext cx="8901114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defRPr/>
            </a:pPr>
            <a:r>
              <a:rPr lang="en-US" altLang="ko-KR" sz="1200" b="1" dirty="0">
                <a:latin typeface="세방고딕 Regular"/>
                <a:ea typeface="세방고딕 Regular"/>
              </a:rPr>
              <a:t> -. </a:t>
            </a:r>
            <a:r>
              <a:rPr lang="ko-KR" altLang="en-US" sz="1200" b="1" dirty="0">
                <a:latin typeface="세방고딕 Regular"/>
                <a:ea typeface="세방고딕 Regular"/>
              </a:rPr>
              <a:t>배터리 제조상 </a:t>
            </a:r>
            <a:r>
              <a:rPr lang="ko-KR" altLang="en-US" sz="1200" b="1" dirty="0" err="1">
                <a:latin typeface="세방고딕 Regular"/>
                <a:ea typeface="세방고딕 Regular"/>
              </a:rPr>
              <a:t>이상없으며</a:t>
            </a:r>
            <a:r>
              <a:rPr lang="en-US" altLang="ko-KR" sz="1200" b="1" dirty="0">
                <a:latin typeface="세방고딕 Regular"/>
                <a:ea typeface="세방고딕 Regular"/>
              </a:rPr>
              <a:t>, </a:t>
            </a:r>
            <a:r>
              <a:rPr lang="ko-KR" altLang="en-US" sz="1200" b="1" dirty="0" err="1">
                <a:latin typeface="세방고딕 Regular"/>
                <a:ea typeface="세방고딕 Regular"/>
              </a:rPr>
              <a:t>무시동</a:t>
            </a:r>
            <a:r>
              <a:rPr lang="en-US" altLang="ko-KR" sz="1200" b="1" dirty="0">
                <a:latin typeface="세방고딕 Regular"/>
                <a:ea typeface="세방고딕 Regular"/>
              </a:rPr>
              <a:t>/</a:t>
            </a:r>
            <a:r>
              <a:rPr lang="ko-KR" altLang="en-US" sz="1200" b="1" dirty="0" err="1">
                <a:latin typeface="세방고딕 Regular"/>
                <a:ea typeface="세방고딕 Regular"/>
              </a:rPr>
              <a:t>중부하</a:t>
            </a:r>
            <a:r>
              <a:rPr lang="ko-KR" altLang="en-US" sz="1200" b="1" dirty="0">
                <a:latin typeface="세방고딕 Regular"/>
                <a:ea typeface="세방고딕 Regular"/>
              </a:rPr>
              <a:t> 사용 등으로 인한 조기수명 종료</a:t>
            </a:r>
            <a:r>
              <a:rPr lang="en-US" altLang="ko-KR" sz="1200" b="1" dirty="0">
                <a:latin typeface="세방고딕 Regular"/>
                <a:ea typeface="세방고딕 Regular"/>
              </a:rPr>
              <a:t>(</a:t>
            </a:r>
            <a:r>
              <a:rPr lang="ko-KR" altLang="en-US" sz="1200" b="1" dirty="0">
                <a:latin typeface="세방고딕 Regular"/>
                <a:ea typeface="세방고딕 Regular"/>
              </a:rPr>
              <a:t>부식</a:t>
            </a:r>
            <a:r>
              <a:rPr lang="en-US" altLang="ko-KR" sz="1200" b="1" dirty="0">
                <a:latin typeface="세방고딕 Regular"/>
                <a:ea typeface="세방고딕 Regular"/>
              </a:rPr>
              <a:t>/</a:t>
            </a:r>
            <a:r>
              <a:rPr lang="ko-KR" altLang="en-US" sz="1200" b="1" dirty="0" err="1">
                <a:latin typeface="세방고딕 Regular"/>
                <a:ea typeface="세방고딕 Regular"/>
              </a:rPr>
              <a:t>활탈</a:t>
            </a:r>
            <a:r>
              <a:rPr lang="en-US" altLang="ko-KR" sz="1200" b="1" dirty="0">
                <a:latin typeface="세방고딕 Regular"/>
                <a:ea typeface="세방고딕 Regular"/>
              </a:rPr>
              <a:t>/</a:t>
            </a:r>
            <a:r>
              <a:rPr lang="ko-KR" altLang="en-US" sz="1200" b="1" dirty="0">
                <a:latin typeface="세방고딕 Regular"/>
                <a:ea typeface="세방고딕 Regular"/>
              </a:rPr>
              <a:t>감액</a:t>
            </a:r>
            <a:r>
              <a:rPr lang="en-US" altLang="ko-KR" sz="1200" b="1" dirty="0">
                <a:latin typeface="세방고딕 Regular"/>
                <a:ea typeface="세방고딕 Regular"/>
              </a:rPr>
              <a:t>/</a:t>
            </a:r>
            <a:r>
              <a:rPr lang="en-US" altLang="ko-KR" sz="1200" b="1" dirty="0" err="1">
                <a:latin typeface="세방고딕 Regular"/>
                <a:ea typeface="세방고딕 Regular"/>
              </a:rPr>
              <a:t>Gasing</a:t>
            </a:r>
            <a:r>
              <a:rPr lang="en-US" altLang="ko-KR" sz="1200" b="1" dirty="0">
                <a:latin typeface="세방고딕 Regular"/>
                <a:ea typeface="세방고딕 Regular"/>
              </a:rPr>
              <a:t>) </a:t>
            </a:r>
            <a:r>
              <a:rPr lang="ko-KR" altLang="en-US" sz="1200" b="1" dirty="0">
                <a:latin typeface="세방고딕 Regular"/>
                <a:ea typeface="세방고딕 Regular"/>
              </a:rPr>
              <a:t>인한 발생</a:t>
            </a:r>
            <a:endParaRPr lang="en-US" altLang="ko-KR" sz="1200" b="1" dirty="0">
              <a:latin typeface="세방고딕 Regular"/>
              <a:ea typeface="세방고딕 Regular"/>
            </a:endParaRPr>
          </a:p>
          <a:p>
            <a:pPr>
              <a:spcBef>
                <a:spcPts val="300"/>
              </a:spcBef>
              <a:defRPr/>
            </a:pPr>
            <a:r>
              <a:rPr lang="en-US" altLang="ko-KR" sz="1200" b="1" dirty="0">
                <a:latin typeface="세방고딕 Regular"/>
                <a:ea typeface="세방고딕 Regular"/>
              </a:rPr>
              <a:t> -. </a:t>
            </a:r>
            <a:r>
              <a:rPr lang="ko-KR" altLang="en-US" sz="1200" b="1" dirty="0">
                <a:latin typeface="세방고딕 Regular"/>
                <a:ea typeface="세방고딕 Regular"/>
              </a:rPr>
              <a:t>고객 불만 조기 불만 해소 및 확대 방지를 위해 배터리 </a:t>
            </a:r>
            <a:r>
              <a:rPr lang="en-US" altLang="ko-KR" sz="1200" b="1" dirty="0">
                <a:latin typeface="세방고딕 Regular"/>
                <a:ea typeface="세방고딕 Regular"/>
              </a:rPr>
              <a:t>2</a:t>
            </a:r>
            <a:r>
              <a:rPr lang="ko-KR" altLang="en-US" sz="1200" b="1" dirty="0">
                <a:latin typeface="세방고딕 Regular"/>
                <a:ea typeface="세방고딕 Regular"/>
              </a:rPr>
              <a:t>대 무상 제공으로 종결</a:t>
            </a:r>
            <a:endParaRPr lang="en-US" altLang="ko-KR" sz="1200" b="1" dirty="0">
              <a:latin typeface="세방고딕 Regular"/>
              <a:ea typeface="세방고딕 Regular"/>
            </a:endParaRPr>
          </a:p>
          <a:p>
            <a:pPr>
              <a:spcBef>
                <a:spcPts val="300"/>
              </a:spcBef>
              <a:defRPr/>
            </a:pPr>
            <a:r>
              <a:rPr lang="en-US" altLang="ko-KR" sz="1200" b="1" dirty="0">
                <a:latin typeface="세방고딕 Regular"/>
                <a:ea typeface="세방고딕 Regular"/>
              </a:rPr>
              <a:t> -. EFB</a:t>
            </a:r>
            <a:r>
              <a:rPr lang="ko-KR" altLang="en-US" sz="1200" b="1" dirty="0">
                <a:latin typeface="세방고딕 Regular"/>
                <a:ea typeface="세방고딕 Regular"/>
              </a:rPr>
              <a:t> 장착 사양 차량에 </a:t>
            </a:r>
            <a:r>
              <a:rPr lang="en-US" altLang="ko-KR" sz="1200" b="1" dirty="0">
                <a:latin typeface="세방고딕 Regular"/>
                <a:ea typeface="세방고딕 Regular"/>
              </a:rPr>
              <a:t>Flooded type </a:t>
            </a:r>
            <a:r>
              <a:rPr lang="ko-KR" altLang="en-US" sz="1200" b="1" dirty="0">
                <a:latin typeface="세방고딕 Regular"/>
                <a:ea typeface="세방고딕 Regular"/>
              </a:rPr>
              <a:t>변경</a:t>
            </a:r>
            <a:r>
              <a:rPr lang="en-US" altLang="ko-KR" sz="1200" b="1" dirty="0">
                <a:latin typeface="세방고딕 Regular"/>
                <a:ea typeface="세방고딕 Regular"/>
              </a:rPr>
              <a:t>(</a:t>
            </a:r>
            <a:r>
              <a:rPr lang="ko-KR" altLang="en-US" sz="1200" b="1" dirty="0">
                <a:latin typeface="세방고딕 Regular"/>
                <a:ea typeface="세방고딕 Regular"/>
              </a:rPr>
              <a:t>제외</a:t>
            </a:r>
            <a:r>
              <a:rPr lang="en-US" altLang="ko-KR" sz="1200" b="1" dirty="0">
                <a:latin typeface="세방고딕 Regular"/>
                <a:ea typeface="세방고딕 Regular"/>
              </a:rPr>
              <a:t>)</a:t>
            </a:r>
            <a:r>
              <a:rPr lang="ko-KR" altLang="en-US" sz="1200" b="1" dirty="0">
                <a:latin typeface="세방고딕 Regular"/>
                <a:ea typeface="세방고딕 Regular"/>
              </a:rPr>
              <a:t> 적용 검토 필요 </a:t>
            </a:r>
            <a:r>
              <a:rPr lang="en-US" altLang="ko-KR" sz="1200" b="1" dirty="0">
                <a:latin typeface="세방고딕 Regular"/>
                <a:ea typeface="세방고딕 Regular"/>
              </a:rPr>
              <a:t>(</a:t>
            </a:r>
            <a:r>
              <a:rPr lang="ko-KR" altLang="en-US" sz="1200" b="1" dirty="0">
                <a:latin typeface="세방고딕 Regular"/>
                <a:ea typeface="세방고딕 Regular"/>
              </a:rPr>
              <a:t>지속 발생 가능성 있음 </a:t>
            </a:r>
            <a:r>
              <a:rPr lang="en-US" altLang="ko-KR" sz="1200" b="1" dirty="0">
                <a:latin typeface="세방고딕 Regular"/>
                <a:ea typeface="세방고딕 Regular"/>
              </a:rPr>
              <a:t>– </a:t>
            </a:r>
            <a:r>
              <a:rPr lang="ko-KR" altLang="en-US" sz="1200" b="1" dirty="0">
                <a:latin typeface="세방고딕 Regular"/>
                <a:ea typeface="세방고딕 Regular"/>
              </a:rPr>
              <a:t>파열 및 화재</a:t>
            </a:r>
            <a:r>
              <a:rPr lang="en-US" altLang="ko-KR" sz="1200" b="1" dirty="0">
                <a:latin typeface="세방고딕 Regular"/>
                <a:ea typeface="세방고딕 Regular"/>
              </a:rPr>
              <a:t>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454</Words>
  <Application>Microsoft Office PowerPoint</Application>
  <PresentationFormat>화면 슬라이드 쇼(4:3)</PresentationFormat>
  <Paragraphs>69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182</cp:revision>
  <cp:lastPrinted>2025-12-03T08:48:21Z</cp:lastPrinted>
  <dcterms:created xsi:type="dcterms:W3CDTF">2018-07-03T00:02:36Z</dcterms:created>
  <dcterms:modified xsi:type="dcterms:W3CDTF">2025-12-05T08:11:15Z</dcterms:modified>
  <cp:version/>
</cp:coreProperties>
</file>