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18"/>
  </p:notesMasterIdLst>
  <p:handoutMasterIdLst>
    <p:handoutMasterId r:id="rId19"/>
  </p:handoutMasterIdLst>
  <p:sldIdLst>
    <p:sldId id="374" r:id="rId3"/>
    <p:sldId id="375" r:id="rId4"/>
    <p:sldId id="450" r:id="rId5"/>
    <p:sldId id="391" r:id="rId6"/>
    <p:sldId id="392" r:id="rId7"/>
    <p:sldId id="451" r:id="rId8"/>
    <p:sldId id="452" r:id="rId9"/>
    <p:sldId id="454" r:id="rId10"/>
    <p:sldId id="464" r:id="rId11"/>
    <p:sldId id="465" r:id="rId12"/>
    <p:sldId id="485" r:id="rId13"/>
    <p:sldId id="484" r:id="rId14"/>
    <p:sldId id="487" r:id="rId15"/>
    <p:sldId id="488" r:id="rId16"/>
    <p:sldId id="483" r:id="rId17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0000"/>
    <a:srgbClr val="333333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979" autoAdjust="0"/>
    <p:restoredTop sz="97138" autoAdjust="0"/>
  </p:normalViewPr>
  <p:slideViewPr>
    <p:cSldViewPr snapToGrid="0" showGuides="1">
      <p:cViewPr>
        <p:scale>
          <a:sx n="100" d="100"/>
          <a:sy n="100" d="100"/>
        </p:scale>
        <p:origin x="-1944" y="-432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6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3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1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4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49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2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7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369048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2013.02.25</a:t>
            </a: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SD_01 </a:t>
            </a:r>
            <a:r>
              <a:rPr kumimoji="1" lang="ko-KR" altLang="en-US" sz="2400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반품오더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2013. 02. 25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김중환 과장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오더 진행에 대해 전반적인 프로세스를 이해하고 단계별 작업 내용에 대해 숙지한다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085" y="1355998"/>
            <a:ext cx="8953665" cy="485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09431300"/>
              </p:ext>
            </p:extLst>
          </p:nvPr>
        </p:nvGraphicFramePr>
        <p:xfrm>
          <a:off x="469902" y="1352550"/>
          <a:ext cx="8969374" cy="4719850"/>
        </p:xfrm>
        <a:graphic>
          <a:graphicData uri="http://schemas.openxmlformats.org/drawingml/2006/table">
            <a:tbl>
              <a:tblPr/>
              <a:tblGrid>
                <a:gridCol w="606470"/>
                <a:gridCol w="1474679"/>
                <a:gridCol w="1674710"/>
                <a:gridCol w="3108957"/>
                <a:gridCol w="1100159"/>
                <a:gridCol w="1004399"/>
              </a:tblGrid>
              <a:tr h="4468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515181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01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반품</a:t>
                      </a:r>
                      <a:r>
                        <a:rPr lang="en-US" altLang="ko-KR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S/O 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입력</a:t>
                      </a:r>
                      <a:endParaRPr lang="en-US" altLang="ko-KR" sz="1100" b="0" i="0" u="non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반품</a:t>
                      </a:r>
                      <a:r>
                        <a:rPr kumimoji="1" lang="en-US" altLang="ko-KR" sz="1100" dirty="0" smtClean="0">
                          <a:latin typeface="+mn-ea"/>
                          <a:ea typeface="+mn-ea"/>
                        </a:rPr>
                        <a:t>S/O </a:t>
                      </a: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입력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ctr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반품 </a:t>
                      </a:r>
                      <a:r>
                        <a:rPr lang="en-US" altLang="ko-KR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S/O </a:t>
                      </a: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입력단계</a:t>
                      </a:r>
                      <a:endParaRPr lang="en-US" altLang="ko-KR" sz="1100" b="0" i="0" u="non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VA01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02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반품</a:t>
                      </a:r>
                      <a:r>
                        <a:rPr lang="en-US" altLang="ko-KR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D/O 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생성</a:t>
                      </a:r>
                      <a:endParaRPr lang="en-US" altLang="ko-KR" sz="1100" b="0" i="0" u="non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i="0" u="none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반품</a:t>
                      </a:r>
                      <a:r>
                        <a:rPr lang="en-US" altLang="ko-KR" sz="1100" b="0" i="0" u="none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D/O </a:t>
                      </a:r>
                      <a:r>
                        <a:rPr lang="ko-KR" altLang="en-US" sz="1100" b="0" i="0" u="none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생성</a:t>
                      </a:r>
                      <a:endParaRPr lang="en-US" altLang="ko-KR" sz="1100" b="0" i="0" u="non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반품</a:t>
                      </a:r>
                      <a:r>
                        <a:rPr lang="en-US" altLang="ko-KR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D/O 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생성</a:t>
                      </a:r>
                      <a:endParaRPr lang="en-US" altLang="ko-KR" sz="1100" b="0" i="0" u="non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ZVL01N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0319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03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전산반품 입고처리</a:t>
                      </a:r>
                      <a:endParaRPr lang="en-US" altLang="ko-KR" sz="1100" b="0" i="0" u="non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전산반품 입고처리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전산반품 건의 재고 입고처리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VL02N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0319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04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전산반품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Scrap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작업</a:t>
                      </a: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전산반품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Scrap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작업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전산반품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Scrap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작업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기타출고 처리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)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담당자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MB1A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0319">
                <a:tc>
                  <a:txBody>
                    <a:bodyPr/>
                    <a:lstStyle/>
                    <a:p>
                      <a:pPr algn="ctr"/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ctr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endParaRPr lang="en-US" altLang="ko-KR" sz="1100" b="0" i="0" u="non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0319">
                <a:tc>
                  <a:txBody>
                    <a:bodyPr/>
                    <a:lstStyle/>
                    <a:p>
                      <a:pPr algn="ctr"/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5424">
                <a:tc>
                  <a:txBody>
                    <a:bodyPr/>
                    <a:lstStyle/>
                    <a:p>
                      <a:pPr algn="ctr"/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6725">
                <a:tc>
                  <a:txBody>
                    <a:bodyPr/>
                    <a:lstStyle/>
                    <a:p>
                      <a:pPr algn="ctr"/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altLang="ko-KR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altLang="ko-KR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algn="ctr"/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814" y="1600199"/>
            <a:ext cx="4934692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S/O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S/O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생성하기 위한 기초정보 기입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판매조직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유통경로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영업그룹을 기입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유형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ZRE1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오더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기초정보를 먼저 기입하며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오더유형은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기초정보의 유통경로와 관련된 유형만 리스트화 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타원 4"/>
          <p:cNvSpPr/>
          <p:nvPr/>
        </p:nvSpPr>
        <p:spPr>
          <a:xfrm>
            <a:off x="1724026" y="3105150"/>
            <a:ext cx="781050" cy="10477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1847851" y="2457450"/>
            <a:ext cx="571500" cy="4000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7" name="직선 화살표 연결선 6"/>
          <p:cNvCxnSpPr>
            <a:stCxn id="5" idx="0"/>
            <a:endCxn id="6" idx="4"/>
          </p:cNvCxnSpPr>
          <p:nvPr/>
        </p:nvCxnSpPr>
        <p:spPr>
          <a:xfrm flipV="1">
            <a:off x="2114551" y="2857500"/>
            <a:ext cx="19050" cy="24765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S/O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품의문서가 있을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번호 에 문서번호 입력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반품의 경우 기존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외에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오더사유를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반드시 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2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764" y="1585913"/>
            <a:ext cx="5014911" cy="3767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타원 11"/>
          <p:cNvSpPr/>
          <p:nvPr/>
        </p:nvSpPr>
        <p:spPr>
          <a:xfrm>
            <a:off x="2762251" y="4648200"/>
            <a:ext cx="666750" cy="4000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1152526" y="2524125"/>
            <a:ext cx="904874" cy="2476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8" y="1581150"/>
            <a:ext cx="4543425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D/O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기본정보 기입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출하지점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출하창고는 실제 반품제품이 들어오는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저장위치를 기입한다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- 1100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- 6430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안성 반품창고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오더번호를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기입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3)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Click.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ZVL01N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타원 5"/>
          <p:cNvSpPr/>
          <p:nvPr/>
        </p:nvSpPr>
        <p:spPr>
          <a:xfrm>
            <a:off x="2143126" y="2667000"/>
            <a:ext cx="561974" cy="5905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2114550" y="3743325"/>
            <a:ext cx="914399" cy="31432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33401" y="1905000"/>
            <a:ext cx="866774" cy="37147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9" name="직선 화살표 연결선 8"/>
          <p:cNvCxnSpPr>
            <a:stCxn id="6" idx="4"/>
            <a:endCxn id="7" idx="0"/>
          </p:cNvCxnSpPr>
          <p:nvPr/>
        </p:nvCxnSpPr>
        <p:spPr>
          <a:xfrm>
            <a:off x="2424113" y="3257550"/>
            <a:ext cx="147637" cy="485775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화살표 연결선 11"/>
          <p:cNvCxnSpPr>
            <a:stCxn id="7" idx="1"/>
            <a:endCxn id="8" idx="5"/>
          </p:cNvCxnSpPr>
          <p:nvPr/>
        </p:nvCxnSpPr>
        <p:spPr>
          <a:xfrm flipH="1" flipV="1">
            <a:off x="1273239" y="2222074"/>
            <a:ext cx="975222" cy="1567283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D/O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*DO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내역 확인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header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정보로 이동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반품의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header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정보에서 반드시 실물반품과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전산반품의 구분을 해준다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ZVL01N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1014" y="1657350"/>
            <a:ext cx="4929186" cy="362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타원 5"/>
          <p:cNvSpPr/>
          <p:nvPr/>
        </p:nvSpPr>
        <p:spPr>
          <a:xfrm>
            <a:off x="1495426" y="1924050"/>
            <a:ext cx="333374" cy="381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D/O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*header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정보의 선적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출하유형의 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Z1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실물반품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실물이 센터로 회수되는 표준 유형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Z2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전산반품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현지폐기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파손 등 실물회수가 불가능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※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전산반품의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WMS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interface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정보가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넘어가지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않음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유형 선택 후 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실물반품의 경우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이후는 표준 오더와 동일하게 반품입고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진행 및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billing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batch job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 진행됨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ZVL01N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[SD]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아웃바운드납품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9" y="1576388"/>
            <a:ext cx="4908868" cy="378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타원 7"/>
          <p:cNvSpPr/>
          <p:nvPr/>
        </p:nvSpPr>
        <p:spPr>
          <a:xfrm>
            <a:off x="1333501" y="2190750"/>
            <a:ext cx="428624" cy="3048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3028951" y="4714875"/>
            <a:ext cx="371474" cy="2476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3867151" y="4543424"/>
            <a:ext cx="600074" cy="35242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1" name="직선 화살표 연결선 10"/>
          <p:cNvCxnSpPr>
            <a:stCxn id="8" idx="5"/>
            <a:endCxn id="9" idx="1"/>
          </p:cNvCxnSpPr>
          <p:nvPr/>
        </p:nvCxnSpPr>
        <p:spPr>
          <a:xfrm>
            <a:off x="1699354" y="2450913"/>
            <a:ext cx="1383998" cy="2300229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화살표 연결선 13"/>
          <p:cNvCxnSpPr>
            <a:stCxn id="9" idx="6"/>
            <a:endCxn id="10" idx="2"/>
          </p:cNvCxnSpPr>
          <p:nvPr/>
        </p:nvCxnSpPr>
        <p:spPr>
          <a:xfrm flipV="1">
            <a:off x="3400425" y="4719637"/>
            <a:ext cx="466726" cy="119063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전산반품 입고 처리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전산반품의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WMS interface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타지 않으므로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아웃바운드 납품변경 에서 수동으로 입고 작업을 처리한다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DO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번호 입력 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아웃바운드 납품 변경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VL02N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아웃바운드 납품 변경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75" y="1595438"/>
            <a:ext cx="4419600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타원 4"/>
          <p:cNvSpPr/>
          <p:nvPr/>
        </p:nvSpPr>
        <p:spPr>
          <a:xfrm>
            <a:off x="2228851" y="2628899"/>
            <a:ext cx="942974" cy="400051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전산반품 입고 처리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내용 확인 후 입고전기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click.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이후의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billing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은 실물반품과 마찬가지로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batch job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자동 처리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아웃바운드 납품 변경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VL02N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아웃바운드 납품 변경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913" y="1628775"/>
            <a:ext cx="4986337" cy="359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타원 11"/>
          <p:cNvSpPr/>
          <p:nvPr/>
        </p:nvSpPr>
        <p:spPr>
          <a:xfrm>
            <a:off x="2200276" y="1895474"/>
            <a:ext cx="485774" cy="304801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전산반품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Scrab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전산반품의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만 입고처리가 되어 전산재고가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생긴 상태이므로 반드시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scrab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처리를 하여 전산재고를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떨어주어야 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기존의 기타출고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불량제품폐기처리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이동유형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985 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 불량제품 폐기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현재 전산반품 재고가 있는 위치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기타 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출고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MB1A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출고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339" y="1685925"/>
            <a:ext cx="4985312" cy="317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타원 6"/>
          <p:cNvSpPr/>
          <p:nvPr/>
        </p:nvSpPr>
        <p:spPr>
          <a:xfrm>
            <a:off x="1343025" y="3019424"/>
            <a:ext cx="590549" cy="762001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전산반품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Scrab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세부 항목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 센터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부서코드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제품코드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3)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 입력 후 저장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기타 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출고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MB1A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출고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3388" y="1585913"/>
            <a:ext cx="4920027" cy="3633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타원 7"/>
          <p:cNvSpPr/>
          <p:nvPr/>
        </p:nvSpPr>
        <p:spPr>
          <a:xfrm>
            <a:off x="1295400" y="2362200"/>
            <a:ext cx="590549" cy="238126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876300" y="3067050"/>
            <a:ext cx="752475" cy="238126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876425" y="3076575"/>
            <a:ext cx="590549" cy="238126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999030" y="2781300"/>
            <a:ext cx="424507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 dirty="0" smtClean="0">
                <a:latin typeface="+mn-ea"/>
                <a:ea typeface="+mn-ea"/>
              </a:rPr>
              <a:t>감사합니다</a:t>
            </a:r>
            <a:r>
              <a:rPr lang="en-US" altLang="ko-KR" sz="6000" dirty="0" smtClean="0">
                <a:latin typeface="+mn-ea"/>
                <a:ea typeface="+mn-ea"/>
              </a:rPr>
              <a:t>.</a:t>
            </a:r>
            <a:endParaRPr lang="ko-KR" altLang="en-US" sz="60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14235</TotalTime>
  <Words>751</Words>
  <Application>Microsoft Office PowerPoint</Application>
  <PresentationFormat>A4 용지(210x297mm)</PresentationFormat>
  <Paragraphs>221</Paragraphs>
  <Slides>15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18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교육 개요</vt:lpstr>
      <vt:lpstr>교육 개요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gbattery</cp:lastModifiedBy>
  <cp:revision>492</cp:revision>
  <cp:lastPrinted>2006-08-30T13:33:06Z</cp:lastPrinted>
  <dcterms:created xsi:type="dcterms:W3CDTF">2008-05-17T00:48:54Z</dcterms:created>
  <dcterms:modified xsi:type="dcterms:W3CDTF">2013-03-11T12:43:44Z</dcterms:modified>
</cp:coreProperties>
</file>