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9"/>
  </p:notesMasterIdLst>
  <p:sldIdLst>
    <p:sldId id="271" r:id="rId2"/>
    <p:sldId id="272" r:id="rId3"/>
    <p:sldId id="273" r:id="rId4"/>
    <p:sldId id="257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5" r:id="rId25"/>
    <p:sldId id="296" r:id="rId26"/>
    <p:sldId id="297" r:id="rId27"/>
    <p:sldId id="298" r:id="rId28"/>
  </p:sldIdLst>
  <p:sldSz cx="9144000" cy="6858000" type="screen4x3"/>
  <p:notesSz cx="6858000" cy="9144000"/>
  <p:embeddedFontLst>
    <p:embeddedFont>
      <p:font typeface="맑은 고딕" panose="020B0503020000020004" pitchFamily="50" charset="-127"/>
      <p:regular r:id="rId30"/>
      <p:bold r:id="rId31"/>
    </p:embeddedFont>
    <p:embeddedFont>
      <p:font typeface="Verdana" panose="020B0604030504040204" pitchFamily="34" charset="0"/>
      <p:regular r:id="rId32"/>
      <p:bold r:id="rId33"/>
      <p:italic r:id="rId34"/>
      <p:boldItalic r:id="rId35"/>
    </p:embeddedFont>
    <p:embeddedFont>
      <p:font typeface="Arial Unicode MS" panose="020B0604020202020204" pitchFamily="50" charset="-127"/>
      <p:regular r:id="rId3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35" autoAdjust="0"/>
    <p:restoredTop sz="94660"/>
  </p:normalViewPr>
  <p:slideViewPr>
    <p:cSldViewPr>
      <p:cViewPr varScale="1">
        <p:scale>
          <a:sx n="110" d="100"/>
          <a:sy n="110" d="100"/>
        </p:scale>
        <p:origin x="-18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9719D-6209-4618-8A7B-AFFF0552A8D2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7CBA8-EC23-4572-B23E-EBEA4BE3E51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754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9E5CB6DC-205E-406B-B6BF-E44BA8C5EBDA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smtClean="0">
                <a:solidFill>
                  <a:srgbClr val="333333"/>
                </a:solidFill>
                <a:cs typeface="Arial" pitchFamily="34" charset="0"/>
              </a:rPr>
              <a:t>영업 결산업무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mtClean="0">
                <a:solidFill>
                  <a:srgbClr val="333333"/>
                </a:solidFill>
                <a:cs typeface="Arial" pitchFamily="34" charset="0"/>
              </a:rPr>
              <a:t>2014.02.14</a:t>
            </a: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smtClean="0">
                <a:solidFill>
                  <a:srgbClr val="333333"/>
                </a:solidFill>
                <a:cs typeface="Arial" pitchFamily="34" charset="0"/>
              </a:rPr>
              <a:t>정보전략팀</a:t>
            </a:r>
            <a:endParaRPr lang="en-US" altLang="ko-KR" sz="16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2014.02.17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매출이월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발행전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대금청구문서 취소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출고취소 의 개념을 숙지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발행후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및 전산출고의 개념을 숙지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반제전표의 확인 및 취소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역분개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개념 숙지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출고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납품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설치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빌링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반제 단계별 프로세스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User Exit</a:t>
                      </a: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의 이해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395536" y="692697"/>
            <a:ext cx="8363272" cy="864096"/>
          </a:xfrm>
        </p:spPr>
        <p:txBody>
          <a:bodyPr/>
          <a:lstStyle/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현재 진행상황에 따른 매출이월 방법의 분류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세금계산서 발행전 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대금청구문서 취소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(VF11)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입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출고취소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(VL09) </a:t>
            </a: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                      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일자변경 및 입출고 전기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(VL02N)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대금청구문서 생성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(VF01)</a:t>
            </a: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23528" y="332656"/>
            <a:ext cx="21435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/>
            <a:r>
              <a:rPr lang="en-US" altLang="ko-KR" sz="1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6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매출이월 프로세스</a:t>
            </a:r>
            <a:endParaRPr lang="en-US" altLang="ko-KR" sz="1600" b="1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255862"/>
            <a:ext cx="2376264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183854"/>
            <a:ext cx="5642173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27584" y="1556792"/>
            <a:ext cx="3440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대금청구문서 취소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(VF11)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전표 란에 대금청구번호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(9~)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후 저장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3275856" y="4221088"/>
            <a:ext cx="100811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4894868" y="2178737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2" name="직선 화살표 연결선 11"/>
          <p:cNvCxnSpPr>
            <a:stCxn id="9" idx="7"/>
            <a:endCxn id="10" idx="3"/>
          </p:cNvCxnSpPr>
          <p:nvPr/>
        </p:nvCxnSpPr>
        <p:spPr bwMode="auto">
          <a:xfrm flipV="1">
            <a:off x="4136333" y="2424588"/>
            <a:ext cx="811262" cy="1838681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700808"/>
            <a:ext cx="4698280" cy="315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27584" y="519063"/>
            <a:ext cx="4940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나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출고 취소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(VL09)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인바운드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아웃바운드 납품 란에 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기입 후 실행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4932040" y="3212976"/>
            <a:ext cx="100811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3203848" y="1988840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2" name="직선 화살표 연결선 11"/>
          <p:cNvCxnSpPr>
            <a:stCxn id="9" idx="1"/>
            <a:endCxn id="10" idx="5"/>
          </p:cNvCxnSpPr>
          <p:nvPr/>
        </p:nvCxnSpPr>
        <p:spPr bwMode="auto">
          <a:xfrm flipH="1" flipV="1">
            <a:off x="3511161" y="2234691"/>
            <a:ext cx="1568514" cy="1020466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22002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27584" y="519063"/>
            <a:ext cx="7904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라인 선택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일자정의 클릭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현지일자를 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과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동일하게 수정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취소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  (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현지일자의 초기값은 취소당일이며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이를 실제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일과 똑같이 변경하지 않으면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취소 작업이 진행되지 않음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1628381" y="1484784"/>
            <a:ext cx="5886844" cy="3240360"/>
            <a:chOff x="1628381" y="1461413"/>
            <a:chExt cx="5886844" cy="3590925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28775" y="1461413"/>
              <a:ext cx="5886450" cy="3590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타원 8"/>
            <p:cNvSpPr/>
            <p:nvPr/>
          </p:nvSpPr>
          <p:spPr bwMode="auto">
            <a:xfrm>
              <a:off x="1628381" y="2370356"/>
              <a:ext cx="360040" cy="288032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smtClean="0">
                <a:ln>
                  <a:noFill/>
                </a:ln>
                <a:solidFill>
                  <a:srgbClr val="010000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0" name="타원 9"/>
            <p:cNvSpPr/>
            <p:nvPr/>
          </p:nvSpPr>
          <p:spPr bwMode="auto">
            <a:xfrm>
              <a:off x="2915816" y="1811767"/>
              <a:ext cx="792088" cy="288032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smtClean="0">
                <a:ln>
                  <a:noFill/>
                </a:ln>
                <a:solidFill>
                  <a:srgbClr val="010000"/>
                </a:solidFill>
                <a:effectLst/>
                <a:latin typeface="Arial" charset="0"/>
                <a:cs typeface="Arial" charset="0"/>
              </a:endParaRPr>
            </a:p>
          </p:txBody>
        </p:sp>
        <p:cxnSp>
          <p:nvCxnSpPr>
            <p:cNvPr id="12" name="직선 화살표 연결선 11"/>
            <p:cNvCxnSpPr>
              <a:stCxn id="9" idx="7"/>
              <a:endCxn id="10" idx="3"/>
            </p:cNvCxnSpPr>
            <p:nvPr/>
          </p:nvCxnSpPr>
          <p:spPr bwMode="auto">
            <a:xfrm flipV="1">
              <a:off x="1935694" y="2057619"/>
              <a:ext cx="1096121" cy="354918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타원 17"/>
            <p:cNvSpPr/>
            <p:nvPr/>
          </p:nvSpPr>
          <p:spPr bwMode="auto">
            <a:xfrm>
              <a:off x="5220072" y="3966322"/>
              <a:ext cx="1008112" cy="288032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smtClean="0">
                <a:ln>
                  <a:noFill/>
                </a:ln>
                <a:solidFill>
                  <a:srgbClr val="010000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9" name="타원 18"/>
            <p:cNvSpPr/>
            <p:nvPr/>
          </p:nvSpPr>
          <p:spPr bwMode="auto">
            <a:xfrm>
              <a:off x="6533634" y="4544594"/>
              <a:ext cx="351656" cy="279648"/>
            </a:xfrm>
            <a:prstGeom prst="ellips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smtClean="0">
                <a:ln>
                  <a:noFill/>
                </a:ln>
                <a:solidFill>
                  <a:srgbClr val="010000"/>
                </a:solidFill>
                <a:effectLst/>
                <a:latin typeface="Arial" charset="0"/>
                <a:cs typeface="Arial" charset="0"/>
              </a:endParaRPr>
            </a:p>
          </p:txBody>
        </p:sp>
        <p:cxnSp>
          <p:nvCxnSpPr>
            <p:cNvPr id="20" name="직선 화살표 연결선 19"/>
            <p:cNvCxnSpPr>
              <a:stCxn id="10" idx="5"/>
              <a:endCxn id="18" idx="1"/>
            </p:cNvCxnSpPr>
            <p:nvPr/>
          </p:nvCxnSpPr>
          <p:spPr bwMode="auto">
            <a:xfrm>
              <a:off x="3591905" y="2057619"/>
              <a:ext cx="1775802" cy="1950884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직선 화살표 연결선 23"/>
            <p:cNvCxnSpPr>
              <a:stCxn id="18" idx="5"/>
              <a:endCxn id="19" idx="1"/>
            </p:cNvCxnSpPr>
            <p:nvPr/>
          </p:nvCxnSpPr>
          <p:spPr bwMode="auto">
            <a:xfrm>
              <a:off x="6080549" y="4212174"/>
              <a:ext cx="504584" cy="373374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941168"/>
            <a:ext cx="56769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타원 27"/>
          <p:cNvSpPr/>
          <p:nvPr/>
        </p:nvSpPr>
        <p:spPr bwMode="auto">
          <a:xfrm>
            <a:off x="6040623" y="5796555"/>
            <a:ext cx="1008112" cy="259913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9" name="타원 28"/>
          <p:cNvSpPr/>
          <p:nvPr/>
        </p:nvSpPr>
        <p:spPr bwMode="auto">
          <a:xfrm>
            <a:off x="1691680" y="5229200"/>
            <a:ext cx="576064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30" name="직선 화살표 연결선 29"/>
          <p:cNvCxnSpPr>
            <a:stCxn id="28" idx="1"/>
            <a:endCxn id="29" idx="6"/>
          </p:cNvCxnSpPr>
          <p:nvPr/>
        </p:nvCxnSpPr>
        <p:spPr bwMode="auto">
          <a:xfrm flipH="1" flipV="1">
            <a:off x="2267744" y="5373216"/>
            <a:ext cx="3920514" cy="46140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2662" y="1124744"/>
            <a:ext cx="40576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27584" y="498738"/>
            <a:ext cx="507222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다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일자 변경 및 출고전기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(VL02N)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후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ENTER 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일자 입력 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출고 전기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12776"/>
            <a:ext cx="2304256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 bwMode="auto">
          <a:xfrm>
            <a:off x="5050854" y="2204864"/>
            <a:ext cx="100811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852936"/>
            <a:ext cx="5688632" cy="3126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4283968" y="4581128"/>
            <a:ext cx="100811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508104" y="3140968"/>
            <a:ext cx="792088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13" idx="0"/>
            <a:endCxn id="14" idx="3"/>
          </p:cNvCxnSpPr>
          <p:nvPr/>
        </p:nvCxnSpPr>
        <p:spPr bwMode="auto">
          <a:xfrm flipV="1">
            <a:off x="4788024" y="3386819"/>
            <a:ext cx="836079" cy="1194309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12776"/>
            <a:ext cx="5544616" cy="3615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27584" y="40466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라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대금청구 문서 생성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(VF01)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전표 란에 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저장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3149258" y="3302402"/>
            <a:ext cx="936104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4572000" y="1412776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13" idx="0"/>
            <a:endCxn id="14" idx="3"/>
          </p:cNvCxnSpPr>
          <p:nvPr/>
        </p:nvCxnSpPr>
        <p:spPr bwMode="auto">
          <a:xfrm flipV="1">
            <a:off x="3617310" y="1658627"/>
            <a:ext cx="1007417" cy="1643775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5" y="1556792"/>
            <a:ext cx="208823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140968"/>
            <a:ext cx="448627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5724128" y="5085184"/>
            <a:ext cx="100811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4067944" y="3429000"/>
            <a:ext cx="864096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13" idx="1"/>
            <a:endCxn id="14" idx="5"/>
          </p:cNvCxnSpPr>
          <p:nvPr/>
        </p:nvCxnSpPr>
        <p:spPr bwMode="auto">
          <a:xfrm flipH="1" flipV="1">
            <a:off x="4805496" y="3736313"/>
            <a:ext cx="1066267" cy="139105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395536" y="548680"/>
            <a:ext cx="8363272" cy="1080120"/>
          </a:xfrm>
        </p:spPr>
        <p:txBody>
          <a:bodyPr/>
          <a:lstStyle/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세금계산서 발행후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마감전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: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해당월로 전산반품 및 익월 전산출고 진행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반품오더생성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(VA01)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전산반품진행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(ZVL01N)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입고전기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(VL02N)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대금청구문서 생성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(VF01)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출고오더생성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(VA01)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이전전기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(MB1B)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전산출고진행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(ZVL01N)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출고전기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(VL02N) 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대금청구문서 생성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(VF01)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1772816"/>
            <a:ext cx="44181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반품오더 생성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(VA01)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오더유형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반품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내수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) 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반품사유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완제품반품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나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전산반품 진행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(ZVL01N)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생성한 반품오더번호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(4~)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아웃바운드 납품 생성 진행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996952"/>
            <a:ext cx="2520279" cy="327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3450" y="1214438"/>
            <a:ext cx="727710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3382700" y="3933056"/>
            <a:ext cx="576064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1763688" y="2538777"/>
            <a:ext cx="72008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13" idx="0"/>
            <a:endCxn id="19" idx="5"/>
          </p:cNvCxnSpPr>
          <p:nvPr/>
        </p:nvCxnSpPr>
        <p:spPr bwMode="auto">
          <a:xfrm flipH="1" flipV="1">
            <a:off x="2529676" y="1802643"/>
            <a:ext cx="1141056" cy="2130413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827584" y="620688"/>
            <a:ext cx="36298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피킹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TAB – Sloc : 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9200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지정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  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버튼 클릭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2160900" y="1556792"/>
            <a:ext cx="432048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22" name="직선 화살표 연결선 21"/>
          <p:cNvCxnSpPr>
            <a:stCxn id="14" idx="5"/>
            <a:endCxn id="13" idx="1"/>
          </p:cNvCxnSpPr>
          <p:nvPr/>
        </p:nvCxnSpPr>
        <p:spPr bwMode="auto">
          <a:xfrm>
            <a:off x="2378315" y="2784628"/>
            <a:ext cx="1088748" cy="1201155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3027" y="620688"/>
            <a:ext cx="299553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7560840" cy="532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4427984" y="5589240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2051720" y="2204864"/>
            <a:ext cx="576064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27" idx="1"/>
            <a:endCxn id="19" idx="5"/>
          </p:cNvCxnSpPr>
          <p:nvPr/>
        </p:nvCxnSpPr>
        <p:spPr bwMode="auto">
          <a:xfrm flipH="1" flipV="1">
            <a:off x="2575057" y="1226579"/>
            <a:ext cx="2921111" cy="444201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827584" y="620688"/>
            <a:ext cx="32752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선적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출하유형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전산반품 선택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저장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2267744" y="980728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22" name="직선 화살표 연결선 21"/>
          <p:cNvCxnSpPr>
            <a:stCxn id="14" idx="5"/>
            <a:endCxn id="13" idx="1"/>
          </p:cNvCxnSpPr>
          <p:nvPr/>
        </p:nvCxnSpPr>
        <p:spPr bwMode="auto">
          <a:xfrm>
            <a:off x="2543421" y="2450715"/>
            <a:ext cx="1937290" cy="3180706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타원 26"/>
          <p:cNvSpPr/>
          <p:nvPr/>
        </p:nvSpPr>
        <p:spPr bwMode="auto">
          <a:xfrm>
            <a:off x="5401260" y="5626412"/>
            <a:ext cx="64807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31" name="직선 화살표 연결선 30"/>
          <p:cNvCxnSpPr>
            <a:stCxn id="13" idx="6"/>
            <a:endCxn id="27" idx="2"/>
          </p:cNvCxnSpPr>
          <p:nvPr/>
        </p:nvCxnSpPr>
        <p:spPr bwMode="auto">
          <a:xfrm>
            <a:off x="4788024" y="5733256"/>
            <a:ext cx="613236" cy="3717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636912"/>
            <a:ext cx="590550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직선 화살표 연결선 14"/>
          <p:cNvCxnSpPr>
            <a:stCxn id="27" idx="7"/>
            <a:endCxn id="19" idx="3"/>
          </p:cNvCxnSpPr>
          <p:nvPr/>
        </p:nvCxnSpPr>
        <p:spPr bwMode="auto">
          <a:xfrm flipV="1">
            <a:off x="5100401" y="3242803"/>
            <a:ext cx="657172" cy="1364925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827584" y="620688"/>
            <a:ext cx="7592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다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입고 전기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(VL02N)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생성된 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(84~)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아웃바운드 납품 생성 진행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일자 해당매출월일 입력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입고전기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5652120" y="2996952"/>
            <a:ext cx="72008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4301386" y="4555001"/>
            <a:ext cx="936104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196752"/>
            <a:ext cx="536257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9" y="1772816"/>
            <a:ext cx="2016224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12776"/>
            <a:ext cx="5544616" cy="3615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27584" y="40466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라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대금청구 문서 생성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(VF01)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전표 란에 반품딜리버리번호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(84~)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저장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3149258" y="3302402"/>
            <a:ext cx="936104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4572000" y="1412776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4" name="직선 화살표 연결선 13"/>
          <p:cNvCxnSpPr>
            <a:stCxn id="12" idx="0"/>
            <a:endCxn id="13" idx="3"/>
          </p:cNvCxnSpPr>
          <p:nvPr/>
        </p:nvCxnSpPr>
        <p:spPr bwMode="auto">
          <a:xfrm flipV="1">
            <a:off x="3617310" y="1658627"/>
            <a:ext cx="1007417" cy="1643775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5" y="1556792"/>
            <a:ext cx="208823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3252065" y="3304738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smtClean="0">
                <a:latin typeface="맑은 고딕" pitchFamily="50" charset="-127"/>
                <a:ea typeface="맑은 고딕" pitchFamily="50" charset="-127"/>
              </a:rPr>
              <a:t>84025419</a:t>
            </a:r>
            <a:endParaRPr lang="ko-KR" altLang="en-US" sz="90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036712"/>
            <a:ext cx="5976664" cy="4272608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827584" y="404664"/>
            <a:ext cx="75608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마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익월 출고오더 생성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(VA01)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오더유형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대체오더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바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이전전기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(MB1B)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증빙일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전기일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해당 매출월입력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이동유형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특별재고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플랜트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저장위치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413/E/1100/9200 (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고정값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52736"/>
            <a:ext cx="2088232" cy="3200400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7" name="타원 16"/>
          <p:cNvSpPr/>
          <p:nvPr/>
        </p:nvSpPr>
        <p:spPr>
          <a:xfrm>
            <a:off x="3923928" y="3527310"/>
            <a:ext cx="1157816" cy="2810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8" name="타원 17"/>
          <p:cNvSpPr/>
          <p:nvPr/>
        </p:nvSpPr>
        <p:spPr>
          <a:xfrm>
            <a:off x="6744945" y="3521049"/>
            <a:ext cx="1157816" cy="2810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9" name="타원 18"/>
          <p:cNvSpPr/>
          <p:nvPr/>
        </p:nvSpPr>
        <p:spPr>
          <a:xfrm>
            <a:off x="3961109" y="4268960"/>
            <a:ext cx="697757" cy="2149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21" name="타원 20"/>
          <p:cNvSpPr/>
          <p:nvPr/>
        </p:nvSpPr>
        <p:spPr>
          <a:xfrm>
            <a:off x="3970634" y="4478510"/>
            <a:ext cx="697757" cy="2149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22" name="타원 21"/>
          <p:cNvSpPr/>
          <p:nvPr/>
        </p:nvSpPr>
        <p:spPr>
          <a:xfrm>
            <a:off x="4018259" y="4678535"/>
            <a:ext cx="697757" cy="2149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23" name="타원 22"/>
          <p:cNvSpPr/>
          <p:nvPr/>
        </p:nvSpPr>
        <p:spPr>
          <a:xfrm>
            <a:off x="7020272" y="4268960"/>
            <a:ext cx="697757" cy="2149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88840"/>
            <a:ext cx="7589548" cy="3384376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827584" y="4046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판매오더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From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오더번호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품목번호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입고저장위치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9200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자재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수량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제품코드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수량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후 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ENTER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012160" y="3068960"/>
            <a:ext cx="129614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8" name="타원 17"/>
          <p:cNvSpPr/>
          <p:nvPr/>
        </p:nvSpPr>
        <p:spPr>
          <a:xfrm>
            <a:off x="7020272" y="3068960"/>
            <a:ext cx="100811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9" name="타원 18"/>
          <p:cNvSpPr/>
          <p:nvPr/>
        </p:nvSpPr>
        <p:spPr>
          <a:xfrm>
            <a:off x="4067944" y="3356992"/>
            <a:ext cx="72008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21" name="타원 20"/>
          <p:cNvSpPr/>
          <p:nvPr/>
        </p:nvSpPr>
        <p:spPr>
          <a:xfrm>
            <a:off x="1691680" y="4365104"/>
            <a:ext cx="129614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22" name="타원 21"/>
          <p:cNvSpPr/>
          <p:nvPr/>
        </p:nvSpPr>
        <p:spPr>
          <a:xfrm>
            <a:off x="3347864" y="4365104"/>
            <a:ext cx="72008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44824"/>
            <a:ext cx="7272808" cy="416893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827584" y="4046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판매오더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To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오더번호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품목번호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입고저장위치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9200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자재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수량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제품코드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수량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후 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ENTER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652120" y="4293096"/>
            <a:ext cx="129614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  <p:sp>
        <p:nvSpPr>
          <p:cNvPr id="18" name="타원 17"/>
          <p:cNvSpPr/>
          <p:nvPr/>
        </p:nvSpPr>
        <p:spPr>
          <a:xfrm>
            <a:off x="6660232" y="4293096"/>
            <a:ext cx="100811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204864"/>
            <a:ext cx="440055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27584" y="404664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사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전산출고 진행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(ZVL01N)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생성한 대체오더번호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(2~)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아웃바운드 납품 생성 진행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3" y="1700808"/>
            <a:ext cx="2304256" cy="327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 bwMode="auto">
          <a:xfrm>
            <a:off x="5427333" y="4140844"/>
            <a:ext cx="100811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3771149" y="2484660"/>
            <a:ext cx="864096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2" name="직선 화살표 연결선 11"/>
          <p:cNvCxnSpPr>
            <a:stCxn id="8" idx="1"/>
            <a:endCxn id="10" idx="5"/>
          </p:cNvCxnSpPr>
          <p:nvPr/>
        </p:nvCxnSpPr>
        <p:spPr bwMode="auto">
          <a:xfrm flipH="1" flipV="1">
            <a:off x="4508701" y="2791973"/>
            <a:ext cx="1066267" cy="139105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96752"/>
            <a:ext cx="6335363" cy="4027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4067944" y="4293096"/>
            <a:ext cx="576064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2267744" y="2780928"/>
            <a:ext cx="72008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13" idx="0"/>
            <a:endCxn id="19" idx="5"/>
          </p:cNvCxnSpPr>
          <p:nvPr/>
        </p:nvCxnSpPr>
        <p:spPr bwMode="auto">
          <a:xfrm flipH="1" flipV="1">
            <a:off x="3068568" y="1874651"/>
            <a:ext cx="1287408" cy="2418445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827584" y="620688"/>
            <a:ext cx="36298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피킹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TAB – Sloc : 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9200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지정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     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버튼 클릭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2699792" y="1628800"/>
            <a:ext cx="432048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22" name="직선 화살표 연결선 21"/>
          <p:cNvCxnSpPr>
            <a:stCxn id="14" idx="5"/>
            <a:endCxn id="13" idx="1"/>
          </p:cNvCxnSpPr>
          <p:nvPr/>
        </p:nvCxnSpPr>
        <p:spPr bwMode="auto">
          <a:xfrm>
            <a:off x="2882371" y="3026779"/>
            <a:ext cx="1269936" cy="131904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3027" y="620688"/>
            <a:ext cx="299553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7481" y="836712"/>
            <a:ext cx="6813574" cy="5501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 bwMode="auto">
          <a:xfrm>
            <a:off x="4860032" y="5589240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2339752" y="1988840"/>
            <a:ext cx="576064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27" idx="1"/>
            <a:endCxn id="19" idx="5"/>
          </p:cNvCxnSpPr>
          <p:nvPr/>
        </p:nvCxnSpPr>
        <p:spPr bwMode="auto">
          <a:xfrm flipH="1" flipV="1">
            <a:off x="2935097" y="1010555"/>
            <a:ext cx="3198098" cy="458603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827584" y="476672"/>
            <a:ext cx="33297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선적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출하유형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전산 출고 선택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저장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2627784" y="764704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22" name="직선 화살표 연결선 21"/>
          <p:cNvCxnSpPr>
            <a:stCxn id="14" idx="5"/>
            <a:endCxn id="13" idx="1"/>
          </p:cNvCxnSpPr>
          <p:nvPr/>
        </p:nvCxnSpPr>
        <p:spPr bwMode="auto">
          <a:xfrm>
            <a:off x="2831453" y="2234691"/>
            <a:ext cx="2081306" cy="339673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타원 26"/>
          <p:cNvSpPr/>
          <p:nvPr/>
        </p:nvSpPr>
        <p:spPr bwMode="auto">
          <a:xfrm>
            <a:off x="6038287" y="5554404"/>
            <a:ext cx="648072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31" name="직선 화살표 연결선 30"/>
          <p:cNvCxnSpPr>
            <a:stCxn id="13" idx="6"/>
            <a:endCxn id="27" idx="2"/>
          </p:cNvCxnSpPr>
          <p:nvPr/>
        </p:nvCxnSpPr>
        <p:spPr bwMode="auto">
          <a:xfrm flipV="1">
            <a:off x="5220072" y="5698420"/>
            <a:ext cx="818215" cy="34836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996952"/>
            <a:ext cx="5616624" cy="3053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827584" y="620688"/>
            <a:ext cx="6829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아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출고 전기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(VL02N)</a:t>
            </a:r>
          </a:p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생성된 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아웃바운드 납품 변경 진행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sz="1200" b="1" smtClean="0"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sz="1200" b="1" smtClean="0">
                <a:latin typeface="맑은 고딕" pitchFamily="50" charset="-127"/>
                <a:ea typeface="맑은 고딕" pitchFamily="50" charset="-127"/>
              </a:rPr>
              <a:t>일자 익월 매출월일 입력 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4067944" y="4653136"/>
            <a:ext cx="936104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1772816"/>
            <a:ext cx="2016224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268760"/>
            <a:ext cx="566737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196752"/>
            <a:ext cx="6515100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827584" y="620688"/>
            <a:ext cx="29469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피킹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TAB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피킹수량 입력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출고 전기</a:t>
            </a:r>
            <a:endParaRPr lang="ko-KR" altLang="en-US" sz="12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타원 26"/>
          <p:cNvSpPr/>
          <p:nvPr/>
        </p:nvSpPr>
        <p:spPr bwMode="auto">
          <a:xfrm>
            <a:off x="5525522" y="3994019"/>
            <a:ext cx="504056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8" name="직선 화살표 연결선 7"/>
          <p:cNvCxnSpPr>
            <a:stCxn id="27" idx="1"/>
            <a:endCxn id="9" idx="5"/>
          </p:cNvCxnSpPr>
          <p:nvPr/>
        </p:nvCxnSpPr>
        <p:spPr bwMode="auto">
          <a:xfrm flipH="1" flipV="1">
            <a:off x="4466547" y="1802643"/>
            <a:ext cx="1132792" cy="2233557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타원 8"/>
          <p:cNvSpPr/>
          <p:nvPr/>
        </p:nvSpPr>
        <p:spPr bwMode="auto">
          <a:xfrm>
            <a:off x="3851920" y="1556792"/>
            <a:ext cx="72008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484784"/>
            <a:ext cx="5546377" cy="344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27584" y="40466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자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대금청구 문서 생성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(VF01)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전표 란에 딜리버리번호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(8~) 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입력 </a:t>
            </a:r>
            <a:r>
              <a:rPr lang="en-US" altLang="ko-KR" sz="120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smtClean="0">
                <a:latin typeface="맑은 고딕" pitchFamily="50" charset="-127"/>
                <a:ea typeface="맑은 고딕" pitchFamily="50" charset="-127"/>
              </a:rPr>
              <a:t> 저장</a:t>
            </a:r>
            <a:endParaRPr lang="en-US" altLang="ko-KR" sz="12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3203848" y="3356992"/>
            <a:ext cx="936104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4733434" y="1447612"/>
            <a:ext cx="360040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4" name="직선 화살표 연결선 13"/>
          <p:cNvCxnSpPr>
            <a:stCxn id="12" idx="0"/>
            <a:endCxn id="13" idx="3"/>
          </p:cNvCxnSpPr>
          <p:nvPr/>
        </p:nvCxnSpPr>
        <p:spPr bwMode="auto">
          <a:xfrm flipV="1">
            <a:off x="3671900" y="1693463"/>
            <a:ext cx="1114261" cy="1663529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5" y="1556792"/>
            <a:ext cx="208823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620688"/>
            <a:ext cx="7931224" cy="5373713"/>
          </a:xfrm>
        </p:spPr>
        <p:txBody>
          <a:bodyPr/>
          <a:lstStyle/>
          <a:p>
            <a:pPr marL="228600" indent="-228600"/>
            <a:r>
              <a:rPr lang="en-US" altLang="ko-KR" sz="14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4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 관리</a:t>
            </a:r>
            <a:endParaRPr lang="en-US" altLang="ko-KR" sz="1400" b="1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반제전표는 반드시 매출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수금 중 절대값이 적은 금액 기준으로 맞추어야 함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분할반제 및 타 거래처 수금에 대한 교차반제 시 데이터 입력값 위치의 숙지 필요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반제작업이 진행된 빌링 건은 세금계산서 취소 및 월말단가 수정이 되지 않으므로 반드시 반제 역분개 선행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거래처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(2101090)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매출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대해 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거래처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(2100006)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어음수금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으로 반제하는 경우 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60848"/>
            <a:ext cx="6418485" cy="4023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타원 3"/>
          <p:cNvSpPr/>
          <p:nvPr/>
        </p:nvSpPr>
        <p:spPr bwMode="auto">
          <a:xfrm>
            <a:off x="2051720" y="2881399"/>
            <a:ext cx="936104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타원 5"/>
          <p:cNvSpPr/>
          <p:nvPr/>
        </p:nvSpPr>
        <p:spPr bwMode="auto">
          <a:xfrm>
            <a:off x="2020921" y="3068960"/>
            <a:ext cx="504056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7" name="직선 화살표 연결선 6"/>
          <p:cNvCxnSpPr>
            <a:stCxn id="6" idx="4"/>
            <a:endCxn id="9" idx="7"/>
          </p:cNvCxnSpPr>
          <p:nvPr/>
        </p:nvCxnSpPr>
        <p:spPr bwMode="auto">
          <a:xfrm flipH="1">
            <a:off x="1740788" y="3284984"/>
            <a:ext cx="532161" cy="46368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타원 8"/>
          <p:cNvSpPr/>
          <p:nvPr/>
        </p:nvSpPr>
        <p:spPr bwMode="auto">
          <a:xfrm>
            <a:off x="1187624" y="3717032"/>
            <a:ext cx="648072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" name="타원 10"/>
          <p:cNvSpPr/>
          <p:nvPr/>
        </p:nvSpPr>
        <p:spPr bwMode="auto">
          <a:xfrm>
            <a:off x="3995936" y="3573016"/>
            <a:ext cx="648072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4949458" y="3564307"/>
            <a:ext cx="360040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5652120" y="3573016"/>
            <a:ext cx="360040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6372200" y="3573016"/>
            <a:ext cx="360040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5" name="직선 화살표 연결선 14"/>
          <p:cNvCxnSpPr>
            <a:stCxn id="9" idx="6"/>
            <a:endCxn id="11" idx="2"/>
          </p:cNvCxnSpPr>
          <p:nvPr/>
        </p:nvCxnSpPr>
        <p:spPr bwMode="auto">
          <a:xfrm flipV="1">
            <a:off x="1835696" y="3681028"/>
            <a:ext cx="2160240" cy="144016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02110"/>
            <a:ext cx="5256584" cy="4651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620688"/>
            <a:ext cx="7931224" cy="5373713"/>
          </a:xfrm>
        </p:spPr>
        <p:txBody>
          <a:bodyPr/>
          <a:lstStyle/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반제전표의 역분개 관리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반제전표의 역분개는 반드시 반제작업을 한 당사자만 진행할 수 있음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반제를 단계적으로 진행한 경우는 반드시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역순으로 반제전표를 역분개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하여야 함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반제전표의 번호를 모를 경우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고객개별항목 조회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(FBL5N)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에서 확인 가능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고객계정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거래처번호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모든항목 선택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날짜 기입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/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일반항목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&amp;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특별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G/L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거래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체크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실행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타원 15"/>
          <p:cNvSpPr/>
          <p:nvPr/>
        </p:nvSpPr>
        <p:spPr bwMode="auto">
          <a:xfrm>
            <a:off x="3635896" y="2450182"/>
            <a:ext cx="648072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cxnSp>
        <p:nvCxnSpPr>
          <p:cNvPr id="17" name="직선 화살표 연결선 16"/>
          <p:cNvCxnSpPr>
            <a:endCxn id="18" idx="7"/>
          </p:cNvCxnSpPr>
          <p:nvPr/>
        </p:nvCxnSpPr>
        <p:spPr bwMode="auto">
          <a:xfrm flipH="1">
            <a:off x="1926985" y="2666206"/>
            <a:ext cx="1924935" cy="2551916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타원 17"/>
          <p:cNvSpPr/>
          <p:nvPr/>
        </p:nvSpPr>
        <p:spPr bwMode="auto">
          <a:xfrm>
            <a:off x="1619672" y="5186486"/>
            <a:ext cx="360040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9" name="타원 18"/>
          <p:cNvSpPr/>
          <p:nvPr/>
        </p:nvSpPr>
        <p:spPr bwMode="auto">
          <a:xfrm>
            <a:off x="3563888" y="5330502"/>
            <a:ext cx="864096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0" name="타원 19"/>
          <p:cNvSpPr/>
          <p:nvPr/>
        </p:nvSpPr>
        <p:spPr bwMode="auto">
          <a:xfrm>
            <a:off x="5220072" y="5330502"/>
            <a:ext cx="864096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3" name="타원 22"/>
          <p:cNvSpPr/>
          <p:nvPr/>
        </p:nvSpPr>
        <p:spPr bwMode="auto">
          <a:xfrm>
            <a:off x="1619672" y="5808431"/>
            <a:ext cx="360040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24" name="타원 23"/>
          <p:cNvSpPr/>
          <p:nvPr/>
        </p:nvSpPr>
        <p:spPr bwMode="auto">
          <a:xfrm>
            <a:off x="1619672" y="5978574"/>
            <a:ext cx="360040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06369"/>
            <a:ext cx="6910536" cy="554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620688"/>
            <a:ext cx="7931224" cy="5373713"/>
          </a:xfrm>
        </p:spPr>
        <p:txBody>
          <a:bodyPr/>
          <a:lstStyle/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 번호의 확인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6588224" y="1124744"/>
            <a:ext cx="648072" cy="21602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6588224" y="5157192"/>
            <a:ext cx="792088" cy="129614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484784"/>
            <a:ext cx="5621660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620688"/>
            <a:ext cx="7931224" cy="5373713"/>
          </a:xfrm>
        </p:spPr>
        <p:txBody>
          <a:bodyPr/>
          <a:lstStyle/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 역분개 화면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반제전표번호 입력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반제전표 역분개 선택 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실행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5580112" y="2780928"/>
            <a:ext cx="936104" cy="3600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3" name="타원 12"/>
          <p:cNvSpPr/>
          <p:nvPr/>
        </p:nvSpPr>
        <p:spPr bwMode="auto">
          <a:xfrm>
            <a:off x="3275856" y="4293096"/>
            <a:ext cx="1152128" cy="288032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rgbClr val="01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1772816"/>
            <a:ext cx="2376264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7931224" cy="5373713"/>
          </a:xfrm>
        </p:spPr>
        <p:txBody>
          <a:bodyPr/>
          <a:lstStyle/>
          <a:p>
            <a:pPr marL="228600" indent="-228600">
              <a:lnSpc>
                <a:spcPct val="150000"/>
              </a:lnSpc>
            </a:pPr>
            <a:r>
              <a:rPr lang="en-US" altLang="ko-KR" sz="14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400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오더 진행 및 취소 단계 파악</a:t>
            </a:r>
            <a:endParaRPr lang="en-US" altLang="ko-KR" sz="1400" b="1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오더 → 딜리버리 → 출고전기 → 대금청구 생성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빌링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은 순차적으로 진행되어야 하며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취소 시에도 반드시 역순으로 순차적 진행이 되어야 함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단계별 유저 엑시트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딜리버리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반드시 오더가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완료상태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 되어야 딜리버리 진행이 가능함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납품설치 내역이 있는 경우 딜리버리의 취소가 되지 않으므로 반드시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납품설치 삭제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부터 진행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나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출고전기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출고전기는 반드시 출고전기를 하고자 하는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실제</a:t>
            </a:r>
            <a:r>
              <a:rPr lang="en-US" altLang="ko-KR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GI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일자 이전의 재고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 있어야 함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다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대금청구 생성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-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빌링문서는 </a:t>
            </a:r>
            <a:r>
              <a:rPr lang="ko-KR" altLang="en-US" b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반제 작업이 진행된 경우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빌링취소 또는 단가수정이 진행되지 않으므로</a:t>
            </a:r>
            <a:endParaRPr lang="en-US" altLang="ko-KR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        </a:t>
            </a:r>
            <a:r>
              <a:rPr lang="ko-KR" altLang="en-US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반드시 반제작업을 역분개 한 이후 해당작업을 진행해야 함</a:t>
            </a:r>
            <a:r>
              <a:rPr lang="en-US" altLang="ko-KR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938</TotalTime>
  <Words>885</Words>
  <Application>Microsoft Office PowerPoint</Application>
  <PresentationFormat>화면 슬라이드 쇼(4:3)</PresentationFormat>
  <Paragraphs>104</Paragraphs>
  <Slides>27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5" baseType="lpstr">
      <vt:lpstr>굴림</vt:lpstr>
      <vt:lpstr>Arial</vt:lpstr>
      <vt:lpstr>윤고딕130</vt:lpstr>
      <vt:lpstr>맑은 고딕</vt:lpstr>
      <vt:lpstr>Verdana</vt:lpstr>
      <vt:lpstr>Arial Unicode MS</vt:lpstr>
      <vt:lpstr>Custom Design</vt:lpstr>
      <vt:lpstr>비트맵 이미지</vt:lpstr>
      <vt:lpstr>PowerPoint 프레젠테이션</vt:lpstr>
      <vt:lpstr>문서 개정 이력</vt:lpstr>
      <vt:lpstr>사용자 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DLP_오더생성</dc:title>
  <dc:creator>gbattery</dc:creator>
  <cp:lastModifiedBy>gbattery</cp:lastModifiedBy>
  <cp:revision>71</cp:revision>
  <dcterms:created xsi:type="dcterms:W3CDTF">2013-11-02T07:00:37Z</dcterms:created>
  <dcterms:modified xsi:type="dcterms:W3CDTF">2015-03-04T12:02:00Z</dcterms:modified>
</cp:coreProperties>
</file>