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6"/>
  </p:notesMasterIdLst>
  <p:handoutMasterIdLst>
    <p:handoutMasterId r:id="rId57"/>
  </p:handoutMasterIdLst>
  <p:sldIdLst>
    <p:sldId id="374" r:id="rId3"/>
    <p:sldId id="375" r:id="rId4"/>
    <p:sldId id="543" r:id="rId5"/>
    <p:sldId id="544" r:id="rId6"/>
    <p:sldId id="527" r:id="rId7"/>
    <p:sldId id="515" r:id="rId8"/>
    <p:sldId id="545" r:id="rId9"/>
    <p:sldId id="547" r:id="rId10"/>
    <p:sldId id="471" r:id="rId11"/>
    <p:sldId id="477" r:id="rId12"/>
    <p:sldId id="602" r:id="rId13"/>
    <p:sldId id="601" r:id="rId14"/>
    <p:sldId id="552" r:id="rId15"/>
    <p:sldId id="553" r:id="rId16"/>
    <p:sldId id="554" r:id="rId17"/>
    <p:sldId id="555" r:id="rId18"/>
    <p:sldId id="562" r:id="rId19"/>
    <p:sldId id="556" r:id="rId20"/>
    <p:sldId id="563" r:id="rId21"/>
    <p:sldId id="557" r:id="rId22"/>
    <p:sldId id="558" r:id="rId23"/>
    <p:sldId id="600" r:id="rId24"/>
    <p:sldId id="559" r:id="rId25"/>
    <p:sldId id="567" r:id="rId26"/>
    <p:sldId id="564" r:id="rId27"/>
    <p:sldId id="568" r:id="rId28"/>
    <p:sldId id="569" r:id="rId29"/>
    <p:sldId id="566" r:id="rId30"/>
    <p:sldId id="561" r:id="rId31"/>
    <p:sldId id="570" r:id="rId32"/>
    <p:sldId id="571" r:id="rId33"/>
    <p:sldId id="565" r:id="rId34"/>
    <p:sldId id="572" r:id="rId35"/>
    <p:sldId id="596" r:id="rId36"/>
    <p:sldId id="574" r:id="rId37"/>
    <p:sldId id="578" r:id="rId38"/>
    <p:sldId id="597" r:id="rId39"/>
    <p:sldId id="579" r:id="rId40"/>
    <p:sldId id="581" r:id="rId41"/>
    <p:sldId id="580" r:id="rId42"/>
    <p:sldId id="598" r:id="rId43"/>
    <p:sldId id="550" r:id="rId44"/>
    <p:sldId id="551" r:id="rId45"/>
    <p:sldId id="582" r:id="rId46"/>
    <p:sldId id="583" r:id="rId47"/>
    <p:sldId id="593" r:id="rId48"/>
    <p:sldId id="584" r:id="rId49"/>
    <p:sldId id="585" r:id="rId50"/>
    <p:sldId id="592" r:id="rId51"/>
    <p:sldId id="595" r:id="rId52"/>
    <p:sldId id="526" r:id="rId53"/>
    <p:sldId id="474" r:id="rId54"/>
    <p:sldId id="488" r:id="rId55"/>
  </p:sldIdLst>
  <p:sldSz cx="9906000" cy="6858000" type="A4"/>
  <p:notesSz cx="9923463" cy="67881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FF"/>
    <a:srgbClr val="0000FF"/>
    <a:srgbClr val="003399"/>
    <a:srgbClr val="103991"/>
    <a:srgbClr val="FF0000"/>
    <a:srgbClr val="0083CD"/>
    <a:srgbClr val="333333"/>
    <a:srgbClr val="EAEAEA"/>
    <a:srgbClr val="80808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8692" autoAdjust="0"/>
  </p:normalViewPr>
  <p:slideViewPr>
    <p:cSldViewPr snapToGrid="0" showGuides="1">
      <p:cViewPr varScale="1">
        <p:scale>
          <a:sx n="117" d="100"/>
          <a:sy n="117" d="100"/>
        </p:scale>
        <p:origin x="-1428" y="-102"/>
      </p:cViewPr>
      <p:guideLst>
        <p:guide orient="horz"/>
        <p:guide pos="62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38"/>
        <p:guide pos="3125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715" y="0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715" y="6410855"/>
            <a:ext cx="4300749" cy="37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1127" y="0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4200" y="509588"/>
            <a:ext cx="3676650" cy="25447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457" y="3224451"/>
            <a:ext cx="7936549" cy="3054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02" tIns="46552" rIns="93102" bIns="46552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1127" y="6447317"/>
            <a:ext cx="4300749" cy="33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30" tIns="45614" rIns="91230" bIns="45614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3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5" Type="http://schemas.openxmlformats.org/officeDocument/2006/relationships/oleObject" Target="../embeddings/oleObject48.bin"/><Relationship Id="rId4" Type="http://schemas.openxmlformats.org/officeDocument/2006/relationships/image" Target="../media/image10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10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50" name="비트맵 이미지" r:id="rId3" imgW="4029637" imgH="1228571" progId="PBrush">
              <p:embed/>
            </p:oleObj>
          </a:graphicData>
        </a:graphic>
      </p:graphicFrame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51" name="비트맵 이미지" r:id="rId4" imgW="4029637" imgH="1228571" progId="PBrush">
              <p:embed/>
            </p:oleObj>
          </a:graphicData>
        </a:graphic>
      </p:graphicFrame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0670" name="비트맵 이미지" r:id="rId3" imgW="4029637" imgH="1228571" progId="PBrush">
              <p:embed/>
            </p:oleObj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1694" name="비트맵 이미지" r:id="rId3" imgW="4029637" imgH="1228571" progId="PBrush">
              <p:embed/>
            </p:oleObj>
          </a:graphicData>
        </a:graphic>
      </p:graphicFrame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2718" name="비트맵 이미지" r:id="rId3" imgW="4029637" imgH="1228571" progId="PBrush">
              <p:embed/>
            </p:oleObj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4766" name="비트맵 이미지" r:id="rId3" imgW="4029637" imgH="1228571" progId="PBrush">
              <p:embed/>
            </p:oleObj>
          </a:graphicData>
        </a:graphic>
      </p:graphicFrame>
      <p:pic>
        <p:nvPicPr>
          <p:cNvPr id="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579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681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783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68358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886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6831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988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9450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091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25206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193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813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295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64173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398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2973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500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460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603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70516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705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7153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807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92097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910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9515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012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52648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115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73728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217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15385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319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1815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422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21593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524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7412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627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21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729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1959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831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805068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934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26387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036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3303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139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17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241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38283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343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62175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46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696091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48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24315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51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23483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753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1832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855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5500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958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9661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060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17454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163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4988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265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29478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367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69808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90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90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572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675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47.xml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vmlDrawing" Target="../drawings/vmlDrawing45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234" name="비트맵 이미지" r:id="rId4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  <p:sldLayoutId id="2147484639" r:id="rId18"/>
    <p:sldLayoutId id="2147484640" r:id="rId19"/>
    <p:sldLayoutId id="2147484641" r:id="rId20"/>
    <p:sldLayoutId id="2147484642" r:id="rId21"/>
    <p:sldLayoutId id="2147484643" r:id="rId22"/>
    <p:sldLayoutId id="2147484644" r:id="rId23"/>
    <p:sldLayoutId id="2147484645" r:id="rId24"/>
    <p:sldLayoutId id="2147484646" r:id="rId25"/>
    <p:sldLayoutId id="2147484647" r:id="rId26"/>
    <p:sldLayoutId id="2147484648" r:id="rId27"/>
    <p:sldLayoutId id="2147484649" r:id="rId28"/>
    <p:sldLayoutId id="2147484650" r:id="rId29"/>
    <p:sldLayoutId id="2147484651" r:id="rId30"/>
    <p:sldLayoutId id="2147484652" r:id="rId31"/>
    <p:sldLayoutId id="2147484653" r:id="rId32"/>
    <p:sldLayoutId id="2147484654" r:id="rId33"/>
    <p:sldLayoutId id="2147484655" r:id="rId34"/>
    <p:sldLayoutId id="2147484656" r:id="rId35"/>
    <p:sldLayoutId id="2147484657" r:id="rId36"/>
    <p:sldLayoutId id="2147484658" r:id="rId37"/>
    <p:sldLayoutId id="2147484659" r:id="rId38"/>
    <p:sldLayoutId id="2147484660" r:id="rId39"/>
    <p:sldLayoutId id="2147484661" r:id="rId40"/>
    <p:sldLayoutId id="2147484662" r:id="rId41"/>
    <p:sldLayoutId id="2147484663" r:id="rId42"/>
    <p:sldLayoutId id="2147484664" r:id="rId43"/>
    <p:sldLayoutId id="2147484665" r:id="rId4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8" name="비트맵 이미지" r:id="rId7" imgW="4029637" imgH="1228571" progId="PBrush">
              <p:embed/>
            </p:oleObj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13.png"/><Relationship Id="rId4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46.png"/><Relationship Id="rId4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png"/><Relationship Id="rId4" Type="http://schemas.openxmlformats.org/officeDocument/2006/relationships/image" Target="../media/image4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2013. 03.  20</a:t>
            </a:r>
            <a:endParaRPr lang="en-US" altLang="ko-KR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4169024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자재 입고 관리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r>
              <a:rPr kumimoji="1" lang="en-US" altLang="ko-KR" sz="18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             (</a:t>
            </a:r>
            <a:r>
              <a:rPr kumimoji="1" lang="ko-KR" altLang="en-US" sz="1800" b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자재 전표  취소 </a:t>
            </a:r>
            <a:r>
              <a:rPr kumimoji="1" lang="en-US" altLang="ko-KR" sz="18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, </a:t>
            </a:r>
            <a:r>
              <a:rPr kumimoji="1" lang="ko-KR" altLang="en-US" sz="18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반품</a:t>
            </a:r>
            <a:r>
              <a:rPr kumimoji="1" lang="en-US" altLang="ko-KR" sz="18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)</a:t>
            </a:r>
            <a:endParaRPr lang="en-US" altLang="ko-KR" sz="18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49887010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입고 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2013. 03.20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입고 관리 중 반품 및 자재전표 취소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1220845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SRM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공급사 포털에서 공급업체는 발주 접수 및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ASN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발행 업무를 수행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(ASN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 대상외 업체는 발주접수만 처리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입고의 실적처리는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MM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에서 입고처리를 수행하여 실적 관리 및 관련 회계 기능에 자동 연계되도록 함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grpSp>
        <p:nvGrpSpPr>
          <p:cNvPr id="2" name="Group 1"/>
          <p:cNvGrpSpPr/>
          <p:nvPr/>
        </p:nvGrpSpPr>
        <p:grpSpPr>
          <a:xfrm>
            <a:off x="980765" y="1921573"/>
            <a:ext cx="7918650" cy="4525486"/>
            <a:chOff x="346879" y="1483631"/>
            <a:chExt cx="8151880" cy="4753677"/>
          </a:xfrm>
        </p:grpSpPr>
        <p:sp>
          <p:nvSpPr>
            <p:cNvPr id="7" name="角丸四角形 8"/>
            <p:cNvSpPr>
              <a:spLocks noChangeArrowheads="1"/>
            </p:cNvSpPr>
            <p:nvPr/>
          </p:nvSpPr>
          <p:spPr bwMode="auto">
            <a:xfrm>
              <a:off x="346879" y="1945771"/>
              <a:ext cx="464236" cy="2874451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단가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" name="フローチャート : 書類 86"/>
            <p:cNvSpPr>
              <a:spLocks noChangeArrowheads="1"/>
            </p:cNvSpPr>
            <p:nvPr/>
          </p:nvSpPr>
          <p:spPr bwMode="auto">
            <a:xfrm>
              <a:off x="3172271" y="195535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9" name="フローチャート : 複数書類 88"/>
            <p:cNvSpPr>
              <a:spLocks noChangeArrowheads="1"/>
            </p:cNvSpPr>
            <p:nvPr/>
          </p:nvSpPr>
          <p:spPr bwMode="auto">
            <a:xfrm>
              <a:off x="3936370" y="1947685"/>
              <a:ext cx="553084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0" name="図形 96"/>
            <p:cNvCxnSpPr>
              <a:cxnSpLocks noChangeShapeType="1"/>
              <a:stCxn id="8" idx="3"/>
              <a:endCxn id="9" idx="1"/>
            </p:cNvCxnSpPr>
            <p:nvPr/>
          </p:nvCxnSpPr>
          <p:spPr bwMode="auto">
            <a:xfrm flipV="1">
              <a:off x="3725355" y="2078080"/>
              <a:ext cx="211015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1" name="角丸四角形 10"/>
            <p:cNvSpPr>
              <a:spLocks noChangeArrowheads="1"/>
            </p:cNvSpPr>
            <p:nvPr/>
          </p:nvSpPr>
          <p:spPr bwMode="auto">
            <a:xfrm>
              <a:off x="1379750" y="1945771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 dirty="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2" name="角丸四角形 10"/>
            <p:cNvSpPr>
              <a:spLocks noChangeArrowheads="1"/>
            </p:cNvSpPr>
            <p:nvPr/>
          </p:nvSpPr>
          <p:spPr bwMode="auto">
            <a:xfrm>
              <a:off x="1379750" y="2361886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13" name="角丸四角形 10"/>
            <p:cNvSpPr>
              <a:spLocks noChangeArrowheads="1"/>
            </p:cNvSpPr>
            <p:nvPr/>
          </p:nvSpPr>
          <p:spPr bwMode="auto">
            <a:xfrm>
              <a:off x="857759" y="1945771"/>
              <a:ext cx="464236" cy="78812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신규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체결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角丸四角形 10"/>
            <p:cNvSpPr>
              <a:spLocks noChangeArrowheads="1"/>
            </p:cNvSpPr>
            <p:nvPr/>
          </p:nvSpPr>
          <p:spPr bwMode="auto">
            <a:xfrm>
              <a:off x="857759" y="2801007"/>
              <a:ext cx="464236" cy="765115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갱신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5" name="フローチャート : 書類 129"/>
            <p:cNvSpPr>
              <a:spLocks noChangeArrowheads="1"/>
            </p:cNvSpPr>
            <p:nvPr/>
          </p:nvSpPr>
          <p:spPr bwMode="auto">
            <a:xfrm>
              <a:off x="4676038" y="1940015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図形 96"/>
            <p:cNvCxnSpPr>
              <a:cxnSpLocks noChangeShapeType="1"/>
              <a:stCxn id="9" idx="3"/>
              <a:endCxn id="15" idx="1"/>
            </p:cNvCxnSpPr>
            <p:nvPr/>
          </p:nvCxnSpPr>
          <p:spPr bwMode="auto">
            <a:xfrm flipV="1">
              <a:off x="4489456" y="2070410"/>
              <a:ext cx="186582" cy="767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7" name="図形 96"/>
            <p:cNvCxnSpPr>
              <a:cxnSpLocks noChangeShapeType="1"/>
              <a:stCxn id="15" idx="2"/>
              <a:endCxn id="28" idx="0"/>
            </p:cNvCxnSpPr>
            <p:nvPr/>
          </p:nvCxnSpPr>
          <p:spPr bwMode="auto">
            <a:xfrm rot="16200000" flipH="1">
              <a:off x="4891978" y="2262521"/>
              <a:ext cx="132312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8" name="角丸四角形 10"/>
            <p:cNvSpPr>
              <a:spLocks noChangeArrowheads="1"/>
            </p:cNvSpPr>
            <p:nvPr/>
          </p:nvSpPr>
          <p:spPr bwMode="auto">
            <a:xfrm>
              <a:off x="1379750" y="2778000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19" name="角丸四角形 10"/>
            <p:cNvSpPr>
              <a:spLocks noChangeArrowheads="1"/>
            </p:cNvSpPr>
            <p:nvPr/>
          </p:nvSpPr>
          <p:spPr bwMode="auto">
            <a:xfrm>
              <a:off x="1379750" y="3203699"/>
              <a:ext cx="553083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sp>
          <p:nvSpPr>
            <p:cNvPr id="20" name="フローチャート : 書類 171"/>
            <p:cNvSpPr>
              <a:spLocks noChangeArrowheads="1"/>
            </p:cNvSpPr>
            <p:nvPr/>
          </p:nvSpPr>
          <p:spPr bwMode="auto">
            <a:xfrm>
              <a:off x="4676038" y="2797172"/>
              <a:ext cx="553083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21" name="図形 96"/>
            <p:cNvCxnSpPr>
              <a:cxnSpLocks noChangeShapeType="1"/>
              <a:stCxn id="20" idx="2"/>
              <a:endCxn id="29" idx="0"/>
            </p:cNvCxnSpPr>
            <p:nvPr/>
          </p:nvCxnSpPr>
          <p:spPr bwMode="auto">
            <a:xfrm rot="16200000" flipH="1">
              <a:off x="4893895" y="3117760"/>
              <a:ext cx="128478" cy="8886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2" name="ホームベース 6"/>
            <p:cNvSpPr>
              <a:spLocks noChangeArrowheads="1"/>
            </p:cNvSpPr>
            <p:nvPr/>
          </p:nvSpPr>
          <p:spPr bwMode="auto">
            <a:xfrm>
              <a:off x="2019460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구매요청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ホームベース 6"/>
            <p:cNvSpPr>
              <a:spLocks noChangeArrowheads="1"/>
            </p:cNvSpPr>
            <p:nvPr/>
          </p:nvSpPr>
          <p:spPr bwMode="auto">
            <a:xfrm>
              <a:off x="3123405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견적의뢰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4" name="ホームベース 6"/>
            <p:cNvSpPr>
              <a:spLocks noChangeArrowheads="1"/>
            </p:cNvSpPr>
            <p:nvPr/>
          </p:nvSpPr>
          <p:spPr bwMode="auto">
            <a:xfrm>
              <a:off x="4425039" y="1483635"/>
              <a:ext cx="1259433" cy="172582"/>
            </a:xfrm>
            <a:prstGeom prst="homePlate">
              <a:avLst>
                <a:gd name="adj" fmla="val 2523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zh-TW" sz="1000" dirty="0">
                  <a:solidFill>
                    <a:prstClr val="black"/>
                  </a:solidFill>
                  <a:latin typeface="+mn-ea"/>
                  <a:ea typeface="+mn-ea"/>
                </a:rPr>
                <a:t>/</a:t>
              </a: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ホームベース 6"/>
            <p:cNvSpPr>
              <a:spLocks noChangeArrowheads="1"/>
            </p:cNvSpPr>
            <p:nvPr/>
          </p:nvSpPr>
          <p:spPr bwMode="auto">
            <a:xfrm>
              <a:off x="5757773" y="1483631"/>
              <a:ext cx="1410476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입고 및 검수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ホームベース 6"/>
            <p:cNvSpPr>
              <a:spLocks noChangeArrowheads="1"/>
            </p:cNvSpPr>
            <p:nvPr/>
          </p:nvSpPr>
          <p:spPr bwMode="auto">
            <a:xfrm>
              <a:off x="7208228" y="1483631"/>
              <a:ext cx="1057301" cy="391186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ホームベース 6"/>
            <p:cNvSpPr>
              <a:spLocks noChangeArrowheads="1"/>
            </p:cNvSpPr>
            <p:nvPr/>
          </p:nvSpPr>
          <p:spPr bwMode="auto">
            <a:xfrm>
              <a:off x="3123403" y="1698400"/>
              <a:ext cx="2567731" cy="174499"/>
            </a:xfrm>
            <a:prstGeom prst="homePlate">
              <a:avLst>
                <a:gd name="adj" fmla="val 25233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납입지시</a:t>
              </a:r>
              <a:endParaRPr kumimoji="1" lang="ja-JP" altLang="en-US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8" name="フローチャート : 書類 89"/>
            <p:cNvSpPr>
              <a:spLocks noChangeArrowheads="1"/>
            </p:cNvSpPr>
            <p:nvPr/>
          </p:nvSpPr>
          <p:spPr bwMode="auto">
            <a:xfrm>
              <a:off x="4684925" y="2333118"/>
              <a:ext cx="553083" cy="26079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#100</a:t>
              </a:r>
              <a:endParaRPr kumimoji="1" lang="en-US" altLang="ko-KR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フローチャート : 書類 149"/>
            <p:cNvSpPr>
              <a:spLocks noChangeArrowheads="1"/>
            </p:cNvSpPr>
            <p:nvPr/>
          </p:nvSpPr>
          <p:spPr bwMode="auto">
            <a:xfrm>
              <a:off x="4684925" y="3186443"/>
              <a:ext cx="553083" cy="26270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계약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角丸四角形 8"/>
            <p:cNvSpPr>
              <a:spLocks noChangeArrowheads="1"/>
            </p:cNvSpPr>
            <p:nvPr/>
          </p:nvSpPr>
          <p:spPr bwMode="auto">
            <a:xfrm>
              <a:off x="857759" y="3619817"/>
              <a:ext cx="464236" cy="1200404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납입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지시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1" name="フローチャート : 書類 78"/>
            <p:cNvSpPr>
              <a:spLocks noChangeArrowheads="1"/>
            </p:cNvSpPr>
            <p:nvPr/>
          </p:nvSpPr>
          <p:spPr bwMode="auto">
            <a:xfrm>
              <a:off x="1999468" y="4505735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32" name="フローチャート : 書類 89"/>
            <p:cNvSpPr>
              <a:spLocks noChangeArrowheads="1"/>
            </p:cNvSpPr>
            <p:nvPr/>
          </p:nvSpPr>
          <p:spPr bwMode="auto">
            <a:xfrm>
              <a:off x="4740451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3" name="フローチャート : 書類 90"/>
            <p:cNvSpPr>
              <a:spLocks noChangeArrowheads="1"/>
            </p:cNvSpPr>
            <p:nvPr/>
          </p:nvSpPr>
          <p:spPr bwMode="auto">
            <a:xfrm>
              <a:off x="6288645" y="4503817"/>
              <a:ext cx="6041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34" name="フローチャート : 書類 91"/>
            <p:cNvSpPr>
              <a:spLocks noChangeArrowheads="1"/>
            </p:cNvSpPr>
            <p:nvPr/>
          </p:nvSpPr>
          <p:spPr bwMode="auto">
            <a:xfrm>
              <a:off x="7410361" y="4499982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송장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5" name="図形 96"/>
            <p:cNvCxnSpPr>
              <a:cxnSpLocks noChangeShapeType="1"/>
              <a:stCxn id="33" idx="3"/>
              <a:endCxn id="34" idx="1"/>
            </p:cNvCxnSpPr>
            <p:nvPr/>
          </p:nvCxnSpPr>
          <p:spPr bwMode="auto">
            <a:xfrm flipV="1">
              <a:off x="6892816" y="4630381"/>
              <a:ext cx="517543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6" name="フローチャート : 書類 117"/>
            <p:cNvSpPr>
              <a:spLocks noChangeArrowheads="1"/>
            </p:cNvSpPr>
            <p:nvPr/>
          </p:nvSpPr>
          <p:spPr bwMode="auto">
            <a:xfrm>
              <a:off x="5402379" y="3704187"/>
              <a:ext cx="655261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발주접수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7" name="図形 96"/>
            <p:cNvCxnSpPr>
              <a:cxnSpLocks noChangeShapeType="1"/>
              <a:stCxn id="32" idx="3"/>
              <a:endCxn id="36" idx="2"/>
            </p:cNvCxnSpPr>
            <p:nvPr/>
          </p:nvCxnSpPr>
          <p:spPr bwMode="auto">
            <a:xfrm flipV="1">
              <a:off x="5344627" y="3964982"/>
              <a:ext cx="386492" cy="669234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8" name="角丸四角形 10"/>
            <p:cNvSpPr>
              <a:spLocks noChangeArrowheads="1"/>
            </p:cNvSpPr>
            <p:nvPr/>
          </p:nvSpPr>
          <p:spPr bwMode="auto">
            <a:xfrm>
              <a:off x="1379750" y="4035928"/>
              <a:ext cx="553083" cy="37009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39" name="図形 96"/>
            <p:cNvCxnSpPr>
              <a:cxnSpLocks noChangeShapeType="1"/>
              <a:stCxn id="31" idx="3"/>
              <a:endCxn id="32" idx="1"/>
            </p:cNvCxnSpPr>
            <p:nvPr/>
          </p:nvCxnSpPr>
          <p:spPr bwMode="auto">
            <a:xfrm flipV="1">
              <a:off x="2603639" y="4634212"/>
              <a:ext cx="2136814" cy="1918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0" name="フローチャート : 書類 117"/>
            <p:cNvSpPr>
              <a:spLocks noChangeArrowheads="1"/>
            </p:cNvSpPr>
            <p:nvPr/>
          </p:nvSpPr>
          <p:spPr bwMode="auto">
            <a:xfrm>
              <a:off x="6261988" y="3704187"/>
              <a:ext cx="655259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ASN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입력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41" name="図形 96"/>
            <p:cNvCxnSpPr>
              <a:cxnSpLocks noChangeShapeType="1"/>
              <a:stCxn id="36" idx="3"/>
              <a:endCxn id="40" idx="1"/>
            </p:cNvCxnSpPr>
            <p:nvPr/>
          </p:nvCxnSpPr>
          <p:spPr bwMode="auto">
            <a:xfrm>
              <a:off x="6057637" y="3834583"/>
              <a:ext cx="204352" cy="15341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2" name="図形 96"/>
            <p:cNvCxnSpPr>
              <a:cxnSpLocks noChangeShapeType="1"/>
              <a:stCxn id="40" idx="2"/>
              <a:endCxn id="33" idx="0"/>
            </p:cNvCxnSpPr>
            <p:nvPr/>
          </p:nvCxnSpPr>
          <p:spPr bwMode="auto">
            <a:xfrm rot="16200000" flipH="1">
              <a:off x="6321312" y="4234398"/>
              <a:ext cx="538839" cy="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3" name="角丸四角形 10"/>
            <p:cNvSpPr>
              <a:spLocks noChangeArrowheads="1"/>
            </p:cNvSpPr>
            <p:nvPr/>
          </p:nvSpPr>
          <p:spPr bwMode="auto">
            <a:xfrm>
              <a:off x="1379750" y="3619814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角丸四角形 8"/>
            <p:cNvSpPr>
              <a:spLocks noChangeArrowheads="1"/>
            </p:cNvSpPr>
            <p:nvPr/>
          </p:nvSpPr>
          <p:spPr bwMode="auto">
            <a:xfrm>
              <a:off x="353542" y="4864322"/>
              <a:ext cx="966230" cy="1372986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입찰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~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구매등록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2037228" y="5884474"/>
              <a:ext cx="530870" cy="26270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PR</a:t>
              </a:r>
            </a:p>
          </p:txBody>
        </p:sp>
        <p:sp>
          <p:nvSpPr>
            <p:cNvPr id="46" name="フローチャート : 書類 85"/>
            <p:cNvSpPr>
              <a:spLocks noChangeArrowheads="1"/>
            </p:cNvSpPr>
            <p:nvPr/>
          </p:nvSpPr>
          <p:spPr bwMode="auto">
            <a:xfrm>
              <a:off x="2452598" y="5470277"/>
              <a:ext cx="530872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SHC</a:t>
              </a:r>
            </a:p>
          </p:txBody>
        </p:sp>
        <p:cxnSp>
          <p:nvCxnSpPr>
            <p:cNvPr id="49" name="図形 93"/>
            <p:cNvCxnSpPr>
              <a:cxnSpLocks noChangeShapeType="1"/>
              <a:stCxn id="45" idx="0"/>
              <a:endCxn id="46" idx="1"/>
            </p:cNvCxnSpPr>
            <p:nvPr/>
          </p:nvCxnSpPr>
          <p:spPr bwMode="auto">
            <a:xfrm rot="5400000" flipH="1" flipV="1">
              <a:off x="2236284" y="5668163"/>
              <a:ext cx="283802" cy="14882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6" idx="3"/>
            </p:cNvCxnSpPr>
            <p:nvPr/>
          </p:nvCxnSpPr>
          <p:spPr bwMode="auto">
            <a:xfrm flipV="1">
              <a:off x="2983470" y="5598759"/>
              <a:ext cx="175476" cy="1917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</p:cNvCxnSpPr>
            <p:nvPr/>
          </p:nvCxnSpPr>
          <p:spPr bwMode="auto">
            <a:xfrm flipV="1">
              <a:off x="3687594" y="5594924"/>
              <a:ext cx="171035" cy="383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5" name="角丸四角形 10"/>
            <p:cNvSpPr>
              <a:spLocks noChangeArrowheads="1"/>
            </p:cNvSpPr>
            <p:nvPr/>
          </p:nvSpPr>
          <p:spPr bwMode="auto">
            <a:xfrm>
              <a:off x="1379750" y="5349474"/>
              <a:ext cx="553083" cy="3720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SRM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角丸四角形 10"/>
            <p:cNvSpPr>
              <a:spLocks noChangeArrowheads="1"/>
            </p:cNvSpPr>
            <p:nvPr/>
          </p:nvSpPr>
          <p:spPr bwMode="auto">
            <a:xfrm>
              <a:off x="1379750" y="5811606"/>
              <a:ext cx="553083" cy="37009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cxnSp>
          <p:nvCxnSpPr>
            <p:cNvPr id="58" name="図形 96"/>
            <p:cNvCxnSpPr>
              <a:cxnSpLocks noChangeShapeType="1"/>
            </p:cNvCxnSpPr>
            <p:nvPr/>
          </p:nvCxnSpPr>
          <p:spPr bwMode="auto">
            <a:xfrm rot="16200000" flipH="1">
              <a:off x="4206963" y="5641310"/>
              <a:ext cx="289554" cy="457571"/>
            </a:xfrm>
            <a:prstGeom prst="bentConnector2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1379750" y="4898842"/>
              <a:ext cx="553083" cy="372010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공급사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포털</a:t>
              </a:r>
              <a:endParaRPr kumimoji="1" lang="ja-JP" altLang="en-US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3" name="フローチャート : 書類 86"/>
            <p:cNvSpPr>
              <a:spLocks noChangeArrowheads="1"/>
            </p:cNvSpPr>
            <p:nvPr/>
          </p:nvSpPr>
          <p:spPr bwMode="auto">
            <a:xfrm>
              <a:off x="3125628" y="546836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4" name="フローチャート : 複数書類 88"/>
            <p:cNvSpPr>
              <a:spLocks noChangeArrowheads="1"/>
            </p:cNvSpPr>
            <p:nvPr/>
          </p:nvSpPr>
          <p:spPr bwMode="auto">
            <a:xfrm>
              <a:off x="3889726" y="5460690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견적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회답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6" name="フローチャート : 書類 129"/>
            <p:cNvSpPr>
              <a:spLocks noChangeArrowheads="1"/>
            </p:cNvSpPr>
            <p:nvPr/>
          </p:nvSpPr>
          <p:spPr bwMode="auto">
            <a:xfrm>
              <a:off x="4580525" y="5878725"/>
              <a:ext cx="555305" cy="2607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발주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67" name="角丸四角形 10"/>
            <p:cNvSpPr>
              <a:spLocks noChangeArrowheads="1"/>
            </p:cNvSpPr>
            <p:nvPr/>
          </p:nvSpPr>
          <p:spPr bwMode="auto">
            <a:xfrm>
              <a:off x="1375307" y="4453964"/>
              <a:ext cx="555305" cy="3720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ERP</a:t>
              </a: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（</a:t>
              </a: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MM</a:t>
              </a:r>
              <a:r>
                <a:rPr kumimoji="1" lang="ja-JP" altLang="en-US" sz="1000">
                  <a:solidFill>
                    <a:prstClr val="black"/>
                  </a:solidFill>
                  <a:latin typeface="+mn-ea"/>
                  <a:ea typeface="+mn-ea"/>
                </a:rPr>
                <a:t>）</a:t>
              </a:r>
            </a:p>
          </p:txBody>
        </p:sp>
        <p:grpSp>
          <p:nvGrpSpPr>
            <p:cNvPr id="68" name="Group 3"/>
            <p:cNvGrpSpPr>
              <a:grpSpLocks/>
            </p:cNvGrpSpPr>
            <p:nvPr/>
          </p:nvGrpSpPr>
          <p:grpSpPr bwMode="auto">
            <a:xfrm>
              <a:off x="1652959" y="2333121"/>
              <a:ext cx="6845800" cy="3863922"/>
              <a:chOff x="1729833" y="2059401"/>
              <a:chExt cx="7884000" cy="3198267"/>
            </a:xfrm>
          </p:grpSpPr>
          <p:cxnSp>
            <p:nvCxnSpPr>
              <p:cNvPr id="69" name="直線コネクタ 116"/>
              <p:cNvCxnSpPr/>
              <p:nvPr/>
            </p:nvCxnSpPr>
            <p:spPr bwMode="auto">
              <a:xfrm>
                <a:off x="1729833" y="2059401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0" name="直線コネクタ 138"/>
              <p:cNvCxnSpPr/>
              <p:nvPr/>
            </p:nvCxnSpPr>
            <p:spPr bwMode="auto">
              <a:xfrm flipV="1">
                <a:off x="1729833" y="2403830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1" name="直線コネクタ 156"/>
              <p:cNvCxnSpPr/>
              <p:nvPr/>
            </p:nvCxnSpPr>
            <p:spPr bwMode="auto">
              <a:xfrm>
                <a:off x="1729833" y="271968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直線コネクタ 85"/>
              <p:cNvCxnSpPr/>
              <p:nvPr/>
            </p:nvCxnSpPr>
            <p:spPr bwMode="auto">
              <a:xfrm>
                <a:off x="1729833" y="377678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直線コネクタ 116"/>
              <p:cNvCxnSpPr/>
              <p:nvPr/>
            </p:nvCxnSpPr>
            <p:spPr bwMode="auto">
              <a:xfrm>
                <a:off x="1729833" y="4876733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4" name="直線コネクタ 138"/>
              <p:cNvCxnSpPr/>
              <p:nvPr/>
            </p:nvCxnSpPr>
            <p:spPr bwMode="auto">
              <a:xfrm flipV="1">
                <a:off x="1729833" y="3081576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5" name="直線コネクタ 138"/>
              <p:cNvCxnSpPr/>
              <p:nvPr/>
            </p:nvCxnSpPr>
            <p:spPr bwMode="auto">
              <a:xfrm flipV="1">
                <a:off x="1729833" y="413708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6" name="直線コネクタ 156"/>
              <p:cNvCxnSpPr/>
              <p:nvPr/>
            </p:nvCxnSpPr>
            <p:spPr bwMode="auto">
              <a:xfrm>
                <a:off x="1729833" y="3438704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7" name="直線コネクタ 156"/>
              <p:cNvCxnSpPr/>
              <p:nvPr/>
            </p:nvCxnSpPr>
            <p:spPr bwMode="auto">
              <a:xfrm>
                <a:off x="1729833" y="4518019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8" name="直線コネクタ 116"/>
              <p:cNvCxnSpPr/>
              <p:nvPr/>
            </p:nvCxnSpPr>
            <p:spPr bwMode="auto">
              <a:xfrm>
                <a:off x="1729833" y="5257668"/>
                <a:ext cx="788400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1">
                    <a:lumMod val="6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79" name="フローチャート : 書類 117"/>
            <p:cNvSpPr>
              <a:spLocks noChangeArrowheads="1"/>
            </p:cNvSpPr>
            <p:nvPr/>
          </p:nvSpPr>
          <p:spPr bwMode="auto">
            <a:xfrm>
              <a:off x="7208228" y="3673510"/>
              <a:ext cx="1057301" cy="316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0" name="フローチャート : 書類 117"/>
            <p:cNvSpPr>
              <a:spLocks noChangeArrowheads="1"/>
            </p:cNvSpPr>
            <p:nvPr/>
          </p:nvSpPr>
          <p:spPr bwMode="auto">
            <a:xfrm>
              <a:off x="7206008" y="4967871"/>
              <a:ext cx="1057301" cy="31448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입고</a:t>
              </a:r>
              <a:r>
                <a:rPr kumimoji="1" lang="en-US" altLang="ko-KR" sz="1000">
                  <a:solidFill>
                    <a:prstClr val="black"/>
                  </a:solidFill>
                  <a:latin typeface="+mn-ea"/>
                  <a:ea typeface="+mn-ea"/>
                </a:rPr>
                <a:t>,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마감정보</a:t>
              </a:r>
              <a:endParaRPr kumimoji="1" lang="en-US" altLang="ko-KR" sz="1000">
                <a:solidFill>
                  <a:prstClr val="black"/>
                </a:solidFill>
                <a:latin typeface="+mn-ea"/>
                <a:ea typeface="+mn-ea"/>
              </a:endParaRPr>
            </a:p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ja-JP" sz="1000">
                  <a:solidFill>
                    <a:prstClr val="black"/>
                  </a:solidFill>
                  <a:latin typeface="+mn-ea"/>
                  <a:ea typeface="+mn-ea"/>
                </a:rPr>
                <a:t>Status </a:t>
              </a:r>
              <a:r>
                <a:rPr kumimoji="1" lang="ko-KR" altLang="en-US" sz="1000">
                  <a:solidFill>
                    <a:prstClr val="black"/>
                  </a:solidFill>
                  <a:latin typeface="+mn-ea"/>
                  <a:ea typeface="+mn-ea"/>
                </a:rPr>
                <a:t>업데이트</a:t>
              </a:r>
              <a:endParaRPr kumimoji="1" lang="en-US" altLang="ja-JP" sz="100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81" name="Curved Connector 80"/>
            <p:cNvCxnSpPr>
              <a:stCxn id="34" idx="0"/>
              <a:endCxn id="79" idx="2"/>
            </p:cNvCxnSpPr>
            <p:nvPr/>
          </p:nvCxnSpPr>
          <p:spPr>
            <a:xfrm rot="16200000" flipV="1">
              <a:off x="7481842" y="4244945"/>
              <a:ext cx="510076" cy="0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urved Connector 81"/>
            <p:cNvCxnSpPr>
              <a:endCxn id="80" idx="2"/>
            </p:cNvCxnSpPr>
            <p:nvPr/>
          </p:nvCxnSpPr>
          <p:spPr>
            <a:xfrm rot="16200000" flipV="1">
              <a:off x="7437585" y="5579427"/>
              <a:ext cx="596368" cy="2222"/>
            </a:xfrm>
            <a:prstGeom prst="curvedConnector3">
              <a:avLst>
                <a:gd name="adj1" fmla="val 50000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フローチャート : 書類 91"/>
            <p:cNvSpPr>
              <a:spLocks noChangeArrowheads="1"/>
            </p:cNvSpPr>
            <p:nvPr/>
          </p:nvSpPr>
          <p:spPr bwMode="auto">
            <a:xfrm>
              <a:off x="6695174" y="5878725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>
                  <a:solidFill>
                    <a:prstClr val="black"/>
                  </a:solidFill>
                  <a:latin typeface="+mn-ea"/>
                  <a:ea typeface="+mn-ea"/>
                </a:rPr>
                <a:t>정</a:t>
              </a: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산</a:t>
              </a:r>
              <a:endParaRPr kumimoji="1" lang="en-US" altLang="ko-KR" sz="1000" dirty="0" smtClean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8" name="フローチャート : 書類 91"/>
            <p:cNvSpPr>
              <a:spLocks noChangeArrowheads="1"/>
            </p:cNvSpPr>
            <p:nvPr/>
          </p:nvSpPr>
          <p:spPr bwMode="auto">
            <a:xfrm>
              <a:off x="7178266" y="5811606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sp>
          <p:nvSpPr>
            <p:cNvPr id="89" name="フローチャート : 書類 91"/>
            <p:cNvSpPr>
              <a:spLocks noChangeArrowheads="1"/>
            </p:cNvSpPr>
            <p:nvPr/>
          </p:nvSpPr>
          <p:spPr bwMode="auto">
            <a:xfrm>
              <a:off x="7661357" y="5744351"/>
              <a:ext cx="604172" cy="26270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36000" rIns="36000" anchor="ctr"/>
            <a:lstStyle/>
            <a:p>
              <a:pPr algn="ctr" defTabSz="912813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분할</a:t>
              </a:r>
              <a: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/>
              </a:r>
              <a:br>
                <a:rPr kumimoji="1"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</a:rPr>
              </a:br>
              <a:r>
                <a:rPr kumimoji="1"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</a:rPr>
                <a:t>정산</a:t>
              </a:r>
              <a:endParaRPr kumimoji="1" lang="en-US" altLang="ja-JP" sz="10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cxnSp>
          <p:nvCxnSpPr>
            <p:cNvPr id="90" name="図形 96"/>
            <p:cNvCxnSpPr>
              <a:cxnSpLocks noChangeShapeType="1"/>
              <a:stCxn id="66" idx="3"/>
              <a:endCxn id="87" idx="1"/>
            </p:cNvCxnSpPr>
            <p:nvPr/>
          </p:nvCxnSpPr>
          <p:spPr bwMode="auto">
            <a:xfrm>
              <a:off x="5135830" y="6009120"/>
              <a:ext cx="1559345" cy="959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84" name="正方形/長方形 21"/>
          <p:cNvSpPr>
            <a:spLocks noChangeArrowheads="1"/>
          </p:cNvSpPr>
          <p:nvPr/>
        </p:nvSpPr>
        <p:spPr bwMode="auto">
          <a:xfrm>
            <a:off x="5820457" y="3955213"/>
            <a:ext cx="1631304" cy="396139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83" name="正方形/長方形 21"/>
          <p:cNvSpPr>
            <a:spLocks noChangeArrowheads="1"/>
          </p:cNvSpPr>
          <p:nvPr/>
        </p:nvSpPr>
        <p:spPr bwMode="auto">
          <a:xfrm>
            <a:off x="6627387" y="4749321"/>
            <a:ext cx="843850" cy="396139"/>
          </a:xfrm>
          <a:prstGeom prst="rect">
            <a:avLst/>
          </a:prstGeom>
          <a:noFill/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ja-JP" altLang="en-US" sz="1000">
              <a:latin typeface="+mn-ea"/>
              <a:ea typeface="+mn-ea"/>
            </a:endParaRPr>
          </a:p>
        </p:txBody>
      </p:sp>
      <p:sp>
        <p:nvSpPr>
          <p:cNvPr id="3" name="Rectangular Callout 2"/>
          <p:cNvSpPr/>
          <p:nvPr/>
        </p:nvSpPr>
        <p:spPr>
          <a:xfrm>
            <a:off x="6528138" y="3126425"/>
            <a:ext cx="1206180" cy="609723"/>
          </a:xfrm>
          <a:prstGeom prst="wedgeRectCallout">
            <a:avLst>
              <a:gd name="adj1" fmla="val -29858"/>
              <a:gd name="adj2" fmla="val 76783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SRM </a:t>
            </a:r>
            <a:r>
              <a:rPr lang="ko-KR" altLang="en-US" sz="1000" dirty="0" smtClean="0">
                <a:solidFill>
                  <a:schemeClr val="tx1"/>
                </a:solidFill>
              </a:rPr>
              <a:t>구매발주</a:t>
            </a:r>
            <a:r>
              <a:rPr lang="en-US" altLang="ko-KR" sz="1000" dirty="0" smtClean="0">
                <a:solidFill>
                  <a:schemeClr val="tx1"/>
                </a:solidFill>
              </a:rPr>
              <a:t>_</a:t>
            </a:r>
            <a:r>
              <a:rPr lang="ko-KR" altLang="en-US" sz="1000" dirty="0" smtClean="0">
                <a:solidFill>
                  <a:schemeClr val="tx1"/>
                </a:solidFill>
              </a:rPr>
              <a:t>협업 매뉴얼 참조</a:t>
            </a:r>
          </a:p>
        </p:txBody>
      </p:sp>
      <p:sp>
        <p:nvSpPr>
          <p:cNvPr id="86" name="Rectangular Callout 85"/>
          <p:cNvSpPr/>
          <p:nvPr/>
        </p:nvSpPr>
        <p:spPr>
          <a:xfrm>
            <a:off x="5930509" y="5346270"/>
            <a:ext cx="1206180" cy="609723"/>
          </a:xfrm>
          <a:prstGeom prst="wedgeRectCallout">
            <a:avLst>
              <a:gd name="adj1" fmla="val 17974"/>
              <a:gd name="adj2" fmla="val -83899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본 매뉴얼에서 설명 </a:t>
            </a:r>
            <a:r>
              <a:rPr lang="en-US" altLang="ko-KR" sz="1000" dirty="0" smtClean="0">
                <a:solidFill>
                  <a:schemeClr val="tx1"/>
                </a:solidFill>
              </a:rPr>
              <a:t>(MM </a:t>
            </a:r>
            <a:r>
              <a:rPr lang="ko-KR" altLang="en-US" sz="1000" dirty="0" smtClean="0">
                <a:solidFill>
                  <a:schemeClr val="tx1"/>
                </a:solidFill>
              </a:rPr>
              <a:t>입고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514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238" y="836613"/>
            <a:ext cx="7918638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과정범위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9781237"/>
              </p:ext>
            </p:extLst>
          </p:nvPr>
        </p:nvGraphicFramePr>
        <p:xfrm>
          <a:off x="344488" y="1336675"/>
          <a:ext cx="9288462" cy="5202348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5202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xxx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8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756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472" y="1289502"/>
            <a:ext cx="9447714" cy="5225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852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8812924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공급업체는 공급사포털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세방전지로부터의 구매발주를 확인하여 접수를 수행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관리를 하는 업체는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상기의 구매접수 후 납품의 시점에 입하전표 생성을 수행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현물을 납품할 시에는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입하전표 출력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(ASN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거래명세서를 출력하여 전달함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세방전지의 입고담당자는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(1)ASN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연계의 경우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구매입고처리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 입하전표를 참조하여 구매입고 처리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MIGO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출력한 거래명세서를 바코드리더로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scan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연계하는 업무효율성은 유지함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(2)ASN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연계하지 않는 경우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구매입고처리 </a:t>
                      </a:r>
                      <a:r>
                        <a:rPr kumimoji="0" lang="en-US" altLang="ko-KR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</a:t>
                      </a:r>
                      <a:r>
                        <a:rPr kumimoji="0" lang="ko-KR" alt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기능에서 구매발주전표를 참조하여 구매입고 처리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연계없이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자체시스템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작성하는 거래명세서에 세방전지로 부터의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/>
                      </a:r>
                      <a:b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</a:b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출력하도록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후 재고의 유형은 가용재고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보류재고로 구분됨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창원의 경우만 품질재고를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광주의 경우는 가용재고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보류재고만 관리 수행함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 등의 이유로 보류재고 판정이 난 재고에 대해서는 업체에 불량내역 등 공지하여 그에따른 반품처리를 수행하도록 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가용재고에 한해서만 불출이 가능함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029450" y="80963"/>
            <a:ext cx="2819400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납품서 기반의 내자 입고 처리 </a:t>
            </a:r>
            <a:r>
              <a:rPr lang="en-US" altLang="ko-KR" dirty="0"/>
              <a:t>(</a:t>
            </a:r>
            <a:r>
              <a:rPr lang="ko-KR" altLang="en-US" dirty="0"/>
              <a:t>바코드</a:t>
            </a:r>
            <a:r>
              <a:rPr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97845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33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7148846"/>
              </p:ext>
            </p:extLst>
          </p:nvPr>
        </p:nvGraphicFramePr>
        <p:xfrm>
          <a:off x="265363" y="1266737"/>
          <a:ext cx="9383464" cy="5189311"/>
        </p:xfrm>
        <a:graphic>
          <a:graphicData uri="http://schemas.openxmlformats.org/drawingml/2006/table">
            <a:tbl>
              <a:tblPr/>
              <a:tblGrid>
                <a:gridCol w="849062"/>
                <a:gridCol w="8534402"/>
              </a:tblGrid>
              <a:tr h="3005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12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품질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82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3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" name="그룹 33"/>
          <p:cNvGrpSpPr/>
          <p:nvPr/>
        </p:nvGrpSpPr>
        <p:grpSpPr>
          <a:xfrm>
            <a:off x="1211853" y="1744910"/>
            <a:ext cx="8032816" cy="4653805"/>
            <a:chOff x="1211852" y="1228724"/>
            <a:chExt cx="8453271" cy="5169991"/>
          </a:xfrm>
        </p:grpSpPr>
        <p:sp>
          <p:nvSpPr>
            <p:cNvPr id="35" name="Rectangle 450"/>
            <p:cNvSpPr>
              <a:spLocks noChangeArrowheads="1"/>
            </p:cNvSpPr>
            <p:nvPr/>
          </p:nvSpPr>
          <p:spPr bwMode="auto">
            <a:xfrm>
              <a:off x="1211852" y="2067144"/>
              <a:ext cx="1080000" cy="360000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1. MM.02.01.02 </a:t>
              </a:r>
              <a:b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입고</a:t>
              </a: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불량발생</a:t>
              </a: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36" name="Text Box 63"/>
            <p:cNvSpPr txBox="1">
              <a:spLocks noChangeArrowheads="1"/>
            </p:cNvSpPr>
            <p:nvPr/>
          </p:nvSpPr>
          <p:spPr bwMode="auto">
            <a:xfrm>
              <a:off x="9161886" y="1710470"/>
              <a:ext cx="503237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Notes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7" name="AutoShape 5"/>
            <p:cNvSpPr>
              <a:spLocks noChangeArrowheads="1"/>
            </p:cNvSpPr>
            <p:nvPr/>
          </p:nvSpPr>
          <p:spPr bwMode="auto">
            <a:xfrm>
              <a:off x="8217720" y="1278270"/>
              <a:ext cx="1402530" cy="46800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14.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불량 보고 기안 상신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8" name="AutoShape 5"/>
            <p:cNvSpPr>
              <a:spLocks noChangeArrowheads="1"/>
            </p:cNvSpPr>
            <p:nvPr/>
          </p:nvSpPr>
          <p:spPr bwMode="auto">
            <a:xfrm>
              <a:off x="2571750" y="1262221"/>
              <a:ext cx="1866900" cy="46800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불량 접수 결과 판정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en-US" altLang="ko-KR" sz="800" baseline="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baseline="0" dirty="0" smtClean="0">
                  <a:latin typeface="맑은 고딕" pitchFamily="50" charset="-127"/>
                  <a:ea typeface="맑은 고딕" pitchFamily="50" charset="-127"/>
                </a:rPr>
                <a:t>업체와 당사간 현물 교환</a:t>
              </a:r>
              <a:r>
                <a:rPr lang="en-US" altLang="ko-KR" sz="800" baseline="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</a:p>
          </p:txBody>
        </p:sp>
        <p:sp>
          <p:nvSpPr>
            <p:cNvPr id="39" name="AutoShape 128"/>
            <p:cNvSpPr>
              <a:spLocks noChangeArrowheads="1"/>
            </p:cNvSpPr>
            <p:nvPr/>
          </p:nvSpPr>
          <p:spPr bwMode="auto">
            <a:xfrm>
              <a:off x="1884790" y="2520609"/>
              <a:ext cx="1080000" cy="540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lnSpc>
                  <a:spcPct val="80000"/>
                </a:lnSpc>
              </a:pPr>
              <a:r>
                <a:rPr kumimoji="0" lang="en-US" altLang="ko-KR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창고 재고</a:t>
              </a:r>
              <a:endParaRPr kumimoji="0"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0" latinLnBrk="0" hangingPunct="0">
                <a:lnSpc>
                  <a:spcPct val="80000"/>
                </a:lnSpc>
              </a:pPr>
              <a:r>
                <a:rPr lang="en-US" altLang="ko-KR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대금지급전</a:t>
              </a:r>
              <a:r>
                <a:rPr lang="en-US" altLang="ko-KR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b="1" dirty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0" name="AutoShape 128"/>
            <p:cNvSpPr>
              <a:spLocks noChangeArrowheads="1"/>
            </p:cNvSpPr>
            <p:nvPr/>
          </p:nvSpPr>
          <p:spPr bwMode="auto">
            <a:xfrm>
              <a:off x="3347029" y="2520609"/>
              <a:ext cx="1080000" cy="540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lnSpc>
                  <a:spcPct val="80000"/>
                </a:lnSpc>
              </a:pPr>
              <a:r>
                <a:rPr kumimoji="0" lang="en-US" altLang="ko-KR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공정 재고</a:t>
              </a:r>
              <a:endParaRPr kumimoji="0"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0" latinLnBrk="0" hangingPunct="0">
                <a:lnSpc>
                  <a:spcPct val="80000"/>
                </a:lnSpc>
              </a:pPr>
              <a:r>
                <a:rPr lang="en-US" altLang="ko-KR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대금지급전</a:t>
              </a:r>
              <a:r>
                <a:rPr lang="en-US" altLang="ko-KR" sz="800" b="1" dirty="0" smtClean="0">
                  <a:solidFill>
                    <a:srgbClr val="0033CC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b="1" dirty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AutoShape 128"/>
            <p:cNvSpPr>
              <a:spLocks noChangeArrowheads="1"/>
            </p:cNvSpPr>
            <p:nvPr/>
          </p:nvSpPr>
          <p:spPr bwMode="auto">
            <a:xfrm>
              <a:off x="4765176" y="2518080"/>
              <a:ext cx="1080000" cy="540000"/>
            </a:xfrm>
            <a:prstGeom prst="flowChartDecision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lnSpc>
                  <a:spcPct val="80000"/>
                </a:lnSpc>
              </a:pPr>
              <a:r>
                <a:rPr kumimoji="0" lang="en-US" altLang="ko-KR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9. </a:t>
              </a:r>
              <a:r>
                <a:rPr kumimoji="0" lang="ko-KR" altLang="en-US" sz="800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조립 완료</a:t>
              </a:r>
              <a:endParaRPr kumimoji="0" lang="en-US" altLang="ko-KR" sz="8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 eaLnBrk="0" latinLnBrk="0" hangingPunct="0">
                <a:lnSpc>
                  <a:spcPct val="80000"/>
                </a:lnSpc>
              </a:pPr>
              <a:r>
                <a:rPr lang="en-US" altLang="ko-KR" sz="8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대금지급전</a:t>
              </a:r>
              <a:r>
                <a:rPr lang="en-US" altLang="ko-KR" sz="8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8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후</a:t>
              </a:r>
              <a:r>
                <a:rPr lang="en-US" altLang="ko-KR" sz="8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2" name="Text Box 63"/>
            <p:cNvSpPr txBox="1">
              <a:spLocks noChangeArrowheads="1"/>
            </p:cNvSpPr>
            <p:nvPr/>
          </p:nvSpPr>
          <p:spPr bwMode="auto">
            <a:xfrm>
              <a:off x="3351412" y="4858172"/>
              <a:ext cx="503237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MM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3" name="Rectangle 450"/>
            <p:cNvSpPr>
              <a:spLocks noChangeArrowheads="1"/>
            </p:cNvSpPr>
            <p:nvPr/>
          </p:nvSpPr>
          <p:spPr bwMode="auto">
            <a:xfrm>
              <a:off x="2657474" y="3780234"/>
              <a:ext cx="1085851" cy="360000"/>
            </a:xfrm>
            <a:prstGeom prst="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5. MM.02,02.04</a:t>
              </a:r>
            </a:p>
            <a:p>
              <a:pPr>
                <a:defRPr/>
              </a:pP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자재 불량 출고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4" name="AutoShape 5"/>
            <p:cNvSpPr>
              <a:spLocks noChangeArrowheads="1"/>
            </p:cNvSpPr>
            <p:nvPr/>
          </p:nvSpPr>
          <p:spPr bwMode="auto">
            <a:xfrm>
              <a:off x="2028825" y="5191125"/>
              <a:ext cx="857249" cy="574443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7.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불량접수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5" name="AutoShape 5"/>
            <p:cNvSpPr>
              <a:spLocks noChangeArrowheads="1"/>
            </p:cNvSpPr>
            <p:nvPr/>
          </p:nvSpPr>
          <p:spPr bwMode="auto">
            <a:xfrm>
              <a:off x="7143750" y="2409825"/>
              <a:ext cx="1628956" cy="64770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baseline="0" dirty="0" smtClean="0">
                  <a:latin typeface="맑은 고딕" pitchFamily="50" charset="-127"/>
                  <a:ea typeface="맑은 고딕" pitchFamily="50" charset="-127"/>
                </a:rPr>
                <a:t>13.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손실금액산출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dirty="0" err="1" smtClean="0">
                  <a:latin typeface="맑은 고딕" pitchFamily="50" charset="-127"/>
                  <a:ea typeface="맑은 고딕" pitchFamily="50" charset="-127"/>
                </a:rPr>
                <a:t>노무비</a:t>
              </a: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800" dirty="0" err="1" smtClean="0">
                  <a:latin typeface="맑은 고딕" pitchFamily="50" charset="-127"/>
                  <a:ea typeface="맑은 고딕" pitchFamily="50" charset="-127"/>
                </a:rPr>
                <a:t>자재비</a:t>
              </a: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,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제품폐기</a:t>
              </a: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6" name="AutoShape 5"/>
            <p:cNvSpPr>
              <a:spLocks noChangeArrowheads="1"/>
            </p:cNvSpPr>
            <p:nvPr/>
          </p:nvSpPr>
          <p:spPr bwMode="auto">
            <a:xfrm>
              <a:off x="7361281" y="4152900"/>
              <a:ext cx="1440000" cy="59519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16.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대외공문 작성 발송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7" name="AutoShape 5"/>
            <p:cNvSpPr>
              <a:spLocks noChangeArrowheads="1"/>
            </p:cNvSpPr>
            <p:nvPr/>
          </p:nvSpPr>
          <p:spPr bwMode="auto">
            <a:xfrm>
              <a:off x="7361281" y="5191125"/>
              <a:ext cx="1440000" cy="55245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17.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대외공문 접수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8" name="AutoShape 5"/>
            <p:cNvSpPr>
              <a:spLocks noChangeArrowheads="1"/>
            </p:cNvSpPr>
            <p:nvPr/>
          </p:nvSpPr>
          <p:spPr bwMode="auto">
            <a:xfrm>
              <a:off x="8233769" y="5930715"/>
              <a:ext cx="1348381" cy="46800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15.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보고 기안 접수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9" name="AutoShape 478"/>
            <p:cNvCxnSpPr>
              <a:cxnSpLocks noChangeShapeType="1"/>
              <a:endCxn id="40" idx="0"/>
            </p:cNvCxnSpPr>
            <p:nvPr/>
          </p:nvCxnSpPr>
          <p:spPr bwMode="auto">
            <a:xfrm>
              <a:off x="2291852" y="2247144"/>
              <a:ext cx="1595177" cy="27346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0" name="AutoShape 478"/>
            <p:cNvCxnSpPr>
              <a:cxnSpLocks noChangeShapeType="1"/>
              <a:endCxn id="39" idx="0"/>
            </p:cNvCxnSpPr>
            <p:nvPr/>
          </p:nvCxnSpPr>
          <p:spPr bwMode="auto">
            <a:xfrm>
              <a:off x="2291852" y="2247144"/>
              <a:ext cx="132938" cy="27346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1" name="AutoShape 478"/>
            <p:cNvCxnSpPr>
              <a:cxnSpLocks noChangeShapeType="1"/>
              <a:stCxn id="39" idx="2"/>
              <a:endCxn id="43" idx="0"/>
            </p:cNvCxnSpPr>
            <p:nvPr/>
          </p:nvCxnSpPr>
          <p:spPr bwMode="auto">
            <a:xfrm rot="16200000" flipH="1">
              <a:off x="2452783" y="3032616"/>
              <a:ext cx="719625" cy="77561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2" name="AutoShape 478"/>
            <p:cNvCxnSpPr>
              <a:cxnSpLocks noChangeShapeType="1"/>
              <a:endCxn id="41" idx="0"/>
            </p:cNvCxnSpPr>
            <p:nvPr/>
          </p:nvCxnSpPr>
          <p:spPr bwMode="auto">
            <a:xfrm>
              <a:off x="2291852" y="2247144"/>
              <a:ext cx="3013324" cy="270936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3" name="AutoShape 478"/>
            <p:cNvCxnSpPr>
              <a:cxnSpLocks noChangeShapeType="1"/>
              <a:stCxn id="40" idx="2"/>
              <a:endCxn id="43" idx="0"/>
            </p:cNvCxnSpPr>
            <p:nvPr/>
          </p:nvCxnSpPr>
          <p:spPr bwMode="auto">
            <a:xfrm rot="5400000">
              <a:off x="3183903" y="3077107"/>
              <a:ext cx="719625" cy="686629"/>
            </a:xfrm>
            <a:prstGeom prst="bentConnector3">
              <a:avLst>
                <a:gd name="adj1" fmla="val 39411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4" name="AutoShape 478"/>
            <p:cNvCxnSpPr>
              <a:cxnSpLocks noChangeShapeType="1"/>
              <a:stCxn id="73" idx="2"/>
              <a:endCxn id="44" idx="3"/>
            </p:cNvCxnSpPr>
            <p:nvPr/>
          </p:nvCxnSpPr>
          <p:spPr bwMode="auto">
            <a:xfrm rot="5400000">
              <a:off x="2731369" y="4999790"/>
              <a:ext cx="633263" cy="323851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5" name="AutoShape 478"/>
            <p:cNvCxnSpPr>
              <a:cxnSpLocks noChangeShapeType="1"/>
              <a:stCxn id="44" idx="1"/>
              <a:endCxn id="74" idx="2"/>
            </p:cNvCxnSpPr>
            <p:nvPr/>
          </p:nvCxnSpPr>
          <p:spPr bwMode="auto">
            <a:xfrm rot="10800000">
              <a:off x="1780427" y="4684569"/>
              <a:ext cx="248398" cy="793778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6" name="AutoShape 478"/>
            <p:cNvCxnSpPr>
              <a:cxnSpLocks noChangeShapeType="1"/>
              <a:stCxn id="41" idx="3"/>
            </p:cNvCxnSpPr>
            <p:nvPr/>
          </p:nvCxnSpPr>
          <p:spPr bwMode="auto">
            <a:xfrm flipV="1">
              <a:off x="5845176" y="1733550"/>
              <a:ext cx="69849" cy="1054530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7" name="AutoShape 478"/>
            <p:cNvCxnSpPr>
              <a:cxnSpLocks noChangeShapeType="1"/>
              <a:stCxn id="48" idx="1"/>
              <a:endCxn id="46" idx="1"/>
            </p:cNvCxnSpPr>
            <p:nvPr/>
          </p:nvCxnSpPr>
          <p:spPr bwMode="auto">
            <a:xfrm rot="10800000">
              <a:off x="7361281" y="4450499"/>
              <a:ext cx="872488" cy="1714217"/>
            </a:xfrm>
            <a:prstGeom prst="bentConnector3">
              <a:avLst>
                <a:gd name="adj1" fmla="val 12620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8" name="AutoShape 478"/>
            <p:cNvCxnSpPr>
              <a:cxnSpLocks noChangeShapeType="1"/>
              <a:stCxn id="86" idx="3"/>
              <a:endCxn id="45" idx="1"/>
            </p:cNvCxnSpPr>
            <p:nvPr/>
          </p:nvCxnSpPr>
          <p:spPr bwMode="auto">
            <a:xfrm rot="5400000">
              <a:off x="6837051" y="2129774"/>
              <a:ext cx="910600" cy="297202"/>
            </a:xfrm>
            <a:prstGeom prst="bentConnector4">
              <a:avLst>
                <a:gd name="adj1" fmla="val 32218"/>
                <a:gd name="adj2" fmla="val 17691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59" name="AutoShape 478"/>
            <p:cNvCxnSpPr>
              <a:cxnSpLocks noChangeShapeType="1"/>
              <a:stCxn id="46" idx="2"/>
              <a:endCxn id="47" idx="0"/>
            </p:cNvCxnSpPr>
            <p:nvPr/>
          </p:nvCxnSpPr>
          <p:spPr bwMode="auto">
            <a:xfrm rot="5400000">
              <a:off x="7832144" y="4997233"/>
              <a:ext cx="498274" cy="1270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60" name="AutoShape 478"/>
            <p:cNvCxnSpPr>
              <a:cxnSpLocks noChangeShapeType="1"/>
              <a:stCxn id="37" idx="2"/>
              <a:endCxn id="48" idx="0"/>
            </p:cNvCxnSpPr>
            <p:nvPr/>
          </p:nvCxnSpPr>
          <p:spPr bwMode="auto">
            <a:xfrm rot="5400000">
              <a:off x="6797851" y="3856380"/>
              <a:ext cx="4231245" cy="1102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61" name="AutoShape 478"/>
            <p:cNvCxnSpPr>
              <a:cxnSpLocks noChangeShapeType="1"/>
              <a:stCxn id="67" idx="3"/>
              <a:endCxn id="86" idx="2"/>
            </p:cNvCxnSpPr>
            <p:nvPr/>
          </p:nvCxnSpPr>
          <p:spPr bwMode="auto">
            <a:xfrm>
              <a:off x="6667500" y="1505746"/>
              <a:ext cx="323452" cy="20154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62" name="Text Box 63"/>
            <p:cNvSpPr txBox="1">
              <a:spLocks noChangeArrowheads="1"/>
            </p:cNvSpPr>
            <p:nvPr/>
          </p:nvSpPr>
          <p:spPr bwMode="auto">
            <a:xfrm>
              <a:off x="1571625" y="3070356"/>
              <a:ext cx="933450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800" kern="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취파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당사과실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Text Box 63"/>
            <p:cNvSpPr txBox="1">
              <a:spLocks noChangeArrowheads="1"/>
            </p:cNvSpPr>
            <p:nvPr/>
          </p:nvSpPr>
          <p:spPr bwMode="auto">
            <a:xfrm>
              <a:off x="2476501" y="2293782"/>
              <a:ext cx="704850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자재미사용</a:t>
              </a: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4" name="Text Box 63"/>
            <p:cNvSpPr txBox="1">
              <a:spLocks noChangeArrowheads="1"/>
            </p:cNvSpPr>
            <p:nvPr/>
          </p:nvSpPr>
          <p:spPr bwMode="auto">
            <a:xfrm>
              <a:off x="3914776" y="2265207"/>
              <a:ext cx="704850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자재미사용</a:t>
              </a: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5" name="Text Box 63"/>
            <p:cNvSpPr txBox="1">
              <a:spLocks noChangeArrowheads="1"/>
            </p:cNvSpPr>
            <p:nvPr/>
          </p:nvSpPr>
          <p:spPr bwMode="auto">
            <a:xfrm>
              <a:off x="5238751" y="2274732"/>
              <a:ext cx="704850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자재사용</a:t>
              </a:r>
              <a:r>
                <a:rPr kumimoji="0" lang="en-US" altLang="ko-KR" sz="800" kern="0" baseline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6" name="Text Box 63"/>
            <p:cNvSpPr txBox="1">
              <a:spLocks noChangeArrowheads="1"/>
            </p:cNvSpPr>
            <p:nvPr/>
          </p:nvSpPr>
          <p:spPr bwMode="auto">
            <a:xfrm>
              <a:off x="2762250" y="2860805"/>
              <a:ext cx="819149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800" kern="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생파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업체과실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7" name="AutoShape 5"/>
            <p:cNvSpPr>
              <a:spLocks noChangeArrowheads="1"/>
            </p:cNvSpPr>
            <p:nvPr/>
          </p:nvSpPr>
          <p:spPr bwMode="auto">
            <a:xfrm>
              <a:off x="5435008" y="1271746"/>
              <a:ext cx="1232492" cy="468000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10.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불량 접수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defRPr/>
              </a:pP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결과 판정</a:t>
              </a:r>
              <a:endParaRPr lang="en-US" altLang="ko-KR" sz="800" baseline="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8" name="Text Box 63"/>
            <p:cNvSpPr txBox="1">
              <a:spLocks noChangeArrowheads="1"/>
            </p:cNvSpPr>
            <p:nvPr/>
          </p:nvSpPr>
          <p:spPr bwMode="auto">
            <a:xfrm>
              <a:off x="4181476" y="2870330"/>
              <a:ext cx="809624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800" kern="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생파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업체과실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9" name="AutoShape 478"/>
            <p:cNvCxnSpPr>
              <a:cxnSpLocks noChangeShapeType="1"/>
              <a:stCxn id="39" idx="3"/>
            </p:cNvCxnSpPr>
            <p:nvPr/>
          </p:nvCxnSpPr>
          <p:spPr bwMode="auto">
            <a:xfrm flipV="1">
              <a:off x="2964790" y="1743075"/>
              <a:ext cx="330860" cy="1047534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70" name="AutoShape 478"/>
            <p:cNvCxnSpPr>
              <a:cxnSpLocks noChangeShapeType="1"/>
              <a:stCxn id="40" idx="3"/>
              <a:endCxn id="38" idx="2"/>
            </p:cNvCxnSpPr>
            <p:nvPr/>
          </p:nvCxnSpPr>
          <p:spPr bwMode="auto">
            <a:xfrm flipH="1" flipV="1">
              <a:off x="3505200" y="1730221"/>
              <a:ext cx="921829" cy="1060388"/>
            </a:xfrm>
            <a:prstGeom prst="bentConnector4">
              <a:avLst>
                <a:gd name="adj1" fmla="val -24799"/>
                <a:gd name="adj2" fmla="val 62731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71" name="AutoShape 478"/>
            <p:cNvCxnSpPr>
              <a:cxnSpLocks noChangeShapeType="1"/>
              <a:stCxn id="43" idx="2"/>
              <a:endCxn id="73" idx="0"/>
            </p:cNvCxnSpPr>
            <p:nvPr/>
          </p:nvCxnSpPr>
          <p:spPr bwMode="auto">
            <a:xfrm rot="16200000" flipH="1">
              <a:off x="3032737" y="4307896"/>
              <a:ext cx="344850" cy="952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72" name="Text Box 63"/>
            <p:cNvSpPr txBox="1">
              <a:spLocks noChangeArrowheads="1"/>
            </p:cNvSpPr>
            <p:nvPr/>
          </p:nvSpPr>
          <p:spPr bwMode="auto">
            <a:xfrm>
              <a:off x="3048000" y="3079881"/>
              <a:ext cx="835669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800" kern="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취파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당사과실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3" name="Rectangle 450"/>
            <p:cNvSpPr>
              <a:spLocks noChangeArrowheads="1"/>
            </p:cNvSpPr>
            <p:nvPr/>
          </p:nvSpPr>
          <p:spPr bwMode="auto">
            <a:xfrm>
              <a:off x="2657475" y="4485084"/>
              <a:ext cx="1104899" cy="360000"/>
            </a:xfrm>
            <a:prstGeom prst="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6.MM.01.06.01</a:t>
              </a:r>
            </a:p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PO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생성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4" name="Rectangle 450"/>
            <p:cNvSpPr>
              <a:spLocks noChangeArrowheads="1"/>
            </p:cNvSpPr>
            <p:nvPr/>
          </p:nvSpPr>
          <p:spPr bwMode="auto">
            <a:xfrm>
              <a:off x="1240427" y="4324569"/>
              <a:ext cx="1080000" cy="360000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8. MM.02.01.02 </a:t>
              </a:r>
              <a:b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입고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5" name="Text Box 63"/>
            <p:cNvSpPr txBox="1">
              <a:spLocks noChangeArrowheads="1"/>
            </p:cNvSpPr>
            <p:nvPr/>
          </p:nvSpPr>
          <p:spPr bwMode="auto">
            <a:xfrm>
              <a:off x="3350443" y="4146799"/>
              <a:ext cx="503237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MM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6" name="Text Box 63"/>
            <p:cNvSpPr txBox="1">
              <a:spLocks noChangeArrowheads="1"/>
            </p:cNvSpPr>
            <p:nvPr/>
          </p:nvSpPr>
          <p:spPr bwMode="auto">
            <a:xfrm>
              <a:off x="5676901" y="2841755"/>
              <a:ext cx="885824" cy="217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36000" rIns="36000" bIns="36000">
              <a:spAutoFit/>
            </a:bodyPr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800" kern="0" dirty="0" err="1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생파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업체과실</a:t>
              </a:r>
              <a:r>
                <a:rPr lang="en-US" altLang="ko-KR" sz="800" kern="0" dirty="0" smtClean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0" lang="en-US" altLang="ko-KR" sz="800" kern="0" baseline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7" name="AutoShape 478"/>
            <p:cNvCxnSpPr>
              <a:cxnSpLocks noChangeShapeType="1"/>
              <a:stCxn id="45" idx="0"/>
            </p:cNvCxnSpPr>
            <p:nvPr/>
          </p:nvCxnSpPr>
          <p:spPr bwMode="auto">
            <a:xfrm rot="5400000" flipH="1" flipV="1">
              <a:off x="7523367" y="1930286"/>
              <a:ext cx="979170" cy="109448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78" name="Rectangle 450"/>
            <p:cNvSpPr>
              <a:spLocks noChangeArrowheads="1"/>
            </p:cNvSpPr>
            <p:nvPr/>
          </p:nvSpPr>
          <p:spPr bwMode="auto">
            <a:xfrm>
              <a:off x="5543551" y="3886200"/>
              <a:ext cx="1428750" cy="464994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 19.FI.04.01.03 </a:t>
              </a:r>
              <a:b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AR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전표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9" name="Rectangle 450"/>
            <p:cNvSpPr>
              <a:spLocks noChangeArrowheads="1"/>
            </p:cNvSpPr>
            <p:nvPr/>
          </p:nvSpPr>
          <p:spPr bwMode="auto">
            <a:xfrm>
              <a:off x="5553076" y="4514850"/>
              <a:ext cx="1428750" cy="464994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18.TR.04.01 </a:t>
              </a:r>
              <a:b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대금입금 확인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0" name="AutoShape 478"/>
            <p:cNvCxnSpPr>
              <a:cxnSpLocks noChangeShapeType="1"/>
              <a:stCxn id="47" idx="1"/>
              <a:endCxn id="79" idx="2"/>
            </p:cNvCxnSpPr>
            <p:nvPr/>
          </p:nvCxnSpPr>
          <p:spPr bwMode="auto">
            <a:xfrm rot="10800000">
              <a:off x="6267451" y="4979844"/>
              <a:ext cx="1093830" cy="487506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81" name="AutoShape 478"/>
            <p:cNvCxnSpPr>
              <a:cxnSpLocks noChangeShapeType="1"/>
              <a:stCxn id="79" idx="0"/>
              <a:endCxn id="78" idx="2"/>
            </p:cNvCxnSpPr>
            <p:nvPr/>
          </p:nvCxnSpPr>
          <p:spPr bwMode="auto">
            <a:xfrm rot="16200000" flipV="1">
              <a:off x="6180861" y="4428259"/>
              <a:ext cx="163656" cy="9525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82" name="AutoShape 478"/>
            <p:cNvCxnSpPr>
              <a:cxnSpLocks noChangeShapeType="1"/>
              <a:stCxn id="86" idx="4"/>
              <a:endCxn id="37" idx="1"/>
            </p:cNvCxnSpPr>
            <p:nvPr/>
          </p:nvCxnSpPr>
          <p:spPr bwMode="auto">
            <a:xfrm flipV="1">
              <a:off x="7890952" y="1512270"/>
              <a:ext cx="326768" cy="1363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83" name="AutoShape 478"/>
            <p:cNvCxnSpPr>
              <a:cxnSpLocks noChangeShapeType="1"/>
              <a:stCxn id="67" idx="1"/>
              <a:endCxn id="85" idx="0"/>
            </p:cNvCxnSpPr>
            <p:nvPr/>
          </p:nvCxnSpPr>
          <p:spPr bwMode="auto">
            <a:xfrm rot="10800000" flipV="1">
              <a:off x="4714876" y="1505746"/>
              <a:ext cx="720132" cy="2256628"/>
            </a:xfrm>
            <a:prstGeom prst="bentConnector2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84" name="AutoShape 478"/>
            <p:cNvCxnSpPr>
              <a:cxnSpLocks noChangeShapeType="1"/>
              <a:stCxn id="85" idx="2"/>
              <a:endCxn id="73" idx="3"/>
            </p:cNvCxnSpPr>
            <p:nvPr/>
          </p:nvCxnSpPr>
          <p:spPr bwMode="auto">
            <a:xfrm rot="5400000">
              <a:off x="4106358" y="4056565"/>
              <a:ext cx="264535" cy="952502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85" name="Rectangle 450"/>
            <p:cNvSpPr>
              <a:spLocks noChangeArrowheads="1"/>
            </p:cNvSpPr>
            <p:nvPr/>
          </p:nvSpPr>
          <p:spPr bwMode="auto">
            <a:xfrm>
              <a:off x="4191001" y="3762374"/>
              <a:ext cx="1047750" cy="638175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11.PP.02.01.05</a:t>
              </a:r>
            </a:p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MRP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가동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PR 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생성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6" name="AutoShape 29"/>
            <p:cNvSpPr>
              <a:spLocks noChangeArrowheads="1"/>
            </p:cNvSpPr>
            <p:nvPr/>
          </p:nvSpPr>
          <p:spPr bwMode="auto">
            <a:xfrm>
              <a:off x="6990952" y="1228724"/>
              <a:ext cx="900000" cy="594351"/>
            </a:xfrm>
            <a:prstGeom prst="can">
              <a:avLst>
                <a:gd name="adj" fmla="val 2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12.PP.02.01.06</a:t>
              </a:r>
            </a:p>
            <a:p>
              <a:pPr>
                <a:defRPr/>
              </a:pP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제품 불량 출고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7" name="Rectangle 450"/>
            <p:cNvSpPr>
              <a:spLocks noChangeArrowheads="1"/>
            </p:cNvSpPr>
            <p:nvPr/>
          </p:nvSpPr>
          <p:spPr bwMode="auto">
            <a:xfrm>
              <a:off x="7172326" y="3267075"/>
              <a:ext cx="1428750" cy="464994"/>
            </a:xfrm>
            <a:prstGeom prst="round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>
                <a:defRPr/>
              </a:pPr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20. MM.02,05.01</a:t>
              </a:r>
            </a:p>
            <a:p>
              <a:pPr>
                <a:defRPr/>
              </a:pP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연설관리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8" name="AutoShape 478"/>
            <p:cNvCxnSpPr>
              <a:cxnSpLocks noChangeShapeType="1"/>
              <a:endCxn id="87" idx="1"/>
            </p:cNvCxnSpPr>
            <p:nvPr/>
          </p:nvCxnSpPr>
          <p:spPr bwMode="auto">
            <a:xfrm rot="5400000">
              <a:off x="6541729" y="2478450"/>
              <a:ext cx="1651719" cy="390524"/>
            </a:xfrm>
            <a:prstGeom prst="bentConnector4">
              <a:avLst>
                <a:gd name="adj1" fmla="val 23355"/>
                <a:gd name="adj2" fmla="val 129267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xmlns="" val="82233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18265759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자재 입고 전표 취소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MBST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직접 자재 입고 전표 취소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MBST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“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를 통한 자재입고 전표 취소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자재전표 기준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lang="ko-KR" altLang="en-US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자재 입고 반품 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를 통한 반품처리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당월 자재전표를 참조하여 반품 처리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오라클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리턴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자재 입고 반품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생성［전월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마감분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］을 참조하여 당월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ME21N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5560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업무처리 구분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2883852"/>
              </p:ext>
            </p:extLst>
          </p:nvPr>
        </p:nvGraphicFramePr>
        <p:xfrm>
          <a:off x="391892" y="1295400"/>
          <a:ext cx="9033782" cy="5238750"/>
        </p:xfrm>
        <a:graphic>
          <a:graphicData uri="http://schemas.openxmlformats.org/drawingml/2006/table">
            <a:tbl>
              <a:tblPr/>
              <a:tblGrid>
                <a:gridCol w="9033782"/>
              </a:tblGrid>
              <a:tr h="5238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4574440"/>
              </p:ext>
            </p:extLst>
          </p:nvPr>
        </p:nvGraphicFramePr>
        <p:xfrm>
          <a:off x="523670" y="1408212"/>
          <a:ext cx="8825808" cy="5176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855"/>
                <a:gridCol w="5504082"/>
                <a:gridCol w="949108"/>
                <a:gridCol w="766763"/>
              </a:tblGrid>
              <a:tr h="28803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입고</a:t>
                      </a:r>
                      <a:r>
                        <a:rPr lang="en-US" altLang="ko-KR" sz="1200" b="0" dirty="0" smtClean="0">
                          <a:solidFill>
                            <a:schemeClr val="bg1"/>
                          </a:solidFill>
                          <a:latin typeface="HY견고딕" pitchFamily="18" charset="-127"/>
                          <a:ea typeface="HY견고딕" pitchFamily="18" charset="-127"/>
                        </a:rPr>
                        <a:t>( MIGO)</a:t>
                      </a:r>
                      <a:endParaRPr lang="ko-KR" altLang="en-US" sz="1200" b="0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/>
                          </a:solidFill>
                        </a:rPr>
                        <a:t>이동유형</a:t>
                      </a:r>
                      <a:endParaRPr lang="ko-KR" altLang="en-US" sz="1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A01</a:t>
                      </a:r>
                      <a:r>
                        <a:rPr lang="en-US" altLang="ko-KR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R01 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R04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입하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R05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출하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R06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운송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R07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운송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ID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정상 입고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101</a:t>
                      </a: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161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5529">
                <a:tc rowSpan="2"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A02</a:t>
                      </a:r>
                      <a:r>
                        <a:rPr lang="en-US" altLang="ko-KR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,R03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납품서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입고후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반품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122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5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※) PO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나중에 사용가능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(1,000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500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개를 반품의 경우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716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A03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입고후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취소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7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※) PO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나중에 사용가능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(1,000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1000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개를 전량 취소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반품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의 경우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253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MIGO(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):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 입고일자로 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 취소 하라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이전 전기일 기준으로 연계 취소됨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MBST(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취소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):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현행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증빙일≠전기일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일자로 취소되니 되도록이면 사용 하지 말라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      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불피하게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취소의 경우만 사용하되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반드시 기존 전기일 기준으로 취소하라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A04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조회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A05 GR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 재고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릴리즈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A06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차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후  납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R03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납품서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A07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R01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A08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대체전기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예약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A09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저장소에서 반출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저장소에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반입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자재전표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R10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46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A11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차후조정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R02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구매오더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MB03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 입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.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출고전표조회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0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ME2L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공급업체 입고 정보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0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Rectangle 8"/>
          <p:cNvSpPr/>
          <p:nvPr/>
        </p:nvSpPr>
        <p:spPr>
          <a:xfrm>
            <a:off x="7577819" y="304575"/>
            <a:ext cx="2144485" cy="718569"/>
          </a:xfrm>
          <a:prstGeom prst="rect">
            <a:avLst/>
          </a:prstGeom>
          <a:solidFill>
            <a:srgbClr val="FFCCFF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MIGO </a:t>
            </a:r>
            <a:r>
              <a:rPr lang="ko-KR" altLang="en-US" sz="1200" dirty="0" smtClean="0">
                <a:solidFill>
                  <a:schemeClr val="tx1"/>
                </a:solidFill>
              </a:rPr>
              <a:t>기능 처리구분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5067054" y="3825339"/>
            <a:ext cx="2294164" cy="268604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/>
            <a:r>
              <a:rPr lang="ko-KR" altLang="en-US" sz="1000" b="1" dirty="0" smtClean="0">
                <a:solidFill>
                  <a:schemeClr val="tx1"/>
                </a:solidFill>
              </a:rPr>
              <a:t>반품 프로세스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/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최우선적으로 불량 발생시 현물이 창고에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존재의 경우는 업체와 협의하여 상호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현물 교환을 실시한다 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사양 오류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 시스템으로 처리의 경우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전월분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당월처리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지속전인 거래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매월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가 발생하는 업체에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대해서는 반품 </a:t>
            </a:r>
            <a:r>
              <a:rPr lang="en-US" altLang="ko-KR" sz="800" dirty="0" smtClean="0">
                <a:solidFill>
                  <a:schemeClr val="tx1"/>
                </a:solidFill>
              </a:rPr>
              <a:t>PO</a:t>
            </a:r>
            <a:r>
              <a:rPr lang="ko-KR" altLang="en-US" sz="800" dirty="0" smtClean="0">
                <a:solidFill>
                  <a:schemeClr val="tx1"/>
                </a:solidFill>
              </a:rPr>
              <a:t>로 대금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수량을 상계처리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만약 </a:t>
            </a:r>
            <a:r>
              <a:rPr lang="en-US" altLang="ko-KR" sz="800" dirty="0" smtClean="0">
                <a:solidFill>
                  <a:schemeClr val="tx1"/>
                </a:solidFill>
              </a:rPr>
              <a:t>1</a:t>
            </a:r>
            <a:r>
              <a:rPr lang="ko-KR" altLang="en-US" sz="800" dirty="0" smtClean="0">
                <a:solidFill>
                  <a:schemeClr val="tx1"/>
                </a:solidFill>
              </a:rPr>
              <a:t>회성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구입후</a:t>
            </a:r>
            <a:r>
              <a:rPr lang="ko-KR" altLang="en-US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사용후</a:t>
            </a:r>
            <a:r>
              <a:rPr lang="ko-KR" altLang="en-US" sz="800" dirty="0" smtClean="0">
                <a:solidFill>
                  <a:schemeClr val="tx1"/>
                </a:solidFill>
              </a:rPr>
              <a:t> 품질문제 발생시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반품할 재고가 없을 경우 </a:t>
            </a:r>
            <a:r>
              <a:rPr lang="en-US" altLang="ko-KR" sz="800" dirty="0" smtClean="0">
                <a:solidFill>
                  <a:schemeClr val="tx1"/>
                </a:solidFill>
              </a:rPr>
              <a:t>AR</a:t>
            </a:r>
            <a:r>
              <a:rPr lang="ko-KR" altLang="en-US" sz="800" dirty="0" smtClean="0">
                <a:solidFill>
                  <a:schemeClr val="tx1"/>
                </a:solidFill>
              </a:rPr>
              <a:t>을 전표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손실금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를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생성한다</a:t>
            </a:r>
            <a:r>
              <a:rPr lang="en-US" altLang="ko-KR" sz="800" dirty="0" smtClean="0">
                <a:solidFill>
                  <a:schemeClr val="tx1"/>
                </a:solidFill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</a:rPr>
              <a:t>자재재고는 불량으로 출고 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입고된 자재가 품질 문제로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일부사용</a:t>
            </a:r>
            <a:r>
              <a:rPr lang="ko-KR" altLang="en-US" sz="800" dirty="0" smtClean="0">
                <a:solidFill>
                  <a:schemeClr val="tx1"/>
                </a:solidFill>
              </a:rPr>
              <a:t> 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잔량이 일부 존재할 경우 잔량에 대해서만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반품 </a:t>
            </a:r>
            <a:r>
              <a:rPr lang="en-US" altLang="ko-KR" sz="800" dirty="0" smtClean="0">
                <a:solidFill>
                  <a:schemeClr val="tx1"/>
                </a:solidFill>
              </a:rPr>
              <a:t>PO</a:t>
            </a:r>
            <a:r>
              <a:rPr lang="ko-KR" altLang="en-US" sz="800" dirty="0" smtClean="0">
                <a:solidFill>
                  <a:schemeClr val="tx1"/>
                </a:solidFill>
              </a:rPr>
              <a:t>을 생성하여 상계 처리하고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나머지 금액에 대해서는 </a:t>
            </a:r>
            <a:r>
              <a:rPr lang="en-US" altLang="ko-KR" sz="800" dirty="0" smtClean="0">
                <a:solidFill>
                  <a:schemeClr val="tx1"/>
                </a:solidFill>
              </a:rPr>
              <a:t>AR</a:t>
            </a:r>
            <a:r>
              <a:rPr lang="ko-KR" altLang="en-US" sz="800" dirty="0" smtClean="0">
                <a:solidFill>
                  <a:schemeClr val="tx1"/>
                </a:solidFill>
              </a:rPr>
              <a:t>전표를 생성한다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AR </a:t>
            </a:r>
            <a:r>
              <a:rPr lang="ko-KR" altLang="en-US" sz="800" dirty="0" smtClean="0">
                <a:solidFill>
                  <a:schemeClr val="tx1"/>
                </a:solidFill>
              </a:rPr>
              <a:t>전표 대금 만금 자재 재고 출고 처리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564581" y="3743202"/>
            <a:ext cx="1706336" cy="268060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2075" indent="-92075"/>
            <a:r>
              <a:rPr lang="ko-KR" altLang="en-US" sz="1000" b="1" dirty="0" smtClean="0">
                <a:solidFill>
                  <a:schemeClr val="tx1"/>
                </a:solidFill>
              </a:rPr>
              <a:t>취소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반품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1)MIGO(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,</a:t>
            </a:r>
            <a:r>
              <a:rPr lang="ko-KR" altLang="en-US" sz="800" dirty="0" smtClean="0">
                <a:solidFill>
                  <a:schemeClr val="tx1"/>
                </a:solidFill>
              </a:rPr>
              <a:t>취소</a:t>
            </a:r>
            <a:r>
              <a:rPr lang="en-US" altLang="ko-KR" sz="800" dirty="0" smtClean="0">
                <a:solidFill>
                  <a:schemeClr val="tx1"/>
                </a:solidFill>
              </a:rPr>
              <a:t>)-</a:t>
            </a:r>
            <a:r>
              <a:rPr lang="ko-KR" altLang="en-US" sz="800" dirty="0" smtClean="0">
                <a:solidFill>
                  <a:schemeClr val="tx1"/>
                </a:solidFill>
              </a:rPr>
              <a:t>당월에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취소 처리시 시스템상계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기존 </a:t>
            </a:r>
            <a:r>
              <a:rPr lang="en-US" altLang="ko-KR" sz="800" dirty="0" smtClean="0">
                <a:solidFill>
                  <a:schemeClr val="tx1"/>
                </a:solidFill>
              </a:rPr>
              <a:t>GR</a:t>
            </a:r>
            <a:r>
              <a:rPr lang="ko-KR" altLang="en-US" sz="800" dirty="0" smtClean="0">
                <a:solidFill>
                  <a:schemeClr val="tx1"/>
                </a:solidFill>
              </a:rPr>
              <a:t>날짜와 반품</a:t>
            </a:r>
            <a:r>
              <a:rPr lang="en-US" altLang="ko-KR" sz="800" dirty="0" smtClean="0">
                <a:solidFill>
                  <a:schemeClr val="tx1"/>
                </a:solidFill>
              </a:rPr>
              <a:t>/</a:t>
            </a:r>
            <a:r>
              <a:rPr lang="ko-KR" altLang="en-US" sz="800" dirty="0" smtClean="0">
                <a:solidFill>
                  <a:schemeClr val="tx1"/>
                </a:solidFill>
              </a:rPr>
              <a:t>취소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800" dirty="0" smtClean="0">
                <a:solidFill>
                  <a:schemeClr val="tx1"/>
                </a:solidFill>
              </a:rPr>
              <a:t>  날짜와 자동적으로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 </a:t>
            </a:r>
            <a:r>
              <a:rPr lang="ko-KR" altLang="en-US" sz="800" dirty="0" smtClean="0">
                <a:solidFill>
                  <a:schemeClr val="tx1"/>
                </a:solidFill>
              </a:rPr>
              <a:t>시스템에서 동일하게 설정됨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2)PO(</a:t>
            </a:r>
            <a:r>
              <a:rPr lang="ko-KR" altLang="en-US" sz="800" dirty="0" smtClean="0">
                <a:solidFill>
                  <a:schemeClr val="tx1"/>
                </a:solidFill>
              </a:rPr>
              <a:t>반품</a:t>
            </a:r>
            <a:r>
              <a:rPr lang="en-US" altLang="ko-KR" sz="800" dirty="0" smtClean="0">
                <a:solidFill>
                  <a:schemeClr val="tx1"/>
                </a:solidFill>
              </a:rPr>
              <a:t>PO)-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전월분을</a:t>
            </a:r>
            <a:r>
              <a:rPr lang="ko-KR" altLang="en-US" sz="800" dirty="0" smtClean="0">
                <a:solidFill>
                  <a:schemeClr val="tx1"/>
                </a:solidFill>
              </a:rPr>
              <a:t> 당월에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-GR</a:t>
            </a:r>
            <a:r>
              <a:rPr lang="ko-KR" altLang="en-US" sz="800" dirty="0" smtClean="0">
                <a:solidFill>
                  <a:schemeClr val="tx1"/>
                </a:solidFill>
              </a:rPr>
              <a:t>처리시 상계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-GR</a:t>
            </a:r>
            <a:r>
              <a:rPr lang="ko-KR" altLang="en-US" sz="800" dirty="0" smtClean="0">
                <a:solidFill>
                  <a:schemeClr val="tx1"/>
                </a:solidFill>
              </a:rPr>
              <a:t>처리시 수량이 감소되니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재고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부족시는</a:t>
            </a:r>
            <a:r>
              <a:rPr lang="ko-KR" altLang="en-US" sz="800" dirty="0" smtClean="0">
                <a:solidFill>
                  <a:schemeClr val="tx1"/>
                </a:solidFill>
              </a:rPr>
              <a:t> 입고 불가능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 (</a:t>
            </a:r>
            <a:r>
              <a:rPr lang="ko-KR" altLang="en-US" sz="800" dirty="0" smtClean="0">
                <a:solidFill>
                  <a:schemeClr val="tx1"/>
                </a:solidFill>
              </a:rPr>
              <a:t>재고의 정확도 동반되어야 함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smtClean="0">
                <a:solidFill>
                  <a:schemeClr val="tx1"/>
                </a:solidFill>
              </a:rPr>
              <a:t>업체 자재 반품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발송증</a:t>
            </a:r>
            <a:r>
              <a:rPr lang="ko-KR" altLang="en-US" sz="800" dirty="0" smtClean="0">
                <a:solidFill>
                  <a:schemeClr val="tx1"/>
                </a:solidFill>
              </a:rPr>
              <a:t> 기준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입고시</a:t>
            </a:r>
            <a:r>
              <a:rPr lang="ko-KR" altLang="en-US" sz="800" dirty="0" smtClean="0">
                <a:solidFill>
                  <a:schemeClr val="tx1"/>
                </a:solidFill>
              </a:rPr>
              <a:t> 업체 거래명세서 없음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chemeClr val="tx1"/>
                </a:solidFill>
              </a:rPr>
              <a:t>-ASN </a:t>
            </a:r>
            <a:r>
              <a:rPr lang="ko-KR" altLang="en-US" sz="800" dirty="0" smtClean="0">
                <a:solidFill>
                  <a:schemeClr val="tx1"/>
                </a:solidFill>
              </a:rPr>
              <a:t>미대상 </a:t>
            </a:r>
            <a:r>
              <a:rPr lang="en-US" altLang="ko-KR" sz="800" dirty="0" smtClean="0">
                <a:solidFill>
                  <a:schemeClr val="tx1"/>
                </a:solidFill>
              </a:rPr>
              <a:t>(PO</a:t>
            </a:r>
            <a:r>
              <a:rPr lang="ko-KR" altLang="en-US" sz="800" dirty="0" smtClean="0">
                <a:solidFill>
                  <a:schemeClr val="tx1"/>
                </a:solidFill>
              </a:rPr>
              <a:t>참조 입고처리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l"/>
            <a:endParaRPr lang="en-US" altLang="ko-KR" sz="8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3)MBST-</a:t>
            </a:r>
            <a:r>
              <a:rPr lang="ko-KR" altLang="en-US" sz="800" dirty="0" smtClean="0">
                <a:solidFill>
                  <a:srgbClr val="FF0000"/>
                </a:solidFill>
              </a:rPr>
              <a:t>당월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날짜 상이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-GR</a:t>
            </a:r>
            <a:r>
              <a:rPr lang="ko-KR" altLang="en-US" sz="800" dirty="0" smtClean="0">
                <a:solidFill>
                  <a:srgbClr val="FF0000"/>
                </a:solidFill>
              </a:rPr>
              <a:t>처리 날짜와 </a:t>
            </a:r>
            <a:r>
              <a:rPr lang="en-US" altLang="ko-KR" sz="800" dirty="0" smtClean="0">
                <a:solidFill>
                  <a:srgbClr val="FF0000"/>
                </a:solidFill>
              </a:rPr>
              <a:t>MBST</a:t>
            </a: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</a:rPr>
              <a:t>수행 날짜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증빙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  <a:r>
              <a:rPr lang="ko-KR" altLang="en-US" sz="800" dirty="0" smtClean="0">
                <a:solidFill>
                  <a:srgbClr val="FF0000"/>
                </a:solidFill>
              </a:rPr>
              <a:t>와 </a:t>
            </a:r>
            <a:r>
              <a:rPr lang="en-US" altLang="ko-KR" sz="800" dirty="0" smtClean="0">
                <a:solidFill>
                  <a:srgbClr val="FF0000"/>
                </a:solidFill>
              </a:rPr>
              <a:t>(</a:t>
            </a:r>
            <a:r>
              <a:rPr lang="ko-KR" altLang="en-US" sz="800" dirty="0" smtClean="0">
                <a:solidFill>
                  <a:srgbClr val="FF0000"/>
                </a:solidFill>
              </a:rPr>
              <a:t>전기</a:t>
            </a:r>
            <a:r>
              <a:rPr lang="en-US" altLang="ko-KR" sz="800" dirty="0" smtClean="0">
                <a:solidFill>
                  <a:srgbClr val="FF0000"/>
                </a:solidFill>
              </a:rPr>
              <a:t>)</a:t>
            </a:r>
            <a:r>
              <a:rPr lang="ko-KR" altLang="en-US" sz="800" dirty="0" smtClean="0">
                <a:solidFill>
                  <a:srgbClr val="FF0000"/>
                </a:solidFill>
              </a:rPr>
              <a:t>상이함</a:t>
            </a:r>
            <a:endParaRPr lang="en-US" altLang="ko-KR" sz="800" dirty="0" smtClean="0">
              <a:solidFill>
                <a:srgbClr val="FF0000"/>
              </a:solidFill>
            </a:endParaRPr>
          </a:p>
          <a:p>
            <a:pPr marL="92075" indent="-92075" algn="l"/>
            <a:r>
              <a:rPr lang="en-US" altLang="ko-KR" sz="800" dirty="0" smtClean="0">
                <a:solidFill>
                  <a:srgbClr val="FF0000"/>
                </a:solidFill>
              </a:rPr>
              <a:t>-</a:t>
            </a:r>
            <a:r>
              <a:rPr lang="ko-KR" altLang="en-US" sz="800" dirty="0" smtClean="0">
                <a:solidFill>
                  <a:srgbClr val="0000FF"/>
                </a:solidFill>
              </a:rPr>
              <a:t>현재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오라클</a:t>
            </a:r>
            <a:r>
              <a:rPr lang="ko-KR" altLang="en-US" sz="800" dirty="0" smtClean="0">
                <a:solidFill>
                  <a:srgbClr val="0000FF"/>
                </a:solidFill>
              </a:rPr>
              <a:t>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리턴기준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890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6291199"/>
              </p:ext>
            </p:extLst>
          </p:nvPr>
        </p:nvGraphicFramePr>
        <p:xfrm>
          <a:off x="344488" y="1241962"/>
          <a:ext cx="9215437" cy="5417374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8077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MBST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자재 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전표 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MBST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자재전표를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MMR0180)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참조하여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자재문서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실행한다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창이 생성되면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수량을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  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(ME23N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취소됨을 확인할 수 있다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자재대금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업체에서의 발주 수량은 취소 수량만큼 증가하며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추가적으로 향후에 입고처리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입고에 대한 전표 취소 처리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전기일은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현재날짜 기준으로 읽어옴에 따라 사전 입고일을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체크후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실행한다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실행시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주의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되도록이면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MIGO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취소 기능을 수행할 것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92177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취소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굴림" charset="-127"/>
                        </a:rPr>
                        <a:t>MBST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7" y="1620610"/>
            <a:ext cx="392603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타원 5"/>
          <p:cNvSpPr/>
          <p:nvPr/>
        </p:nvSpPr>
        <p:spPr>
          <a:xfrm>
            <a:off x="789402" y="219596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34169" y="158184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8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6869" y="258986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5069" y="2918734"/>
            <a:ext cx="4361768" cy="2684299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타원 9"/>
          <p:cNvSpPr/>
          <p:nvPr/>
        </p:nvSpPr>
        <p:spPr>
          <a:xfrm>
            <a:off x="1088759" y="403020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70553" y="26586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3" name="사각형 설명선 12"/>
          <p:cNvSpPr/>
          <p:nvPr/>
        </p:nvSpPr>
        <p:spPr>
          <a:xfrm>
            <a:off x="1967593" y="1948544"/>
            <a:ext cx="4874077" cy="342900"/>
          </a:xfrm>
          <a:prstGeom prst="wedgeRectCallout">
            <a:avLst>
              <a:gd name="adj1" fmla="val -58399"/>
              <a:gd name="adj2" fmla="val 10706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rgbClr val="0000FF"/>
                </a:solidFill>
              </a:rPr>
              <a:t>“</a:t>
            </a:r>
            <a:r>
              <a:rPr lang="ko-KR" altLang="en-US" sz="800" dirty="0" smtClean="0">
                <a:solidFill>
                  <a:srgbClr val="0000FF"/>
                </a:solidFill>
              </a:rPr>
              <a:t>전기일</a:t>
            </a:r>
            <a:r>
              <a:rPr lang="en-US" altLang="ko-KR" sz="800" dirty="0" smtClean="0">
                <a:solidFill>
                  <a:srgbClr val="0000FF"/>
                </a:solidFill>
              </a:rPr>
              <a:t>”</a:t>
            </a:r>
            <a:r>
              <a:rPr lang="ko-KR" altLang="en-US" sz="800" dirty="0" smtClean="0">
                <a:solidFill>
                  <a:srgbClr val="0000FF"/>
                </a:solidFill>
              </a:rPr>
              <a:t>은 사전에 </a:t>
            </a:r>
            <a:r>
              <a:rPr lang="en-US" altLang="ko-KR" sz="800" dirty="0" smtClean="0">
                <a:solidFill>
                  <a:srgbClr val="FF0000"/>
                </a:solidFill>
              </a:rPr>
              <a:t>Z</a:t>
            </a:r>
            <a:r>
              <a:rPr lang="en-US" altLang="ko-KR" sz="800" b="1" dirty="0" smtClean="0">
                <a:solidFill>
                  <a:srgbClr val="FF0000"/>
                </a:solidFill>
              </a:rPr>
              <a:t>MMR0180,MB51,MB03</a:t>
            </a:r>
            <a:r>
              <a:rPr lang="ko-KR" altLang="en-US" sz="800" dirty="0" smtClean="0">
                <a:solidFill>
                  <a:srgbClr val="0000FF"/>
                </a:solidFill>
              </a:rPr>
              <a:t>에서 확인후 입고의 동일 날짜를 </a:t>
            </a:r>
            <a:r>
              <a:rPr lang="ko-KR" altLang="en-US" sz="800" dirty="0" err="1" smtClean="0">
                <a:solidFill>
                  <a:srgbClr val="0000FF"/>
                </a:solidFill>
              </a:rPr>
              <a:t>입력후</a:t>
            </a:r>
            <a:r>
              <a:rPr lang="ko-KR" altLang="en-US" sz="800" dirty="0" smtClean="0">
                <a:solidFill>
                  <a:srgbClr val="0000FF"/>
                </a:solidFill>
              </a:rPr>
              <a:t> 실행한다</a:t>
            </a:r>
          </a:p>
        </p:txBody>
      </p:sp>
      <p:pic>
        <p:nvPicPr>
          <p:cNvPr id="257025" name="Picture 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10197" y="4376049"/>
            <a:ext cx="3925389" cy="1665516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6" name="사각형 설명선 15"/>
          <p:cNvSpPr/>
          <p:nvPr/>
        </p:nvSpPr>
        <p:spPr>
          <a:xfrm>
            <a:off x="5674179" y="3388179"/>
            <a:ext cx="1404257" cy="508908"/>
          </a:xfrm>
          <a:prstGeom prst="wedgeRectCallout">
            <a:avLst>
              <a:gd name="adj1" fmla="val -42232"/>
              <a:gd name="adj2" fmla="val 14396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rgbClr val="0000FF"/>
                </a:solidFill>
              </a:rPr>
              <a:t>ME23N</a:t>
            </a:r>
            <a:r>
              <a:rPr lang="ko-KR" altLang="en-US" sz="800" dirty="0" smtClean="0">
                <a:solidFill>
                  <a:srgbClr val="0000FF"/>
                </a:solidFill>
              </a:rPr>
              <a:t>에서</a:t>
            </a:r>
            <a:endParaRPr lang="en-US" altLang="ko-KR" sz="800" dirty="0" smtClean="0">
              <a:solidFill>
                <a:srgbClr val="0000FF"/>
              </a:solidFill>
            </a:endParaRPr>
          </a:p>
          <a:p>
            <a:pPr marL="92075" indent="-92075" algn="ctr"/>
            <a:r>
              <a:rPr lang="ko-KR" altLang="en-US" sz="800" dirty="0" smtClean="0">
                <a:solidFill>
                  <a:srgbClr val="0000FF"/>
                </a:solidFill>
              </a:rPr>
              <a:t>이동유형 </a:t>
            </a:r>
            <a:r>
              <a:rPr lang="en-US" altLang="ko-KR" sz="800" dirty="0" smtClean="0">
                <a:solidFill>
                  <a:srgbClr val="0000FF"/>
                </a:solidFill>
              </a:rPr>
              <a:t>102</a:t>
            </a:r>
            <a:r>
              <a:rPr lang="ko-KR" altLang="en-US" sz="800" dirty="0" smtClean="0">
                <a:solidFill>
                  <a:srgbClr val="0000FF"/>
                </a:solidFill>
              </a:rPr>
              <a:t>로 취소됨을 확인함</a:t>
            </a:r>
          </a:p>
        </p:txBody>
      </p:sp>
      <p:sp>
        <p:nvSpPr>
          <p:cNvPr id="17" name="타원 16"/>
          <p:cNvSpPr/>
          <p:nvPr/>
        </p:nvSpPr>
        <p:spPr>
          <a:xfrm>
            <a:off x="5609052" y="437038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18" name="구부러진 연결선 17"/>
          <p:cNvCxnSpPr>
            <a:stCxn id="7" idx="3"/>
            <a:endCxn id="10" idx="2"/>
          </p:cNvCxnSpPr>
          <p:nvPr/>
        </p:nvCxnSpPr>
        <p:spPr>
          <a:xfrm rot="16200000" flipH="1">
            <a:off x="-498885" y="2566384"/>
            <a:ext cx="2360803" cy="814485"/>
          </a:xfrm>
          <a:prstGeom prst="curvedConnector2">
            <a:avLst/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67442" y="311137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7730465" y="92075"/>
            <a:ext cx="2113623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취소처리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: MBST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*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사용하지 않도록 함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=&gt;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다음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page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의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MIGO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사용</a:t>
            </a:r>
            <a:endParaRPr kumimoji="0" lang="en-US" altLang="ko-KR" sz="1200" b="1" dirty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86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96588" y="1639407"/>
            <a:ext cx="6883675" cy="3870451"/>
            <a:chOff x="296588" y="1639407"/>
            <a:chExt cx="6883675" cy="3870451"/>
          </a:xfrm>
        </p:grpSpPr>
        <p:grpSp>
          <p:nvGrpSpPr>
            <p:cNvPr id="4" name="그룹 3"/>
            <p:cNvGrpSpPr/>
            <p:nvPr/>
          </p:nvGrpSpPr>
          <p:grpSpPr>
            <a:xfrm>
              <a:off x="296588" y="1639407"/>
              <a:ext cx="6883675" cy="3870451"/>
              <a:chOff x="296588" y="1639407"/>
              <a:chExt cx="6883675" cy="3870451"/>
            </a:xfrm>
          </p:grpSpPr>
          <p:grpSp>
            <p:nvGrpSpPr>
              <p:cNvPr id="3" name="그룹 2"/>
              <p:cNvGrpSpPr/>
              <p:nvPr/>
            </p:nvGrpSpPr>
            <p:grpSpPr>
              <a:xfrm>
                <a:off x="296588" y="1639407"/>
                <a:ext cx="6883675" cy="3870451"/>
                <a:chOff x="296588" y="1639407"/>
                <a:chExt cx="6883675" cy="3870451"/>
              </a:xfrm>
            </p:grpSpPr>
            <p:pic>
              <p:nvPicPr>
                <p:cNvPr id="261122" name="Picture 2"/>
                <p:cNvPicPr>
                  <a:picLocks noChangeAspect="1" noChangeArrowheads="1"/>
                </p:cNvPicPr>
                <p:nvPr/>
              </p:nvPicPr>
              <p:blipFill>
                <a:blip r:embed="rId2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7747" y="1639407"/>
                  <a:ext cx="6812516" cy="38704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4738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6588" y="2223165"/>
                  <a:ext cx="960000" cy="97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44739" name="Picture 3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4263" y="3653600"/>
                <a:ext cx="3606000" cy="184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44742" name="Picture 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6218" y="2073665"/>
              <a:ext cx="316952" cy="188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3186984"/>
              </p:ext>
            </p:extLst>
          </p:nvPr>
        </p:nvGraphicFramePr>
        <p:xfrm>
          <a:off x="334735" y="1258291"/>
          <a:ext cx="9217033" cy="5086448"/>
        </p:xfrm>
        <a:graphic>
          <a:graphicData uri="http://schemas.openxmlformats.org/drawingml/2006/table">
            <a:tbl>
              <a:tblPr/>
              <a:tblGrid>
                <a:gridCol w="6865023"/>
                <a:gridCol w="2352010"/>
              </a:tblGrid>
              <a:tr h="46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전표취소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A03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-R02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선택하고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확인한다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자재전표를 검색은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ZMMR180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확인할 수 있으며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창에서 확인할 수 있는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찾기 아이콘을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창에서 입고전표를 찾음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 및 자재 문서 연도를 입력하여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실행하면 해당 조건에 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맞는 자재문서 리스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트가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나타남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en-US" altLang="ko-KR" sz="1000" dirty="0" smtClean="0">
                          <a:latin typeface="Arial" charset="0"/>
                        </a:rPr>
                        <a:t>“OK”</a:t>
                      </a:r>
                      <a:r>
                        <a:rPr lang="ko-KR" altLang="en-US" sz="10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000" dirty="0" smtClean="0">
                          <a:latin typeface="Arial" charset="0"/>
                        </a:rPr>
                        <a:t> 체크한 후 </a:t>
                      </a:r>
                      <a:endParaRPr lang="en-US" altLang="ko-KR" sz="1000" dirty="0" smtClean="0">
                        <a:latin typeface="Arial" charset="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endParaRPr lang="en-US" altLang="ko-KR" sz="1000" dirty="0" smtClean="0">
                        <a:latin typeface="Arial" charset="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  클릭하고 오류 메시지가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없으면 ‘전기’ 또는 저장을 실행함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것을 확인함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자재대금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업체에서의 발주 수량은 취소 수량만큼 증가하며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추가적으로 향후에 입고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 입고에 대한 전표 취소 처리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전기일은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R02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자재전표의 전기일 기준으로 읽어옴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38714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3158570" y="179104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295496" y="355319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33660" y="307134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6640" y="2553607"/>
            <a:ext cx="190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타원 21"/>
          <p:cNvSpPr/>
          <p:nvPr/>
        </p:nvSpPr>
        <p:spPr>
          <a:xfrm>
            <a:off x="1168647" y="172357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6506" y="3641329"/>
            <a:ext cx="168745" cy="16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344518" y="2073183"/>
            <a:ext cx="1827181" cy="1475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7730465" y="92075"/>
            <a:ext cx="2113623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취소처리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: MIGO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*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전기일 관리 중요함</a:t>
            </a:r>
            <a:endParaRPr kumimoji="0" lang="en-US" altLang="ko-KR" sz="1200" b="1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2171699" y="2373086"/>
            <a:ext cx="1747157" cy="275771"/>
          </a:xfrm>
          <a:prstGeom prst="wedgeRectCallout">
            <a:avLst>
              <a:gd name="adj1" fmla="val -68482"/>
              <a:gd name="adj2" fmla="val 109868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전기일 관리 중요함</a:t>
            </a:r>
          </a:p>
        </p:txBody>
      </p:sp>
      <p:sp>
        <p:nvSpPr>
          <p:cNvPr id="23" name="직사각형 17"/>
          <p:cNvSpPr/>
          <p:nvPr/>
        </p:nvSpPr>
        <p:spPr>
          <a:xfrm>
            <a:off x="1168648" y="2744107"/>
            <a:ext cx="779896" cy="1475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9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21409073"/>
              </p:ext>
            </p:extLst>
          </p:nvPr>
        </p:nvGraphicFramePr>
        <p:xfrm>
          <a:off x="344488" y="1241962"/>
          <a:ext cx="9215437" cy="525240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당월 자재전표를 참조하여 반품 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반품처리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번호를 입력하여      버튼 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세부 항목 내역이 나타남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dirty="0" smtClean="0">
                          <a:latin typeface="Arial" charset="0"/>
                        </a:rPr>
                        <a:t>OK</a:t>
                      </a:r>
                      <a:r>
                        <a:rPr lang="ko-KR" altLang="en-US" sz="11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 체크한 후</a:t>
                      </a:r>
                      <a:r>
                        <a:rPr lang="ko-KR" altLang="en-US" sz="1100" baseline="0" dirty="0" smtClean="0">
                          <a:latin typeface="Arial" charset="0"/>
                        </a:rPr>
                        <a:t> 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입력단위수량에 반품수량을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    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활성화하여 ④ 이동사유를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점검’을 클릭하고 오류 메시지가 없으면 ‘전기’를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당월 정산기간 내의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입고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에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대한 반품 처리는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122(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업체 반품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(MIGO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업체로 반품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리턴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8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정산기간 마감 후 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의한 입고 처리는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161(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구매오더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반품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을 사용되며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“-”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마이너스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처리함</a:t>
                      </a:r>
                      <a:r>
                        <a:rPr kumimoji="0" lang="en-US" altLang="ko-K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800" baseline="0" dirty="0" smtClean="0">
                          <a:solidFill>
                            <a:srgbClr val="FF0000"/>
                          </a:solidFill>
                        </a:rPr>
                        <a:t>반품 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PO</a:t>
                      </a:r>
                      <a:r>
                        <a:rPr lang="ko-KR" altLang="en-US" sz="800" baseline="0" dirty="0" err="1" smtClean="0">
                          <a:solidFill>
                            <a:srgbClr val="FF0000"/>
                          </a:solidFill>
                        </a:rPr>
                        <a:t>생성후</a:t>
                      </a:r>
                      <a:r>
                        <a:rPr lang="en-US" altLang="ko-KR" sz="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입고시 음수처리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 ASN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바코드 입고처리 불가하고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 처리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61633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882" y="202990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그룹 18"/>
          <p:cNvGrpSpPr/>
          <p:nvPr/>
        </p:nvGrpSpPr>
        <p:grpSpPr>
          <a:xfrm>
            <a:off x="83133" y="1651926"/>
            <a:ext cx="7099714" cy="3843739"/>
            <a:chOff x="83133" y="1651926"/>
            <a:chExt cx="7099714" cy="3843739"/>
          </a:xfrm>
        </p:grpSpPr>
        <p:grpSp>
          <p:nvGrpSpPr>
            <p:cNvPr id="4" name="그룹 3"/>
            <p:cNvGrpSpPr/>
            <p:nvPr/>
          </p:nvGrpSpPr>
          <p:grpSpPr>
            <a:xfrm>
              <a:off x="220060" y="1651926"/>
              <a:ext cx="6962787" cy="3812391"/>
              <a:chOff x="220060" y="1651926"/>
              <a:chExt cx="6962787" cy="3812391"/>
            </a:xfrm>
          </p:grpSpPr>
          <p:grpSp>
            <p:nvGrpSpPr>
              <p:cNvPr id="5" name="그룹 6"/>
              <p:cNvGrpSpPr/>
              <p:nvPr/>
            </p:nvGrpSpPr>
            <p:grpSpPr>
              <a:xfrm>
                <a:off x="220060" y="1651926"/>
                <a:ext cx="6962787" cy="3812391"/>
                <a:chOff x="220060" y="1651926"/>
                <a:chExt cx="6962787" cy="3812391"/>
              </a:xfrm>
            </p:grpSpPr>
            <p:grpSp>
              <p:nvGrpSpPr>
                <p:cNvPr id="7" name="그룹 2"/>
                <p:cNvGrpSpPr/>
                <p:nvPr/>
              </p:nvGrpSpPr>
              <p:grpSpPr>
                <a:xfrm>
                  <a:off x="220060" y="1890981"/>
                  <a:ext cx="6960203" cy="3573336"/>
                  <a:chOff x="220060" y="1647825"/>
                  <a:chExt cx="6960203" cy="3573336"/>
                </a:xfrm>
              </p:grpSpPr>
              <p:pic>
                <p:nvPicPr>
                  <p:cNvPr id="241666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52425" y="1647825"/>
                    <a:ext cx="6827838" cy="357333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41667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20060" y="2197400"/>
                    <a:ext cx="960000" cy="9720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41668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5" cstate="email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226762" y="2199670"/>
                    <a:ext cx="792000" cy="2040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pic>
              <p:nvPicPr>
                <p:cNvPr id="241669" name="Picture 5"/>
                <p:cNvPicPr>
                  <a:picLocks noChangeAspect="1" noChangeArrowheads="1"/>
                </p:cNvPicPr>
                <p:nvPr/>
              </p:nvPicPr>
              <p:blipFill>
                <a:blip r:embed="rId6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60847" y="1651926"/>
                  <a:ext cx="6822000" cy="246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46787" name="Picture 3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91747" y="3976161"/>
                <a:ext cx="1374000" cy="1476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그룹 17"/>
            <p:cNvGrpSpPr/>
            <p:nvPr/>
          </p:nvGrpSpPr>
          <p:grpSpPr>
            <a:xfrm>
              <a:off x="83133" y="2036430"/>
              <a:ext cx="6222569" cy="3459235"/>
              <a:chOff x="83133" y="2036430"/>
              <a:chExt cx="6222569" cy="3459235"/>
            </a:xfrm>
          </p:grpSpPr>
          <p:sp>
            <p:nvSpPr>
              <p:cNvPr id="14" name="타원 13"/>
              <p:cNvSpPr/>
              <p:nvPr/>
            </p:nvSpPr>
            <p:spPr>
              <a:xfrm>
                <a:off x="1744909" y="2238383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 smtClean="0">
                    <a:solidFill>
                      <a:schemeClr val="tx1"/>
                    </a:solidFill>
                  </a:rPr>
                  <a:t>1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타원 14"/>
              <p:cNvSpPr/>
              <p:nvPr/>
            </p:nvSpPr>
            <p:spPr>
              <a:xfrm>
                <a:off x="2100372" y="3288731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2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5764696" y="3405494"/>
                <a:ext cx="174928" cy="123825"/>
              </a:xfrm>
              <a:prstGeom prst="rect">
                <a:avLst/>
              </a:prstGeom>
              <a:noFill/>
              <a:ln w="1524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>
                  <a:buFont typeface="Arial" pitchFamily="34" charset="0"/>
                  <a:buChar char="•"/>
                </a:pPr>
                <a:endParaRPr lang="ko-KR" altLang="en-US" sz="1200" dirty="0" smtClean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246789" name="Picture 5" descr="C:\Users\MING~1.ZHE\AppData\Local\Temp\SNAGHTML1cf38d4.PNG"/>
              <p:cNvPicPr>
                <a:picLocks noChangeAspect="1" noChangeArrowheads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80060" y="3916161"/>
                <a:ext cx="4356000" cy="153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6" name="직선 화살표 연결선 5"/>
              <p:cNvCxnSpPr/>
              <p:nvPr/>
            </p:nvCxnSpPr>
            <p:spPr>
              <a:xfrm>
                <a:off x="5852160" y="3536381"/>
                <a:ext cx="453542" cy="439780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화살표 연결선 23"/>
              <p:cNvCxnSpPr/>
              <p:nvPr/>
            </p:nvCxnSpPr>
            <p:spPr>
              <a:xfrm flipV="1">
                <a:off x="555956" y="4367174"/>
                <a:ext cx="609474" cy="958291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타원 29"/>
              <p:cNvSpPr/>
              <p:nvPr/>
            </p:nvSpPr>
            <p:spPr>
              <a:xfrm>
                <a:off x="83133" y="5248015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 smtClean="0">
                    <a:solidFill>
                      <a:schemeClr val="tx1"/>
                    </a:solidFill>
                  </a:rPr>
                  <a:t>3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타원 15"/>
              <p:cNvSpPr/>
              <p:nvPr/>
            </p:nvSpPr>
            <p:spPr>
              <a:xfrm>
                <a:off x="1944260" y="4722494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4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130505" y="2036430"/>
                <a:ext cx="273853" cy="247650"/>
              </a:xfrm>
              <a:prstGeom prst="ellipse">
                <a:avLst/>
              </a:prstGeom>
              <a:noFill/>
              <a:ln w="222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92075" indent="-92075" algn="ctr"/>
                <a:r>
                  <a:rPr lang="en-US" altLang="ko-KR" sz="1000" dirty="0">
                    <a:solidFill>
                      <a:schemeClr val="tx1"/>
                    </a:solidFill>
                  </a:rPr>
                  <a:t>5</a:t>
                </a:r>
                <a:endParaRPr lang="ko-KR" altLang="en-US" sz="1000" dirty="0" smtClean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8456" y="3052012"/>
            <a:ext cx="765638" cy="1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사각형 설명선 25"/>
          <p:cNvSpPr/>
          <p:nvPr/>
        </p:nvSpPr>
        <p:spPr>
          <a:xfrm>
            <a:off x="2979965" y="1934936"/>
            <a:ext cx="1404257" cy="220435"/>
          </a:xfrm>
          <a:prstGeom prst="wedgeRectCallout">
            <a:avLst>
              <a:gd name="adj1" fmla="val -82348"/>
              <a:gd name="adj2" fmla="val 12338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smtClean="0">
                <a:solidFill>
                  <a:srgbClr val="0000FF"/>
                </a:solidFill>
              </a:rPr>
              <a:t>자재전표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7730465" y="92075"/>
            <a:ext cx="2113623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반품처리 개요</a:t>
            </a:r>
            <a:endParaRPr kumimoji="0" lang="en-US" altLang="ko-KR" sz="1200" b="1" dirty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71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160" y="774267"/>
            <a:ext cx="7917921" cy="3583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+mn-lt"/>
                <a:ea typeface="+mn-ea"/>
              </a:rPr>
              <a:t>입고처리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lt"/>
                <a:ea typeface="+mn-ea"/>
              </a:rPr>
              <a:t>&amp; QM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lt"/>
                <a:ea typeface="+mn-ea"/>
              </a:rPr>
              <a:t>적부판정 에 </a:t>
            </a:r>
            <a:r>
              <a:rPr kumimoji="0" lang="ko-KR" altLang="en-US" sz="1600" b="1" dirty="0">
                <a:solidFill>
                  <a:prstClr val="black"/>
                </a:solidFill>
                <a:latin typeface="+mn-lt"/>
                <a:ea typeface="+mn-ea"/>
              </a:rPr>
              <a:t>대한 취소처리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lt"/>
                <a:ea typeface="+mn-ea"/>
              </a:rPr>
              <a:t>개요</a:t>
            </a:r>
            <a:endParaRPr kumimoji="0" lang="ko-KR" altLang="en-US" sz="1600" b="1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23913" name="제목 1"/>
          <p:cNvSpPr>
            <a:spLocks noGrp="1"/>
          </p:cNvSpPr>
          <p:nvPr>
            <p:ph type="title"/>
          </p:nvPr>
        </p:nvSpPr>
        <p:spPr bwMode="auto">
          <a:xfrm>
            <a:off x="273447" y="69851"/>
            <a:ext cx="6982354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입고처리</a:t>
            </a:r>
            <a:r>
              <a:rPr lang="en-US" altLang="ko-KR" dirty="0" smtClean="0"/>
              <a:t>~QM</a:t>
            </a:r>
            <a:r>
              <a:rPr lang="ko-KR" altLang="en-US" dirty="0" smtClean="0"/>
              <a:t>처리 후 취소 관련 상세처리</a:t>
            </a:r>
          </a:p>
        </p:txBody>
      </p:sp>
      <p:sp>
        <p:nvSpPr>
          <p:cNvPr id="22" name="ホームベース 6"/>
          <p:cNvSpPr>
            <a:spLocks noChangeArrowheads="1"/>
          </p:cNvSpPr>
          <p:nvPr/>
        </p:nvSpPr>
        <p:spPr bwMode="auto">
          <a:xfrm>
            <a:off x="2378501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구매요청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0" name="角丸四角形 8"/>
          <p:cNvSpPr>
            <a:spLocks noChangeArrowheads="1"/>
          </p:cNvSpPr>
          <p:nvPr/>
        </p:nvSpPr>
        <p:spPr bwMode="auto">
          <a:xfrm>
            <a:off x="903593" y="1627874"/>
            <a:ext cx="450585" cy="1143000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납입</a:t>
            </a:r>
            <a:endParaRPr lang="en-US" altLang="ko-KR" sz="1000">
              <a:solidFill>
                <a:prstClr val="black"/>
              </a:solidFill>
              <a:latin typeface="+mn-lt"/>
              <a:ea typeface="+mn-ea"/>
            </a:endParaRPr>
          </a:p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지시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23918" name="フローチャート : 書類 78"/>
          <p:cNvSpPr>
            <a:spLocks noChangeArrowheads="1"/>
          </p:cNvSpPr>
          <p:nvPr/>
        </p:nvSpPr>
        <p:spPr bwMode="auto">
          <a:xfrm>
            <a:off x="2357864" y="2108452"/>
            <a:ext cx="588169" cy="249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PR</a:t>
            </a:r>
          </a:p>
        </p:txBody>
      </p:sp>
      <p:sp>
        <p:nvSpPr>
          <p:cNvPr id="123919" name="フローチャート : 書類 89"/>
          <p:cNvSpPr>
            <a:spLocks noChangeArrowheads="1"/>
          </p:cNvSpPr>
          <p:nvPr/>
        </p:nvSpPr>
        <p:spPr bwMode="auto">
          <a:xfrm>
            <a:off x="3262482" y="2108454"/>
            <a:ext cx="586450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en-US" altLang="ja-JP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20" name="フローチャート : 書類 90"/>
          <p:cNvSpPr>
            <a:spLocks noChangeArrowheads="1"/>
          </p:cNvSpPr>
          <p:nvPr/>
        </p:nvSpPr>
        <p:spPr bwMode="auto">
          <a:xfrm>
            <a:off x="5043644" y="2108454"/>
            <a:ext cx="586448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입고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23" name="フローチャート : 書類 117"/>
          <p:cNvSpPr>
            <a:spLocks noChangeArrowheads="1"/>
          </p:cNvSpPr>
          <p:nvPr/>
        </p:nvSpPr>
        <p:spPr bwMode="auto">
          <a:xfrm>
            <a:off x="3663854" y="1708836"/>
            <a:ext cx="636323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ko-KR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접수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23924" name="図形 96"/>
          <p:cNvCxnSpPr>
            <a:cxnSpLocks noChangeShapeType="1"/>
            <a:stCxn id="123919" idx="3"/>
            <a:endCxn id="123923" idx="2"/>
          </p:cNvCxnSpPr>
          <p:nvPr/>
        </p:nvCxnSpPr>
        <p:spPr bwMode="auto">
          <a:xfrm flipV="1">
            <a:off x="3848932" y="1956486"/>
            <a:ext cx="133084" cy="276586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23926" name="図形 96"/>
          <p:cNvCxnSpPr>
            <a:cxnSpLocks noChangeShapeType="1"/>
            <a:stCxn id="123918" idx="3"/>
            <a:endCxn id="123919" idx="1"/>
          </p:cNvCxnSpPr>
          <p:nvPr/>
        </p:nvCxnSpPr>
        <p:spPr bwMode="auto">
          <a:xfrm>
            <a:off x="2946032" y="2233072"/>
            <a:ext cx="316450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3927" name="フローチャート : 書類 117"/>
          <p:cNvSpPr>
            <a:spLocks noChangeArrowheads="1"/>
          </p:cNvSpPr>
          <p:nvPr/>
        </p:nvSpPr>
        <p:spPr bwMode="auto">
          <a:xfrm>
            <a:off x="4429039" y="1708836"/>
            <a:ext cx="638042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ASN</a:t>
            </a:r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입력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23928" name="図形 96"/>
          <p:cNvCxnSpPr>
            <a:cxnSpLocks noChangeShapeType="1"/>
            <a:stCxn id="123923" idx="3"/>
            <a:endCxn id="123927" idx="1"/>
          </p:cNvCxnSpPr>
          <p:nvPr/>
        </p:nvCxnSpPr>
        <p:spPr bwMode="auto">
          <a:xfrm>
            <a:off x="4300177" y="1832661"/>
            <a:ext cx="128863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23929" name="図形 96"/>
          <p:cNvCxnSpPr>
            <a:cxnSpLocks noChangeShapeType="1"/>
            <a:stCxn id="123927" idx="3"/>
            <a:endCxn id="123920" idx="0"/>
          </p:cNvCxnSpPr>
          <p:nvPr/>
        </p:nvCxnSpPr>
        <p:spPr bwMode="auto">
          <a:xfrm>
            <a:off x="5067081" y="1832661"/>
            <a:ext cx="269787" cy="275792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3930" name="角丸四角形 10"/>
          <p:cNvSpPr>
            <a:spLocks noChangeArrowheads="1"/>
          </p:cNvSpPr>
          <p:nvPr/>
        </p:nvSpPr>
        <p:spPr bwMode="auto">
          <a:xfrm>
            <a:off x="1409212" y="1627874"/>
            <a:ext cx="538294" cy="354012"/>
          </a:xfrm>
          <a:prstGeom prst="rect">
            <a:avLst/>
          </a:prstGeom>
          <a:solidFill>
            <a:srgbClr val="6699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공급사</a:t>
            </a:r>
            <a:endParaRPr lang="en-US" altLang="ko-KR" sz="100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포털</a:t>
            </a:r>
            <a:endParaRPr lang="ja-JP" altLang="en-US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31" name="角丸四角形 10"/>
          <p:cNvSpPr>
            <a:spLocks noChangeArrowheads="1"/>
          </p:cNvSpPr>
          <p:nvPr/>
        </p:nvSpPr>
        <p:spPr bwMode="auto">
          <a:xfrm>
            <a:off x="1405772" y="2069274"/>
            <a:ext cx="538294" cy="71266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ERP</a:t>
            </a:r>
          </a:p>
          <a:p>
            <a:pPr algn="ctr" defTabSz="912813" latinLnBrk="0"/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（</a:t>
            </a:r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MM</a:t>
            </a:r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）</a:t>
            </a:r>
          </a:p>
        </p:txBody>
      </p:sp>
      <p:cxnSp>
        <p:nvCxnSpPr>
          <p:cNvPr id="72" name="直線コネクタ 85"/>
          <p:cNvCxnSpPr/>
          <p:nvPr/>
        </p:nvCxnSpPr>
        <p:spPr bwMode="auto">
          <a:xfrm>
            <a:off x="-1376852" y="1210493"/>
            <a:ext cx="664871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6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2393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1" name="ホームベース 6"/>
          <p:cNvSpPr>
            <a:spLocks noChangeArrowheads="1"/>
          </p:cNvSpPr>
          <p:nvPr/>
        </p:nvSpPr>
        <p:spPr bwMode="auto">
          <a:xfrm>
            <a:off x="3437526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구매발주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2" name="ホームベース 6"/>
          <p:cNvSpPr>
            <a:spLocks noChangeArrowheads="1"/>
          </p:cNvSpPr>
          <p:nvPr/>
        </p:nvSpPr>
        <p:spPr bwMode="auto">
          <a:xfrm>
            <a:off x="4509923" y="1421714"/>
            <a:ext cx="1847233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입고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3" name="ホームベース 6"/>
          <p:cNvSpPr>
            <a:spLocks noChangeArrowheads="1"/>
          </p:cNvSpPr>
          <p:nvPr/>
        </p:nvSpPr>
        <p:spPr bwMode="auto">
          <a:xfrm>
            <a:off x="6452073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품질검사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4" name="ホームベース 6"/>
          <p:cNvSpPr>
            <a:spLocks noChangeArrowheads="1"/>
          </p:cNvSpPr>
          <p:nvPr/>
        </p:nvSpPr>
        <p:spPr bwMode="auto">
          <a:xfrm>
            <a:off x="7534406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자재관리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5" name="ホームベース 6"/>
          <p:cNvSpPr>
            <a:spLocks noChangeArrowheads="1"/>
          </p:cNvSpPr>
          <p:nvPr/>
        </p:nvSpPr>
        <p:spPr bwMode="auto">
          <a:xfrm>
            <a:off x="8606804" y="1421714"/>
            <a:ext cx="1026716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정산처리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7" name="フローチャート : 書類 90"/>
          <p:cNvSpPr>
            <a:spLocks noChangeArrowheads="1"/>
          </p:cNvSpPr>
          <p:nvPr/>
        </p:nvSpPr>
        <p:spPr bwMode="auto">
          <a:xfrm>
            <a:off x="6637242" y="2438173"/>
            <a:ext cx="586448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검사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40" name="図形 96"/>
          <p:cNvCxnSpPr>
            <a:cxnSpLocks noChangeShapeType="1"/>
            <a:stCxn id="17" idx="2"/>
            <a:endCxn id="37" idx="1"/>
          </p:cNvCxnSpPr>
          <p:nvPr/>
        </p:nvCxnSpPr>
        <p:spPr bwMode="auto">
          <a:xfrm rot="16200000" flipH="1">
            <a:off x="6238632" y="2164180"/>
            <a:ext cx="205101" cy="59212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50" name="図形 96"/>
          <p:cNvCxnSpPr>
            <a:cxnSpLocks noChangeShapeType="1"/>
            <a:stCxn id="37" idx="2"/>
            <a:endCxn id="77" idx="0"/>
          </p:cNvCxnSpPr>
          <p:nvPr/>
        </p:nvCxnSpPr>
        <p:spPr bwMode="auto">
          <a:xfrm rot="16200000" flipH="1">
            <a:off x="6714225" y="2903651"/>
            <a:ext cx="587840" cy="15535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" name="Oval 13"/>
          <p:cNvSpPr/>
          <p:nvPr/>
        </p:nvSpPr>
        <p:spPr>
          <a:xfrm>
            <a:off x="2016003" y="2011144"/>
            <a:ext cx="309749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자재</a:t>
            </a:r>
          </a:p>
        </p:txBody>
      </p:sp>
      <p:sp>
        <p:nvSpPr>
          <p:cNvPr id="54" name="Oval 53"/>
          <p:cNvSpPr/>
          <p:nvPr/>
        </p:nvSpPr>
        <p:spPr>
          <a:xfrm>
            <a:off x="2005778" y="2431969"/>
            <a:ext cx="309749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품질</a:t>
            </a:r>
          </a:p>
        </p:txBody>
      </p:sp>
      <p:sp>
        <p:nvSpPr>
          <p:cNvPr id="17" name="Flowchart: Decision 16"/>
          <p:cNvSpPr/>
          <p:nvPr/>
        </p:nvSpPr>
        <p:spPr>
          <a:xfrm>
            <a:off x="5889104" y="2108452"/>
            <a:ext cx="312035" cy="249238"/>
          </a:xfrm>
          <a:prstGeom prst="flowChartDecision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65" name="図形 96"/>
          <p:cNvCxnSpPr>
            <a:cxnSpLocks noChangeShapeType="1"/>
            <a:stCxn id="123920" idx="3"/>
            <a:endCxn id="17" idx="1"/>
          </p:cNvCxnSpPr>
          <p:nvPr/>
        </p:nvCxnSpPr>
        <p:spPr bwMode="auto">
          <a:xfrm flipV="1">
            <a:off x="5630092" y="2233072"/>
            <a:ext cx="259012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70" name="TextBox 124"/>
          <p:cNvSpPr txBox="1">
            <a:spLocks noChangeArrowheads="1"/>
          </p:cNvSpPr>
          <p:nvPr/>
        </p:nvSpPr>
        <p:spPr bwMode="auto">
          <a:xfrm>
            <a:off x="5763051" y="2425603"/>
            <a:ext cx="362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Yes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73" name="TextBox 124"/>
          <p:cNvSpPr txBox="1">
            <a:spLocks noChangeArrowheads="1"/>
          </p:cNvSpPr>
          <p:nvPr/>
        </p:nvSpPr>
        <p:spPr bwMode="auto">
          <a:xfrm>
            <a:off x="5899553" y="2126858"/>
            <a:ext cx="6639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QM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검사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?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123915" name="Rounded Rectangle 123914"/>
          <p:cNvSpPr/>
          <p:nvPr/>
        </p:nvSpPr>
        <p:spPr>
          <a:xfrm>
            <a:off x="3107825" y="2071452"/>
            <a:ext cx="4444735" cy="1537571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3" name="Rectangle 2"/>
          <p:cNvSpPr>
            <a:spLocks noChangeArrowheads="1"/>
          </p:cNvSpPr>
          <p:nvPr/>
        </p:nvSpPr>
        <p:spPr bwMode="auto">
          <a:xfrm>
            <a:off x="7730465" y="92075"/>
            <a:ext cx="2113623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품질검사 반영이후 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취소처리 필요한 경우</a:t>
            </a:r>
            <a:endParaRPr kumimoji="0" lang="en-US" altLang="ko-KR" sz="1200" b="1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4" name="Isosceles Triangle 63"/>
          <p:cNvSpPr/>
          <p:nvPr/>
        </p:nvSpPr>
        <p:spPr>
          <a:xfrm flipV="1">
            <a:off x="8991092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6" name="Isosceles Triangle 65"/>
          <p:cNvSpPr/>
          <p:nvPr/>
        </p:nvSpPr>
        <p:spPr>
          <a:xfrm flipV="1">
            <a:off x="4922200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7" name="TextBox 97"/>
          <p:cNvSpPr txBox="1">
            <a:spLocks noChangeArrowheads="1"/>
          </p:cNvSpPr>
          <p:nvPr/>
        </p:nvSpPr>
        <p:spPr bwMode="auto">
          <a:xfrm>
            <a:off x="4519160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68" name="TextBox 97"/>
          <p:cNvSpPr txBox="1">
            <a:spLocks noChangeArrowheads="1"/>
          </p:cNvSpPr>
          <p:nvPr/>
        </p:nvSpPr>
        <p:spPr bwMode="auto">
          <a:xfrm>
            <a:off x="8634654" y="1092475"/>
            <a:ext cx="8771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송</a:t>
            </a:r>
            <a:r>
              <a:rPr kumimoji="0" lang="ko-KR" altLang="en-US" sz="900" dirty="0"/>
              <a:t>장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69" name="Isosceles Triangle 68"/>
          <p:cNvSpPr/>
          <p:nvPr/>
        </p:nvSpPr>
        <p:spPr>
          <a:xfrm flipV="1">
            <a:off x="6404365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6" name="TextBox 97"/>
          <p:cNvSpPr txBox="1">
            <a:spLocks noChangeArrowheads="1"/>
          </p:cNvSpPr>
          <p:nvPr/>
        </p:nvSpPr>
        <p:spPr bwMode="auto">
          <a:xfrm>
            <a:off x="6001325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78" name="Isosceles Triangle 77"/>
          <p:cNvSpPr/>
          <p:nvPr/>
        </p:nvSpPr>
        <p:spPr>
          <a:xfrm flipV="1">
            <a:off x="7747340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1" name="TextBox 97"/>
          <p:cNvSpPr txBox="1">
            <a:spLocks noChangeArrowheads="1"/>
          </p:cNvSpPr>
          <p:nvPr/>
        </p:nvSpPr>
        <p:spPr bwMode="auto">
          <a:xfrm>
            <a:off x="7344299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5866790"/>
              </p:ext>
            </p:extLst>
          </p:nvPr>
        </p:nvGraphicFramePr>
        <p:xfrm>
          <a:off x="380898" y="4033296"/>
          <a:ext cx="9221664" cy="2337849"/>
        </p:xfrm>
        <a:graphic>
          <a:graphicData uri="http://schemas.openxmlformats.org/drawingml/2006/table">
            <a:tbl>
              <a:tblPr/>
              <a:tblGrid>
                <a:gridCol w="458663"/>
                <a:gridCol w="3305175"/>
                <a:gridCol w="5457826"/>
              </a:tblGrid>
              <a:tr h="27749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업무내역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 및 반품처리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step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3516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이전의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불가함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자재에서 품질부에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의뢰내역 처리 받은 후 취소가능함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검사처리 이후 구매입고 취소 필요 시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이후 재고이전처리 반영 후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재고이전 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정산처리까지 수행한 내역에 대한 입고취소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마감처리에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송장전표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7" name="フローチャート : 書類 90"/>
          <p:cNvSpPr>
            <a:spLocks noChangeArrowheads="1"/>
          </p:cNvSpPr>
          <p:nvPr/>
        </p:nvSpPr>
        <p:spPr bwMode="auto">
          <a:xfrm>
            <a:off x="6637242" y="3275250"/>
            <a:ext cx="89716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품질검사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취소처</a:t>
            </a:r>
            <a:r>
              <a:rPr lang="ko-KR" altLang="en-US" sz="1000" dirty="0">
                <a:ea typeface="맑은 고딕" pitchFamily="50" charset="-127"/>
              </a:rPr>
              <a:t>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83" name="フローチャート : 書類 90"/>
          <p:cNvSpPr>
            <a:spLocks noChangeArrowheads="1"/>
          </p:cNvSpPr>
          <p:nvPr/>
        </p:nvSpPr>
        <p:spPr bwMode="auto">
          <a:xfrm>
            <a:off x="5104161" y="3275249"/>
            <a:ext cx="89716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입고취소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처리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00" name="図形 96"/>
          <p:cNvCxnSpPr>
            <a:cxnSpLocks noChangeShapeType="1"/>
          </p:cNvCxnSpPr>
          <p:nvPr/>
        </p:nvCxnSpPr>
        <p:spPr bwMode="auto">
          <a:xfrm rot="10800000">
            <a:off x="6001326" y="3465185"/>
            <a:ext cx="635917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04" name="TextBox 124"/>
          <p:cNvSpPr txBox="1">
            <a:spLocks noChangeArrowheads="1"/>
          </p:cNvSpPr>
          <p:nvPr/>
        </p:nvSpPr>
        <p:spPr bwMode="auto">
          <a:xfrm>
            <a:off x="6620882" y="3590124"/>
            <a:ext cx="18353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FF0000"/>
                </a:solidFill>
              </a:rPr>
              <a:t>CBO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기능</a:t>
            </a:r>
            <a:r>
              <a:rPr kumimoji="0" lang="en-US" altLang="ko-KR" sz="900" dirty="0" smtClean="0">
                <a:solidFill>
                  <a:srgbClr val="FF0000"/>
                </a:solidFill>
              </a:rPr>
              <a:t>(ZMMR0100)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을 통해 취소처리 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105" name="TextBox 124"/>
          <p:cNvSpPr txBox="1">
            <a:spLocks noChangeArrowheads="1"/>
          </p:cNvSpPr>
          <p:nvPr/>
        </p:nvSpPr>
        <p:spPr bwMode="auto">
          <a:xfrm>
            <a:off x="4666978" y="3594450"/>
            <a:ext cx="183536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FF0000"/>
                </a:solidFill>
              </a:rPr>
              <a:t>MIGO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기능으로 취소처리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238125" y="4528461"/>
            <a:ext cx="9458325" cy="56605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3" name="角丸四角形 10"/>
          <p:cNvSpPr>
            <a:spLocks noChangeArrowheads="1"/>
          </p:cNvSpPr>
          <p:nvPr/>
        </p:nvSpPr>
        <p:spPr bwMode="auto">
          <a:xfrm>
            <a:off x="803960" y="2951299"/>
            <a:ext cx="1356691" cy="71266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en-US" altLang="ko-KR" sz="1000" b="1" dirty="0" smtClean="0">
                <a:solidFill>
                  <a:srgbClr val="000000"/>
                </a:solidFill>
                <a:ea typeface="맑은 고딕" pitchFamily="50" charset="-127"/>
              </a:rPr>
              <a:t>(</a:t>
            </a:r>
            <a:r>
              <a:rPr lang="ko-KR" altLang="en-US" sz="1000" b="1" dirty="0" smtClean="0">
                <a:solidFill>
                  <a:srgbClr val="000000"/>
                </a:solidFill>
                <a:ea typeface="맑은 고딕" pitchFamily="50" charset="-127"/>
              </a:rPr>
              <a:t>정산처리 이전</a:t>
            </a:r>
            <a:r>
              <a:rPr lang="en-US" altLang="ko-KR" sz="1000" b="1" dirty="0" smtClean="0">
                <a:solidFill>
                  <a:srgbClr val="000000"/>
                </a:solidFill>
                <a:ea typeface="맑은 고딕" pitchFamily="50" charset="-127"/>
              </a:rPr>
              <a:t>)</a:t>
            </a: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취소처리</a:t>
            </a:r>
            <a:endParaRPr lang="ja-JP" altLang="en-US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450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입고 처리건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자재마스터 필드 값 중 품질검사 관련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flag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자재마스터 內 설정해야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708" y="1912691"/>
            <a:ext cx="4919749" cy="433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672815" y="4085439"/>
            <a:ext cx="1364000" cy="1510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80880" y="39946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9889" y="3632433"/>
            <a:ext cx="4649337" cy="261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7110279" y="4682456"/>
            <a:ext cx="817317" cy="1328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718344" y="46084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61995065"/>
              </p:ext>
            </p:extLst>
          </p:nvPr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2-3.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입고 대상품목을 검색한다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조건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A01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［입고］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4100000431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항목을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   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［점검］→ ［전기］버튼을 차례로 클릭하면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자재전표 번호가 생성된다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［점검］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［전기］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363" y="1942909"/>
            <a:ext cx="5425320" cy="4306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303698" y="2348917"/>
            <a:ext cx="2655905" cy="1845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537519" y="19980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464487" y="3843556"/>
            <a:ext cx="4399417" cy="1160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91335" y="344239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9269" y="3581159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0714" y="4380102"/>
            <a:ext cx="7715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69210" y="4635399"/>
            <a:ext cx="2443906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381996" y="2158767"/>
            <a:ext cx="539083" cy="1314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47387" y="20246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3379299"/>
              </p:ext>
            </p:extLst>
          </p:nvPr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2-4.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재고조회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MIGO_GR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후 품질검사 재고로 보인다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재고조회 화면으로는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윤고딕130"/>
                        </a:rPr>
                        <a:t>MB51 : </a:t>
                      </a:r>
                      <a:r>
                        <a:rPr kumimoji="1" lang="ko-KR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입출고 조회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MB52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창고 재고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MB5B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 대한 재고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ZMMR0030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현 재고 리스트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413" y="1975215"/>
            <a:ext cx="5295769" cy="4249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301677" y="5085126"/>
            <a:ext cx="590816" cy="99689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4914" y="4429387"/>
            <a:ext cx="2942701" cy="131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구부러진 연결선 59"/>
          <p:cNvCxnSpPr>
            <a:endCxn id="240643" idx="3"/>
          </p:cNvCxnSpPr>
          <p:nvPr/>
        </p:nvCxnSpPr>
        <p:spPr>
          <a:xfrm rot="16200000" flipH="1">
            <a:off x="8102366" y="3751276"/>
            <a:ext cx="1680596" cy="989901"/>
          </a:xfrm>
          <a:prstGeom prst="curvedConnector4">
            <a:avLst>
              <a:gd name="adj1" fmla="val 30449"/>
              <a:gd name="adj2" fmla="val 123093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/>
          <p:cNvSpPr/>
          <p:nvPr/>
        </p:nvSpPr>
        <p:spPr>
          <a:xfrm>
            <a:off x="3076124" y="47664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507669" y="5385732"/>
            <a:ext cx="337748" cy="1677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설명선 1 18"/>
          <p:cNvSpPr/>
          <p:nvPr/>
        </p:nvSpPr>
        <p:spPr>
          <a:xfrm>
            <a:off x="7273254" y="5729680"/>
            <a:ext cx="1275128" cy="553673"/>
          </a:xfrm>
          <a:prstGeom prst="borderCallout1">
            <a:avLst>
              <a:gd name="adj1" fmla="val 18750"/>
              <a:gd name="adj2" fmla="val -8333"/>
              <a:gd name="adj3" fmla="val -36284"/>
              <a:gd name="adj4" fmla="val -42984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0800000" scaled="1"/>
            <a:tileRect/>
          </a:gradFill>
          <a:ln w="9525">
            <a:solidFill>
              <a:srgbClr val="103991"/>
            </a:solidFill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더블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클릭하면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MMBE(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재고개요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화면이 생성됨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27710" y="161687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2-5.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품질검사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［선택 조건］ 값을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검사의뢰일자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YYYY.YY.YY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［실행조건］을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 결과 반영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검사결과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합격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불합격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품질검사결과 조회 및 결과 취소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결과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결과의 취소를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전표는 처리시 동시 생성됨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［실행］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27710" y="82892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847" y="1976653"/>
            <a:ext cx="5519781" cy="4339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513112" y="2953971"/>
            <a:ext cx="1245156" cy="15002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119779" y="288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50819" y="4658334"/>
            <a:ext cx="1789042" cy="8612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054066" y="451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0607" y="2315010"/>
            <a:ext cx="21890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1376" y="21753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88737624"/>
              </p:ext>
            </p:extLst>
          </p:nvPr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9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2-6.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품질검사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39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「품질검사결과 반영」 처리의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품목을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불합격의 경우 ［적부내역］에 사유를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,,,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합격의 경우 공란 허용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 합격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불합격 판정을 지정하고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④［참고전표번호］와 ［메시지］는 ③항 처리 후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품질검사 처리 후 자재문서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(321, 350)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재고이동을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(MB51)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427" y="1748871"/>
            <a:ext cx="8878779" cy="2831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19330" y="2164359"/>
            <a:ext cx="697074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257111" y="21504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5561" y="3885500"/>
            <a:ext cx="267837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39409" y="3895287"/>
            <a:ext cx="585221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22028" y="3896685"/>
            <a:ext cx="306985" cy="4096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53166" y="43246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932575" y="43260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313188" y="43274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6935" y="2978363"/>
            <a:ext cx="2381075" cy="661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0" name="구부러진 연결선 59"/>
          <p:cNvCxnSpPr>
            <a:stCxn id="11" idx="6"/>
            <a:endCxn id="242691" idx="0"/>
          </p:cNvCxnSpPr>
          <p:nvPr/>
        </p:nvCxnSpPr>
        <p:spPr>
          <a:xfrm>
            <a:off x="1577744" y="2322677"/>
            <a:ext cx="2709729" cy="655686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0752" y="2802055"/>
            <a:ext cx="1143000" cy="314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구부러진 연결선 59"/>
          <p:cNvCxnSpPr>
            <a:stCxn id="15" idx="0"/>
            <a:endCxn id="242692" idx="2"/>
          </p:cNvCxnSpPr>
          <p:nvPr/>
        </p:nvCxnSpPr>
        <p:spPr>
          <a:xfrm rot="5400000" flipH="1" flipV="1">
            <a:off x="6252683" y="2795718"/>
            <a:ext cx="778907" cy="142023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5720" y="4474508"/>
            <a:ext cx="2555452" cy="185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타원 27"/>
          <p:cNvSpPr/>
          <p:nvPr/>
        </p:nvSpPr>
        <p:spPr>
          <a:xfrm>
            <a:off x="9079845" y="43525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2-7.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품질검사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가용화자재의 자재전표 취소는 다음과 같음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가용화 재고 → 「품질검사결과 반영 및 조회」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［결과취소］처리 후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2) MIGO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→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A03(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,  RO2 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  PO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 전표를 취소한다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5-4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 항목과 동일한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Operation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107" y="1971413"/>
            <a:ext cx="5335965" cy="431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28554" y="2953971"/>
            <a:ext cx="1245156" cy="16851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35221" y="288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2061" y="4756558"/>
            <a:ext cx="1493241" cy="7630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869508" y="451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44497" y="2516346"/>
            <a:ext cx="21890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25266" y="23766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7609115" y="92075"/>
            <a:ext cx="2182586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1. QM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적부판정 결과에대해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(1/2)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708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97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2-8.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품질검사 취소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39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품목을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 전표처리 사유를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가용화 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QI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전환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③［결과 취소］ 클릭하면  처리 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 창이  열리면 취소 처리됨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처리결과 메시지가                                                       생성됨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취소 처리 후 자재문서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(322)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재고이동을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(MB51)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289" y="1630363"/>
            <a:ext cx="8963326" cy="297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527718" y="3011296"/>
            <a:ext cx="286013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16877" y="18313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7903039" y="3012694"/>
            <a:ext cx="31817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37505" y="1846625"/>
            <a:ext cx="595009" cy="2841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6" name="구부러진 연결선 59"/>
          <p:cNvCxnSpPr>
            <a:stCxn id="24" idx="3"/>
            <a:endCxn id="30" idx="0"/>
          </p:cNvCxnSpPr>
          <p:nvPr/>
        </p:nvCxnSpPr>
        <p:spPr>
          <a:xfrm>
            <a:off x="1132514" y="1988715"/>
            <a:ext cx="2710648" cy="1560875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3700155" y="3549590"/>
            <a:ext cx="286013" cy="295013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20279" y="33092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7885813" y="26464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3735" y="5881731"/>
            <a:ext cx="2830179" cy="22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4063" y="4027023"/>
            <a:ext cx="2933218" cy="21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타원 33"/>
          <p:cNvSpPr/>
          <p:nvPr/>
        </p:nvSpPr>
        <p:spPr>
          <a:xfrm>
            <a:off x="9070059" y="39481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7609115" y="92075"/>
            <a:ext cx="2182586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1. QM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적부판정 결과에대해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(2/2)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2-9.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취소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자재 전표번호를 검색한 후 입력하고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 조회는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［품목］ 부문에       표시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［점검］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［전기］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메시지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 취소 완료됨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568" y="1992385"/>
            <a:ext cx="5284058" cy="423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362749" y="20434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67347" y="2290195"/>
            <a:ext cx="2130194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397" y="59457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94580" y="6091806"/>
            <a:ext cx="711057" cy="1496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9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4712" y="386638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344246" y="2164360"/>
            <a:ext cx="459387" cy="10206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구부러진 연결선 59"/>
          <p:cNvCxnSpPr>
            <a:stCxn id="7" idx="2"/>
            <a:endCxn id="10" idx="0"/>
          </p:cNvCxnSpPr>
          <p:nvPr/>
        </p:nvCxnSpPr>
        <p:spPr>
          <a:xfrm rot="10800000" flipH="1">
            <a:off x="1040396" y="2164361"/>
            <a:ext cx="533543" cy="3953563"/>
          </a:xfrm>
          <a:prstGeom prst="curvedConnector4">
            <a:avLst>
              <a:gd name="adj1" fmla="val -42846"/>
              <a:gd name="adj2" fmla="val 105782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6669" y="4086488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0814" y="4389627"/>
            <a:ext cx="24574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7504712" y="92075"/>
            <a:ext cx="228698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</a:t>
            </a:r>
            <a:r>
              <a:rPr lang="ko-KR" altLang="en-US" b="1" dirty="0">
                <a:latin typeface="+mn-ea"/>
                <a:ea typeface="+mn-ea"/>
                <a:cs typeface="Arial" pitchFamily="34" charset="0"/>
              </a:rPr>
              <a:t>재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2.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구매입고에 대한 입출고전표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b="1" dirty="0" smtClean="0">
                <a:latin typeface="+mn-ea"/>
                <a:ea typeface="+mn-ea"/>
                <a:cs typeface="Arial" pitchFamily="34" charset="0"/>
              </a:rPr>
            </a:b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참조하여 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2-10.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취소 결과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자재전표번호의  취소결과는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조회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ZMMR0180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가능함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자재전표 와 취소전표를 확인 할 수 있으며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취소된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다시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MIGO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통해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(ME23N)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해당 품목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세부품목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이력］클릭한다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입고기준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입고현황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별첨자료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자재전표를 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［품질검사］ 이전단계에서의 전표 취소는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5-8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］항목에서 동일하게 처리함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616" y="1912689"/>
            <a:ext cx="5444456" cy="3280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35721" y="424276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4403" y="4514675"/>
            <a:ext cx="5283057" cy="6948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92866" y="4387441"/>
            <a:ext cx="595618" cy="1090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656" y="5259508"/>
            <a:ext cx="5314193" cy="1032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370675" y="53850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504712" y="92075"/>
            <a:ext cx="228698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</a:t>
            </a:r>
            <a:r>
              <a:rPr lang="ko-KR" altLang="en-US" b="1" dirty="0">
                <a:latin typeface="+mn-ea"/>
                <a:ea typeface="+mn-ea"/>
                <a:cs typeface="Arial" pitchFamily="34" charset="0"/>
              </a:rPr>
              <a:t>재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2.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구매입고에 대한 입출고전표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b="1" dirty="0" smtClean="0">
                <a:latin typeface="+mn-ea"/>
                <a:ea typeface="+mn-ea"/>
                <a:cs typeface="Arial" pitchFamily="34" charset="0"/>
              </a:rPr>
            </a:b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참조하여 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(2/2)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160" y="774267"/>
            <a:ext cx="7917921" cy="3583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+mn-lt"/>
                <a:ea typeface="+mn-ea"/>
              </a:rPr>
              <a:t>입고처리 </a:t>
            </a:r>
            <a:r>
              <a:rPr lang="ko-KR" altLang="en-US" sz="1600" b="1" dirty="0" smtClean="0">
                <a:solidFill>
                  <a:prstClr val="black"/>
                </a:solidFill>
                <a:latin typeface="+mn-lt"/>
                <a:ea typeface="+mn-ea"/>
              </a:rPr>
              <a:t>및 정산처리 후 취소처리 개요</a:t>
            </a:r>
            <a:endParaRPr kumimoji="0" lang="ko-KR" altLang="en-US" sz="1600" b="1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23913" name="제목 1"/>
          <p:cNvSpPr>
            <a:spLocks noGrp="1"/>
          </p:cNvSpPr>
          <p:nvPr>
            <p:ph type="title"/>
          </p:nvPr>
        </p:nvSpPr>
        <p:spPr bwMode="auto">
          <a:xfrm>
            <a:off x="273447" y="69851"/>
            <a:ext cx="6982354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입고처리</a:t>
            </a:r>
            <a:r>
              <a:rPr lang="en-US" altLang="ko-KR" dirty="0" smtClean="0"/>
              <a:t>~</a:t>
            </a:r>
            <a:r>
              <a:rPr lang="ko-KR" altLang="en-US" dirty="0" smtClean="0"/>
              <a:t>정산처리 후 취소 관련 상세처리</a:t>
            </a:r>
          </a:p>
        </p:txBody>
      </p:sp>
      <p:sp>
        <p:nvSpPr>
          <p:cNvPr id="22" name="ホームベース 6"/>
          <p:cNvSpPr>
            <a:spLocks noChangeArrowheads="1"/>
          </p:cNvSpPr>
          <p:nvPr/>
        </p:nvSpPr>
        <p:spPr bwMode="auto">
          <a:xfrm>
            <a:off x="2378501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구매요청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0" name="角丸四角形 8"/>
          <p:cNvSpPr>
            <a:spLocks noChangeArrowheads="1"/>
          </p:cNvSpPr>
          <p:nvPr/>
        </p:nvSpPr>
        <p:spPr bwMode="auto">
          <a:xfrm>
            <a:off x="903593" y="1627874"/>
            <a:ext cx="450585" cy="1143000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납입</a:t>
            </a:r>
            <a:endParaRPr lang="en-US" altLang="ko-KR" sz="1000">
              <a:solidFill>
                <a:prstClr val="black"/>
              </a:solidFill>
              <a:latin typeface="+mn-lt"/>
              <a:ea typeface="+mn-ea"/>
            </a:endParaRPr>
          </a:p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지시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23918" name="フローチャート : 書類 78"/>
          <p:cNvSpPr>
            <a:spLocks noChangeArrowheads="1"/>
          </p:cNvSpPr>
          <p:nvPr/>
        </p:nvSpPr>
        <p:spPr bwMode="auto">
          <a:xfrm>
            <a:off x="2357864" y="2108452"/>
            <a:ext cx="588169" cy="249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PR</a:t>
            </a:r>
          </a:p>
        </p:txBody>
      </p:sp>
      <p:sp>
        <p:nvSpPr>
          <p:cNvPr id="123919" name="フローチャート : 書類 89"/>
          <p:cNvSpPr>
            <a:spLocks noChangeArrowheads="1"/>
          </p:cNvSpPr>
          <p:nvPr/>
        </p:nvSpPr>
        <p:spPr bwMode="auto">
          <a:xfrm>
            <a:off x="3262482" y="2108454"/>
            <a:ext cx="586450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en-US" altLang="ja-JP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20" name="フローチャート : 書類 90"/>
          <p:cNvSpPr>
            <a:spLocks noChangeArrowheads="1"/>
          </p:cNvSpPr>
          <p:nvPr/>
        </p:nvSpPr>
        <p:spPr bwMode="auto">
          <a:xfrm>
            <a:off x="5043644" y="2108454"/>
            <a:ext cx="586448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입고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21" name="フローチャート : 書類 91"/>
          <p:cNvSpPr>
            <a:spLocks noChangeArrowheads="1"/>
          </p:cNvSpPr>
          <p:nvPr/>
        </p:nvSpPr>
        <p:spPr bwMode="auto">
          <a:xfrm>
            <a:off x="8769381" y="2109246"/>
            <a:ext cx="636323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36000" rIns="36000" anchor="ctr"/>
          <a:lstStyle/>
          <a:p>
            <a:pPr algn="ctr" defTabSz="912813" latinLnBrk="0"/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송장</a:t>
            </a:r>
            <a:endParaRPr lang="en-US" altLang="ko-KR" sz="1000" dirty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마감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23" name="フローチャート : 書類 117"/>
          <p:cNvSpPr>
            <a:spLocks noChangeArrowheads="1"/>
          </p:cNvSpPr>
          <p:nvPr/>
        </p:nvSpPr>
        <p:spPr bwMode="auto">
          <a:xfrm>
            <a:off x="3663854" y="1708836"/>
            <a:ext cx="636323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ko-KR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접수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23924" name="図形 96"/>
          <p:cNvCxnSpPr>
            <a:cxnSpLocks noChangeShapeType="1"/>
            <a:stCxn id="123919" idx="3"/>
            <a:endCxn id="123923" idx="2"/>
          </p:cNvCxnSpPr>
          <p:nvPr/>
        </p:nvCxnSpPr>
        <p:spPr bwMode="auto">
          <a:xfrm flipV="1">
            <a:off x="3848932" y="1956486"/>
            <a:ext cx="133084" cy="276586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23926" name="図形 96"/>
          <p:cNvCxnSpPr>
            <a:cxnSpLocks noChangeShapeType="1"/>
            <a:stCxn id="123918" idx="3"/>
            <a:endCxn id="123919" idx="1"/>
          </p:cNvCxnSpPr>
          <p:nvPr/>
        </p:nvCxnSpPr>
        <p:spPr bwMode="auto">
          <a:xfrm>
            <a:off x="2946032" y="2233072"/>
            <a:ext cx="316450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3927" name="フローチャート : 書類 117"/>
          <p:cNvSpPr>
            <a:spLocks noChangeArrowheads="1"/>
          </p:cNvSpPr>
          <p:nvPr/>
        </p:nvSpPr>
        <p:spPr bwMode="auto">
          <a:xfrm>
            <a:off x="4429039" y="1708836"/>
            <a:ext cx="638042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ASN</a:t>
            </a:r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입력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23928" name="図形 96"/>
          <p:cNvCxnSpPr>
            <a:cxnSpLocks noChangeShapeType="1"/>
            <a:stCxn id="123923" idx="3"/>
            <a:endCxn id="123927" idx="1"/>
          </p:cNvCxnSpPr>
          <p:nvPr/>
        </p:nvCxnSpPr>
        <p:spPr bwMode="auto">
          <a:xfrm>
            <a:off x="4300177" y="1832661"/>
            <a:ext cx="128863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23929" name="図形 96"/>
          <p:cNvCxnSpPr>
            <a:cxnSpLocks noChangeShapeType="1"/>
            <a:stCxn id="123927" idx="3"/>
            <a:endCxn id="123920" idx="0"/>
          </p:cNvCxnSpPr>
          <p:nvPr/>
        </p:nvCxnSpPr>
        <p:spPr bwMode="auto">
          <a:xfrm>
            <a:off x="5067081" y="1832661"/>
            <a:ext cx="269787" cy="275792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3930" name="角丸四角形 10"/>
          <p:cNvSpPr>
            <a:spLocks noChangeArrowheads="1"/>
          </p:cNvSpPr>
          <p:nvPr/>
        </p:nvSpPr>
        <p:spPr bwMode="auto">
          <a:xfrm>
            <a:off x="1409212" y="1627874"/>
            <a:ext cx="538294" cy="354012"/>
          </a:xfrm>
          <a:prstGeom prst="rect">
            <a:avLst/>
          </a:prstGeom>
          <a:solidFill>
            <a:srgbClr val="6699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공급사</a:t>
            </a:r>
            <a:endParaRPr lang="en-US" altLang="ko-KR" sz="100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포털</a:t>
            </a:r>
            <a:endParaRPr lang="ja-JP" altLang="en-US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3931" name="角丸四角形 10"/>
          <p:cNvSpPr>
            <a:spLocks noChangeArrowheads="1"/>
          </p:cNvSpPr>
          <p:nvPr/>
        </p:nvSpPr>
        <p:spPr bwMode="auto">
          <a:xfrm>
            <a:off x="1405772" y="2069274"/>
            <a:ext cx="538294" cy="71266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ERP</a:t>
            </a:r>
          </a:p>
          <a:p>
            <a:pPr algn="ctr" defTabSz="912813" latinLnBrk="0"/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（</a:t>
            </a:r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MM</a:t>
            </a:r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）</a:t>
            </a:r>
          </a:p>
        </p:txBody>
      </p:sp>
      <p:cxnSp>
        <p:nvCxnSpPr>
          <p:cNvPr id="72" name="直線コネクタ 85"/>
          <p:cNvCxnSpPr/>
          <p:nvPr/>
        </p:nvCxnSpPr>
        <p:spPr bwMode="auto">
          <a:xfrm>
            <a:off x="-1376852" y="1210493"/>
            <a:ext cx="664871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6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2393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1" name="ホームベース 6"/>
          <p:cNvSpPr>
            <a:spLocks noChangeArrowheads="1"/>
          </p:cNvSpPr>
          <p:nvPr/>
        </p:nvSpPr>
        <p:spPr bwMode="auto">
          <a:xfrm>
            <a:off x="3437526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구매발주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2" name="ホームベース 6"/>
          <p:cNvSpPr>
            <a:spLocks noChangeArrowheads="1"/>
          </p:cNvSpPr>
          <p:nvPr/>
        </p:nvSpPr>
        <p:spPr bwMode="auto">
          <a:xfrm>
            <a:off x="4509923" y="1421714"/>
            <a:ext cx="1847233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입고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3" name="ホームベース 6"/>
          <p:cNvSpPr>
            <a:spLocks noChangeArrowheads="1"/>
          </p:cNvSpPr>
          <p:nvPr/>
        </p:nvSpPr>
        <p:spPr bwMode="auto">
          <a:xfrm>
            <a:off x="6452073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품질검사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4" name="ホームベース 6"/>
          <p:cNvSpPr>
            <a:spLocks noChangeArrowheads="1"/>
          </p:cNvSpPr>
          <p:nvPr/>
        </p:nvSpPr>
        <p:spPr bwMode="auto">
          <a:xfrm>
            <a:off x="7534406" y="1421714"/>
            <a:ext cx="1026715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자재관리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95" name="ホームベース 6"/>
          <p:cNvSpPr>
            <a:spLocks noChangeArrowheads="1"/>
          </p:cNvSpPr>
          <p:nvPr/>
        </p:nvSpPr>
        <p:spPr bwMode="auto">
          <a:xfrm>
            <a:off x="8606804" y="1421714"/>
            <a:ext cx="1026716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정산처리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7" name="フローチャート : 書類 90"/>
          <p:cNvSpPr>
            <a:spLocks noChangeArrowheads="1"/>
          </p:cNvSpPr>
          <p:nvPr/>
        </p:nvSpPr>
        <p:spPr bwMode="auto">
          <a:xfrm>
            <a:off x="6637242" y="2438173"/>
            <a:ext cx="586448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검사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40" name="図形 96"/>
          <p:cNvCxnSpPr>
            <a:cxnSpLocks noChangeShapeType="1"/>
            <a:stCxn id="17" idx="2"/>
            <a:endCxn id="37" idx="1"/>
          </p:cNvCxnSpPr>
          <p:nvPr/>
        </p:nvCxnSpPr>
        <p:spPr bwMode="auto">
          <a:xfrm rot="16200000" flipH="1">
            <a:off x="6238632" y="2164180"/>
            <a:ext cx="205101" cy="59212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8" name="Curved Connector 7"/>
          <p:cNvCxnSpPr>
            <a:stCxn id="123920" idx="0"/>
            <a:endCxn id="123921" idx="0"/>
          </p:cNvCxnSpPr>
          <p:nvPr/>
        </p:nvCxnSpPr>
        <p:spPr>
          <a:xfrm rot="16200000" flipH="1">
            <a:off x="7211809" y="233513"/>
            <a:ext cx="793" cy="3750674"/>
          </a:xfrm>
          <a:prstGeom prst="curvedConnector3">
            <a:avLst>
              <a:gd name="adj1" fmla="val -28827238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" name="Oval 13"/>
          <p:cNvSpPr/>
          <p:nvPr/>
        </p:nvSpPr>
        <p:spPr>
          <a:xfrm>
            <a:off x="2016003" y="2011144"/>
            <a:ext cx="309749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자재</a:t>
            </a:r>
          </a:p>
        </p:txBody>
      </p:sp>
      <p:sp>
        <p:nvSpPr>
          <p:cNvPr id="54" name="Oval 53"/>
          <p:cNvSpPr/>
          <p:nvPr/>
        </p:nvSpPr>
        <p:spPr>
          <a:xfrm>
            <a:off x="2005778" y="2431969"/>
            <a:ext cx="309749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품질</a:t>
            </a:r>
          </a:p>
        </p:txBody>
      </p:sp>
      <p:sp>
        <p:nvSpPr>
          <p:cNvPr id="17" name="Flowchart: Decision 16"/>
          <p:cNvSpPr/>
          <p:nvPr/>
        </p:nvSpPr>
        <p:spPr>
          <a:xfrm>
            <a:off x="5889104" y="2108452"/>
            <a:ext cx="312035" cy="249238"/>
          </a:xfrm>
          <a:prstGeom prst="flowChartDecision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65" name="図形 96"/>
          <p:cNvCxnSpPr>
            <a:cxnSpLocks noChangeShapeType="1"/>
            <a:stCxn id="123920" idx="3"/>
            <a:endCxn id="17" idx="1"/>
          </p:cNvCxnSpPr>
          <p:nvPr/>
        </p:nvCxnSpPr>
        <p:spPr bwMode="auto">
          <a:xfrm flipV="1">
            <a:off x="5630092" y="2233072"/>
            <a:ext cx="259012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70" name="TextBox 124"/>
          <p:cNvSpPr txBox="1">
            <a:spLocks noChangeArrowheads="1"/>
          </p:cNvSpPr>
          <p:nvPr/>
        </p:nvSpPr>
        <p:spPr bwMode="auto">
          <a:xfrm>
            <a:off x="5763051" y="2425603"/>
            <a:ext cx="362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Yes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73" name="TextBox 124"/>
          <p:cNvSpPr txBox="1">
            <a:spLocks noChangeArrowheads="1"/>
          </p:cNvSpPr>
          <p:nvPr/>
        </p:nvSpPr>
        <p:spPr bwMode="auto">
          <a:xfrm>
            <a:off x="5899553" y="2126858"/>
            <a:ext cx="6639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QM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검사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?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123915" name="Rounded Rectangle 123914"/>
          <p:cNvSpPr/>
          <p:nvPr/>
        </p:nvSpPr>
        <p:spPr>
          <a:xfrm>
            <a:off x="4946120" y="2039184"/>
            <a:ext cx="4750329" cy="1456900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3" name="Rectangle 2"/>
          <p:cNvSpPr>
            <a:spLocks noChangeArrowheads="1"/>
          </p:cNvSpPr>
          <p:nvPr/>
        </p:nvSpPr>
        <p:spPr bwMode="auto">
          <a:xfrm>
            <a:off x="7730465" y="92075"/>
            <a:ext cx="2113623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정산처</a:t>
            </a:r>
            <a:r>
              <a:rPr lang="ko-KR" altLang="en-US" b="1" dirty="0">
                <a:latin typeface="+mn-ea"/>
                <a:ea typeface="+mn-ea"/>
                <a:cs typeface="Arial" pitchFamily="34" charset="0"/>
              </a:rPr>
              <a:t>리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 반영이후 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취소처리 필요한 경우</a:t>
            </a:r>
            <a:endParaRPr kumimoji="0" lang="en-US" altLang="ko-KR" sz="1200" b="1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4" name="Isosceles Triangle 63"/>
          <p:cNvSpPr/>
          <p:nvPr/>
        </p:nvSpPr>
        <p:spPr>
          <a:xfrm flipV="1">
            <a:off x="8991092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6" name="Isosceles Triangle 65"/>
          <p:cNvSpPr/>
          <p:nvPr/>
        </p:nvSpPr>
        <p:spPr>
          <a:xfrm flipV="1">
            <a:off x="4922200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7" name="TextBox 97"/>
          <p:cNvSpPr txBox="1">
            <a:spLocks noChangeArrowheads="1"/>
          </p:cNvSpPr>
          <p:nvPr/>
        </p:nvSpPr>
        <p:spPr bwMode="auto">
          <a:xfrm>
            <a:off x="4519160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68" name="TextBox 97"/>
          <p:cNvSpPr txBox="1">
            <a:spLocks noChangeArrowheads="1"/>
          </p:cNvSpPr>
          <p:nvPr/>
        </p:nvSpPr>
        <p:spPr bwMode="auto">
          <a:xfrm>
            <a:off x="8634654" y="1092475"/>
            <a:ext cx="8771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송</a:t>
            </a:r>
            <a:r>
              <a:rPr kumimoji="0" lang="ko-KR" altLang="en-US" sz="900" dirty="0"/>
              <a:t>장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69" name="Isosceles Triangle 68"/>
          <p:cNvSpPr/>
          <p:nvPr/>
        </p:nvSpPr>
        <p:spPr>
          <a:xfrm flipV="1">
            <a:off x="6404365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6" name="TextBox 97"/>
          <p:cNvSpPr txBox="1">
            <a:spLocks noChangeArrowheads="1"/>
          </p:cNvSpPr>
          <p:nvPr/>
        </p:nvSpPr>
        <p:spPr bwMode="auto">
          <a:xfrm>
            <a:off x="6001325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sp>
        <p:nvSpPr>
          <p:cNvPr id="78" name="Isosceles Triangle 77"/>
          <p:cNvSpPr/>
          <p:nvPr/>
        </p:nvSpPr>
        <p:spPr>
          <a:xfrm flipV="1">
            <a:off x="7747340" y="1302313"/>
            <a:ext cx="164291" cy="123825"/>
          </a:xfrm>
          <a:prstGeom prst="triangle">
            <a:avLst/>
          </a:prstGeom>
          <a:solidFill>
            <a:srgbClr val="FF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1" name="TextBox 97"/>
          <p:cNvSpPr txBox="1">
            <a:spLocks noChangeArrowheads="1"/>
          </p:cNvSpPr>
          <p:nvPr/>
        </p:nvSpPr>
        <p:spPr bwMode="auto">
          <a:xfrm>
            <a:off x="7344299" y="1092475"/>
            <a:ext cx="99257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900" dirty="0" smtClean="0"/>
              <a:t>입출</a:t>
            </a:r>
            <a:r>
              <a:rPr kumimoji="0" lang="ko-KR" altLang="en-US" sz="900" dirty="0"/>
              <a:t>고</a:t>
            </a:r>
            <a:r>
              <a:rPr kumimoji="0" lang="ko-KR" altLang="en-US" sz="900" dirty="0" smtClean="0"/>
              <a:t>전표작성</a:t>
            </a:r>
            <a:endParaRPr kumimoji="0" lang="ko-KR" altLang="en-US" sz="900" dirty="0"/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1316961"/>
              </p:ext>
            </p:extLst>
          </p:nvPr>
        </p:nvGraphicFramePr>
        <p:xfrm>
          <a:off x="380898" y="4033296"/>
          <a:ext cx="9221664" cy="2337849"/>
        </p:xfrm>
        <a:graphic>
          <a:graphicData uri="http://schemas.openxmlformats.org/drawingml/2006/table">
            <a:tbl>
              <a:tblPr/>
              <a:tblGrid>
                <a:gridCol w="458663"/>
                <a:gridCol w="3305175"/>
                <a:gridCol w="5457826"/>
              </a:tblGrid>
              <a:tr h="27749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업무내역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 및 반품처리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step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3516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이전의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불가함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자재에서 품질부에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의뢰내역 처리 받은 후 취소가능함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검사처리 이후 구매입고 취소 필요 시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이후 재고이전처리 반영 후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재고이전 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정산처리까지 수행한 내역에 대한 입고취소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마감처리에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송장전표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7" name="フローチャート : 書類 90"/>
          <p:cNvSpPr>
            <a:spLocks noChangeArrowheads="1"/>
          </p:cNvSpPr>
          <p:nvPr/>
        </p:nvSpPr>
        <p:spPr bwMode="auto">
          <a:xfrm>
            <a:off x="6637242" y="3170474"/>
            <a:ext cx="89716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품질검사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취소처</a:t>
            </a:r>
            <a:r>
              <a:rPr lang="ko-KR" altLang="en-US" sz="1000" dirty="0">
                <a:ea typeface="맑은 고딕" pitchFamily="50" charset="-127"/>
              </a:rPr>
              <a:t>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83" name="フローチャート : 書類 90"/>
          <p:cNvSpPr>
            <a:spLocks noChangeArrowheads="1"/>
          </p:cNvSpPr>
          <p:nvPr/>
        </p:nvSpPr>
        <p:spPr bwMode="auto">
          <a:xfrm>
            <a:off x="5104161" y="3170474"/>
            <a:ext cx="89716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입고취소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처리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100" name="図形 96"/>
          <p:cNvCxnSpPr>
            <a:cxnSpLocks noChangeShapeType="1"/>
            <a:stCxn id="77" idx="1"/>
            <a:endCxn id="83" idx="3"/>
          </p:cNvCxnSpPr>
          <p:nvPr/>
        </p:nvCxnSpPr>
        <p:spPr bwMode="auto">
          <a:xfrm rot="10800000">
            <a:off x="6001326" y="3295093"/>
            <a:ext cx="635917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05" name="TextBox 124"/>
          <p:cNvSpPr txBox="1">
            <a:spLocks noChangeArrowheads="1"/>
          </p:cNvSpPr>
          <p:nvPr/>
        </p:nvSpPr>
        <p:spPr bwMode="auto">
          <a:xfrm>
            <a:off x="4666978" y="3481264"/>
            <a:ext cx="183536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FF0000"/>
                </a:solidFill>
              </a:rPr>
              <a:t>MIGO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기능으로 취소처리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112" name="Rounded Rectangle 111"/>
          <p:cNvSpPr/>
          <p:nvPr/>
        </p:nvSpPr>
        <p:spPr>
          <a:xfrm>
            <a:off x="238125" y="5627947"/>
            <a:ext cx="9458325" cy="7728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3" name="角丸四角形 10"/>
          <p:cNvSpPr>
            <a:spLocks noChangeArrowheads="1"/>
          </p:cNvSpPr>
          <p:nvPr/>
        </p:nvSpPr>
        <p:spPr bwMode="auto">
          <a:xfrm>
            <a:off x="803960" y="2951299"/>
            <a:ext cx="1356691" cy="71266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en-US" altLang="ko-KR" sz="1000" b="1" dirty="0" smtClean="0">
                <a:solidFill>
                  <a:srgbClr val="000000"/>
                </a:solidFill>
                <a:ea typeface="맑은 고딕" pitchFamily="50" charset="-127"/>
              </a:rPr>
              <a:t>(</a:t>
            </a:r>
            <a:r>
              <a:rPr lang="ko-KR" altLang="en-US" sz="1000" b="1" dirty="0" smtClean="0">
                <a:solidFill>
                  <a:srgbClr val="000000"/>
                </a:solidFill>
                <a:ea typeface="맑은 고딕" pitchFamily="50" charset="-127"/>
              </a:rPr>
              <a:t>정산처리 이후</a:t>
            </a:r>
            <a:r>
              <a:rPr lang="en-US" altLang="ko-KR" sz="1000" b="1" dirty="0" smtClean="0">
                <a:solidFill>
                  <a:srgbClr val="000000"/>
                </a:solidFill>
                <a:ea typeface="맑은 고딕" pitchFamily="50" charset="-127"/>
              </a:rPr>
              <a:t>)</a:t>
            </a: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취소처리</a:t>
            </a:r>
            <a:endParaRPr lang="ja-JP" altLang="en-US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55" name="フローチャート : 書類 90"/>
          <p:cNvSpPr>
            <a:spLocks noChangeArrowheads="1"/>
          </p:cNvSpPr>
          <p:nvPr/>
        </p:nvSpPr>
        <p:spPr bwMode="auto">
          <a:xfrm>
            <a:off x="8726170" y="3170474"/>
            <a:ext cx="89716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품질검사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취소처</a:t>
            </a:r>
            <a:r>
              <a:rPr lang="ko-KR" altLang="en-US" sz="1000" dirty="0">
                <a:ea typeface="맑은 고딕" pitchFamily="50" charset="-127"/>
              </a:rPr>
              <a:t>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56" name="TextBox 124"/>
          <p:cNvSpPr txBox="1">
            <a:spLocks noChangeArrowheads="1"/>
          </p:cNvSpPr>
          <p:nvPr/>
        </p:nvSpPr>
        <p:spPr bwMode="auto">
          <a:xfrm>
            <a:off x="6620882" y="3481264"/>
            <a:ext cx="18353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FF0000"/>
                </a:solidFill>
              </a:rPr>
              <a:t>CBO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기능</a:t>
            </a:r>
            <a:r>
              <a:rPr kumimoji="0" lang="en-US" altLang="ko-KR" sz="900" dirty="0" smtClean="0">
                <a:solidFill>
                  <a:srgbClr val="FF0000"/>
                </a:solidFill>
              </a:rPr>
              <a:t>(ZMMR0100)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을 통해 취소처리 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57" name="TextBox 124"/>
          <p:cNvSpPr txBox="1">
            <a:spLocks noChangeArrowheads="1"/>
          </p:cNvSpPr>
          <p:nvPr/>
        </p:nvSpPr>
        <p:spPr bwMode="auto">
          <a:xfrm>
            <a:off x="8561121" y="3481264"/>
            <a:ext cx="12829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FF0000"/>
                </a:solidFill>
              </a:rPr>
              <a:t>MR8M</a:t>
            </a:r>
            <a:r>
              <a:rPr kumimoji="0" lang="ko-KR" altLang="en-US" sz="900" dirty="0" smtClean="0">
                <a:solidFill>
                  <a:srgbClr val="FF0000"/>
                </a:solidFill>
              </a:rPr>
              <a:t>기능으로 </a:t>
            </a:r>
            <a:r>
              <a:rPr kumimoji="0" lang="en-US" altLang="ko-KR" sz="900" dirty="0" smtClean="0">
                <a:solidFill>
                  <a:srgbClr val="FF0000"/>
                </a:solidFill>
              </a:rPr>
              <a:t/>
            </a:r>
            <a:br>
              <a:rPr kumimoji="0" lang="en-US" altLang="ko-KR" sz="900" dirty="0" smtClean="0">
                <a:solidFill>
                  <a:srgbClr val="FF0000"/>
                </a:solidFill>
              </a:rPr>
            </a:br>
            <a:r>
              <a:rPr kumimoji="0" lang="ko-KR" altLang="en-US" sz="900" dirty="0" smtClean="0">
                <a:solidFill>
                  <a:srgbClr val="FF0000"/>
                </a:solidFill>
              </a:rPr>
              <a:t>취소처리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cxnSp>
        <p:nvCxnSpPr>
          <p:cNvPr id="58" name="図形 96"/>
          <p:cNvCxnSpPr>
            <a:cxnSpLocks noChangeShapeType="1"/>
            <a:stCxn id="123921" idx="2"/>
            <a:endCxn id="55" idx="0"/>
          </p:cNvCxnSpPr>
          <p:nvPr/>
        </p:nvCxnSpPr>
        <p:spPr bwMode="auto">
          <a:xfrm rot="16200000" flipH="1">
            <a:off x="8724358" y="2720080"/>
            <a:ext cx="813578" cy="87209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61" name="図形 96"/>
          <p:cNvCxnSpPr>
            <a:cxnSpLocks noChangeShapeType="1"/>
            <a:stCxn id="55" idx="1"/>
            <a:endCxn id="77" idx="3"/>
          </p:cNvCxnSpPr>
          <p:nvPr/>
        </p:nvCxnSpPr>
        <p:spPr bwMode="auto">
          <a:xfrm rot="10800000">
            <a:off x="7534406" y="3295093"/>
            <a:ext cx="1191764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xmlns="" val="12019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2-11.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정산 처리건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이전 업체별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기간별 입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(GR)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내역을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확인하는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이후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~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 취소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검색 조건 값을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30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업체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［구매오더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입력해서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②［실행］ 버튼을 클릭해서 입고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(GR)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ZMMR0180_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976" y="1972943"/>
            <a:ext cx="5425318" cy="425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46623" y="2794932"/>
            <a:ext cx="5350170" cy="24146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5578841" y="26153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764958" y="231469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7838" y="2298583"/>
            <a:ext cx="251670" cy="3271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8490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45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2-12.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입고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이전 업체별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기간별 입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(GR)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내역을 확인하는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조건 값의 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정산 대상 금액을 확인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ZMMR0180_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950" y="1630362"/>
            <a:ext cx="8892331" cy="353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타원 16"/>
          <p:cNvSpPr/>
          <p:nvPr/>
        </p:nvSpPr>
        <p:spPr>
          <a:xfrm>
            <a:off x="1476624" y="322769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818998" y="3347208"/>
            <a:ext cx="5509560" cy="16694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853967" y="3338818"/>
            <a:ext cx="528506" cy="2265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541714" y="30529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2-13.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입고 자재에 대한 정산 작업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 일괄 정산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을 실행하는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①［선택조건］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입고전기일 지정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PO 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［실행조건］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처리된 것에 대한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실제 정산 작업 화면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I/V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전기일］ 기재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［실행］  버튼을 클릭 하면 본 화면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–ZMMR0130_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085" y="1886611"/>
            <a:ext cx="5302541" cy="4338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94950" y="2432807"/>
            <a:ext cx="5293454" cy="88923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553674" y="21958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7960" y="5504576"/>
            <a:ext cx="5293454" cy="72005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63462" y="526762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7959" y="2105637"/>
            <a:ext cx="258661" cy="2279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773348" y="20546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2-14.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입고 자재에 대한 정산 작업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 일괄 정산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을 실행하는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정산 품목을 체크 한다    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②［지불조건］［지급방법］［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Tax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후 수정사항이 있으면 수정해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정산처리］ 버튼을 누르면  확인 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 창에서 최종 처리하면                        확인 할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정산조회 메뉴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–ZMMR0130_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363" y="1630364"/>
            <a:ext cx="9028808" cy="1859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172" y="3531765"/>
            <a:ext cx="1535186" cy="1768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979" y="3624044"/>
            <a:ext cx="1235846" cy="1044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3664" y="3615655"/>
            <a:ext cx="2203246" cy="169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타원 12"/>
          <p:cNvSpPr/>
          <p:nvPr/>
        </p:nvSpPr>
        <p:spPr>
          <a:xfrm>
            <a:off x="486723" y="27746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652631" y="3129093"/>
            <a:ext cx="4102217" cy="25167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2" name="구부러진 연결선 59"/>
          <p:cNvCxnSpPr>
            <a:stCxn id="14" idx="2"/>
            <a:endCxn id="240643" idx="0"/>
          </p:cNvCxnSpPr>
          <p:nvPr/>
        </p:nvCxnSpPr>
        <p:spPr>
          <a:xfrm rot="5400000">
            <a:off x="2399252" y="2227277"/>
            <a:ext cx="151002" cy="2457975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구부러진 연결선 59"/>
          <p:cNvCxnSpPr>
            <a:stCxn id="14" idx="2"/>
            <a:endCxn id="240644" idx="0"/>
          </p:cNvCxnSpPr>
          <p:nvPr/>
        </p:nvCxnSpPr>
        <p:spPr>
          <a:xfrm rot="5400000">
            <a:off x="3317181" y="3237484"/>
            <a:ext cx="243281" cy="529838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구부러진 연결선 59"/>
          <p:cNvCxnSpPr>
            <a:stCxn id="14" idx="2"/>
            <a:endCxn id="240645" idx="0"/>
          </p:cNvCxnSpPr>
          <p:nvPr/>
        </p:nvCxnSpPr>
        <p:spPr>
          <a:xfrm rot="16200000" flipH="1">
            <a:off x="4342067" y="2742435"/>
            <a:ext cx="234892" cy="1511547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496348" y="3130491"/>
            <a:ext cx="308995" cy="25167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662580" y="27760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69340" y="16303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3839" y="2130805"/>
            <a:ext cx="2132814" cy="85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" name="직사각형 39"/>
          <p:cNvSpPr/>
          <p:nvPr/>
        </p:nvSpPr>
        <p:spPr>
          <a:xfrm>
            <a:off x="496349" y="1888921"/>
            <a:ext cx="636166" cy="25167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구부러진 연결선 59"/>
          <p:cNvCxnSpPr>
            <a:stCxn id="40" idx="3"/>
            <a:endCxn id="240646" idx="1"/>
          </p:cNvCxnSpPr>
          <p:nvPr/>
        </p:nvCxnSpPr>
        <p:spPr>
          <a:xfrm>
            <a:off x="1132515" y="2014756"/>
            <a:ext cx="4771324" cy="544499"/>
          </a:xfrm>
          <a:prstGeom prst="curvedConnector3">
            <a:avLst>
              <a:gd name="adj1" fmla="val 28198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6305" y="6091238"/>
            <a:ext cx="1176997" cy="133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2-15.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입고 자재에 대한 정산 작업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내자 일괄 정산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을 실행하는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내자정산 조회 화면의 검색 값을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정산처리된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내역을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③［상세내역］ 버튼을 누르면  세부내역을 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–ZMMR0190_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467" y="1605196"/>
            <a:ext cx="8854036" cy="21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450" y="3850547"/>
            <a:ext cx="8823664" cy="1400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타원 22"/>
          <p:cNvSpPr/>
          <p:nvPr/>
        </p:nvSpPr>
        <p:spPr>
          <a:xfrm>
            <a:off x="169340" y="16303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21516" y="1863754"/>
            <a:ext cx="636166" cy="25167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5" name="구부러진 연결선 59"/>
          <p:cNvCxnSpPr>
            <a:stCxn id="24" idx="3"/>
            <a:endCxn id="242690" idx="0"/>
          </p:cNvCxnSpPr>
          <p:nvPr/>
        </p:nvCxnSpPr>
        <p:spPr>
          <a:xfrm>
            <a:off x="1157682" y="1989589"/>
            <a:ext cx="3792600" cy="1860958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514525" y="3551340"/>
            <a:ext cx="8788866" cy="1482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6617" y="1475621"/>
            <a:ext cx="2933218" cy="118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타원 29"/>
          <p:cNvSpPr/>
          <p:nvPr/>
        </p:nvSpPr>
        <p:spPr>
          <a:xfrm>
            <a:off x="9037901" y="12859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21072" y="34270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2-16.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처리된 자재의 송장전표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(I/V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［송장전표번호］즉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시 발생된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전표로 「내자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정산 조회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ZMMR0190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」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검색 할 수 가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［역 분개 사유］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”01”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기본으로 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“02”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다른 전기일자 전표취소는 사용을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가능하면 하지 않는다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대상 송장전표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조회를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     저장을 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역분개가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일어나서 취소됨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저장 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메시지를 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［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이력］에서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역분개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후속 기능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MR8M_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송장전표 취소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MR8M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송장전표 취소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6" y="1988192"/>
            <a:ext cx="5419288" cy="3389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55802" y="2969704"/>
            <a:ext cx="1985394" cy="2768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749104" y="2541864"/>
            <a:ext cx="708870" cy="17616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84764" y="27558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9211" y="3464654"/>
            <a:ext cx="2290984" cy="2676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2" name="구부러진 연결선 59"/>
          <p:cNvCxnSpPr>
            <a:stCxn id="7" idx="6"/>
            <a:endCxn id="244739" idx="0"/>
          </p:cNvCxnSpPr>
          <p:nvPr/>
        </p:nvCxnSpPr>
        <p:spPr>
          <a:xfrm>
            <a:off x="2605397" y="2928077"/>
            <a:ext cx="2189306" cy="536577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616" y="3464652"/>
            <a:ext cx="3078759" cy="2734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1" name="구부러진 연결선 59"/>
          <p:cNvCxnSpPr>
            <a:stCxn id="22" idx="1"/>
            <a:endCxn id="244740" idx="1"/>
          </p:cNvCxnSpPr>
          <p:nvPr/>
        </p:nvCxnSpPr>
        <p:spPr>
          <a:xfrm rot="10800000" flipV="1">
            <a:off x="444616" y="2295786"/>
            <a:ext cx="22370" cy="2536271"/>
          </a:xfrm>
          <a:prstGeom prst="curvedConnector3">
            <a:avLst>
              <a:gd name="adj1" fmla="val 1121904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466986" y="2207702"/>
            <a:ext cx="708870" cy="17616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464041" y="23126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90313" y="19030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568" y="5192785"/>
            <a:ext cx="2439277" cy="22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7293" y="4941946"/>
            <a:ext cx="1714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336971" y="92075"/>
            <a:ext cx="245472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정산처리 이후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1.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송장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(IV)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전표 취소처리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(1/2)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2-17.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송장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처리된 자재의 송장전표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(I/V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송장전표의 취소 이후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구매오더이력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］을 검색하면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그림과 같이 송장전표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(I/V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역분개를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6" y="1958220"/>
            <a:ext cx="5427678" cy="4258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17988" y="5856913"/>
            <a:ext cx="5120082" cy="3089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41982" y="54263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336971" y="92075"/>
            <a:ext cx="245472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정산처리 이후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2.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송장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(IV)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전표 취소처리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(2/2)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2-18.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 결과 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품질검사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된 자재의 입고 처리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완료된 자재의 자재전표 취소는 다음과 같음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4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 → 「품질검사결과 반영 및 조회」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［결과취소］처리 후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2) MIGO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→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A03(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취소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,  RO2 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       PO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 전표를 취소한다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5-4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 항목과 동일한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Operation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107" y="1971413"/>
            <a:ext cx="5335965" cy="4311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28554" y="2953971"/>
            <a:ext cx="1245156" cy="168514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35221" y="28869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2061" y="4756558"/>
            <a:ext cx="1493241" cy="7630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869508" y="451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44497" y="2516346"/>
            <a:ext cx="218902" cy="2950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25266" y="23766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609115" y="92075"/>
            <a:ext cx="2182586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n-ea"/>
                <a:ea typeface="+mn-ea"/>
                <a:cs typeface="Arial" pitchFamily="34" charset="0"/>
              </a:rPr>
              <a:t>2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. QM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적부판정 결과에대해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(1/2)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9026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7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2-19.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검사자재의 품질 결과 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「품질검사결과 반영」 처리로 자재전표를 취소하는 업무프로세스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품목을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자재 전표처리 사유를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가용화 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QI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전환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③［결과 취소］ 클릭하면  처리 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 창이  열리면 취소 처리됨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④ 취소 처리 후 자재문서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이동유형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(322)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재고이동을 조회한다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(MB51)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ZMMR0110_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609" y="1630363"/>
            <a:ext cx="8945228" cy="315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663" y="4800688"/>
            <a:ext cx="334327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485773" y="4261255"/>
            <a:ext cx="286013" cy="4281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58154" y="19655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080918" y="4287821"/>
            <a:ext cx="318172" cy="4016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78782" y="1980849"/>
            <a:ext cx="595009" cy="2841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9" name="구부러진 연결선 59"/>
          <p:cNvCxnSpPr>
            <a:stCxn id="18" idx="3"/>
            <a:endCxn id="21" idx="1"/>
          </p:cNvCxnSpPr>
          <p:nvPr/>
        </p:nvCxnSpPr>
        <p:spPr>
          <a:xfrm>
            <a:off x="1073791" y="2122939"/>
            <a:ext cx="4497109" cy="684925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5570900" y="2660357"/>
            <a:ext cx="286013" cy="295013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03501" y="384610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778466" y="40055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4023" y="4790115"/>
            <a:ext cx="3078760" cy="1677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타원 31"/>
          <p:cNvSpPr/>
          <p:nvPr/>
        </p:nvSpPr>
        <p:spPr>
          <a:xfrm>
            <a:off x="9044892" y="485418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7609115" y="92075"/>
            <a:ext cx="2182586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n-ea"/>
                <a:ea typeface="+mn-ea"/>
                <a:cs typeface="Arial" pitchFamily="34" charset="0"/>
              </a:rPr>
              <a:t>2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. QM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적부판정 결과에대해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(2/2)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2-20.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이전 업체별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기간별 입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(GR)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내역을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확인하는 화면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해당 자재 전표번호를 검색한 후 입력하고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Enter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처리한다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자재전표 조회는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ZMMR0180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［품목］ 부문에       표시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한후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［점검］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［전기］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메시지 생성된다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자재전표 취소 완료됨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 자재문서 리스트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(MB51)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에서 재고 이동 확인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766" y="1928929"/>
            <a:ext cx="5476306" cy="426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267347" y="2239861"/>
            <a:ext cx="2130194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334012" y="57443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688195" y="5890470"/>
            <a:ext cx="836891" cy="1496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44246" y="2114026"/>
            <a:ext cx="459387" cy="10206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구부러진 연결선 59"/>
          <p:cNvCxnSpPr>
            <a:stCxn id="11" idx="2"/>
            <a:endCxn id="13" idx="0"/>
          </p:cNvCxnSpPr>
          <p:nvPr/>
        </p:nvCxnSpPr>
        <p:spPr>
          <a:xfrm rot="10800000" flipH="1">
            <a:off x="1334012" y="2114027"/>
            <a:ext cx="239928" cy="3802561"/>
          </a:xfrm>
          <a:prstGeom prst="curvedConnector4">
            <a:avLst>
              <a:gd name="adj1" fmla="val -95279"/>
              <a:gd name="adj2" fmla="val 106012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/>
          <p:cNvSpPr/>
          <p:nvPr/>
        </p:nvSpPr>
        <p:spPr>
          <a:xfrm>
            <a:off x="3362749" y="1993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1490" y="356438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3447" y="3784484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2504" y="4080370"/>
            <a:ext cx="25050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1648" y="5243119"/>
            <a:ext cx="6434355" cy="9835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타원 19"/>
          <p:cNvSpPr/>
          <p:nvPr/>
        </p:nvSpPr>
        <p:spPr>
          <a:xfrm>
            <a:off x="2979652" y="51669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504712" y="92075"/>
            <a:ext cx="228698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</a:t>
            </a:r>
            <a:r>
              <a:rPr lang="ko-KR" altLang="en-US" b="1" dirty="0">
                <a:latin typeface="+mn-ea"/>
                <a:ea typeface="+mn-ea"/>
                <a:cs typeface="Arial" pitchFamily="34" charset="0"/>
              </a:rPr>
              <a:t>재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n-ea"/>
                <a:ea typeface="+mn-ea"/>
                <a:cs typeface="Arial" pitchFamily="34" charset="0"/>
              </a:rPr>
              <a:t>3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.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구매입고에 대한 입출고전표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b="1" dirty="0" smtClean="0">
                <a:latin typeface="+mn-ea"/>
                <a:ea typeface="+mn-ea"/>
                <a:cs typeface="Arial" pitchFamily="34" charset="0"/>
              </a:rPr>
            </a:b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참조하여 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(1/2)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2-21.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자재입고 전표 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취소 후 재 입고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 완료 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I/V,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자재전표 취소에 따른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해당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품목을 다시 입고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(GR)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할 수 있게 된다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(GR)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처리를 화면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(2-3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번 항목 참조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해당 자재에 대한 입고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(GR)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처리       새롭게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MIGO_GR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MIGO_GR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94613" y="327915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988" y="2013357"/>
            <a:ext cx="5354361" cy="414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1493850" y="4244829"/>
            <a:ext cx="4294554" cy="3187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248723" y="398969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504712" y="92075"/>
            <a:ext cx="2286989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[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자</a:t>
            </a:r>
            <a:r>
              <a:rPr lang="ko-KR" altLang="en-US" b="1" dirty="0">
                <a:latin typeface="+mn-ea"/>
                <a:ea typeface="+mn-ea"/>
                <a:cs typeface="Arial" pitchFamily="34" charset="0"/>
              </a:rPr>
              <a:t>재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부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n-ea"/>
                <a:ea typeface="+mn-ea"/>
                <a:cs typeface="Arial" pitchFamily="34" charset="0"/>
              </a:rPr>
              <a:t>3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.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구매입고에 대한 입출고전표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b="1" dirty="0" smtClean="0">
                <a:latin typeface="+mn-ea"/>
                <a:ea typeface="+mn-ea"/>
                <a:cs typeface="Arial" pitchFamily="34" charset="0"/>
              </a:rPr>
            </a:b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참조하여 취소처리 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(2/2)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17361925"/>
              </p:ext>
            </p:extLst>
          </p:nvPr>
        </p:nvGraphicFramePr>
        <p:xfrm>
          <a:off x="370012" y="2389510"/>
          <a:ext cx="9221664" cy="4163049"/>
        </p:xfrm>
        <a:graphic>
          <a:graphicData uri="http://schemas.openxmlformats.org/drawingml/2006/table">
            <a:tbl>
              <a:tblPr/>
              <a:tblGrid>
                <a:gridCol w="458663"/>
                <a:gridCol w="3305175"/>
                <a:gridCol w="5457826"/>
              </a:tblGrid>
              <a:tr h="27749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업무내역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 및 반품처리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step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3516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이전의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불가함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자재에서 품질부에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의뢰내역 처리 받은 후 취소가능함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검사처리 이후 구매입고 취소 필요 시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이후 재고이전처리 반영 후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재고이전 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정산처리까지 수행한 내역에 대한 입고취소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마감처리에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송장전표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현물입고 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반품처리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처리 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 재고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입고처리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반품처리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수행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재고상태는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“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”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9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당월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구매입고의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반품처리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전량반품의경우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부적합 판정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전 수량에 대한 반품처리 수행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일부수량반품의 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처리 이후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보류재고와 가용재고 수량을 확인하여 필요한 이전전기를 수행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반품대상에 대해서는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반품수량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 지정하여 반품처리를 수행함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신규작성하여 반품처리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대상 자재의 경우 자동으로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검사가 제안되므로 재고상태 수정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반품처리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현재고 상태를 지정하여 반품처리함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238125" y="4676775"/>
            <a:ext cx="9458325" cy="5619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  <a:r>
              <a:rPr lang="en-US" altLang="ko-KR" dirty="0" smtClean="0">
                <a:cs typeface="Arial" pitchFamily="34" charset="0"/>
              </a:rPr>
              <a:t>: </a:t>
            </a:r>
            <a:r>
              <a:rPr lang="ko-KR" altLang="en-US" dirty="0" smtClean="0">
                <a:cs typeface="Arial" pitchFamily="34" charset="0"/>
              </a:rPr>
              <a:t>구매입고에 대한 취소 및 반품처리</a:t>
            </a:r>
          </a:p>
        </p:txBody>
      </p:sp>
      <p:sp>
        <p:nvSpPr>
          <p:cNvPr id="29" name="Rectangle 2"/>
          <p:cNvSpPr>
            <a:spLocks noChangeArrowheads="1"/>
          </p:cNvSpPr>
          <p:nvPr/>
        </p:nvSpPr>
        <p:spPr bwMode="auto">
          <a:xfrm>
            <a:off x="7840663" y="92075"/>
            <a:ext cx="1951037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품질검사 처리 이전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자재내에서 반품처리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0" name="ホームベース 6"/>
          <p:cNvSpPr>
            <a:spLocks noChangeArrowheads="1"/>
          </p:cNvSpPr>
          <p:nvPr/>
        </p:nvSpPr>
        <p:spPr bwMode="auto">
          <a:xfrm>
            <a:off x="2195539" y="850213"/>
            <a:ext cx="947737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구매요청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1" name="角丸四角形 8"/>
          <p:cNvSpPr>
            <a:spLocks noChangeArrowheads="1"/>
          </p:cNvSpPr>
          <p:nvPr/>
        </p:nvSpPr>
        <p:spPr bwMode="auto">
          <a:xfrm>
            <a:off x="834085" y="1056374"/>
            <a:ext cx="415925" cy="1143000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납입</a:t>
            </a:r>
            <a:endParaRPr lang="en-US" altLang="ko-KR" sz="1000">
              <a:solidFill>
                <a:prstClr val="black"/>
              </a:solidFill>
              <a:latin typeface="+mn-lt"/>
              <a:ea typeface="+mn-ea"/>
            </a:endParaRPr>
          </a:p>
          <a:p>
            <a:pPr algn="ctr" defTabSz="912813" latinLnBrk="0">
              <a:defRPr/>
            </a:pPr>
            <a:r>
              <a:rPr lang="ko-KR" altLang="en-US" sz="1000">
                <a:solidFill>
                  <a:prstClr val="black"/>
                </a:solidFill>
                <a:latin typeface="+mn-lt"/>
                <a:ea typeface="+mn-ea"/>
              </a:rPr>
              <a:t>지시</a:t>
            </a:r>
            <a:endParaRPr lang="ja-JP" altLang="en-US" sz="100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32" name="フローチャート : 書類 78"/>
          <p:cNvSpPr>
            <a:spLocks noChangeArrowheads="1"/>
          </p:cNvSpPr>
          <p:nvPr/>
        </p:nvSpPr>
        <p:spPr bwMode="auto">
          <a:xfrm>
            <a:off x="2176489" y="1536952"/>
            <a:ext cx="542925" cy="249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PR</a:t>
            </a:r>
          </a:p>
        </p:txBody>
      </p:sp>
      <p:sp>
        <p:nvSpPr>
          <p:cNvPr id="33" name="フローチャート : 書類 89"/>
          <p:cNvSpPr>
            <a:spLocks noChangeArrowheads="1"/>
          </p:cNvSpPr>
          <p:nvPr/>
        </p:nvSpPr>
        <p:spPr bwMode="auto">
          <a:xfrm>
            <a:off x="3011522" y="1536953"/>
            <a:ext cx="541338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en-US" altLang="ja-JP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34" name="フローチャート : 書類 90"/>
          <p:cNvSpPr>
            <a:spLocks noChangeArrowheads="1"/>
          </p:cNvSpPr>
          <p:nvPr/>
        </p:nvSpPr>
        <p:spPr bwMode="auto">
          <a:xfrm>
            <a:off x="4655671" y="1536953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입고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35" name="フローチャート : 書類 91"/>
          <p:cNvSpPr>
            <a:spLocks noChangeArrowheads="1"/>
          </p:cNvSpPr>
          <p:nvPr/>
        </p:nvSpPr>
        <p:spPr bwMode="auto">
          <a:xfrm>
            <a:off x="8094813" y="1537746"/>
            <a:ext cx="587375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36000" rIns="36000" anchor="ctr"/>
          <a:lstStyle/>
          <a:p>
            <a:pPr algn="ctr" defTabSz="912813" latinLnBrk="0"/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송장</a:t>
            </a:r>
            <a:endParaRPr lang="en-US" altLang="ko-KR" sz="1000" dirty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마감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36" name="フローチャート : 書類 117"/>
          <p:cNvSpPr>
            <a:spLocks noChangeArrowheads="1"/>
          </p:cNvSpPr>
          <p:nvPr/>
        </p:nvSpPr>
        <p:spPr bwMode="auto">
          <a:xfrm>
            <a:off x="3382019" y="1137336"/>
            <a:ext cx="587375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ko-KR" sz="1000" dirty="0" smtClean="0">
                <a:solidFill>
                  <a:srgbClr val="000000"/>
                </a:solidFill>
                <a:ea typeface="맑은 고딕" pitchFamily="50" charset="-127"/>
              </a:rPr>
              <a:t>PO</a:t>
            </a:r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접수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37" name="図形 96"/>
          <p:cNvCxnSpPr>
            <a:cxnSpLocks noChangeShapeType="1"/>
            <a:stCxn id="33" idx="3"/>
            <a:endCxn id="36" idx="2"/>
          </p:cNvCxnSpPr>
          <p:nvPr/>
        </p:nvCxnSpPr>
        <p:spPr bwMode="auto">
          <a:xfrm flipV="1">
            <a:off x="3552860" y="1384986"/>
            <a:ext cx="122847" cy="276586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8" name="図形 96"/>
          <p:cNvCxnSpPr>
            <a:cxnSpLocks noChangeShapeType="1"/>
            <a:stCxn id="32" idx="3"/>
            <a:endCxn id="33" idx="1"/>
          </p:cNvCxnSpPr>
          <p:nvPr/>
        </p:nvCxnSpPr>
        <p:spPr bwMode="auto">
          <a:xfrm>
            <a:off x="2719414" y="1661571"/>
            <a:ext cx="292108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39" name="フローチャート : 書類 117"/>
          <p:cNvSpPr>
            <a:spLocks noChangeArrowheads="1"/>
          </p:cNvSpPr>
          <p:nvPr/>
        </p:nvSpPr>
        <p:spPr bwMode="auto">
          <a:xfrm>
            <a:off x="4088344" y="1137336"/>
            <a:ext cx="588962" cy="2476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ASN</a:t>
            </a:r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입력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40" name="図形 96"/>
          <p:cNvCxnSpPr>
            <a:cxnSpLocks noChangeShapeType="1"/>
            <a:stCxn id="36" idx="3"/>
            <a:endCxn id="39" idx="1"/>
          </p:cNvCxnSpPr>
          <p:nvPr/>
        </p:nvCxnSpPr>
        <p:spPr bwMode="auto">
          <a:xfrm>
            <a:off x="3969394" y="1261161"/>
            <a:ext cx="118950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41" name="図形 96"/>
          <p:cNvCxnSpPr>
            <a:cxnSpLocks noChangeShapeType="1"/>
            <a:stCxn id="39" idx="3"/>
            <a:endCxn id="34" idx="0"/>
          </p:cNvCxnSpPr>
          <p:nvPr/>
        </p:nvCxnSpPr>
        <p:spPr bwMode="auto">
          <a:xfrm>
            <a:off x="4677306" y="1261161"/>
            <a:ext cx="249034" cy="275792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42" name="角丸四角形 10"/>
          <p:cNvSpPr>
            <a:spLocks noChangeArrowheads="1"/>
          </p:cNvSpPr>
          <p:nvPr/>
        </p:nvSpPr>
        <p:spPr bwMode="auto">
          <a:xfrm>
            <a:off x="1300810" y="1056374"/>
            <a:ext cx="496887" cy="354012"/>
          </a:xfrm>
          <a:prstGeom prst="rect">
            <a:avLst/>
          </a:prstGeom>
          <a:solidFill>
            <a:srgbClr val="6699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공급사</a:t>
            </a:r>
            <a:endParaRPr lang="en-US" altLang="ko-KR" sz="100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포털</a:t>
            </a:r>
            <a:endParaRPr lang="ja-JP" altLang="en-US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43" name="角丸四角形 10"/>
          <p:cNvSpPr>
            <a:spLocks noChangeArrowheads="1"/>
          </p:cNvSpPr>
          <p:nvPr/>
        </p:nvSpPr>
        <p:spPr bwMode="auto">
          <a:xfrm>
            <a:off x="1297635" y="1497773"/>
            <a:ext cx="496887" cy="71266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/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ERP</a:t>
            </a:r>
          </a:p>
          <a:p>
            <a:pPr algn="ctr" defTabSz="912813" latinLnBrk="0"/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（</a:t>
            </a:r>
            <a:r>
              <a:rPr lang="en-US" altLang="ja-JP" sz="1000">
                <a:solidFill>
                  <a:srgbClr val="000000"/>
                </a:solidFill>
                <a:ea typeface="맑은 고딕" pitchFamily="50" charset="-127"/>
              </a:rPr>
              <a:t>MM</a:t>
            </a:r>
            <a:r>
              <a:rPr lang="ja-JP" altLang="en-US" sz="1000">
                <a:solidFill>
                  <a:srgbClr val="000000"/>
                </a:solidFill>
                <a:ea typeface="맑은 고딕" pitchFamily="50" charset="-127"/>
              </a:rPr>
              <a:t>）</a:t>
            </a:r>
          </a:p>
        </p:txBody>
      </p:sp>
      <p:sp>
        <p:nvSpPr>
          <p:cNvPr id="44" name="ホームベース 6"/>
          <p:cNvSpPr>
            <a:spLocks noChangeArrowheads="1"/>
          </p:cNvSpPr>
          <p:nvPr/>
        </p:nvSpPr>
        <p:spPr bwMode="auto">
          <a:xfrm>
            <a:off x="3173100" y="850213"/>
            <a:ext cx="947737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구매발주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5" name="ホームベース 6"/>
          <p:cNvSpPr>
            <a:spLocks noChangeArrowheads="1"/>
          </p:cNvSpPr>
          <p:nvPr/>
        </p:nvSpPr>
        <p:spPr bwMode="auto">
          <a:xfrm>
            <a:off x="4163006" y="850213"/>
            <a:ext cx="1705138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입고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6" name="ホームベース 6"/>
          <p:cNvSpPr>
            <a:spLocks noChangeArrowheads="1"/>
          </p:cNvSpPr>
          <p:nvPr/>
        </p:nvSpPr>
        <p:spPr bwMode="auto">
          <a:xfrm>
            <a:off x="5955759" y="850213"/>
            <a:ext cx="947737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품질검사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7" name="ホームベース 6"/>
          <p:cNvSpPr>
            <a:spLocks noChangeArrowheads="1"/>
          </p:cNvSpPr>
          <p:nvPr/>
        </p:nvSpPr>
        <p:spPr bwMode="auto">
          <a:xfrm>
            <a:off x="6954836" y="850213"/>
            <a:ext cx="947737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자재관리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8" name="ホームベース 6"/>
          <p:cNvSpPr>
            <a:spLocks noChangeArrowheads="1"/>
          </p:cNvSpPr>
          <p:nvPr/>
        </p:nvSpPr>
        <p:spPr bwMode="auto">
          <a:xfrm>
            <a:off x="7944742" y="850213"/>
            <a:ext cx="947738" cy="24772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0">
              <a:defRPr/>
            </a:pPr>
            <a:r>
              <a:rPr lang="ko-KR" altLang="en-US" sz="1000" dirty="0">
                <a:solidFill>
                  <a:prstClr val="black"/>
                </a:solidFill>
                <a:latin typeface="+mn-lt"/>
                <a:ea typeface="+mn-ea"/>
              </a:rPr>
              <a:t>정산처리</a:t>
            </a:r>
            <a:endParaRPr lang="ja-JP" altLang="en-US" sz="1000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49" name="フローチャート : 書類 90"/>
          <p:cNvSpPr>
            <a:spLocks noChangeArrowheads="1"/>
          </p:cNvSpPr>
          <p:nvPr/>
        </p:nvSpPr>
        <p:spPr bwMode="auto">
          <a:xfrm>
            <a:off x="6126684" y="1866672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품질검</a:t>
            </a:r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50" name="図形 96"/>
          <p:cNvCxnSpPr>
            <a:cxnSpLocks noChangeShapeType="1"/>
            <a:stCxn id="56" idx="2"/>
            <a:endCxn id="49" idx="1"/>
          </p:cNvCxnSpPr>
          <p:nvPr/>
        </p:nvCxnSpPr>
        <p:spPr bwMode="auto">
          <a:xfrm rot="16200000" flipH="1">
            <a:off x="5750848" y="1615454"/>
            <a:ext cx="205101" cy="546572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51" name="フローチャート : 書類 90"/>
          <p:cNvSpPr>
            <a:spLocks noChangeArrowheads="1"/>
          </p:cNvSpPr>
          <p:nvPr/>
        </p:nvSpPr>
        <p:spPr bwMode="auto">
          <a:xfrm>
            <a:off x="7026004" y="1536953"/>
            <a:ext cx="498324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재고</a:t>
            </a:r>
            <a:endParaRPr lang="en-US" altLang="ko-KR" sz="1000" dirty="0" smtClean="0">
              <a:solidFill>
                <a:srgbClr val="000000"/>
              </a:solidFill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관리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cxnSp>
        <p:nvCxnSpPr>
          <p:cNvPr id="52" name="Curved Connector 51"/>
          <p:cNvCxnSpPr>
            <a:stCxn id="34" idx="0"/>
            <a:endCxn id="35" idx="0"/>
          </p:cNvCxnSpPr>
          <p:nvPr/>
        </p:nvCxnSpPr>
        <p:spPr>
          <a:xfrm rot="16200000" flipH="1">
            <a:off x="6657023" y="-193731"/>
            <a:ext cx="793" cy="3462161"/>
          </a:xfrm>
          <a:prstGeom prst="curvedConnector3">
            <a:avLst>
              <a:gd name="adj1" fmla="val -28827238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53" name="図形 96"/>
          <p:cNvCxnSpPr>
            <a:cxnSpLocks noChangeShapeType="1"/>
            <a:stCxn id="49" idx="3"/>
            <a:endCxn id="51" idx="2"/>
          </p:cNvCxnSpPr>
          <p:nvPr/>
        </p:nvCxnSpPr>
        <p:spPr bwMode="auto">
          <a:xfrm flipV="1">
            <a:off x="6668021" y="1786190"/>
            <a:ext cx="607145" cy="205101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54" name="Oval 53"/>
          <p:cNvSpPr/>
          <p:nvPr/>
        </p:nvSpPr>
        <p:spPr>
          <a:xfrm>
            <a:off x="1860926" y="1439644"/>
            <a:ext cx="285922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자재</a:t>
            </a:r>
          </a:p>
        </p:txBody>
      </p:sp>
      <p:sp>
        <p:nvSpPr>
          <p:cNvPr id="55" name="Oval 54"/>
          <p:cNvSpPr/>
          <p:nvPr/>
        </p:nvSpPr>
        <p:spPr>
          <a:xfrm>
            <a:off x="1851487" y="1860469"/>
            <a:ext cx="285922" cy="338906"/>
          </a:xfrm>
          <a:prstGeom prst="ellipse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품질</a:t>
            </a:r>
          </a:p>
        </p:txBody>
      </p:sp>
      <p:sp>
        <p:nvSpPr>
          <p:cNvPr id="56" name="Flowchart: Decision 55"/>
          <p:cNvSpPr/>
          <p:nvPr/>
        </p:nvSpPr>
        <p:spPr>
          <a:xfrm>
            <a:off x="5436096" y="1536952"/>
            <a:ext cx="288032" cy="249238"/>
          </a:xfrm>
          <a:prstGeom prst="flowChartDecision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7" name="図形 96"/>
          <p:cNvCxnSpPr>
            <a:cxnSpLocks noChangeShapeType="1"/>
            <a:stCxn id="34" idx="3"/>
            <a:endCxn id="56" idx="1"/>
          </p:cNvCxnSpPr>
          <p:nvPr/>
        </p:nvCxnSpPr>
        <p:spPr bwMode="auto">
          <a:xfrm flipV="1">
            <a:off x="5197008" y="1661571"/>
            <a:ext cx="239088" cy="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58" name="TextBox 124"/>
          <p:cNvSpPr txBox="1">
            <a:spLocks noChangeArrowheads="1"/>
          </p:cNvSpPr>
          <p:nvPr/>
        </p:nvSpPr>
        <p:spPr bwMode="auto">
          <a:xfrm>
            <a:off x="5534394" y="1816003"/>
            <a:ext cx="362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Yes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59" name="TextBox 124"/>
          <p:cNvSpPr txBox="1">
            <a:spLocks noChangeArrowheads="1"/>
          </p:cNvSpPr>
          <p:nvPr/>
        </p:nvSpPr>
        <p:spPr bwMode="auto">
          <a:xfrm>
            <a:off x="5420204" y="1555358"/>
            <a:ext cx="663964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dirty="0" smtClean="0">
                <a:solidFill>
                  <a:srgbClr val="000000"/>
                </a:solidFill>
              </a:rPr>
              <a:t>QM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검사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?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60" name="フローチャート : 書類 90"/>
          <p:cNvSpPr>
            <a:spLocks noChangeArrowheads="1"/>
          </p:cNvSpPr>
          <p:nvPr/>
        </p:nvSpPr>
        <p:spPr bwMode="auto">
          <a:xfrm>
            <a:off x="7556602" y="1537343"/>
            <a:ext cx="498324" cy="249237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생산투입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4581525" y="1467684"/>
            <a:ext cx="735027" cy="37962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TextBox 124"/>
          <p:cNvSpPr txBox="1">
            <a:spLocks noChangeArrowheads="1"/>
          </p:cNvSpPr>
          <p:nvPr/>
        </p:nvSpPr>
        <p:spPr bwMode="auto">
          <a:xfrm>
            <a:off x="4192773" y="1822065"/>
            <a:ext cx="137890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900" b="1" dirty="0" smtClean="0">
                <a:solidFill>
                  <a:srgbClr val="FF0000"/>
                </a:solidFill>
              </a:rPr>
              <a:t>QM</a:t>
            </a:r>
            <a:r>
              <a:rPr kumimoji="0" lang="ko-KR" altLang="en-US" sz="900" b="1" dirty="0" smtClean="0">
                <a:solidFill>
                  <a:srgbClr val="FF0000"/>
                </a:solidFill>
              </a:rPr>
              <a:t>으로 판정넘길지</a:t>
            </a:r>
            <a:endParaRPr kumimoji="0" lang="en-US" altLang="ko-KR" sz="900" b="1" dirty="0" smtClean="0">
              <a:solidFill>
                <a:srgbClr val="FF0000"/>
              </a:solidFill>
            </a:endParaRPr>
          </a:p>
          <a:p>
            <a:r>
              <a:rPr kumimoji="0" lang="ko-KR" altLang="en-US" sz="900" b="1" dirty="0" smtClean="0">
                <a:solidFill>
                  <a:srgbClr val="FF0000"/>
                </a:solidFill>
              </a:rPr>
              <a:t>자재내에서 보류재고화</a:t>
            </a:r>
            <a:endParaRPr kumimoji="0" lang="en-US" altLang="ko-KR" sz="900" b="1" dirty="0" smtClean="0">
              <a:solidFill>
                <a:srgbClr val="FF0000"/>
              </a:solidFill>
            </a:endParaRPr>
          </a:p>
          <a:p>
            <a:r>
              <a:rPr lang="ko-KR" altLang="en-US" sz="900" b="1" dirty="0" smtClean="0">
                <a:solidFill>
                  <a:srgbClr val="FF0000"/>
                </a:solidFill>
              </a:rPr>
              <a:t>할지 제어 가능함</a:t>
            </a:r>
            <a:endParaRPr kumimoji="0" lang="ko-KR" altLang="en-US" sz="9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966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3-6.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 이전 반품 처리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현물 입고 확인 후 반품 사유가 발생사유가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있을 시 반품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A01(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입고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), RO1(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구매오더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지정한 후 입고 처리와 동일한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Operation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한다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자재문서 조회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: MB51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자재문서리스트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해당품목에       표시를 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③［재고유형］「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3.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보류재고」 지정한다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→ 보류재고 지정 후 반품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or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가용화는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       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가능하나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「품질검사」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로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 재고를 </a:t>
                      </a:r>
                      <a:r>
                        <a:rPr lang="ko-KR" altLang="en-US" sz="1200" b="1" dirty="0" err="1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이동안됨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   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단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보류재고 →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QI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이동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: 349)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④［점검］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［전기］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⑤ 재고 유형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보류재고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으로 조회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보류재고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: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공정에서 사용될 수 없는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         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정산처리 대상 자재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 A01(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)_RO1(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37" y="1910662"/>
            <a:ext cx="5452302" cy="4305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9820" y="4931649"/>
            <a:ext cx="1999230" cy="19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22468" y="4311941"/>
            <a:ext cx="2375396" cy="195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3962" y="329366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93260" y="4626469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470392" y="2206305"/>
            <a:ext cx="1945637" cy="11744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24598" y="20602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58801" y="3944225"/>
            <a:ext cx="5095380" cy="2083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239131" y="38575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074125" y="5271375"/>
            <a:ext cx="666025" cy="1705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804531" y="500692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810975" y="5734925"/>
            <a:ext cx="234225" cy="4753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5439781" y="55720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124443" y="2034855"/>
            <a:ext cx="393208" cy="1431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759598" y="18633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3-7.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보류재고의 반품 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보류 처리된 자재의 반품 처리건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MIGO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자재전표 기준으로 반품 처리함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A02(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), RO2(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자재전표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지정한 후 반품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자재의 자재문서 번호를 입력 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→ 자재문서 조회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: MB51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자재문서리스트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반품 품목에        표시를 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③［이동사유］입력한다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필수 값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④［이동유형］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122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번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확인한다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⑤［점검］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［전기］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※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자재문서 리스트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(MB51)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→ </a:t>
                      </a:r>
                      <a:r>
                        <a:rPr lang="ko-KR" altLang="en-US" sz="1200" b="1" u="sng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반품 처리 확인</a:t>
                      </a:r>
                      <a:endParaRPr lang="en-US" altLang="ko-KR" sz="1200" b="1" u="sng" dirty="0" smtClean="0">
                        <a:solidFill>
                          <a:srgbClr val="FF0000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 A02(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)_RO2(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4319" y="3295933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173" y="1971411"/>
            <a:ext cx="5419288" cy="426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04615" y="2659311"/>
            <a:ext cx="5292846" cy="1761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474752" y="1993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1889" y="1959354"/>
            <a:ext cx="393208" cy="1431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47869" y="2551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0178" y="2130804"/>
            <a:ext cx="1961018" cy="1258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73125" y="5806580"/>
            <a:ext cx="1138897" cy="1412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91212" y="56901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82242" y="18351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6008" y="4408677"/>
            <a:ext cx="2049314" cy="1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9704" y="4089573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674523" y="5229137"/>
            <a:ext cx="1699561" cy="1482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93278" y="49701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9663" y="4885647"/>
            <a:ext cx="5268286" cy="1389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4236440" y="6031684"/>
            <a:ext cx="5243119" cy="23489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0"/>
          <p:cNvSpPr/>
          <p:nvPr/>
        </p:nvSpPr>
        <p:spPr>
          <a:xfrm>
            <a:off x="2580190" y="5225467"/>
            <a:ext cx="1496510" cy="1412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38125" y="4314825"/>
            <a:ext cx="9458325" cy="5619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  <a:r>
              <a:rPr lang="en-US" altLang="ko-KR" dirty="0" smtClean="0">
                <a:cs typeface="Arial" pitchFamily="34" charset="0"/>
              </a:rPr>
              <a:t>: </a:t>
            </a:r>
            <a:r>
              <a:rPr lang="ko-KR" altLang="en-US" dirty="0" smtClean="0">
                <a:cs typeface="Arial" pitchFamily="34" charset="0"/>
              </a:rPr>
              <a:t>구매입고에 대한 취소 및 반품처리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8871281"/>
              </p:ext>
            </p:extLst>
          </p:nvPr>
        </p:nvGraphicFramePr>
        <p:xfrm>
          <a:off x="370012" y="2008510"/>
          <a:ext cx="9221664" cy="4182099"/>
        </p:xfrm>
        <a:graphic>
          <a:graphicData uri="http://schemas.openxmlformats.org/drawingml/2006/table">
            <a:tbl>
              <a:tblPr/>
              <a:tblGrid>
                <a:gridCol w="458663"/>
                <a:gridCol w="3305175"/>
                <a:gridCol w="5457826"/>
              </a:tblGrid>
              <a:tr h="29654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업무내역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 및 반품처리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step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3516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이전의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불가함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자재에서 품질부에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의뢰내역 처리 받은 후 취소가능함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검사처리 이후 구매입고 취소 필요 시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이후 재고이전처리 반영 후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재고이전 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정산처리까지 수행한 내역에 대한 입고취소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마감처리에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송장전표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현물입고 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반품처리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처리 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 재고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입고처리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반품처리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수행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재고상태는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“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”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9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당월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구매입고의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반품처리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전량반품의경우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부적합 판정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전 수량에 대한 반품처리 수행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일부수량반품의 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처리 이후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보류재고와 가용재고 수량을 확인하여 필요한 이전전기를 수행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반품대상에 대해서는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반품수량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 지정하여 반품처리를 수행함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신규작성하여 반품처리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대상 자재의 경우 자동으로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검사가 제안되므로 재고상태 수정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반품처리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현재고 상태를 지정하여 반품처리함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ular Callout 2"/>
          <p:cNvSpPr/>
          <p:nvPr/>
        </p:nvSpPr>
        <p:spPr>
          <a:xfrm>
            <a:off x="4552950" y="5210173"/>
            <a:ext cx="5143500" cy="1343025"/>
          </a:xfrm>
          <a:prstGeom prst="wedgeRectCallout">
            <a:avLst>
              <a:gd name="adj1" fmla="val -27574"/>
              <a:gd name="adj2" fmla="val -82890"/>
            </a:avLst>
          </a:prstGeom>
          <a:solidFill>
            <a:srgbClr val="FFCCFF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200" dirty="0" smtClean="0">
                <a:solidFill>
                  <a:schemeClr val="tx1"/>
                </a:solidFill>
              </a:rPr>
              <a:t>현물 하자 있을 시 구매입고시에는 전량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보류상태</a:t>
            </a:r>
            <a:r>
              <a:rPr lang="en-US" altLang="ko-KR" sz="1200" dirty="0" smtClean="0">
                <a:solidFill>
                  <a:schemeClr val="tx1"/>
                </a:solidFill>
              </a:rPr>
              <a:t>”</a:t>
            </a:r>
            <a:r>
              <a:rPr lang="ko-KR" altLang="en-US" sz="1200" dirty="0" smtClean="0">
                <a:solidFill>
                  <a:schemeClr val="tx1"/>
                </a:solidFill>
              </a:rPr>
              <a:t>로 입고처리하였으나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sz="1200" dirty="0" smtClean="0">
                <a:solidFill>
                  <a:schemeClr val="tx1"/>
                </a:solidFill>
              </a:rPr>
              <a:t>전수 확인 이후 반품필요 수량과 가용화가능한 수량이 확정되면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</a:rPr>
              <a:t>반품처리 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이전</a:t>
            </a:r>
            <a:r>
              <a:rPr lang="en-US" altLang="ko-KR" dirty="0" smtClean="0">
                <a:solidFill>
                  <a:schemeClr val="tx1"/>
                </a:solidFill>
              </a:rPr>
              <a:t>page</a:t>
            </a:r>
            <a:r>
              <a:rPr lang="ko-KR" altLang="en-US" dirty="0" smtClean="0">
                <a:solidFill>
                  <a:schemeClr val="tx1"/>
                </a:solidFill>
              </a:rPr>
              <a:t>의 반품처리 </a:t>
            </a:r>
            <a:r>
              <a:rPr lang="en-US" altLang="ko-KR" dirty="0" smtClean="0">
                <a:solidFill>
                  <a:schemeClr val="tx1"/>
                </a:solidFill>
              </a:rPr>
              <a:t>step</a:t>
            </a:r>
            <a:r>
              <a:rPr lang="ko-KR" altLang="en-US" dirty="0" smtClean="0">
                <a:solidFill>
                  <a:schemeClr val="tx1"/>
                </a:solidFill>
              </a:rPr>
              <a:t>에 반품수량 입력하여 처리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228600" indent="-228600" algn="l">
              <a:buAutoNum type="arabicPeriod"/>
            </a:pPr>
            <a:r>
              <a:rPr lang="ko-KR" altLang="en-US" sz="1200" b="1" dirty="0" smtClean="0">
                <a:solidFill>
                  <a:srgbClr val="FF0000"/>
                </a:solidFill>
              </a:rPr>
              <a:t>가용재고화처리 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다음</a:t>
            </a:r>
            <a:r>
              <a:rPr lang="en-US" altLang="ko-KR" b="1" dirty="0" smtClean="0">
                <a:solidFill>
                  <a:srgbClr val="FF0000"/>
                </a:solidFill>
              </a:rPr>
              <a:t>page </a:t>
            </a:r>
            <a:r>
              <a:rPr lang="ko-KR" altLang="en-US" b="1" dirty="0" smtClean="0">
                <a:solidFill>
                  <a:srgbClr val="FF0000"/>
                </a:solidFill>
              </a:rPr>
              <a:t>설명과 같이 </a:t>
            </a:r>
            <a:r>
              <a:rPr lang="en-US" altLang="ko-KR" b="1" dirty="0" smtClean="0">
                <a:solidFill>
                  <a:srgbClr val="FF0000"/>
                </a:solidFill>
              </a:rPr>
              <a:t>“</a:t>
            </a:r>
            <a:r>
              <a:rPr lang="ko-KR" altLang="en-US" b="1" dirty="0" smtClean="0">
                <a:solidFill>
                  <a:srgbClr val="FF0000"/>
                </a:solidFill>
              </a:rPr>
              <a:t>이전전기</a:t>
            </a:r>
            <a:r>
              <a:rPr lang="en-US" altLang="ko-KR" b="1" dirty="0" smtClean="0">
                <a:solidFill>
                  <a:srgbClr val="FF0000"/>
                </a:solidFill>
              </a:rPr>
              <a:t>” </a:t>
            </a:r>
            <a:r>
              <a:rPr lang="ko-KR" altLang="en-US" b="1" dirty="0" smtClean="0">
                <a:solidFill>
                  <a:srgbClr val="FF0000"/>
                </a:solidFill>
              </a:rPr>
              <a:t>처리 수행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</a:rPr>
              <a:t> 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840663" y="92075"/>
            <a:ext cx="1951037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품질검사 처리 이전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자재내에서 이전전기 처리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1" name="フローチャート : 書類 90"/>
          <p:cNvSpPr>
            <a:spLocks noChangeArrowheads="1"/>
          </p:cNvSpPr>
          <p:nvPr/>
        </p:nvSpPr>
        <p:spPr bwMode="auto">
          <a:xfrm>
            <a:off x="559921" y="946725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입고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" name="TextBox 124"/>
          <p:cNvSpPr txBox="1">
            <a:spLocks noChangeArrowheads="1"/>
          </p:cNvSpPr>
          <p:nvPr/>
        </p:nvSpPr>
        <p:spPr bwMode="auto">
          <a:xfrm>
            <a:off x="1415583" y="907980"/>
            <a:ext cx="51376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900" dirty="0" smtClean="0">
                <a:solidFill>
                  <a:srgbClr val="000000"/>
                </a:solidFill>
              </a:rPr>
              <a:t>자재에서 판단하여 전량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“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보류재고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”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로 입고처리     재고상태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: 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보류재고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100</a:t>
            </a:r>
          </a:p>
          <a:p>
            <a:pPr algn="l"/>
            <a:r>
              <a:rPr lang="ko-KR" altLang="en-US" sz="900" dirty="0" smtClean="0">
                <a:solidFill>
                  <a:srgbClr val="000000"/>
                </a:solidFill>
              </a:rPr>
              <a:t>전수검사 수행 결과 </a:t>
            </a:r>
            <a:r>
              <a:rPr lang="en-US" altLang="ko-KR" sz="900" dirty="0" smtClean="0">
                <a:solidFill>
                  <a:srgbClr val="000000"/>
                </a:solidFill>
              </a:rPr>
              <a:t>20</a:t>
            </a:r>
            <a:r>
              <a:rPr lang="ko-KR" altLang="en-US" sz="900" dirty="0" smtClean="0">
                <a:solidFill>
                  <a:srgbClr val="000000"/>
                </a:solidFill>
              </a:rPr>
              <a:t>개 하자있음으로 판명</a:t>
            </a:r>
            <a:r>
              <a:rPr lang="en-US" altLang="ko-KR" sz="900" dirty="0" smtClean="0">
                <a:solidFill>
                  <a:srgbClr val="000000"/>
                </a:solidFill>
              </a:rPr>
              <a:t>, </a:t>
            </a:r>
            <a:r>
              <a:rPr lang="ko-KR" altLang="en-US" sz="900" dirty="0" smtClean="0">
                <a:solidFill>
                  <a:srgbClr val="000000"/>
                </a:solidFill>
              </a:rPr>
              <a:t> </a:t>
            </a:r>
            <a:r>
              <a:rPr lang="en-US" altLang="ko-KR" sz="900" dirty="0" smtClean="0">
                <a:solidFill>
                  <a:srgbClr val="000000"/>
                </a:solidFill>
              </a:rPr>
              <a:t>80</a:t>
            </a:r>
            <a:r>
              <a:rPr lang="ko-KR" altLang="en-US" sz="900" dirty="0" smtClean="0">
                <a:solidFill>
                  <a:srgbClr val="000000"/>
                </a:solidFill>
              </a:rPr>
              <a:t>개는 사용가능함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               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13" name="フローチャート : 書類 90"/>
          <p:cNvSpPr>
            <a:spLocks noChangeArrowheads="1"/>
          </p:cNvSpPr>
          <p:nvPr/>
        </p:nvSpPr>
        <p:spPr bwMode="auto">
          <a:xfrm>
            <a:off x="1144914" y="1255761"/>
            <a:ext cx="826761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b="1" i="1" dirty="0" smtClean="0">
                <a:solidFill>
                  <a:srgbClr val="FF0000"/>
                </a:solidFill>
                <a:ea typeface="맑은 고딕" pitchFamily="50" charset="-127"/>
              </a:rPr>
              <a:t>이전전기</a:t>
            </a:r>
            <a:endParaRPr lang="en-US" altLang="ja-JP" sz="1000" b="1" i="1" dirty="0">
              <a:solidFill>
                <a:srgbClr val="FF0000"/>
              </a:solidFill>
              <a:ea typeface="맑은 고딕" pitchFamily="50" charset="-127"/>
            </a:endParaRPr>
          </a:p>
        </p:txBody>
      </p:sp>
      <p:sp>
        <p:nvSpPr>
          <p:cNvPr id="14" name="フローチャート : 書類 90"/>
          <p:cNvSpPr>
            <a:spLocks noChangeArrowheads="1"/>
          </p:cNvSpPr>
          <p:nvPr/>
        </p:nvSpPr>
        <p:spPr bwMode="auto">
          <a:xfrm>
            <a:off x="1148882" y="1552845"/>
            <a:ext cx="822793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b="1" i="1" dirty="0" smtClean="0">
                <a:ea typeface="맑은 고딕" pitchFamily="50" charset="-127"/>
              </a:rPr>
              <a:t>반품처</a:t>
            </a:r>
            <a:r>
              <a:rPr lang="ko-KR" altLang="en-US" sz="1000" b="1" i="1" dirty="0">
                <a:ea typeface="맑은 고딕" pitchFamily="50" charset="-127"/>
              </a:rPr>
              <a:t>리</a:t>
            </a:r>
            <a:endParaRPr lang="en-US" altLang="ja-JP" sz="1000" b="1" i="1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5" name="TextBox 124"/>
          <p:cNvSpPr txBox="1">
            <a:spLocks noChangeArrowheads="1"/>
          </p:cNvSpPr>
          <p:nvPr/>
        </p:nvSpPr>
        <p:spPr bwMode="auto">
          <a:xfrm>
            <a:off x="2247900" y="1255761"/>
            <a:ext cx="513761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900" dirty="0" smtClean="0">
                <a:solidFill>
                  <a:srgbClr val="000000"/>
                </a:solidFill>
              </a:rPr>
              <a:t>사용가능한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80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개 자재에 대해 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“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보류재고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-&gt; 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가용재고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”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로 이전전기 수행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(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다음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page</a:t>
            </a:r>
            <a:r>
              <a:rPr lang="ko-KR" altLang="en-US" sz="900" dirty="0">
                <a:solidFill>
                  <a:srgbClr val="000000"/>
                </a:solidFill>
              </a:rPr>
              <a:t> </a:t>
            </a:r>
            <a:r>
              <a:rPr lang="ko-KR" altLang="en-US" sz="900" dirty="0" smtClean="0">
                <a:solidFill>
                  <a:srgbClr val="000000"/>
                </a:solidFill>
              </a:rPr>
              <a:t>매뉴얼 참조</a:t>
            </a:r>
            <a:r>
              <a:rPr lang="en-US" altLang="ko-KR" sz="900" dirty="0" smtClean="0">
                <a:solidFill>
                  <a:srgbClr val="000000"/>
                </a:solidFill>
              </a:rPr>
              <a:t>)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cxnSp>
        <p:nvCxnSpPr>
          <p:cNvPr id="16" name="図形 96"/>
          <p:cNvCxnSpPr>
            <a:cxnSpLocks noChangeShapeType="1"/>
            <a:stCxn id="11" idx="2"/>
            <a:endCxn id="13" idx="1"/>
          </p:cNvCxnSpPr>
          <p:nvPr/>
        </p:nvCxnSpPr>
        <p:spPr bwMode="auto">
          <a:xfrm rot="16200000" flipH="1">
            <a:off x="895543" y="1131009"/>
            <a:ext cx="184418" cy="314324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9" name="図形 96"/>
          <p:cNvCxnSpPr>
            <a:cxnSpLocks noChangeShapeType="1"/>
            <a:stCxn id="11" idx="2"/>
            <a:endCxn id="14" idx="1"/>
          </p:cNvCxnSpPr>
          <p:nvPr/>
        </p:nvCxnSpPr>
        <p:spPr bwMode="auto">
          <a:xfrm rot="16200000" flipH="1">
            <a:off x="748985" y="1277567"/>
            <a:ext cx="481502" cy="318292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2" name="TextBox 124"/>
          <p:cNvSpPr txBox="1">
            <a:spLocks noChangeArrowheads="1"/>
          </p:cNvSpPr>
          <p:nvPr/>
        </p:nvSpPr>
        <p:spPr bwMode="auto">
          <a:xfrm>
            <a:off x="2247900" y="1552845"/>
            <a:ext cx="62388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900" dirty="0" smtClean="0">
                <a:solidFill>
                  <a:srgbClr val="000000"/>
                </a:solidFill>
              </a:rPr>
              <a:t>보류재고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20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개에 대해 기 구매입고 입출고문서 참조하여 반품처리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20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개 처리 수행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(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앞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page 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매뉴얼과 처리방식은 동일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)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 </a:t>
            </a:r>
            <a:r>
              <a:rPr lang="en-US" altLang="ko-KR" sz="900" dirty="0" smtClean="0">
                <a:solidFill>
                  <a:srgbClr val="000000"/>
                </a:solidFill>
              </a:rPr>
              <a:t> 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sp>
        <p:nvSpPr>
          <p:cNvPr id="23" name="Flowchart: Document 22"/>
          <p:cNvSpPr/>
          <p:nvPr/>
        </p:nvSpPr>
        <p:spPr>
          <a:xfrm>
            <a:off x="5753100" y="851895"/>
            <a:ext cx="800100" cy="344067"/>
          </a:xfrm>
          <a:prstGeom prst="flowChartDocumen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dirty="0" smtClean="0">
                <a:solidFill>
                  <a:prstClr val="black"/>
                </a:solidFill>
              </a:rPr>
              <a:t>입출고전표</a:t>
            </a:r>
            <a:endParaRPr lang="en-US" altLang="ko-KR" sz="900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prstClr val="black"/>
                </a:solidFill>
              </a:rPr>
              <a:t>(MVT:101)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  <p:sp>
        <p:nvSpPr>
          <p:cNvPr id="27" name="Flowchart: Document 26"/>
          <p:cNvSpPr/>
          <p:nvPr/>
        </p:nvSpPr>
        <p:spPr>
          <a:xfrm>
            <a:off x="7385517" y="1190023"/>
            <a:ext cx="800100" cy="344067"/>
          </a:xfrm>
          <a:prstGeom prst="flowChartDocumen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dirty="0" smtClean="0">
                <a:solidFill>
                  <a:prstClr val="black"/>
                </a:solidFill>
              </a:rPr>
              <a:t>입출고전표</a:t>
            </a:r>
            <a:endParaRPr lang="en-US" altLang="ko-KR" sz="900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prstClr val="black"/>
                </a:solidFill>
              </a:rPr>
              <a:t>(MVT:343)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  <p:sp>
        <p:nvSpPr>
          <p:cNvPr id="28" name="Flowchart: Document 27"/>
          <p:cNvSpPr/>
          <p:nvPr/>
        </p:nvSpPr>
        <p:spPr>
          <a:xfrm>
            <a:off x="8486775" y="1490744"/>
            <a:ext cx="800100" cy="344067"/>
          </a:xfrm>
          <a:prstGeom prst="flowChartDocumen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dirty="0" smtClean="0">
                <a:solidFill>
                  <a:prstClr val="black"/>
                </a:solidFill>
              </a:rPr>
              <a:t>입출고전표</a:t>
            </a:r>
            <a:endParaRPr lang="en-US" altLang="ko-KR" sz="900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prstClr val="black"/>
                </a:solidFill>
              </a:rPr>
              <a:t>(MVT:122)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52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3-8.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보류재고의 가용화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보류재고의 가용화 처리 프로세스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자재전표 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(ZMMR0180 / MB51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조회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</a:t>
                      </a:r>
                      <a:r>
                        <a:rPr lang="ko-KR" altLang="en-US" sz="1200" b="1" i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→ 이동유형 </a:t>
                      </a:r>
                      <a:r>
                        <a:rPr lang="en-US" altLang="ko-KR" sz="1200" b="1" i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: 343 (</a:t>
                      </a:r>
                      <a:r>
                        <a:rPr lang="ko-KR" altLang="en-US" sz="1200" b="1" i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보류재고 → 가용</a:t>
                      </a:r>
                      <a:r>
                        <a:rPr lang="en-US" altLang="ko-KR" sz="1200" b="1" i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해당코드와 이전수량 입력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 저장위치 입력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입고창고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buAutoNum type="circleNumDbPlain" startAt="4"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Enter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후  다시 ①번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화면으로 돌아가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buNone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               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버튼을 누르면 메시지 생성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707" y="1942009"/>
            <a:ext cx="3755122" cy="216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5853" y="2994869"/>
            <a:ext cx="3565321" cy="2290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396" y="3344894"/>
            <a:ext cx="3508912" cy="2300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25277" y="4613946"/>
            <a:ext cx="3799561" cy="1627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70578" y="3682462"/>
            <a:ext cx="1959027" cy="151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228198" y="3165445"/>
            <a:ext cx="306988" cy="1565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2276" y="184100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418133" y="34111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56658" y="37215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226734" y="466110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4536" y="3289533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2018162" y="4718807"/>
            <a:ext cx="1303878" cy="1048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222444" y="4443368"/>
            <a:ext cx="715251" cy="1286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왼쪽으로 구부러진 화살표 19"/>
          <p:cNvSpPr/>
          <p:nvPr/>
        </p:nvSpPr>
        <p:spPr>
          <a:xfrm rot="19799254">
            <a:off x="4318465" y="2473708"/>
            <a:ext cx="357963" cy="544767"/>
          </a:xfrm>
          <a:prstGeom prst="curvedLeftArrow">
            <a:avLst/>
          </a:prstGeom>
          <a:solidFill>
            <a:srgbClr val="FFC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왼쪽으로 구부러진 화살표 20"/>
          <p:cNvSpPr/>
          <p:nvPr/>
        </p:nvSpPr>
        <p:spPr>
          <a:xfrm rot="19799254">
            <a:off x="5284597" y="2953278"/>
            <a:ext cx="357963" cy="544767"/>
          </a:xfrm>
          <a:prstGeom prst="curvedLeftArrow">
            <a:avLst/>
          </a:prstGeom>
          <a:solidFill>
            <a:srgbClr val="FFC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왼쪽으로 구부러진 화살표 21"/>
          <p:cNvSpPr/>
          <p:nvPr/>
        </p:nvSpPr>
        <p:spPr>
          <a:xfrm rot="19799254">
            <a:off x="7130176" y="4253572"/>
            <a:ext cx="357963" cy="544767"/>
          </a:xfrm>
          <a:prstGeom prst="curvedLeftArrow">
            <a:avLst/>
          </a:prstGeom>
          <a:solidFill>
            <a:srgbClr val="FFC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폭발 1 22"/>
          <p:cNvSpPr/>
          <p:nvPr/>
        </p:nvSpPr>
        <p:spPr>
          <a:xfrm>
            <a:off x="444617" y="4949505"/>
            <a:ext cx="1602297" cy="1208014"/>
          </a:xfrm>
          <a:prstGeom prst="irregularSeal1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화면이동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Enter </a:t>
            </a:r>
            <a:r>
              <a:rPr lang="ko-KR" altLang="en-US" sz="1200" dirty="0" smtClean="0">
                <a:solidFill>
                  <a:schemeClr val="tx1"/>
                </a:solidFill>
              </a:rPr>
              <a:t>처리</a:t>
            </a:r>
          </a:p>
        </p:txBody>
      </p:sp>
      <p:cxnSp>
        <p:nvCxnSpPr>
          <p:cNvPr id="24" name="구부러진 연결선 59"/>
          <p:cNvCxnSpPr>
            <a:stCxn id="16" idx="3"/>
            <a:endCxn id="12" idx="3"/>
          </p:cNvCxnSpPr>
          <p:nvPr/>
        </p:nvCxnSpPr>
        <p:spPr>
          <a:xfrm rot="5400000" flipH="1">
            <a:off x="1371411" y="1052780"/>
            <a:ext cx="2820099" cy="4984458"/>
          </a:xfrm>
          <a:prstGeom prst="curvedConnector3">
            <a:avLst>
              <a:gd name="adj1" fmla="val -20603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7840663" y="92075"/>
            <a:ext cx="1951037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이전전기 처리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step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보류재고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-&gt;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가용재고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5759766"/>
              </p:ext>
            </p:extLst>
          </p:nvPr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3-9.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보류재고의 가용화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보류재고의 가용화 이후 이를 확인하기 위한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화면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가용화 이전 보류 상태 화면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MB1B(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이전전기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/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이동유형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(343)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이용해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이전전기 이후의 재고유형 변경 수행 후의 재고조회를 수행한다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67890887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MB51 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세부내역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562" y="2013358"/>
            <a:ext cx="2818090" cy="26676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62649" y="3481431"/>
            <a:ext cx="2726424" cy="2684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2587214" y="3912066"/>
            <a:ext cx="306988" cy="6683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11454" y="1909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088940" y="34125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89866" y="5347981"/>
            <a:ext cx="347535" cy="6165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구부러진 연결선 59"/>
          <p:cNvCxnSpPr>
            <a:stCxn id="9" idx="3"/>
            <a:endCxn id="12" idx="0"/>
          </p:cNvCxnSpPr>
          <p:nvPr/>
        </p:nvCxnSpPr>
        <p:spPr>
          <a:xfrm>
            <a:off x="2894202" y="4246228"/>
            <a:ext cx="2569432" cy="1101753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3-10. MIGO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반품처리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보류재고의 가용화 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직접처리 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보류재고의 가용화 처리시 이동유형을 통하지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않고 직접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MIGO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처리하면 그림과 같은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에러 메시지가 생성되어 진행되지 못한다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*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기존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MIGO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처리를 한다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* A01(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입고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RO1(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구매오더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오더번호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→ 해당 품목     처리한다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①［재고유형］을  「가용」 처리한다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*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［전기］ 버튼을 누르면 에러화면 발생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 A01(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)_RO1(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508" y="1971411"/>
            <a:ext cx="5360564" cy="4236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7266" y="356438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03323" y="5195582"/>
            <a:ext cx="1464669" cy="2069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994951" y="51155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134101" y="4515435"/>
            <a:ext cx="3390900" cy="157407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즉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, QM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검사 대상 자재의 경우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sz="1000" b="1" dirty="0" smtClean="0">
                <a:latin typeface="+mn-ea"/>
                <a:ea typeface="+mn-ea"/>
                <a:cs typeface="Arial" pitchFamily="34" charset="0"/>
              </a:rPr>
              <a:t>자재마스터 </a:t>
            </a:r>
            <a:r>
              <a:rPr lang="en-US" altLang="ko-KR" sz="1000" b="1" dirty="0" smtClean="0">
                <a:latin typeface="+mn-ea"/>
                <a:ea typeface="+mn-ea"/>
                <a:cs typeface="Arial" pitchFamily="34" charset="0"/>
              </a:rPr>
              <a:t>QM</a:t>
            </a:r>
            <a:r>
              <a:rPr lang="ko-KR" altLang="en-US" sz="1000" b="1" dirty="0" smtClean="0">
                <a:latin typeface="+mn-ea"/>
                <a:ea typeface="+mn-ea"/>
                <a:cs typeface="Arial" pitchFamily="34" charset="0"/>
              </a:rPr>
              <a:t>뷰에 품질검사전기 대상 지정한 경우</a:t>
            </a:r>
            <a:r>
              <a:rPr lang="en-US" altLang="ko-KR" sz="1000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1.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자재부의 현물검수에 의해 하자 여부를 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“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보류재고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”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로서 지정하여 입고 후 후속처리 연계할 수는 있으나 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혹은 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default 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설정 그대로 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QM</a:t>
            </a:r>
            <a:r>
              <a:rPr kumimoji="0" lang="ko-KR" altLang="en-US" sz="1000" b="1" dirty="0" smtClean="0">
                <a:latin typeface="+mn-ea"/>
                <a:ea typeface="+mn-ea"/>
                <a:cs typeface="Arial" pitchFamily="34" charset="0"/>
              </a:rPr>
              <a:t>처리에 연계함</a:t>
            </a:r>
            <a:r>
              <a:rPr kumimoji="0" lang="en-US" altLang="ko-KR" sz="1000" b="1" dirty="0" smtClean="0"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2. QM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처리 연계 없이 자재부에서 직접 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“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가용재고</a:t>
            </a:r>
            <a:r>
              <a:rPr lang="en-US" altLang="ko-KR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” </a:t>
            </a:r>
            <a:r>
              <a:rPr lang="ko-KR" altLang="en-US" sz="1000" b="1" dirty="0" smtClean="0">
                <a:solidFill>
                  <a:srgbClr val="FF0000"/>
                </a:solidFill>
                <a:latin typeface="+mn-ea"/>
                <a:ea typeface="+mn-ea"/>
                <a:cs typeface="Arial" pitchFamily="34" charset="0"/>
              </a:rPr>
              <a:t>유형을 지정하여 바로 입고처리할 수는 없음 </a:t>
            </a:r>
            <a:endParaRPr kumimoji="0" lang="en-US" altLang="ko-KR" sz="1000" b="1" dirty="0" smtClean="0">
              <a:solidFill>
                <a:srgbClr val="FF0000"/>
              </a:solidFill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38125" y="5686425"/>
            <a:ext cx="9458325" cy="5619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  <a:r>
              <a:rPr lang="en-US" altLang="ko-KR" dirty="0" smtClean="0">
                <a:cs typeface="Arial" pitchFamily="34" charset="0"/>
              </a:rPr>
              <a:t>: </a:t>
            </a:r>
            <a:r>
              <a:rPr lang="ko-KR" altLang="en-US" dirty="0" smtClean="0">
                <a:cs typeface="Arial" pitchFamily="34" charset="0"/>
              </a:rPr>
              <a:t>구매입고에 대한 취소 및 반품처리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2436487"/>
              </p:ext>
            </p:extLst>
          </p:nvPr>
        </p:nvGraphicFramePr>
        <p:xfrm>
          <a:off x="370012" y="2008510"/>
          <a:ext cx="9221664" cy="4182099"/>
        </p:xfrm>
        <a:graphic>
          <a:graphicData uri="http://schemas.openxmlformats.org/drawingml/2006/table">
            <a:tbl>
              <a:tblPr/>
              <a:tblGrid>
                <a:gridCol w="458663"/>
                <a:gridCol w="3305175"/>
                <a:gridCol w="5457826"/>
              </a:tblGrid>
              <a:tr h="29654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구분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업무내역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 및 반품처리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step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35161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이전의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불가함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자재에서 품질부에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의뢰내역 처리 받은 후 취소가능함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검사처리 이후 구매입고 취소 필요 시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SAP QM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이후 재고이전처리 반영 후 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재고이전 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0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입고 후 정산처리까지 수행한 내역에 대한 입고취소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마감처리에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송장전표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2.QM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시 발생한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취소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[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품질부가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CBO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기능에서 수행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]</a:t>
                      </a:r>
                      <a:b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3.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구매입고에 대한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취소를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에서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현물입고 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반품처리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처리 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 재고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입고처리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반품처리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수행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재고상태는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“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”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9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당월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구매입고의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반품처리 수행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전량반품의경우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부적합 판정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의 전 수량에 대한 반품처리 수행</a:t>
                      </a:r>
                      <a:b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일부수량반품의 경우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QM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 처리 이후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보류재고와 가용재고 수량을 확인하여 필요한 이전전기를 수행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반품대상에 대해서는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구매입고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입출고전표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"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참조하여 반품수량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재고상태 지정하여 반품처리를 수행함 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이후의 반품처리 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차월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를 참조하여 반품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PO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신규작성하여 반품처리</a:t>
                      </a: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 대상 자재의 경우 자동으로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검사가 제안되므로 재고상태 수정 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지정하여 반품처리 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현재고 상태를 지정하여 반품처리함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98" marR="8398" marT="83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840663" y="92075"/>
            <a:ext cx="1951037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차월에 하자 확인되어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반품처리 수행 필요한 경우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1" name="フローチャート : 書類 90"/>
          <p:cNvSpPr>
            <a:spLocks noChangeArrowheads="1"/>
          </p:cNvSpPr>
          <p:nvPr/>
        </p:nvSpPr>
        <p:spPr bwMode="auto">
          <a:xfrm>
            <a:off x="1283938" y="1155481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>
                <a:solidFill>
                  <a:srgbClr val="000000"/>
                </a:solidFill>
                <a:ea typeface="맑은 고딕" pitchFamily="50" charset="-127"/>
              </a:rPr>
              <a:t>입고</a:t>
            </a:r>
            <a:endParaRPr lang="en-US" altLang="ja-JP" sz="10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12" name="TextBox 124"/>
          <p:cNvSpPr txBox="1">
            <a:spLocks noChangeArrowheads="1"/>
          </p:cNvSpPr>
          <p:nvPr/>
        </p:nvSpPr>
        <p:spPr bwMode="auto">
          <a:xfrm>
            <a:off x="4880199" y="1370618"/>
            <a:ext cx="3305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900" dirty="0" smtClean="0">
                <a:solidFill>
                  <a:srgbClr val="000000"/>
                </a:solidFill>
              </a:rPr>
              <a:t>반품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PO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참조하여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MIGO(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입고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) 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처리 시 자동으로 </a:t>
            </a:r>
            <a:r>
              <a:rPr kumimoji="0" lang="en-US" altLang="ko-KR" sz="900" dirty="0" smtClean="0">
                <a:solidFill>
                  <a:srgbClr val="000000"/>
                </a:solidFill>
              </a:rPr>
              <a:t>161</a:t>
            </a:r>
            <a:r>
              <a:rPr kumimoji="0" lang="ko-KR" altLang="en-US" sz="900" dirty="0" smtClean="0">
                <a:solidFill>
                  <a:srgbClr val="000000"/>
                </a:solidFill>
              </a:rPr>
              <a:t>이동유형 매핑되어 </a:t>
            </a:r>
            <a:r>
              <a:rPr lang="ko-KR" altLang="en-US" sz="900" dirty="0" smtClean="0">
                <a:solidFill>
                  <a:srgbClr val="000000"/>
                </a:solidFill>
              </a:rPr>
              <a:t>반품 출고처리에 연계됨</a:t>
            </a:r>
            <a:endParaRPr kumimoji="0" lang="ko-KR" altLang="en-US" sz="900" dirty="0">
              <a:solidFill>
                <a:srgbClr val="000000"/>
              </a:solidFill>
            </a:endParaRPr>
          </a:p>
        </p:txBody>
      </p:sp>
      <p:cxnSp>
        <p:nvCxnSpPr>
          <p:cNvPr id="16" name="図形 96"/>
          <p:cNvCxnSpPr>
            <a:cxnSpLocks noChangeShapeType="1"/>
            <a:stCxn id="20" idx="2"/>
            <a:endCxn id="23" idx="1"/>
          </p:cNvCxnSpPr>
          <p:nvPr/>
        </p:nvCxnSpPr>
        <p:spPr bwMode="auto">
          <a:xfrm rot="16200000" flipH="1">
            <a:off x="1913771" y="437424"/>
            <a:ext cx="161453" cy="2096039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7" name="TextBox 124"/>
          <p:cNvSpPr txBox="1">
            <a:spLocks noChangeArrowheads="1"/>
          </p:cNvSpPr>
          <p:nvPr/>
        </p:nvSpPr>
        <p:spPr bwMode="auto">
          <a:xfrm>
            <a:off x="976399" y="854587"/>
            <a:ext cx="13276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1000" u="sng" dirty="0" smtClean="0">
                <a:solidFill>
                  <a:srgbClr val="000000"/>
                </a:solidFill>
              </a:rPr>
              <a:t>구매입고 발생 월</a:t>
            </a:r>
            <a:endParaRPr kumimoji="0" lang="ko-KR" altLang="en-US" sz="1000" u="sng" dirty="0">
              <a:solidFill>
                <a:srgbClr val="000000"/>
              </a:solidFill>
            </a:endParaRPr>
          </a:p>
        </p:txBody>
      </p:sp>
      <p:sp>
        <p:nvSpPr>
          <p:cNvPr id="18" name="TextBox 124"/>
          <p:cNvSpPr txBox="1">
            <a:spLocks noChangeArrowheads="1"/>
          </p:cNvSpPr>
          <p:nvPr/>
        </p:nvSpPr>
        <p:spPr bwMode="auto">
          <a:xfrm>
            <a:off x="3313186" y="831444"/>
            <a:ext cx="13276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1000" u="sng" dirty="0" smtClean="0">
                <a:solidFill>
                  <a:srgbClr val="000000"/>
                </a:solidFill>
              </a:rPr>
              <a:t>구매입고 발생 차월</a:t>
            </a:r>
            <a:endParaRPr kumimoji="0" lang="ko-KR" altLang="en-US" sz="1000" u="sng" dirty="0">
              <a:solidFill>
                <a:srgbClr val="000000"/>
              </a:solidFill>
            </a:endParaRPr>
          </a:p>
        </p:txBody>
      </p:sp>
      <p:sp>
        <p:nvSpPr>
          <p:cNvPr id="20" name="フローチャート : 書類 90"/>
          <p:cNvSpPr>
            <a:spLocks noChangeArrowheads="1"/>
          </p:cNvSpPr>
          <p:nvPr/>
        </p:nvSpPr>
        <p:spPr bwMode="auto">
          <a:xfrm>
            <a:off x="675809" y="1155481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en-US" altLang="ja-JP" sz="1000" dirty="0" smtClean="0">
                <a:ea typeface="맑은 고딕" pitchFamily="50" charset="-127"/>
              </a:rPr>
              <a:t>PO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1" name="フローチャート : 書類 90"/>
          <p:cNvSpPr>
            <a:spLocks noChangeArrowheads="1"/>
          </p:cNvSpPr>
          <p:nvPr/>
        </p:nvSpPr>
        <p:spPr bwMode="auto">
          <a:xfrm>
            <a:off x="1892066" y="1155481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정산처</a:t>
            </a:r>
            <a:r>
              <a:rPr lang="ko-KR" altLang="en-US" sz="1000" dirty="0">
                <a:ea typeface="맑은 고딕" pitchFamily="50" charset="-127"/>
              </a:rPr>
              <a:t>리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3" name="フローチャート : 書類 90"/>
          <p:cNvSpPr>
            <a:spLocks noChangeArrowheads="1"/>
          </p:cNvSpPr>
          <p:nvPr/>
        </p:nvSpPr>
        <p:spPr bwMode="auto">
          <a:xfrm>
            <a:off x="3042517" y="1441552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반품</a:t>
            </a:r>
            <a:endParaRPr lang="en-US" altLang="ko-KR" sz="1000" dirty="0" smtClean="0">
              <a:ea typeface="맑은 고딕" pitchFamily="50" charset="-127"/>
            </a:endParaRPr>
          </a:p>
          <a:p>
            <a:pPr algn="ctr" defTabSz="912813" latinLnBrk="0"/>
            <a:r>
              <a:rPr lang="en-US" altLang="ja-JP" sz="1000" dirty="0" smtClean="0">
                <a:ea typeface="맑은 고딕" pitchFamily="50" charset="-127"/>
              </a:rPr>
              <a:t>PO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4" name="フローチャート : 書類 90"/>
          <p:cNvSpPr>
            <a:spLocks noChangeArrowheads="1"/>
          </p:cNvSpPr>
          <p:nvPr/>
        </p:nvSpPr>
        <p:spPr bwMode="auto">
          <a:xfrm>
            <a:off x="3649175" y="1441552"/>
            <a:ext cx="541337" cy="24923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반품</a:t>
            </a:r>
            <a:endParaRPr lang="en-US" altLang="ko-KR" sz="1000" dirty="0" smtClean="0"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solidFill>
                  <a:srgbClr val="000000"/>
                </a:solidFill>
                <a:ea typeface="맑은 고딕" pitchFamily="50" charset="-127"/>
              </a:rPr>
              <a:t>출</a:t>
            </a:r>
            <a:r>
              <a:rPr lang="ko-KR" altLang="en-US" sz="1000" dirty="0">
                <a:solidFill>
                  <a:srgbClr val="000000"/>
                </a:solidFill>
                <a:ea typeface="맑은 고딕" pitchFamily="50" charset="-127"/>
              </a:rPr>
              <a:t>고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" name="フローチャート : 書類 90"/>
          <p:cNvSpPr>
            <a:spLocks noChangeArrowheads="1"/>
          </p:cNvSpPr>
          <p:nvPr/>
        </p:nvSpPr>
        <p:spPr bwMode="auto">
          <a:xfrm>
            <a:off x="4255833" y="1441552"/>
            <a:ext cx="541337" cy="249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anchor="ctr"/>
          <a:lstStyle/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반품</a:t>
            </a:r>
            <a:endParaRPr lang="en-US" altLang="ko-KR" sz="1000" dirty="0" smtClean="0">
              <a:ea typeface="맑은 고딕" pitchFamily="50" charset="-127"/>
            </a:endParaRPr>
          </a:p>
          <a:p>
            <a:pPr algn="ctr" defTabSz="912813" latinLnBrk="0"/>
            <a:r>
              <a:rPr lang="ko-KR" altLang="en-US" sz="1000" dirty="0" smtClean="0">
                <a:ea typeface="맑은 고딕" pitchFamily="50" charset="-127"/>
              </a:rPr>
              <a:t>정</a:t>
            </a:r>
            <a:r>
              <a:rPr lang="ko-KR" altLang="en-US" sz="1000" dirty="0">
                <a:ea typeface="맑은 고딕" pitchFamily="50" charset="-127"/>
              </a:rPr>
              <a:t>산</a:t>
            </a:r>
            <a:endParaRPr lang="en-US" altLang="ja-JP" sz="10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6" name="TextBox 124"/>
          <p:cNvSpPr txBox="1">
            <a:spLocks noChangeArrowheads="1"/>
          </p:cNvSpPr>
          <p:nvPr/>
        </p:nvSpPr>
        <p:spPr bwMode="auto">
          <a:xfrm>
            <a:off x="922974" y="1539526"/>
            <a:ext cx="22392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900" dirty="0" smtClean="0">
                <a:solidFill>
                  <a:srgbClr val="FF0000"/>
                </a:solidFill>
              </a:rPr>
              <a:t>구 단가적용위해</a:t>
            </a:r>
            <a:endParaRPr kumimoji="0" lang="en-US" altLang="ko-KR" sz="900" dirty="0" smtClean="0">
              <a:solidFill>
                <a:srgbClr val="FF0000"/>
              </a:solidFill>
            </a:endParaRPr>
          </a:p>
          <a:p>
            <a:pPr algn="l"/>
            <a:r>
              <a:rPr lang="ko-KR" altLang="en-US" sz="900" dirty="0" smtClean="0">
                <a:solidFill>
                  <a:srgbClr val="FF0000"/>
                </a:solidFill>
              </a:rPr>
              <a:t>구</a:t>
            </a:r>
            <a:r>
              <a:rPr lang="en-US" altLang="ko-KR" sz="900" dirty="0" smtClean="0">
                <a:solidFill>
                  <a:srgbClr val="FF0000"/>
                </a:solidFill>
              </a:rPr>
              <a:t>PO</a:t>
            </a:r>
            <a:r>
              <a:rPr lang="ko-KR" altLang="en-US" sz="900" dirty="0" smtClean="0">
                <a:solidFill>
                  <a:srgbClr val="FF0000"/>
                </a:solidFill>
              </a:rPr>
              <a:t>를 참조하여 반품</a:t>
            </a:r>
            <a:r>
              <a:rPr lang="en-US" altLang="ko-KR" sz="900" dirty="0" smtClean="0">
                <a:solidFill>
                  <a:srgbClr val="FF0000"/>
                </a:solidFill>
              </a:rPr>
              <a:t>PO</a:t>
            </a:r>
            <a:r>
              <a:rPr lang="ko-KR" altLang="en-US" sz="900" dirty="0" smtClean="0">
                <a:solidFill>
                  <a:srgbClr val="FF0000"/>
                </a:solidFill>
              </a:rPr>
              <a:t>등록함</a:t>
            </a:r>
            <a:endParaRPr kumimoji="0"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27" name="Flowchart: Document 26"/>
          <p:cNvSpPr/>
          <p:nvPr/>
        </p:nvSpPr>
        <p:spPr>
          <a:xfrm>
            <a:off x="8164284" y="1365056"/>
            <a:ext cx="800100" cy="436028"/>
          </a:xfrm>
          <a:prstGeom prst="flowChartDocumen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dirty="0" smtClean="0">
                <a:solidFill>
                  <a:prstClr val="black"/>
                </a:solidFill>
              </a:rPr>
              <a:t>입출고전표</a:t>
            </a:r>
            <a:endParaRPr lang="en-US" altLang="ko-KR" sz="900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prstClr val="black"/>
                </a:solidFill>
              </a:rPr>
              <a:t>(MVT:161)</a:t>
            </a:r>
            <a:endParaRPr lang="ko-KR" altLang="en-US" sz="9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618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6240550"/>
              </p:ext>
            </p:extLst>
          </p:nvPr>
        </p:nvGraphicFramePr>
        <p:xfrm>
          <a:off x="344488" y="1241962"/>
          <a:ext cx="9215437" cy="513048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참조하여 당월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전표 타입을 동일하게 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②레이아웃을 조정한다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③검색기능을 사용하여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내구매오더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검색한다 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내구매오더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⑤채택한다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⑥반품할 대상 자재에 대해서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플러그를 체크하고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“OK”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체크한다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⑦반품 대상이 아닌 자재에 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대해서는 라인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세택후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쓰레기통에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넣는다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쓰레기통에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넣는다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마감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금액 및 수량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입고 처리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입고처리시 재고 수량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부족시는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입고처리가 안됨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※)ASN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바코드 입고처리 불가하고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 입고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76893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926721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6302" y="1461408"/>
            <a:ext cx="3865107" cy="160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548494" y="2618015"/>
            <a:ext cx="457200" cy="1251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72295" y="2288722"/>
            <a:ext cx="190499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449537" y="1934937"/>
            <a:ext cx="772886" cy="204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267202" y="2528207"/>
            <a:ext cx="185057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1138" y="2296886"/>
            <a:ext cx="185057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57352" y="2286001"/>
            <a:ext cx="144235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051788" y="197187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23286" y="20494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74945" y="206886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179844" y="221294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3519054" y="161443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54679" y="272279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73629" y="2849336"/>
            <a:ext cx="5657850" cy="2828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2198915" y="2898321"/>
            <a:ext cx="225878" cy="4245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6041571" y="3418115"/>
            <a:ext cx="310243" cy="2122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6110080" y="31255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48" name="구부러진 연결선 47"/>
          <p:cNvCxnSpPr>
            <a:endCxn id="30" idx="0"/>
          </p:cNvCxnSpPr>
          <p:nvPr/>
        </p:nvCxnSpPr>
        <p:spPr>
          <a:xfrm rot="5400000">
            <a:off x="3233880" y="1911692"/>
            <a:ext cx="384148" cy="218365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사각형 설명선 48"/>
          <p:cNvSpPr/>
          <p:nvPr/>
        </p:nvSpPr>
        <p:spPr>
          <a:xfrm>
            <a:off x="530679" y="3989616"/>
            <a:ext cx="4588328" cy="342900"/>
          </a:xfrm>
          <a:prstGeom prst="wedgeRectCallout">
            <a:avLst>
              <a:gd name="adj1" fmla="val -41322"/>
              <a:gd name="adj2" fmla="val -41912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rgbClr val="FF0000"/>
                </a:solidFill>
              </a:rPr>
              <a:t>만약 전월 </a:t>
            </a:r>
            <a:r>
              <a:rPr lang="en-US" altLang="ko-KR" sz="1000" dirty="0" smtClean="0">
                <a:solidFill>
                  <a:srgbClr val="FF0000"/>
                </a:solidFill>
              </a:rPr>
              <a:t>PO</a:t>
            </a:r>
            <a:r>
              <a:rPr lang="ko-KR" altLang="en-US" sz="1000" dirty="0" smtClean="0">
                <a:solidFill>
                  <a:srgbClr val="FF0000"/>
                </a:solidFill>
              </a:rPr>
              <a:t>기준 입고를 모른다면  </a:t>
            </a:r>
            <a:r>
              <a:rPr lang="en-US" altLang="ko-KR" sz="1000" dirty="0" smtClean="0">
                <a:solidFill>
                  <a:srgbClr val="FF0000"/>
                </a:solidFill>
              </a:rPr>
              <a:t>“Z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MMR0180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에서 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PO,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수량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단가를 </a:t>
            </a:r>
            <a:r>
              <a:rPr lang="ko-KR" altLang="en-US" sz="1000" b="1" dirty="0" err="1" smtClean="0">
                <a:solidFill>
                  <a:srgbClr val="FF0000"/>
                </a:solidFill>
              </a:rPr>
              <a:t>파악후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 수행할 수 있다</a:t>
            </a:r>
            <a:endParaRPr lang="ko-KR" altLang="en-US" sz="1000" dirty="0" smtClean="0">
              <a:solidFill>
                <a:srgbClr val="0000FF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635578" y="3641272"/>
            <a:ext cx="5271407" cy="236764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2343149" y="4683580"/>
            <a:ext cx="171451" cy="20682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/>
          <p:cNvSpPr/>
          <p:nvPr/>
        </p:nvSpPr>
        <p:spPr>
          <a:xfrm>
            <a:off x="4082615" y="362086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547730" y="445362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8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251858" y="1502229"/>
            <a:ext cx="209549" cy="5061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/>
          <p:cNvSpPr/>
          <p:nvPr/>
        </p:nvSpPr>
        <p:spPr>
          <a:xfrm>
            <a:off x="1529915" y="172947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9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867373" y="287519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9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7467601" y="92075"/>
            <a:ext cx="2324100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4-4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부터 전월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PO 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참조에 대해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좀더 상세한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매뉴얼 있음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55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4736022"/>
              </p:ext>
            </p:extLst>
          </p:nvPr>
        </p:nvGraphicFramePr>
        <p:xfrm>
          <a:off x="344488" y="1241962"/>
          <a:ext cx="9215437" cy="540480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건의 반품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(MIGO)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반품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처리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ko-KR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번호를 입력하여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버튼 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세부 항목 내역이 나타남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dirty="0" smtClean="0">
                          <a:latin typeface="Arial" charset="0"/>
                        </a:rPr>
                        <a:t>OK</a:t>
                      </a:r>
                      <a:r>
                        <a:rPr lang="ko-KR" altLang="en-US" sz="1100" dirty="0" err="1" smtClean="0">
                          <a:latin typeface="Arial" charset="0"/>
                        </a:rPr>
                        <a:t>란을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 체크한 후</a:t>
                      </a:r>
                      <a:r>
                        <a:rPr lang="ko-KR" altLang="en-US" sz="1100" baseline="0" dirty="0" smtClean="0">
                          <a:latin typeface="Arial" charset="0"/>
                        </a:rPr>
                        <a:t> </a:t>
                      </a:r>
                      <a:r>
                        <a:rPr lang="ko-KR" altLang="en-US" sz="1100" dirty="0" smtClean="0">
                          <a:latin typeface="Arial" charset="0"/>
                        </a:rPr>
                        <a:t>입력단위수량에 반품수량을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    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POP-UP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창을 활성화하여 ④ 이동사유를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점검’을 클릭하고 오류 메시지가 없으면 ‘전기’를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AP(-)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전표→반품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상계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>
                          <a:tab pos="180975" algn="l"/>
                        </a:tabLst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마감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당월 금액 및 수량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/>
                        <a:t>반품 </a:t>
                      </a:r>
                      <a:r>
                        <a:rPr lang="en-US" altLang="ko-KR" sz="1000" dirty="0" smtClean="0"/>
                        <a:t>PO </a:t>
                      </a:r>
                      <a:r>
                        <a:rPr lang="ko-KR" altLang="en-US" sz="1000" dirty="0" smtClean="0"/>
                        <a:t>의하여 </a:t>
                      </a:r>
                      <a:r>
                        <a:rPr lang="en-US" altLang="ko-KR" sz="1000" dirty="0" smtClean="0"/>
                        <a:t>GR(Good</a:t>
                      </a:r>
                      <a:r>
                        <a:rPr lang="en-US" altLang="ko-KR" sz="1000" baseline="0" dirty="0" smtClean="0"/>
                        <a:t> Receipt)</a:t>
                      </a:r>
                      <a:r>
                        <a:rPr lang="ko-KR" altLang="en-US" sz="1000" dirty="0" smtClean="0"/>
                        <a:t>처리는 기존 </a:t>
                      </a:r>
                      <a:r>
                        <a:rPr lang="en-US" altLang="ko-KR" sz="1000" dirty="0" smtClean="0"/>
                        <a:t>GR</a:t>
                      </a:r>
                      <a:r>
                        <a:rPr lang="ko-KR" altLang="en-US" sz="1000" dirty="0" smtClean="0"/>
                        <a:t>처리와 </a:t>
                      </a:r>
                      <a:r>
                        <a:rPr lang="en-US" altLang="ko-KR" sz="1000" dirty="0" smtClean="0"/>
                        <a:t>FORM</a:t>
                      </a:r>
                      <a:r>
                        <a:rPr lang="ko-KR" altLang="en-US" sz="1000" dirty="0" smtClean="0"/>
                        <a:t>은 동일하나 재고는 마이너스 </a:t>
                      </a:r>
                      <a:r>
                        <a:rPr lang="en-US" altLang="ko-KR" sz="1000" dirty="0" smtClean="0"/>
                        <a:t>“-”</a:t>
                      </a:r>
                      <a:r>
                        <a:rPr lang="ko-KR" altLang="en-US" sz="1000" dirty="0" smtClean="0"/>
                        <a:t>처리된다</a:t>
                      </a:r>
                      <a:r>
                        <a:rPr lang="en-US" altLang="ko-KR" sz="1000" dirty="0" smtClean="0"/>
                        <a:t>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당월 정산기간 내의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입고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에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대한 반품 처리는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122(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업체 반품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(MIGO)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정산기간 마감 후 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의한 입고 처리는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</a:rPr>
                        <a:t> 이동유형 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</a:rPr>
                        <a:t>161(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구매오더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반품 입고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을 사용됨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. 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반품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 : ASN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안됨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발송증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 처리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입고처리시 재고 수량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부족시는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반품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입고처리가 안됨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82089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161)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37259" y="1784972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9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5799" y="2789395"/>
            <a:ext cx="812953" cy="16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83133" y="1657350"/>
            <a:ext cx="7086343" cy="3838315"/>
            <a:chOff x="83133" y="1657350"/>
            <a:chExt cx="7086343" cy="3838315"/>
          </a:xfrm>
        </p:grpSpPr>
        <p:grpSp>
          <p:nvGrpSpPr>
            <p:cNvPr id="3" name="그룹 24"/>
            <p:cNvGrpSpPr/>
            <p:nvPr/>
          </p:nvGrpSpPr>
          <p:grpSpPr>
            <a:xfrm>
              <a:off x="83133" y="1657350"/>
              <a:ext cx="7086343" cy="3838315"/>
              <a:chOff x="83133" y="1657350"/>
              <a:chExt cx="7086343" cy="3838315"/>
            </a:xfrm>
          </p:grpSpPr>
          <p:grpSp>
            <p:nvGrpSpPr>
              <p:cNvPr id="4" name="그룹 21"/>
              <p:cNvGrpSpPr/>
              <p:nvPr/>
            </p:nvGrpSpPr>
            <p:grpSpPr>
              <a:xfrm>
                <a:off x="371475" y="1657350"/>
                <a:ext cx="6798001" cy="3792000"/>
                <a:chOff x="371475" y="1657350"/>
                <a:chExt cx="6798001" cy="3792000"/>
              </a:xfrm>
            </p:grpSpPr>
            <p:pic>
              <p:nvPicPr>
                <p:cNvPr id="24781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1475" y="1657350"/>
                  <a:ext cx="6798001" cy="379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cxnSp>
              <p:nvCxnSpPr>
                <p:cNvPr id="32" name="직선 화살표 연결선 31"/>
                <p:cNvCxnSpPr/>
                <p:nvPr/>
              </p:nvCxnSpPr>
              <p:spPr>
                <a:xfrm>
                  <a:off x="5692462" y="3517064"/>
                  <a:ext cx="470079" cy="288644"/>
                </a:xfrm>
                <a:prstGeom prst="straightConnector1">
                  <a:avLst/>
                </a:prstGeom>
                <a:ln w="127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" name="그룹 22"/>
              <p:cNvGrpSpPr/>
              <p:nvPr/>
            </p:nvGrpSpPr>
            <p:grpSpPr>
              <a:xfrm>
                <a:off x="83133" y="2036430"/>
                <a:ext cx="5557880" cy="3459235"/>
                <a:chOff x="83133" y="2036430"/>
                <a:chExt cx="5557880" cy="3459235"/>
              </a:xfrm>
            </p:grpSpPr>
            <p:pic>
              <p:nvPicPr>
                <p:cNvPr id="247811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43013" y="3876675"/>
                  <a:ext cx="4398000" cy="154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6" name="그룹 20"/>
                <p:cNvGrpSpPr/>
                <p:nvPr/>
              </p:nvGrpSpPr>
              <p:grpSpPr>
                <a:xfrm>
                  <a:off x="83133" y="2036430"/>
                  <a:ext cx="2291092" cy="3459235"/>
                  <a:chOff x="83133" y="2036430"/>
                  <a:chExt cx="2291092" cy="3459235"/>
                </a:xfrm>
              </p:grpSpPr>
              <p:cxnSp>
                <p:nvCxnSpPr>
                  <p:cNvPr id="29" name="직선 화살표 연결선 28"/>
                  <p:cNvCxnSpPr/>
                  <p:nvPr/>
                </p:nvCxnSpPr>
                <p:spPr>
                  <a:xfrm flipV="1">
                    <a:off x="555956" y="4367174"/>
                    <a:ext cx="609474" cy="958291"/>
                  </a:xfrm>
                  <a:prstGeom prst="straightConnector1">
                    <a:avLst/>
                  </a:prstGeom>
                  <a:ln w="127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0" name="타원 39"/>
                  <p:cNvSpPr/>
                  <p:nvPr/>
                </p:nvSpPr>
                <p:spPr>
                  <a:xfrm>
                    <a:off x="1744909" y="2238383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 smtClean="0">
                        <a:solidFill>
                          <a:schemeClr val="tx1"/>
                        </a:solidFill>
                      </a:rPr>
                      <a:t>1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1" name="타원 40"/>
                  <p:cNvSpPr/>
                  <p:nvPr/>
                </p:nvSpPr>
                <p:spPr>
                  <a:xfrm>
                    <a:off x="2100372" y="3288731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2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2" name="타원 41"/>
                  <p:cNvSpPr/>
                  <p:nvPr/>
                </p:nvSpPr>
                <p:spPr>
                  <a:xfrm>
                    <a:off x="83133" y="5248015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 smtClean="0">
                        <a:solidFill>
                          <a:schemeClr val="tx1"/>
                        </a:solidFill>
                      </a:rPr>
                      <a:t>3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3" name="타원 42"/>
                  <p:cNvSpPr/>
                  <p:nvPr/>
                </p:nvSpPr>
                <p:spPr>
                  <a:xfrm>
                    <a:off x="1944260" y="4722494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4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44" name="타원 43"/>
                  <p:cNvSpPr/>
                  <p:nvPr/>
                </p:nvSpPr>
                <p:spPr>
                  <a:xfrm>
                    <a:off x="130505" y="2036430"/>
                    <a:ext cx="273853" cy="247650"/>
                  </a:xfrm>
                  <a:prstGeom prst="ellipse">
                    <a:avLst/>
                  </a:prstGeom>
                  <a:noFill/>
                  <a:ln w="222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92075" indent="-92075" algn="ctr"/>
                    <a:r>
                      <a:rPr lang="en-US" altLang="ko-KR" sz="1000" dirty="0">
                        <a:solidFill>
                          <a:schemeClr val="tx1"/>
                        </a:solidFill>
                      </a:rPr>
                      <a:t>5</a:t>
                    </a:r>
                    <a:endParaRPr lang="ko-KR" altLang="en-US" sz="1000" dirty="0" smtClean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pic>
          <p:nvPicPr>
            <p:cNvPr id="24" name="Picture 16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864" y="2429558"/>
              <a:ext cx="966000" cy="98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7930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정산처리 내역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건으로 전월 마감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 참조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당월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생선건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공급업체를 지정한 후 정산처리 내역을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②［실행］버튼을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반품건의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검색한다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 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검색은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ZMMR0180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에서도 확인됨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처리내역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처리내역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8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2" y="2015717"/>
            <a:ext cx="5427678" cy="1591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8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774" y="3821573"/>
            <a:ext cx="8985619" cy="2419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696270" y="3081557"/>
            <a:ext cx="986497" cy="2069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25542" y="300987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08809" y="5574486"/>
            <a:ext cx="8862362" cy="1048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74309" y="521757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55590" y="20647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74586" y="2168556"/>
            <a:ext cx="355924" cy="1803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전월에 처리된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조회한 후 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생성하는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→ 일반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와 거의 동일하나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찍음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① 구매문서 화면에서 ［문서개요 해제］클릭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or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［내 </a:t>
                      </a:r>
                      <a:r>
                        <a:rPr lang="ko-KR" altLang="en-US" sz="1200" b="0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］ 클릭하면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검색화면 전환된다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③ 검색화면에서 「 내자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I/V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정산 조회」에서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확인한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PO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번호를 입력한 후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Enter.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91556256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조회 기능 참조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0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804" y="2024256"/>
            <a:ext cx="4004695" cy="224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08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1253" y="3154261"/>
            <a:ext cx="3972317" cy="298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55590" y="20647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91363" y="2361503"/>
            <a:ext cx="414647" cy="1803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2762" y="3271706"/>
            <a:ext cx="329360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78442" y="31231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1" name="구부러진 연결선 59"/>
          <p:cNvCxnSpPr>
            <a:stCxn id="10" idx="6"/>
            <a:endCxn id="12" idx="1"/>
          </p:cNvCxnSpPr>
          <p:nvPr/>
        </p:nvCxnSpPr>
        <p:spPr>
          <a:xfrm>
            <a:off x="1199075" y="3295318"/>
            <a:ext cx="1925636" cy="1741996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3077755" y="498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421918" y="5117284"/>
            <a:ext cx="655132" cy="201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7119257" y="92075"/>
            <a:ext cx="2672444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전월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참조 반품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생성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(1/3)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상세 매뉴얼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724210"/>
              </p:ext>
            </p:extLst>
          </p:nvPr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전월에 처리된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조회한 후 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생성하는 화면임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①［문서개요］의 레이아웃을 수정해서 반품 품목을 검색한다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Drag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S/C(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쇼핑카드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넣으면  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유형을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683" y="1616879"/>
            <a:ext cx="8815431" cy="3668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1195825" y="21989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208014" y="2546061"/>
            <a:ext cx="176169" cy="1971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13794" y="4261606"/>
            <a:ext cx="4184709" cy="10066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552820" y="1789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917346" y="1993787"/>
            <a:ext cx="1114338" cy="1705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9" name="구부러진 연결선 59"/>
          <p:cNvCxnSpPr>
            <a:endCxn id="18" idx="1"/>
          </p:cNvCxnSpPr>
          <p:nvPr/>
        </p:nvCxnSpPr>
        <p:spPr>
          <a:xfrm flipV="1">
            <a:off x="889233" y="2079074"/>
            <a:ext cx="4028113" cy="2182533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739629" y="4233646"/>
            <a:ext cx="176169" cy="19713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7119257" y="92075"/>
            <a:ext cx="2672444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전월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참조 반품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생성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(2/3)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상세 매뉴얼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2199617"/>
              </p:ext>
            </p:extLst>
          </p:nvPr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전월에 처리된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조회한 후 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생성하는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→ 일반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와 거의 동일하나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flag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찍음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①［반품 품목］에       찍는다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        버튼을 누르면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번호가 생성됨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</a:t>
                      </a:r>
                      <a:r>
                        <a:rPr lang="en-US" altLang="ko-KR" sz="1200" b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※ Notes</a:t>
                      </a: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를 통해 </a:t>
                      </a:r>
                      <a:r>
                        <a:rPr lang="ko-KR" altLang="en-US" sz="1200" b="1" u="sng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상신</a:t>
                      </a:r>
                      <a:r>
                        <a:rPr lang="en-US" altLang="ko-KR" sz="1200" b="1" u="sng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/</a:t>
                      </a:r>
                      <a:r>
                        <a:rPr lang="ko-KR" altLang="en-US" sz="1200" b="1" u="sng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승인 </a:t>
                      </a:r>
                      <a:r>
                        <a:rPr lang="ko-KR" altLang="en-US" sz="1200" b="1" dirty="0" smtClean="0">
                          <a:solidFill>
                            <a:srgbClr val="0070C0"/>
                          </a:solidFill>
                          <a:latin typeface="+mn-ea"/>
                          <a:cs typeface="윤고딕130"/>
                        </a:rPr>
                        <a:t>프로세스를 탄다</a:t>
                      </a:r>
                      <a:endParaRPr lang="en-US" altLang="ko-KR" sz="1200" b="1" dirty="0" smtClean="0">
                        <a:solidFill>
                          <a:srgbClr val="0070C0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1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062" y="1950574"/>
            <a:ext cx="5503178" cy="4223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073249" y="28700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102216" y="3301070"/>
            <a:ext cx="302004" cy="30619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7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2156" y="3007035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9173" y="3305098"/>
            <a:ext cx="209550" cy="176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18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34381" y="3548542"/>
            <a:ext cx="2593509" cy="2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18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65908" y="4387442"/>
            <a:ext cx="3259776" cy="174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구부러진 연결선 59"/>
          <p:cNvCxnSpPr/>
          <p:nvPr/>
        </p:nvCxnSpPr>
        <p:spPr>
          <a:xfrm rot="16200000" flipH="1">
            <a:off x="7659147" y="4345498"/>
            <a:ext cx="1057016" cy="939568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119257" y="92075"/>
            <a:ext cx="2672444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전월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 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참조 반품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PO</a:t>
            </a:r>
            <a:r>
              <a:rPr kumimoji="0" lang="ko-KR" altLang="en-US" sz="1200" b="1" dirty="0" smtClean="0">
                <a:latin typeface="+mn-ea"/>
                <a:ea typeface="+mn-ea"/>
                <a:cs typeface="Arial" pitchFamily="34" charset="0"/>
              </a:rPr>
              <a:t>생성 </a:t>
            </a:r>
            <a:r>
              <a:rPr kumimoji="0" lang="en-US" altLang="ko-KR" sz="1200" b="1" dirty="0" smtClean="0">
                <a:latin typeface="+mn-ea"/>
                <a:ea typeface="+mn-ea"/>
                <a:cs typeface="Arial" pitchFamily="34" charset="0"/>
              </a:rPr>
              <a:t>(3/3)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상세 매뉴얼</a:t>
            </a: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)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6596790"/>
              </p:ext>
            </p:extLst>
          </p:nvPr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참조로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MIGO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전월에 처리된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조회한 후 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입고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(MIGO)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처리하는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A01(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입고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), RO1(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구매오더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지정한 후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구매오더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번호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를 번호를 입력 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Enter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→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구매오더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조회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: ME23N 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반품 품목에        표시를 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③［이동사유］입력한다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필수 값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④［이동유형］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161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확인한다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⑤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［재고유형］을 품질검사→ 가용으로 변경한다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⑥［점검］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［전기］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※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자재문서 리스트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(MB51)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→ </a:t>
                      </a:r>
                      <a:r>
                        <a:rPr lang="ko-KR" altLang="en-US" sz="1200" b="1" u="sng" dirty="0" smtClean="0">
                          <a:solidFill>
                            <a:srgbClr val="FF0000"/>
                          </a:solidFill>
                          <a:latin typeface="+mn-ea"/>
                          <a:cs typeface="윤고딕130"/>
                        </a:rPr>
                        <a:t>반품 처리 확인</a:t>
                      </a:r>
                      <a:endParaRPr lang="en-US" altLang="ko-KR" sz="1200" b="1" u="sng" dirty="0" smtClean="0">
                        <a:solidFill>
                          <a:srgbClr val="FF0000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MIGO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MIGO_ A01(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)_RO1(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2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581" y="1968198"/>
            <a:ext cx="5338324" cy="4315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5319" y="353554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2780" y="4900526"/>
            <a:ext cx="952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1766276" y="22157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6894" y="2562840"/>
            <a:ext cx="1937857" cy="1384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8960" y="3045204"/>
            <a:ext cx="1911293" cy="2348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9295" y="5718499"/>
            <a:ext cx="1105950" cy="13701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97683" y="5139658"/>
            <a:ext cx="1466677" cy="13701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187124" y="50358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852963" y="56076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94009" y="30084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94739" y="243103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276524" y="2421625"/>
            <a:ext cx="443220" cy="8668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62105" y="5132667"/>
            <a:ext cx="1466677" cy="1370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151546" y="50120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8394" y="5232241"/>
            <a:ext cx="2438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119257" y="92075"/>
            <a:ext cx="2672444" cy="6000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반품오더에 대한 입고처리</a:t>
            </a:r>
            <a:endParaRPr lang="en-US" altLang="ko-KR" b="1" dirty="0" smtClean="0">
              <a:latin typeface="+mn-ea"/>
              <a:ea typeface="+mn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latin typeface="+mn-ea"/>
                <a:ea typeface="+mn-ea"/>
                <a:cs typeface="Arial" pitchFamily="34" charset="0"/>
              </a:rPr>
              <a:t>*</a:t>
            </a:r>
            <a:r>
              <a:rPr lang="ko-KR" altLang="en-US" b="1" dirty="0" smtClean="0">
                <a:latin typeface="+mn-ea"/>
                <a:ea typeface="+mn-ea"/>
                <a:cs typeface="Arial" pitchFamily="34" charset="0"/>
              </a:rPr>
              <a:t>재고유형 지정 필요함</a:t>
            </a:r>
            <a:endParaRPr kumimoji="0" lang="en-US" altLang="ko-KR" sz="1200" b="1" dirty="0" smtClean="0">
              <a:latin typeface="+mn-ea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625619"/>
          <a:ext cx="9215437" cy="4724847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4724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MIGO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후 재고 이동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前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後 의 재고이동을 확인하는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PO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발행 이전 재고 위치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가용화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반품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PO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발행 이후의 재고 위치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1667997"/>
              </p:ext>
            </p:extLst>
          </p:nvPr>
        </p:nvGraphicFramePr>
        <p:xfrm>
          <a:off x="344488" y="837662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MB51 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세부내역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683" y="3397411"/>
            <a:ext cx="3579882" cy="2827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308" y="1996580"/>
            <a:ext cx="3381546" cy="252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567029" y="5574488"/>
            <a:ext cx="494953" cy="5746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12852" y="376488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12670" y="3906477"/>
            <a:ext cx="216717" cy="5746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01773" y="19374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20017" y="3923255"/>
            <a:ext cx="569055" cy="5746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구부러진 연결선 59"/>
          <p:cNvCxnSpPr>
            <a:stCxn id="6" idx="0"/>
            <a:endCxn id="10" idx="2"/>
          </p:cNvCxnSpPr>
          <p:nvPr/>
        </p:nvCxnSpPr>
        <p:spPr>
          <a:xfrm rot="5400000" flipH="1" flipV="1">
            <a:off x="3671230" y="3641174"/>
            <a:ext cx="1076591" cy="2790039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MIGO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후 정산금액 확인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발행 前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後 의 정산금액을  확인하는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①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PO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발행 이전 정산금액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가용화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/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② 반품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PO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발행 이후의 정산금액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반품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③［상세내역］확인 → </a:t>
                      </a:r>
                      <a:r>
                        <a:rPr lang="ko-KR" altLang="en-US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당월 처리의 경우 별도 전표가 마이너스 전표가 발생하며</a:t>
                      </a:r>
                      <a:r>
                        <a:rPr lang="en-US" altLang="ko-KR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,  </a:t>
                      </a:r>
                      <a:r>
                        <a:rPr lang="ko-KR" altLang="en-US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세금계산서는 </a:t>
                      </a:r>
                      <a:r>
                        <a:rPr lang="ko-KR" altLang="en-US" sz="1200" b="1" i="1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한장</a:t>
                      </a:r>
                      <a:r>
                        <a:rPr lang="ko-KR" altLang="en-US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 발급 </a:t>
                      </a:r>
                      <a:r>
                        <a:rPr lang="ko-KR" altLang="en-US" sz="1200" b="1" i="1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토록</a:t>
                      </a:r>
                      <a:r>
                        <a:rPr lang="ko-KR" altLang="en-US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 </a:t>
                      </a:r>
                      <a:r>
                        <a:rPr lang="en-US" altLang="ko-KR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FI</a:t>
                      </a:r>
                      <a:r>
                        <a:rPr lang="ko-KR" altLang="en-US" sz="12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cs typeface="윤고딕130"/>
                        </a:rPr>
                        <a:t>와 협의 要</a:t>
                      </a:r>
                      <a:endParaRPr lang="en-US" altLang="ko-KR" sz="1200" b="1" i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물류송장검증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–ZMMR0190_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ZMMR0190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I/V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95" y="1577305"/>
            <a:ext cx="8892329" cy="211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367" y="3378098"/>
            <a:ext cx="8823355" cy="190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45950" y="3078760"/>
            <a:ext cx="8665830" cy="2265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87685" y="280854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86350" y="47715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9234" y="5043182"/>
            <a:ext cx="8665830" cy="1496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64189" y="3643619"/>
            <a:ext cx="458600" cy="114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0637" y="350622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8033" y="3489820"/>
            <a:ext cx="6769915" cy="981511"/>
          </a:xfrm>
          <a:prstGeom prst="rect">
            <a:avLst/>
          </a:prstGeom>
          <a:ln w="44450">
            <a:solidFill>
              <a:srgbClr val="00B050"/>
            </a:solidFill>
            <a:prstDash val="sysDash"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4" name="구부러진 연결선 59"/>
          <p:cNvCxnSpPr>
            <a:stCxn id="11" idx="3"/>
            <a:endCxn id="239618" idx="1"/>
          </p:cNvCxnSpPr>
          <p:nvPr/>
        </p:nvCxnSpPr>
        <p:spPr>
          <a:xfrm>
            <a:off x="922789" y="3700944"/>
            <a:ext cx="1795244" cy="27963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6719582" y="4135772"/>
            <a:ext cx="453005" cy="427839"/>
          </a:xfrm>
          <a:prstGeom prst="ellipse">
            <a:avLst/>
          </a:prstGeom>
          <a:noFill/>
          <a:ln w="19050">
            <a:solidFill>
              <a:srgbClr val="00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148819" y="4900568"/>
            <a:ext cx="453005" cy="427839"/>
          </a:xfrm>
          <a:prstGeom prst="ellipse">
            <a:avLst/>
          </a:prstGeom>
          <a:noFill/>
          <a:ln w="19050">
            <a:solidFill>
              <a:srgbClr val="0000F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1" name="구부러진 연결선 59"/>
          <p:cNvCxnSpPr>
            <a:stCxn id="20" idx="0"/>
            <a:endCxn id="19" idx="6"/>
          </p:cNvCxnSpPr>
          <p:nvPr/>
        </p:nvCxnSpPr>
        <p:spPr>
          <a:xfrm rot="16200000" flipV="1">
            <a:off x="6998517" y="4523762"/>
            <a:ext cx="550876" cy="202735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379122"/>
              </p:ext>
            </p:extLst>
          </p:nvPr>
        </p:nvGraphicFramePr>
        <p:xfrm>
          <a:off x="344488" y="1241962"/>
          <a:ext cx="9215437" cy="4975958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.1 _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①검색기준 설정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구매그룹등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②실행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③전표유형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입고수량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입고금액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인바운드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딜리버리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등을 알 수 있음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기준으로 자재전표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,PO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기준으로 반품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취소등을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31368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ZMMR0180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기간별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203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" y="1559379"/>
            <a:ext cx="4354037" cy="236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0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9324" y="4054050"/>
            <a:ext cx="9027576" cy="1630073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53" name="직사각형 52"/>
          <p:cNvSpPr/>
          <p:nvPr/>
        </p:nvSpPr>
        <p:spPr>
          <a:xfrm>
            <a:off x="1436914" y="4944290"/>
            <a:ext cx="2824843" cy="6564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491476" y="2105841"/>
            <a:ext cx="218817" cy="1638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464263" y="2400300"/>
            <a:ext cx="3168844" cy="14205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164282" y="196037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022938" y="398644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208044" y="242538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7322263" y="4960618"/>
            <a:ext cx="1576808" cy="615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5" name="구부러진 연결선 84"/>
          <p:cNvCxnSpPr/>
          <p:nvPr/>
        </p:nvCxnSpPr>
        <p:spPr>
          <a:xfrm>
            <a:off x="759280" y="2261506"/>
            <a:ext cx="4327070" cy="181247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사각형 설명선 49"/>
          <p:cNvSpPr/>
          <p:nvPr/>
        </p:nvSpPr>
        <p:spPr>
          <a:xfrm>
            <a:off x="3589563" y="4324351"/>
            <a:ext cx="1464129" cy="342900"/>
          </a:xfrm>
          <a:prstGeom prst="wedgeRectCallout">
            <a:avLst>
              <a:gd name="adj1" fmla="val -103544"/>
              <a:gd name="adj2" fmla="val 9754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smtClean="0">
                <a:solidFill>
                  <a:srgbClr val="0000FF"/>
                </a:solidFill>
              </a:rPr>
              <a:t>레이아웃을 변경 조정한다</a:t>
            </a:r>
            <a:endParaRPr lang="ko-KR" altLang="en-US" sz="800" dirty="0" smtClean="0">
              <a:solidFill>
                <a:srgbClr val="0000FF"/>
              </a:solidFill>
            </a:endParaRPr>
          </a:p>
        </p:txBody>
      </p:sp>
      <p:sp>
        <p:nvSpPr>
          <p:cNvPr id="51" name="사각형 설명선 50"/>
          <p:cNvSpPr/>
          <p:nvPr/>
        </p:nvSpPr>
        <p:spPr>
          <a:xfrm>
            <a:off x="1053193" y="4024992"/>
            <a:ext cx="1875063" cy="263979"/>
          </a:xfrm>
          <a:prstGeom prst="wedgeRectCallout">
            <a:avLst>
              <a:gd name="adj1" fmla="val 30178"/>
              <a:gd name="adj2" fmla="val 25843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err="1" smtClean="0">
                <a:solidFill>
                  <a:srgbClr val="0000FF"/>
                </a:solidFill>
              </a:rPr>
              <a:t>액셀로</a:t>
            </a:r>
            <a:r>
              <a:rPr lang="ko-KR" altLang="en-US" sz="800" dirty="0" smtClean="0">
                <a:solidFill>
                  <a:srgbClr val="0000FF"/>
                </a:solidFill>
              </a:rPr>
              <a:t> 다운로드를 받을 수 있다</a:t>
            </a:r>
          </a:p>
        </p:txBody>
      </p:sp>
      <p:sp>
        <p:nvSpPr>
          <p:cNvPr id="17" name="타원 16"/>
          <p:cNvSpPr/>
          <p:nvPr/>
        </p:nvSpPr>
        <p:spPr>
          <a:xfrm>
            <a:off x="8439325" y="268448"/>
            <a:ext cx="813732" cy="813732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 첨</a:t>
            </a:r>
          </a:p>
        </p:txBody>
      </p:sp>
    </p:spTree>
    <p:extLst>
      <p:ext uri="{BB962C8B-B14F-4D97-AF65-F5344CB8AC3E}">
        <p14:creationId xmlns:p14="http://schemas.microsoft.com/office/powerpoint/2010/main" xmlns="" val="23632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1886370"/>
              </p:ext>
            </p:extLst>
          </p:nvPr>
        </p:nvGraphicFramePr>
        <p:xfrm>
          <a:off x="344488" y="1241962"/>
          <a:ext cx="9215437" cy="5097878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.2 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자재문서→회계전표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문서 조회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경로나 트랜잭션 코드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(MB03)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사용하여 프로그램을 실행함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번호 및 자재문서 연도 필드에 해당 정보를 입력하여 세부항목 화면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으로 이동함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자재이동에 대한 회계문서를 클릭하면 ⑤회계 내의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전표창이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활성화 되는데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해당란을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클릭하면 전표를 조회할 수 있음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⑥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해당 자재문서에 대한 회계전표가 보이면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G/L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 및 금액 등 내용을 확인함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참조 입고관리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PO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전표 직접 지정하여 입력하는 방식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91267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1" y="1647826"/>
            <a:ext cx="6856412" cy="4011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981075" y="26479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63286" y="147637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114550" y="20955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867275" y="221932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76500" y="431482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3023" y="4190591"/>
            <a:ext cx="3265713" cy="203413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9" name="구부러진 연결선 38"/>
          <p:cNvCxnSpPr>
            <a:endCxn id="38" idx="1"/>
          </p:cNvCxnSpPr>
          <p:nvPr/>
        </p:nvCxnSpPr>
        <p:spPr>
          <a:xfrm>
            <a:off x="4269921" y="4547507"/>
            <a:ext cx="1943102" cy="66015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타원 42"/>
          <p:cNvSpPr/>
          <p:nvPr/>
        </p:nvSpPr>
        <p:spPr>
          <a:xfrm>
            <a:off x="7480388" y="419871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8439325" y="268448"/>
            <a:ext cx="813732" cy="813732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 첨</a:t>
            </a:r>
          </a:p>
        </p:txBody>
      </p:sp>
    </p:spTree>
    <p:extLst>
      <p:ext uri="{BB962C8B-B14F-4D97-AF65-F5344CB8AC3E}">
        <p14:creationId xmlns:p14="http://schemas.microsoft.com/office/powerpoint/2010/main" xmlns="" val="143004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379122"/>
              </p:ext>
            </p:extLst>
          </p:nvPr>
        </p:nvGraphicFramePr>
        <p:xfrm>
          <a:off x="344488" y="1241962"/>
          <a:ext cx="9215437" cy="5109852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49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.3_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자재코드→회계전표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재고문서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전기일기준을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검색조건으로 설정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 자재문서 리스트 조회 결과 화면으로 이동함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리스트가 활성화 되면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조회하고자 하는 행에  마우스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커서를 두고 클릭을 하면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해당전표가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문서정보를 선택하고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회계전표리스트를 창이 생성됨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⑥의 회계전표를 클릭하면 자재전표를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생성됨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6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31368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Submit &amp; Status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731" y="1644650"/>
            <a:ext cx="3323526" cy="1800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170943" y="144734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2878" y="183360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0719" y="1915808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7835" y="2001888"/>
            <a:ext cx="4874079" cy="3762098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3" name="타원 22"/>
          <p:cNvSpPr/>
          <p:nvPr/>
        </p:nvSpPr>
        <p:spPr>
          <a:xfrm>
            <a:off x="2633836" y="252027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50" name="구부러진 연결선 49"/>
          <p:cNvCxnSpPr/>
          <p:nvPr/>
        </p:nvCxnSpPr>
        <p:spPr>
          <a:xfrm>
            <a:off x="571500" y="1763485"/>
            <a:ext cx="1714500" cy="25309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구부러진 연결선 51"/>
          <p:cNvCxnSpPr/>
          <p:nvPr/>
        </p:nvCxnSpPr>
        <p:spPr>
          <a:xfrm rot="5400000">
            <a:off x="2784022" y="3045279"/>
            <a:ext cx="489857" cy="97971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타원 54"/>
          <p:cNvSpPr/>
          <p:nvPr/>
        </p:nvSpPr>
        <p:spPr>
          <a:xfrm>
            <a:off x="2849901" y="334521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3627370" y="375179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2226" y="4261757"/>
            <a:ext cx="3123853" cy="1894692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8" name="구부러진 연결선 57"/>
          <p:cNvCxnSpPr>
            <a:endCxn id="60" idx="2"/>
          </p:cNvCxnSpPr>
          <p:nvPr/>
        </p:nvCxnSpPr>
        <p:spPr>
          <a:xfrm flipV="1">
            <a:off x="4841421" y="4379685"/>
            <a:ext cx="1430653" cy="486229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타원 59"/>
          <p:cNvSpPr/>
          <p:nvPr/>
        </p:nvSpPr>
        <p:spPr>
          <a:xfrm>
            <a:off x="6272074" y="425586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7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212361" y="3905793"/>
            <a:ext cx="429999" cy="148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0815" y="3032760"/>
            <a:ext cx="1156704" cy="99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타원 64"/>
          <p:cNvSpPr/>
          <p:nvPr/>
        </p:nvSpPr>
        <p:spPr>
          <a:xfrm>
            <a:off x="5281474" y="42330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25" name="구부러진 연결선 24"/>
          <p:cNvCxnSpPr/>
          <p:nvPr/>
        </p:nvCxnSpPr>
        <p:spPr>
          <a:xfrm>
            <a:off x="4767943" y="4269921"/>
            <a:ext cx="555171" cy="106136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타원 23"/>
          <p:cNvSpPr/>
          <p:nvPr/>
        </p:nvSpPr>
        <p:spPr>
          <a:xfrm>
            <a:off x="8439325" y="268448"/>
            <a:ext cx="813732" cy="813732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 첨</a:t>
            </a:r>
          </a:p>
        </p:txBody>
      </p:sp>
    </p:spTree>
    <p:extLst>
      <p:ext uri="{BB962C8B-B14F-4D97-AF65-F5344CB8AC3E}">
        <p14:creationId xmlns:p14="http://schemas.microsoft.com/office/powerpoint/2010/main" xmlns="" val="23632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21503</TotalTime>
  <Words>6897</Words>
  <Application>Microsoft Office PowerPoint</Application>
  <PresentationFormat>A4 용지(210x297mm)</PresentationFormat>
  <Paragraphs>1421</Paragraphs>
  <Slides>53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56" baseType="lpstr">
      <vt:lpstr>Office Theme</vt:lpstr>
      <vt:lpstr>1_Office Theme</vt:lpstr>
      <vt:lpstr>비트맵 이미지</vt:lpstr>
      <vt:lpstr>슬라이드 0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슬라이드 8</vt:lpstr>
      <vt:lpstr>슬라이드 9</vt:lpstr>
      <vt:lpstr>슬라이드 10</vt:lpstr>
      <vt:lpstr>입고처리~QM처리 후 취소 관련 상세처리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입고처리~정산처리 후 취소 관련 상세처리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교육 개요: 구매입고에 대한 취소 및 반품처리</vt:lpstr>
      <vt:lpstr>슬라이드 34</vt:lpstr>
      <vt:lpstr>슬라이드 35</vt:lpstr>
      <vt:lpstr>교육 개요: 구매입고에 대한 취소 및 반품처리</vt:lpstr>
      <vt:lpstr>슬라이드 37</vt:lpstr>
      <vt:lpstr>슬라이드 38</vt:lpstr>
      <vt:lpstr>슬라이드 39</vt:lpstr>
      <vt:lpstr>교육 개요: 구매입고에 대한 취소 및 반품처리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hyung-il.cho@accenture.com</dc:creator>
  <cp:lastModifiedBy>이상철</cp:lastModifiedBy>
  <cp:revision>1072</cp:revision>
  <cp:lastPrinted>2013-03-08T15:48:07Z</cp:lastPrinted>
  <dcterms:created xsi:type="dcterms:W3CDTF">2008-05-17T00:48:54Z</dcterms:created>
  <dcterms:modified xsi:type="dcterms:W3CDTF">2013-03-28T00:00:12Z</dcterms:modified>
</cp:coreProperties>
</file>