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1.xml" ContentType="application/vnd.openxmlformats-officedocument.presentationml.tags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47"/>
  </p:notesMasterIdLst>
  <p:handoutMasterIdLst>
    <p:handoutMasterId r:id="rId48"/>
  </p:handoutMasterIdLst>
  <p:sldIdLst>
    <p:sldId id="374" r:id="rId3"/>
    <p:sldId id="375" r:id="rId4"/>
    <p:sldId id="377" r:id="rId5"/>
    <p:sldId id="379" r:id="rId6"/>
    <p:sldId id="390" r:id="rId7"/>
    <p:sldId id="391" r:id="rId8"/>
    <p:sldId id="450" r:id="rId9"/>
    <p:sldId id="453" r:id="rId10"/>
    <p:sldId id="451" r:id="rId11"/>
    <p:sldId id="452" r:id="rId12"/>
    <p:sldId id="454" r:id="rId13"/>
    <p:sldId id="455" r:id="rId14"/>
    <p:sldId id="392" r:id="rId15"/>
    <p:sldId id="396" r:id="rId16"/>
    <p:sldId id="480" r:id="rId17"/>
    <p:sldId id="456" r:id="rId18"/>
    <p:sldId id="481" r:id="rId19"/>
    <p:sldId id="457" r:id="rId20"/>
    <p:sldId id="458" r:id="rId21"/>
    <p:sldId id="459" r:id="rId22"/>
    <p:sldId id="483" r:id="rId23"/>
    <p:sldId id="484" r:id="rId24"/>
    <p:sldId id="482" r:id="rId25"/>
    <p:sldId id="460" r:id="rId26"/>
    <p:sldId id="462" r:id="rId27"/>
    <p:sldId id="485" r:id="rId28"/>
    <p:sldId id="463" r:id="rId29"/>
    <p:sldId id="464" r:id="rId30"/>
    <p:sldId id="465" r:id="rId31"/>
    <p:sldId id="466" r:id="rId32"/>
    <p:sldId id="467" r:id="rId33"/>
    <p:sldId id="468" r:id="rId34"/>
    <p:sldId id="469" r:id="rId35"/>
    <p:sldId id="470" r:id="rId36"/>
    <p:sldId id="473" r:id="rId37"/>
    <p:sldId id="474" r:id="rId38"/>
    <p:sldId id="475" r:id="rId39"/>
    <p:sldId id="476" r:id="rId40"/>
    <p:sldId id="477" r:id="rId41"/>
    <p:sldId id="478" r:id="rId42"/>
    <p:sldId id="479" r:id="rId43"/>
    <p:sldId id="486" r:id="rId44"/>
    <p:sldId id="487" r:id="rId45"/>
    <p:sldId id="488" r:id="rId46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452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41">
          <p15:clr>
            <a:srgbClr val="A4A3A4"/>
          </p15:clr>
        </p15:guide>
        <p15:guide id="2" pos="312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33"/>
    <a:srgbClr val="FF0000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809" autoAdjust="0"/>
    <p:restoredTop sz="97138" autoAdjust="0"/>
  </p:normalViewPr>
  <p:slideViewPr>
    <p:cSldViewPr snapToGrid="0" showGuides="1">
      <p:cViewPr varScale="1">
        <p:scale>
          <a:sx n="76" d="100"/>
          <a:sy n="76" d="100"/>
        </p:scale>
        <p:origin x="948" y="84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0023" cy="180023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25402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635896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2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786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73315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39487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9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052" name="Picture 1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7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/>
          <p:nvPr/>
        </p:nvSpPr>
        <p:spPr>
          <a:xfrm>
            <a:off x="1397910" y="3580301"/>
            <a:ext cx="71101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ko-KR" altLang="en-US" sz="30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사용자 교육 </a:t>
            </a:r>
            <a:r>
              <a:rPr lang="ko-KR" altLang="en-US" sz="3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매뉴얼</a:t>
            </a:r>
            <a:endParaRPr lang="en-US" altLang="ko-KR" sz="30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 FI</a:t>
            </a:r>
            <a:r>
              <a:rPr lang="ko-KR" altLang="en-US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</a:t>
            </a:r>
            <a:endParaRPr lang="en-US" altLang="ko-KR" sz="18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6" name="Rectangle 1"/>
          <p:cNvSpPr/>
          <p:nvPr/>
        </p:nvSpPr>
        <p:spPr>
          <a:xfrm>
            <a:off x="2819400" y="5433175"/>
            <a:ext cx="4267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2015. </a:t>
            </a:r>
            <a:r>
              <a:rPr lang="en-US" altLang="ko-KR" sz="1800" b="1" dirty="0" smtClean="0">
                <a:ea typeface="맑은 고딕" panose="020B0503020000020004" pitchFamily="50" charset="-127"/>
                <a:cs typeface="Arial" panose="020B0604020202020204" pitchFamily="34" charset="0"/>
              </a:rPr>
              <a:t>10</a:t>
            </a:r>
            <a:endParaRPr lang="en-US" altLang="ko-KR" sz="1800" b="1" dirty="0" smtClean="0"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algn="ctr"/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세방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Express NSIS </a:t>
            </a:r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확장 프로젝트 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TFT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33846797"/>
              </p:ext>
            </p:extLst>
          </p:nvPr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2015.10.06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v0.9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조승권 부장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과정개요</a:t>
            </a:r>
          </a:p>
        </p:txBody>
      </p:sp>
      <p:sp>
        <p:nvSpPr>
          <p:cNvPr id="56323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33390"/>
              </p:ext>
            </p:extLst>
          </p:nvPr>
        </p:nvGraphicFramePr>
        <p:xfrm>
          <a:off x="344488" y="1412875"/>
          <a:ext cx="9288462" cy="4824413"/>
        </p:xfrm>
        <a:graphic>
          <a:graphicData uri="http://schemas.openxmlformats.org/drawingml/2006/table">
            <a:tbl>
              <a:tblPr/>
              <a:tblGrid>
                <a:gridCol w="9288462"/>
              </a:tblGrid>
              <a:tr h="48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결산관련 관련 모든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을 설명한다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76" name="Group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1059565"/>
              </p:ext>
            </p:extLst>
          </p:nvPr>
        </p:nvGraphicFramePr>
        <p:xfrm>
          <a:off x="1000125" y="1633538"/>
          <a:ext cx="7905750" cy="3963982"/>
        </p:xfrm>
        <a:graphic>
          <a:graphicData uri="http://schemas.openxmlformats.org/drawingml/2006/table">
            <a:tbl>
              <a:tblPr/>
              <a:tblGrid>
                <a:gridCol w="1665288"/>
                <a:gridCol w="6240462"/>
              </a:tblGrid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과목코드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과목명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FI_07.01.01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결산기간 통제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FI_07.01.02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건설중인 자산 대체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FI_07.01.03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감가상각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FI_07.02.01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기간손익 인식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FI_07.02.03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외화환산평가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FI_07.02.07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연마감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FI_07.02.08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차기이월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8408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과목구성</a:t>
            </a:r>
          </a:p>
        </p:txBody>
      </p:sp>
      <p:sp>
        <p:nvSpPr>
          <p:cNvPr id="58409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841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/>
              <a:t>사용자 교육 개요</a:t>
            </a:r>
            <a:endParaRPr lang="ko-KR" altLang="en-US" dirty="0" smtClean="0"/>
          </a:p>
        </p:txBody>
      </p:sp>
      <p:sp>
        <p:nvSpPr>
          <p:cNvPr id="5841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2896892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결산 관련 모든 거래처리를 수행가능 해야 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고정자산관리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0782166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고정자산관리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662" y="1873250"/>
            <a:ext cx="8682038" cy="431328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11200" y="1511300"/>
            <a:ext cx="2311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600" b="1" dirty="0" smtClean="0">
                <a:latin typeface="+mn-ea"/>
                <a:ea typeface="+mn-ea"/>
              </a:rPr>
              <a:t>결산기간 통제</a:t>
            </a:r>
            <a:endParaRPr lang="ko-KR" altLang="en-US" sz="1600" b="1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612" y="1873250"/>
            <a:ext cx="8713788" cy="425340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11200" y="1511300"/>
            <a:ext cx="2311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600" b="1" dirty="0" smtClean="0">
                <a:latin typeface="+mn-ea"/>
                <a:ea typeface="+mn-ea"/>
              </a:rPr>
              <a:t>건설중인 자산 대체</a:t>
            </a:r>
            <a:endParaRPr lang="ko-KR" altLang="en-US" sz="1600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541336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450" y="1873250"/>
            <a:ext cx="8769350" cy="42713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11200" y="1511300"/>
            <a:ext cx="2311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600" b="1" dirty="0" smtClean="0">
                <a:latin typeface="+mn-ea"/>
                <a:ea typeface="+mn-ea"/>
              </a:rPr>
              <a:t>감가상각</a:t>
            </a:r>
            <a:endParaRPr lang="ko-KR" altLang="en-US" sz="1600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24586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438" y="1873250"/>
            <a:ext cx="8818562" cy="41814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11200" y="1511300"/>
            <a:ext cx="2311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600" b="1" dirty="0" smtClean="0">
                <a:latin typeface="+mn-ea"/>
                <a:ea typeface="+mn-ea"/>
              </a:rPr>
              <a:t>기간손익인식</a:t>
            </a:r>
            <a:endParaRPr lang="ko-KR" altLang="en-US" sz="1600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909079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124" y="1854200"/>
            <a:ext cx="8677276" cy="428478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11200" y="1511300"/>
            <a:ext cx="2311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600" b="1" dirty="0" smtClean="0">
                <a:latin typeface="+mn-ea"/>
                <a:ea typeface="+mn-ea"/>
              </a:rPr>
              <a:t>외화환산평가</a:t>
            </a:r>
            <a:endParaRPr lang="ko-KR" altLang="en-US" sz="1600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76736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9274" y="1803400"/>
            <a:ext cx="8734426" cy="435404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11200" y="1511300"/>
            <a:ext cx="2311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600" b="1" dirty="0" smtClean="0">
                <a:latin typeface="+mn-ea"/>
                <a:ea typeface="+mn-ea"/>
              </a:rPr>
              <a:t>고정자산 마감</a:t>
            </a:r>
            <a:endParaRPr lang="ko-KR" altLang="en-US" sz="1600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21349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787" y="1873250"/>
            <a:ext cx="8710613" cy="432198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11200" y="1511300"/>
            <a:ext cx="2311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600" b="1" dirty="0" err="1" smtClean="0">
                <a:latin typeface="+mn-ea"/>
                <a:ea typeface="+mn-ea"/>
              </a:rPr>
              <a:t>차기이월</a:t>
            </a:r>
            <a:endParaRPr lang="ko-KR" altLang="en-US" sz="1600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273414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5140686"/>
              </p:ext>
            </p:extLst>
          </p:nvPr>
        </p:nvGraphicFramePr>
        <p:xfrm>
          <a:off x="488950" y="1557338"/>
          <a:ext cx="8856663" cy="4582417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440042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8483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4571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결산기간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통제</a:t>
                      </a:r>
                    </a:p>
                  </a:txBody>
                  <a:tcPr marL="90000" marR="90000" marT="72000" marB="7200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결산기간 통제 프로세스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FAGL_EHP4_T001B_COFI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건설중인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자산 대체</a:t>
                      </a:r>
                    </a:p>
                  </a:txBody>
                  <a:tcPr marL="90000" marR="90000" marT="72000" marB="7200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건설중인 자산 대체 프로세스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AIAB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감가상각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감가상각 관련 프로세스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AFAB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기간손익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인식</a:t>
                      </a:r>
                    </a:p>
                  </a:txBody>
                  <a:tcPr marL="90000" marR="90000" marT="72000" marB="7200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기간손익 인식 프로세스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ACACACT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외화환산평가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외환환산 평가 프로세스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FAGL_FC_VAL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연마감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고정자산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연마감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프로세스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AJRW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9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차기이월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차기이월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프로세스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FAGLGVTR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9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0665238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결산기간 통제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결산시점시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결산관련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기간을 통제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From~To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기간에만 입력 가능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953" y="1747122"/>
            <a:ext cx="4841048" cy="3409078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281113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FAGL_EHP4_T001B_COFI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 기간 개시 및 마감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492951" y="3286560"/>
            <a:ext cx="4841049" cy="186963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5080000" y="2948424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8958873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건설중인 자산 대체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건설중인 자산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951" y="1660246"/>
            <a:ext cx="3444049" cy="3658557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1445635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AIAB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708851" y="3103065"/>
            <a:ext cx="2859849" cy="49103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3479800" y="2849065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0628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4055838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건설중인 자산 대체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본자산대체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대상 건설중인 자산선택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버튼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362" y="1657350"/>
            <a:ext cx="4739482" cy="3028950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485117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AIAB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1478757" y="2317750"/>
            <a:ext cx="470694" cy="25082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3844925" y="382905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986756" y="206375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93712" y="4083050"/>
            <a:ext cx="3240088" cy="1587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5549900" y="187110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8858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9696548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건설중인 자산 대체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본자산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정산 룰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Cat : “FXA”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정산리시버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정산대상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본자산코드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3) %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정산비율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다음으로 화면 빠져 나오기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상태표시등에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파란불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변경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237" y="1674812"/>
            <a:ext cx="4818063" cy="3049588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AIAB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타원 4"/>
          <p:cNvSpPr/>
          <p:nvPr/>
        </p:nvSpPr>
        <p:spPr>
          <a:xfrm>
            <a:off x="3844925" y="382905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93712" y="4083049"/>
            <a:ext cx="3240088" cy="32226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925" y="4721225"/>
            <a:ext cx="4778375" cy="647700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>
            <a:off x="503237" y="4872036"/>
            <a:ext cx="779463" cy="32226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1470025" y="4594225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5549900" y="27504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4619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2368876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건설중인 자산 대체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건설중인 자산번호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일자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옵선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176" y="1724024"/>
            <a:ext cx="4815523" cy="3383181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561710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AIBU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508000" y="2276766"/>
            <a:ext cx="2006600" cy="13623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2649852" y="21209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20688" y="4530917"/>
            <a:ext cx="912812" cy="44748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2776852" y="2644776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567362" y="18796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404176" y="2841624"/>
            <a:ext cx="2245676" cy="58737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1535266" y="4403917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580062" y="22352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1035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975" y="1620123"/>
            <a:ext cx="4899025" cy="1662592"/>
          </a:xfrm>
          <a:prstGeom prst="rect">
            <a:avLst/>
          </a:prstGeom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2825263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건설중인 자산 대체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Test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수행 결과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Test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수행결과에 따른 전표 시뮬레이션 결과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만약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시물레이션결과에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이상이 없을 경우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앞화면에서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Test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옵션을 제거하고 수행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회계전표 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AIBU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434974" y="1876860"/>
            <a:ext cx="4759325" cy="146800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5067299" y="1501697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975" y="3429000"/>
            <a:ext cx="4924425" cy="1866900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447674" y="3515160"/>
            <a:ext cx="4759325" cy="178074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029200" y="3339026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5587999" y="1493123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5587999" y="1858405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9565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7045572"/>
              </p:ext>
            </p:extLst>
          </p:nvPr>
        </p:nvGraphicFramePr>
        <p:xfrm>
          <a:off x="344488" y="1295400"/>
          <a:ext cx="9215437" cy="551180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감가상각 전기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감가상각 수행기간 설정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실행사유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계획된 전기 실행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처음으로 해당 월에 감가상각을 수행할 경우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반복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계획된 전기 실행이 수행된 이후 추가 감가상각을 수행해야 할 경우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3)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재시작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감가상각수행도중 시스템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error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발생하여 추가로 수행이 필요할 경우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4)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비계획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전기실행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비계획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감가상각을 수행해야 하는 경우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자산리스트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Test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옵션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868" y="1620123"/>
            <a:ext cx="4785932" cy="3628586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719041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AFAB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감가상각전기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471868" y="2162385"/>
            <a:ext cx="2360232" cy="59351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3524250" y="2085258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71868" y="2866588"/>
            <a:ext cx="1153732" cy="73386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752980" y="2877423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471868" y="3684585"/>
            <a:ext cx="1153732" cy="24058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752980" y="3600449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5549900" y="1874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5594350" y="3685564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71868" y="4422553"/>
            <a:ext cx="1153732" cy="24058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1665064" y="4170579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5594350" y="4039793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220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7389844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감가상각 전기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참조전표 번호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감가상각 전표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시물레이션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결과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868" y="1682123"/>
            <a:ext cx="4824032" cy="2905125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AFAB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감가상각전기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590577" y="3314700"/>
            <a:ext cx="417132" cy="3175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3007709" y="30607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5549900" y="1874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868" y="3802062"/>
            <a:ext cx="2879725" cy="1798547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507777" y="4114799"/>
            <a:ext cx="2843816" cy="148580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3273202" y="3848098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3484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2477043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감가상각 전기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Test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 클릭 제거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프로그램 메뉴상에 백그라운드에서 실행부분을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868" y="1597180"/>
            <a:ext cx="4404932" cy="3553199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AFAB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감가상각전기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561752" y="1620121"/>
            <a:ext cx="1686148" cy="66631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1438655" y="4093441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19493" y="4347441"/>
            <a:ext cx="918782" cy="3175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344134" y="1826276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5549900" y="1874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899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감가상각 전기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매개변수 확정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 버튼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즉시 부분을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저장버튼클릭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저장과 동시에 감가상각 수행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868" y="1734422"/>
            <a:ext cx="4582731" cy="169107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863" y="3509628"/>
            <a:ext cx="4630736" cy="1957920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AFAB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감가상각전기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471868" y="3187700"/>
            <a:ext cx="417132" cy="3175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882650" y="295467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71868" y="3608288"/>
            <a:ext cx="664782" cy="3175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136650" y="334645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882650" y="5248708"/>
            <a:ext cx="254000" cy="3175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184275" y="4994708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5549900" y="1874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5537200" y="2212258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125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0521497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감가상각 전기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감가상각 조회기간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감가상각 자산리스트 조회 버튼클릭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092" y="1620122"/>
            <a:ext cx="4916204" cy="3574178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213628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AFBP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감가상각전기로그 조회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622676" y="2578100"/>
            <a:ext cx="2298324" cy="584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3054584" y="23495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89092" y="4279900"/>
            <a:ext cx="2298324" cy="584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2921000" y="4120278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549900" y="1817844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971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8544280"/>
              </p:ext>
            </p:extLst>
          </p:nvPr>
        </p:nvGraphicFramePr>
        <p:xfrm>
          <a:off x="344488" y="1295400"/>
          <a:ext cx="9215437" cy="587756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기간손익 오브젝트 작성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참조 데이터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1)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발생오프젝트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범주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“6000”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Text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3)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책임자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내용연수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기간입력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법적 보험기간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항목데이터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1) (4)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버큰클릭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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신규생성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anose="05000000000000000000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  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발생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보험종류입력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화재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생명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차량 보험 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     3)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AccP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: “IFRS”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anose="05000000000000000000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     4)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발생처리할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총계 금액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총보험료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금액입력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anose="05000000000000000000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     5)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Acrcy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해당 금액의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Currency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anose="05000000000000000000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     6)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발생방법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일할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월할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처리 방식 결정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anose="05000000000000000000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 2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번항목에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있는 매개변수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Tab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anose="05000000000000000000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9273" y="1747122"/>
            <a:ext cx="4707899" cy="3485278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274048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ACACTREE01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발생 오브젝트 생성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1935289" y="2286039"/>
            <a:ext cx="3200591" cy="53336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4952206" y="2032039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60822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935289" y="2824957"/>
            <a:ext cx="3200591" cy="38306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972064" y="2717124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935289" y="3250484"/>
            <a:ext cx="3200591" cy="102433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4972064" y="3148209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935289" y="3402209"/>
            <a:ext cx="205931" cy="25685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2166045" y="3250484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5560822" y="2425719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560822" y="2928956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880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616758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기간손익 오브젝트 작성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매개변수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보험사 입력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정보성 항목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기간전표 생성시 필요한 조직정보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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저장 버튼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anose="05000000000000000000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763" y="1784506"/>
            <a:ext cx="4623117" cy="1353913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763" y="3518316"/>
            <a:ext cx="4623117" cy="2000250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ACACTREE01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발생 오브젝트 생성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525589" y="1803439"/>
            <a:ext cx="3843211" cy="87628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4498340" y="166204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60822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862719" y="3364784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38289" y="3491784"/>
            <a:ext cx="3200591" cy="102433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5560822" y="2082819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3271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8312079"/>
              </p:ext>
            </p:extLst>
          </p:nvPr>
        </p:nvGraphicFramePr>
        <p:xfrm>
          <a:off x="344488" y="1295400"/>
          <a:ext cx="9215437" cy="532892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기간손익 오브젝트 작성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미지급금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일반계정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(2071001)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금액입력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부가가치세 포함금액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세금정보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부분을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하면 세액이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자동계산되어짐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세금코드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고정자산취득관련 부가세 코드입력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3)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사업장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본사 또는 부사사무소 사업장을 선택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사업장의 개념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SAP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상에 사업장은 부가가치세 신고사업장을 의미함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전표요약사항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고정자산번호입력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“70”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고정자산번호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3)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 취득의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“100”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641" y="1620123"/>
            <a:ext cx="4826760" cy="3940354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364899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ACACTREE01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발생 오브젝트 생성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405640" y="4660900"/>
            <a:ext cx="4826759" cy="96609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4978400" y="1686641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5562600" y="1864441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584824" y="2241237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5562600" y="3848894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5584824" y="4245613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5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037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1997776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기간손익 정기 발생 실행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 데이터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회사코드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“6000”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회계기준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“IFRS”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3)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손익발생유형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유형 선별적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 매개변수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발생 주요일자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결산 기산일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데이터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“N”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“R“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반복실행시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테스트 실행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테스트 실행을 실행이 필요할 경우 체크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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463" y="1721722"/>
            <a:ext cx="4630737" cy="3691264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24490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ACACACT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정기 발생 실행 시작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525463" y="2155794"/>
            <a:ext cx="3639502" cy="66285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4295140" y="1922464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63246" y="3483216"/>
            <a:ext cx="2608262" cy="36353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209290" y="338296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25463" y="3925889"/>
            <a:ext cx="3878897" cy="91685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4411980" y="3795954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5562600" y="24202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5575300" y="29409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2716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1127471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기간손익 정기 발생 실행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시뮬레이션 결과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013" y="1722437"/>
            <a:ext cx="4827588" cy="3209925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ACACACT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정기 발생 실행 시작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타원 4"/>
          <p:cNvSpPr/>
          <p:nvPr/>
        </p:nvSpPr>
        <p:spPr>
          <a:xfrm>
            <a:off x="5054601" y="2168604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81013" y="2509122"/>
            <a:ext cx="4827588" cy="242324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9408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076" y="1727201"/>
            <a:ext cx="4632324" cy="170180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" y="3594101"/>
            <a:ext cx="4632324" cy="1701800"/>
          </a:xfrm>
          <a:prstGeom prst="rect">
            <a:avLst/>
          </a:prstGeom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5402481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기간손익 정기 발생 실행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 결과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성공 메시지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오브젝트별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회계전표 검사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회계전표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96940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ACACACT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정기 발생 실행 시작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626300" y="3611561"/>
            <a:ext cx="4606099" cy="168434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00076" y="2031256"/>
            <a:ext cx="4632324" cy="139774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5022849" y="1747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575298" y="222906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5016500" y="34290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4961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66099"/>
              </p:ext>
            </p:extLst>
          </p:nvPr>
        </p:nvGraphicFramePr>
        <p:xfrm>
          <a:off x="344488" y="1295400"/>
          <a:ext cx="9215437" cy="5784323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546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외화환산평가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회사코드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“6000”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 주요일자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결산기준일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3)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 영역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“01”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시뮬레이션이 필요할 경우 테스트 실행 수행 버튼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 매개변수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자동결정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3)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재설정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외화평가에 이미 실행되어졌으나 다시 수정이 필요할 경우 수행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3772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271" y="1620122"/>
            <a:ext cx="4271741" cy="3987800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7836815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FAGL_FC_VAL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미결 항목의 외화 평가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527270" y="2032000"/>
            <a:ext cx="4271741" cy="635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4727794" y="1820164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14570" y="2730500"/>
            <a:ext cx="4284441" cy="287742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727794" y="2696464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549900" y="24130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9150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1011630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외화환산평가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미결항목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GL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 선택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선택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델타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로직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연말 평가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연말 평가를 수행할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연중 평가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월말에 평가를 수행할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537" y="1620122"/>
            <a:ext cx="4703763" cy="3759201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2920815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FAGL_FC_VAL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미결 항목의 외화 평가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490536" y="2646361"/>
            <a:ext cx="4703763" cy="273296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5067299" y="2392361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55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9995061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외화환산평가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GL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계정잔액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1)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 잔액 평가 부분을 체크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==&gt;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737" y="1718547"/>
            <a:ext cx="4881563" cy="3592492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6586015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FAGL_FC_VAL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미결 항목의 외화 평가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439737" y="2992001"/>
            <a:ext cx="4678363" cy="231903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4978400" y="2738001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4692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1517841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분할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합산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외화환산평가 시뮬레이션 결과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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이상이 없을 경우 실제 실행 수행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032" y="1620122"/>
            <a:ext cx="4824952" cy="3612278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FAGL_FC_VAL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미결 항목의 외화 평가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501970" y="2026522"/>
            <a:ext cx="4827014" cy="320587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4952206" y="17725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962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2902870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회계연도 변경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자산 회계연도 변경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회사코드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“6000”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신규회계연도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 회계연도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3)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테스트 실행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Check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회계연도 변경 결과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538" y="1670922"/>
            <a:ext cx="4843462" cy="1676400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581159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AJRW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회계연도 변경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490538" y="2236228"/>
            <a:ext cx="4170362" cy="72287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4660900" y="1826575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0538" y="3429001"/>
            <a:ext cx="4843462" cy="1879600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490538" y="3429001"/>
            <a:ext cx="4843462" cy="1879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5187950" y="3146528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549900" y="2382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0210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111095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매각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결산 정보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회사코드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“6000”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2)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건설중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자산의 자산클래스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“9100”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3)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결산할 회계연도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결산년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테스트 실행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: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Test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실행시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anose="05000000000000000000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anose="05000000000000000000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  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669" y="1736484"/>
            <a:ext cx="4903531" cy="3592754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121593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AJAB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년마감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379669" y="2690096"/>
            <a:ext cx="4255831" cy="123420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4508500" y="2394028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95569" y="4394200"/>
            <a:ext cx="826832" cy="330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511300" y="424934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5572125" y="2416969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4817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950" y="1747122"/>
            <a:ext cx="4790712" cy="3599578"/>
          </a:xfrm>
          <a:prstGeom prst="rect">
            <a:avLst/>
          </a:prstGeom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334753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총계정원장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차기이월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매개변수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“OL”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회사코드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“6000”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3)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회계연도에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차기이월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 옵션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테스트 실행이 필요할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리스트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결과출력 리스트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이익잉여금계정 잔액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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실행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942282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FAGLGVTR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총계정원장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차기이월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548018" y="2254728"/>
            <a:ext cx="4748644" cy="117427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5040280" y="1952583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5549900" y="2428158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5545898" y="277876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526984" y="3477145"/>
            <a:ext cx="4748644" cy="62749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5097794" y="3355106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526984" y="4141922"/>
            <a:ext cx="4748644" cy="435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5106146" y="4025787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828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751" y="1656557"/>
            <a:ext cx="4859249" cy="2524125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751" y="4211242"/>
            <a:ext cx="2047875" cy="1144984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2627" y="4311650"/>
            <a:ext cx="2807940" cy="968375"/>
          </a:xfrm>
          <a:prstGeom prst="rect">
            <a:avLst/>
          </a:prstGeom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6593429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총계정원장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차기이월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차기이월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결과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총계정원장 계정 결과화면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손익계산서 항목 계정 결과화면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378637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FAGLGVTR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총계정원장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차기이월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527752" y="1924051"/>
            <a:ext cx="920048" cy="24852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1320800" y="1642271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74750" y="2299099"/>
            <a:ext cx="4700500" cy="182832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522625" y="4172546"/>
            <a:ext cx="2807941" cy="118368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4974251" y="2051921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474750" y="4178300"/>
            <a:ext cx="2047876" cy="117792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5127579" y="3894855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2367848" y="3894855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5549900" y="18487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549900" y="22170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1447800" y="1930400"/>
            <a:ext cx="920048" cy="24852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2175831" y="1635127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0045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899877"/>
              </p:ext>
            </p:extLst>
          </p:nvPr>
        </p:nvGraphicFramePr>
        <p:xfrm>
          <a:off x="344488" y="1295400"/>
          <a:ext cx="9215437" cy="504190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78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채권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채무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차기이월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 데이터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회사코드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회계연도에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차기이월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차기이월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연도 입력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고객선택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Check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공급처 선택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Check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 매개변수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테스트 실행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세부 로그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579" y="1631076"/>
            <a:ext cx="4859521" cy="3804524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3749495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F.07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채권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채무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차기이월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344488" y="2513726"/>
            <a:ext cx="3808412" cy="45489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5043304" y="28600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93539" y="3154838"/>
            <a:ext cx="4851561" cy="67262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06155" y="4643352"/>
            <a:ext cx="2171946" cy="70787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4066991" y="230259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406154" y="3922712"/>
            <a:ext cx="4838946" cy="65785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5067300" y="3768129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2451101" y="4537073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5549900" y="22043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549900" y="25726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5549900" y="29409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893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817" y="1727199"/>
            <a:ext cx="4673784" cy="3492501"/>
          </a:xfrm>
          <a:prstGeom prst="rect">
            <a:avLst/>
          </a:prstGeom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5288605"/>
              </p:ext>
            </p:extLst>
          </p:nvPr>
        </p:nvGraphicFramePr>
        <p:xfrm>
          <a:off x="344488" y="1295400"/>
          <a:ext cx="9215437" cy="504190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78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채권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채무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차기이월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채권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채무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차기이월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결과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F.07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채권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채무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차기이월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507816" y="1710530"/>
            <a:ext cx="4698389" cy="350916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4952206" y="1510187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2274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350" y="1620123"/>
            <a:ext cx="4883150" cy="1808878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1" y="3546475"/>
            <a:ext cx="4781550" cy="1849535"/>
          </a:xfrm>
          <a:prstGeom prst="rect">
            <a:avLst/>
          </a:prstGeom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23947"/>
              </p:ext>
            </p:extLst>
          </p:nvPr>
        </p:nvGraphicFramePr>
        <p:xfrm>
          <a:off x="344488" y="1295400"/>
          <a:ext cx="9215437" cy="504190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78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기간손익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차기이월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기간손익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차기이월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실행화면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회사코드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대상 회계연도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데이터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어플리케이션 로그 조회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Check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테스트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실행로그 결과 조회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463478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ACACCARRYFORWARD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기간손익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차기이월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529949" y="1636076"/>
            <a:ext cx="4867551" cy="179292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5168901" y="1427909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29949" y="3546474"/>
            <a:ext cx="4867551" cy="184953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105401" y="3406854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5567362" y="2947553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477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7702537"/>
              </p:ext>
            </p:extLst>
          </p:nvPr>
        </p:nvGraphicFramePr>
        <p:xfrm>
          <a:off x="344488" y="1295400"/>
          <a:ext cx="9215437" cy="504190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78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재무제표 조회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대차대조표 리포트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손익계산서 리포트 선택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090" y="1747122"/>
            <a:ext cx="4835710" cy="3612278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901288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FGI3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재무제표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625292" y="4172823"/>
            <a:ext cx="1170172" cy="13247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687514" y="3946684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25292" y="4389437"/>
            <a:ext cx="1170172" cy="13247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741489" y="4262437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5549900" y="18614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65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4482586"/>
              </p:ext>
            </p:extLst>
          </p:nvPr>
        </p:nvGraphicFramePr>
        <p:xfrm>
          <a:off x="344488" y="1295400"/>
          <a:ext cx="9215437" cy="504190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78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재무제표 조회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종료기간 선택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회계연도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 드릴다운 리포트 항목 선택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082" y="1747122"/>
            <a:ext cx="4848225" cy="3663078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FGI3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재무제표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516853" y="4033122"/>
            <a:ext cx="4632509" cy="46267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079604" y="3737054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16853" y="4858622"/>
            <a:ext cx="4632509" cy="55157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5079604" y="470535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5549900" y="1874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084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2364072"/>
              </p:ext>
            </p:extLst>
          </p:nvPr>
        </p:nvGraphicFramePr>
        <p:xfrm>
          <a:off x="344488" y="1295400"/>
          <a:ext cx="9215437" cy="504190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78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재무제표 조회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재무제표 조회화면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163" y="1747122"/>
            <a:ext cx="4783138" cy="3574178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FGI3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재무제표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538163" y="2197614"/>
            <a:ext cx="4783138" cy="312368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054601" y="1774546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409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13855</TotalTime>
  <Words>1759</Words>
  <Application>Microsoft Office PowerPoint</Application>
  <PresentationFormat>A4 용지(210x297mm)</PresentationFormat>
  <Paragraphs>808</Paragraphs>
  <Slides>44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44</vt:i4>
      </vt:variant>
    </vt:vector>
  </HeadingPairs>
  <TitlesOfParts>
    <vt:vector size="53" baseType="lpstr">
      <vt:lpstr>MS PGothic</vt:lpstr>
      <vt:lpstr>굴림</vt:lpstr>
      <vt:lpstr>맑은 고딕</vt:lpstr>
      <vt:lpstr>윤고딕130</vt:lpstr>
      <vt:lpstr>윤고딕150</vt:lpstr>
      <vt:lpstr>Arial</vt:lpstr>
      <vt:lpstr>Wingdings</vt:lpstr>
      <vt:lpstr>Office Theme</vt:lpstr>
      <vt:lpstr>1_Office Theme</vt:lpstr>
      <vt:lpstr>PowerPoint 프레젠테이션</vt:lpstr>
      <vt:lpstr>문서 개정 이력</vt:lpstr>
      <vt:lpstr>사용자 교육 개요</vt:lpstr>
      <vt:lpstr>사용자 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doosan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Cho, Seung-Kwon</cp:lastModifiedBy>
  <cp:revision>444</cp:revision>
  <cp:lastPrinted>2006-08-30T13:33:06Z</cp:lastPrinted>
  <dcterms:created xsi:type="dcterms:W3CDTF">2008-05-17T00:48:54Z</dcterms:created>
  <dcterms:modified xsi:type="dcterms:W3CDTF">2015-10-10T06:20:37Z</dcterms:modified>
</cp:coreProperties>
</file>