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28"/>
  </p:notesMasterIdLst>
  <p:handoutMasterIdLst>
    <p:handoutMasterId r:id="rId29"/>
  </p:handoutMasterIdLst>
  <p:sldIdLst>
    <p:sldId id="374" r:id="rId3"/>
    <p:sldId id="375" r:id="rId4"/>
    <p:sldId id="450" r:id="rId5"/>
    <p:sldId id="391" r:id="rId6"/>
    <p:sldId id="591" r:id="rId7"/>
    <p:sldId id="392" r:id="rId8"/>
    <p:sldId id="589" r:id="rId9"/>
    <p:sldId id="668" r:id="rId10"/>
    <p:sldId id="637" r:id="rId11"/>
    <p:sldId id="639" r:id="rId12"/>
    <p:sldId id="644" r:id="rId13"/>
    <p:sldId id="645" r:id="rId14"/>
    <p:sldId id="646" r:id="rId15"/>
    <p:sldId id="647" r:id="rId16"/>
    <p:sldId id="648" r:id="rId17"/>
    <p:sldId id="653" r:id="rId18"/>
    <p:sldId id="654" r:id="rId19"/>
    <p:sldId id="655" r:id="rId20"/>
    <p:sldId id="656" r:id="rId21"/>
    <p:sldId id="661" r:id="rId22"/>
    <p:sldId id="640" r:id="rId23"/>
    <p:sldId id="662" r:id="rId24"/>
    <p:sldId id="665" r:id="rId25"/>
    <p:sldId id="666" r:id="rId26"/>
    <p:sldId id="667" r:id="rId27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0000"/>
    <a:srgbClr val="103991"/>
    <a:srgbClr val="0083CD"/>
    <a:srgbClr val="000000"/>
    <a:srgbClr val="333333"/>
    <a:srgbClr val="EAEAEA"/>
    <a:srgbClr val="80808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615" autoAdjust="0"/>
    <p:restoredTop sz="97138" autoAdjust="0"/>
  </p:normalViewPr>
  <p:slideViewPr>
    <p:cSldViewPr snapToGrid="0" showGuides="1">
      <p:cViewPr varScale="1">
        <p:scale>
          <a:sx n="116" d="100"/>
          <a:sy n="116" d="100"/>
        </p:scale>
        <p:origin x="-1536" y="-96"/>
      </p:cViewPr>
      <p:guideLst>
        <p:guide orient="horz" pos="4074"/>
        <p:guide pos="37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2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37.png"/><Relationship Id="rId7" Type="http://schemas.openxmlformats.org/officeDocument/2006/relationships/image" Target="../media/image21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8.png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png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49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96001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2013.03.11</a:t>
            </a:r>
          </a:p>
          <a:p>
            <a:pPr algn="r"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/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수입시스템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_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수입제비용 처리</a:t>
            </a:r>
            <a:endParaRPr kumimoji="1" lang="en-US" altLang="ko-KR" sz="2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cs typeface="윤고딕130"/>
            </a:endParaRPr>
          </a:p>
          <a:p>
            <a:pPr lvl="0" eaLnBrk="0" hangingPunct="0">
              <a:lnSpc>
                <a:spcPct val="150000"/>
              </a:lnSpc>
            </a:pPr>
            <a:endParaRPr lang="en-US" altLang="ko-KR" sz="16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2013.03.07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v1.0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이기주 과장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631091"/>
          <a:ext cx="8848081" cy="4225209"/>
        </p:xfrm>
        <a:graphic>
          <a:graphicData uri="http://schemas.openxmlformats.org/drawingml/2006/table">
            <a:tbl>
              <a:tblPr/>
              <a:tblGrid>
                <a:gridCol w="8848081"/>
              </a:tblGrid>
              <a:tr h="42252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342900" marR="0" lvl="0" indent="-34290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관세사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운송사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포워더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등으로부터 접수 받은 각종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수입제비용을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정상적으로 접수하며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342900" marR="0" lvl="0" indent="-34290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접수된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수입제반비용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처리건에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대해 전기 처리 및 전표 확인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342900" marR="0" lvl="0" indent="-34290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342900" marR="0" lvl="0" indent="-34290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  </a:t>
                      </a:r>
                      <a:r>
                        <a:rPr kumimoji="1" lang="en-US" altLang="ko-K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TradeONE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비용청구하지 않는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대상건의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전기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 및 전표 확인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342900" marR="0" lvl="0" indent="-34290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342900" marR="0" lvl="0" indent="-34290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   PO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 통관제비용이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월합으로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정산처리되는지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확인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?</a:t>
                      </a:r>
                    </a:p>
                    <a:p>
                      <a:pPr marL="342900" marR="0" lvl="0" indent="-34290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342900" marR="0" lvl="0" indent="-34290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4.   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비용발생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하지 않은 부대비용에 대해 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GR/IR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계정 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clearing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수행한다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.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342900" marR="0" lvl="0" indent="-34290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절차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수입제비용 처리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" name="Group 163"/>
          <p:cNvGraphicFramePr>
            <a:graphicFrameLocks noGrp="1"/>
          </p:cNvGraphicFramePr>
          <p:nvPr/>
        </p:nvGraphicFramePr>
        <p:xfrm>
          <a:off x="428367" y="1380849"/>
          <a:ext cx="8979244" cy="5143519"/>
        </p:xfrm>
        <a:graphic>
          <a:graphicData uri="http://schemas.openxmlformats.org/drawingml/2006/table">
            <a:tbl>
              <a:tblPr/>
              <a:tblGrid>
                <a:gridCol w="1116426"/>
                <a:gridCol w="7862818"/>
              </a:tblGrid>
              <a:tr h="32218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3" marR="36003" marT="46791" marB="467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3" marR="36003" marT="46791" marB="467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8869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협력사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3" marR="36003" marT="46791" marB="467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3" marR="36003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153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3" marR="36003" marT="46791" marB="467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3" marR="36003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268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은행</a:t>
                      </a:r>
                    </a:p>
                  </a:txBody>
                  <a:tcPr marL="36003" marR="36003" marT="46791" marB="467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3" marR="36003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63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재무회계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3" marR="36003" marT="46791" marB="467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3" marR="36003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" name="AutoShape 447"/>
          <p:cNvSpPr>
            <a:spLocks noChangeArrowheads="1"/>
          </p:cNvSpPr>
          <p:nvPr/>
        </p:nvSpPr>
        <p:spPr bwMode="auto">
          <a:xfrm>
            <a:off x="1695450" y="3589004"/>
            <a:ext cx="1187450" cy="395287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36000" tIns="36000" rIns="36000" bIns="36000" anchor="ctr"/>
          <a:lstStyle/>
          <a:p>
            <a:pPr algn="ctr" latinLnBrk="0">
              <a:spcBef>
                <a:spcPct val="10000"/>
              </a:spcBef>
            </a:pPr>
            <a:r>
              <a:rPr kumimoji="0" lang="en-US" altLang="ko-KR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MM.01.07.04</a:t>
            </a:r>
            <a:endParaRPr kumimoji="0" lang="en-US" altLang="ko-KR" sz="1000">
              <a:latin typeface="맑은 고딕" pitchFamily="50" charset="-127"/>
              <a:ea typeface="맑은 고딕" pitchFamily="50" charset="-127"/>
            </a:endParaRPr>
          </a:p>
          <a:p>
            <a:pPr algn="ctr" latinLnBrk="0">
              <a:spcBef>
                <a:spcPct val="10000"/>
              </a:spcBef>
            </a:pP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보험</a:t>
            </a:r>
            <a:r>
              <a:rPr kumimoji="0" lang="en-US" altLang="ko-KR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보험사</a:t>
            </a:r>
            <a:r>
              <a:rPr kumimoji="0" lang="en-US" altLang="ko-KR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12" name="AutoShape 447"/>
          <p:cNvSpPr>
            <a:spLocks noChangeArrowheads="1"/>
          </p:cNvSpPr>
          <p:nvPr/>
        </p:nvSpPr>
        <p:spPr bwMode="auto">
          <a:xfrm>
            <a:off x="1695450" y="3123866"/>
            <a:ext cx="1187450" cy="39528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36000" tIns="36000" rIns="36000" bIns="36000" anchor="ctr"/>
          <a:lstStyle/>
          <a:p>
            <a:pPr algn="ctr" latinLnBrk="0">
              <a:spcBef>
                <a:spcPct val="10000"/>
              </a:spcBef>
            </a:pPr>
            <a:r>
              <a:rPr kumimoji="0" lang="en-US" altLang="ko-KR" sz="1000">
                <a:latin typeface="맑은 고딕" pitchFamily="50" charset="-127"/>
                <a:ea typeface="맑은 고딕" pitchFamily="50" charset="-127"/>
              </a:rPr>
              <a:t>MM</a:t>
            </a:r>
            <a:r>
              <a:rPr kumimoji="0" lang="en-US" altLang="ko-KR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.01.07.01</a:t>
            </a:r>
            <a:endParaRPr kumimoji="0" lang="en-US" altLang="ko-KR" sz="1000">
              <a:latin typeface="맑은 고딕" pitchFamily="50" charset="-127"/>
              <a:ea typeface="맑은 고딕" pitchFamily="50" charset="-127"/>
            </a:endParaRPr>
          </a:p>
          <a:p>
            <a:pPr algn="ctr" latinLnBrk="0">
              <a:spcBef>
                <a:spcPct val="10000"/>
              </a:spcBef>
            </a:pP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수입개설</a:t>
            </a:r>
            <a:r>
              <a:rPr kumimoji="0" lang="en-US" altLang="ko-KR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은행</a:t>
            </a:r>
            <a:r>
              <a:rPr kumimoji="0" lang="en-US" altLang="ko-KR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13" name="AutoShape 447"/>
          <p:cNvSpPr>
            <a:spLocks noChangeArrowheads="1"/>
          </p:cNvSpPr>
          <p:nvPr/>
        </p:nvSpPr>
        <p:spPr bwMode="auto">
          <a:xfrm>
            <a:off x="6412984" y="5948108"/>
            <a:ext cx="1189038" cy="395287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36000" tIns="36000" rIns="36000" bIns="36000" anchor="ctr"/>
          <a:lstStyle/>
          <a:p>
            <a:pPr algn="ctr" latinLnBrk="0">
              <a:spcBef>
                <a:spcPct val="10000"/>
              </a:spcBef>
            </a:pPr>
            <a:r>
              <a:rPr kumimoji="0" lang="en-US" altLang="ko-KR" sz="1000">
                <a:latin typeface="맑은 고딕" pitchFamily="50" charset="-127"/>
                <a:ea typeface="맑은 고딕" pitchFamily="50" charset="-127"/>
              </a:rPr>
              <a:t>FI.04.01.01 </a:t>
            </a:r>
          </a:p>
          <a:p>
            <a:pPr algn="ctr" latinLnBrk="0">
              <a:spcBef>
                <a:spcPct val="10000"/>
              </a:spcBef>
            </a:pP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매입채무</a:t>
            </a:r>
            <a:endParaRPr kumimoji="0" lang="en-US" altLang="ko-KR" sz="100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AutoShape 447"/>
          <p:cNvSpPr>
            <a:spLocks noChangeArrowheads="1"/>
          </p:cNvSpPr>
          <p:nvPr/>
        </p:nvSpPr>
        <p:spPr bwMode="auto">
          <a:xfrm>
            <a:off x="7938781" y="5948108"/>
            <a:ext cx="1325563" cy="395287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wrap="none" lIns="36000" tIns="36000" rIns="36000" bIns="36000" anchor="ctr"/>
          <a:lstStyle/>
          <a:p>
            <a:pPr algn="ctr" latinLnBrk="0">
              <a:spcBef>
                <a:spcPct val="10000"/>
              </a:spcBef>
            </a:pPr>
            <a:r>
              <a:rPr kumimoji="0" lang="en-US" altLang="ko-KR" sz="1000" dirty="0">
                <a:latin typeface="맑은 고딕" pitchFamily="50" charset="-127"/>
                <a:ea typeface="맑은 고딕" pitchFamily="50" charset="-127"/>
              </a:rPr>
              <a:t>FI.04.02.01 </a:t>
            </a:r>
          </a:p>
          <a:p>
            <a:pPr algn="ctr" latinLnBrk="0">
              <a:spcBef>
                <a:spcPct val="10000"/>
              </a:spcBef>
            </a:pPr>
            <a:r>
              <a:rPr kumimoji="0" lang="ko-KR" altLang="en-US" sz="10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출금관리</a:t>
            </a:r>
            <a:r>
              <a:rPr kumimoji="0" lang="en-US" altLang="ko-KR" sz="10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0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원화지급</a:t>
            </a:r>
            <a:r>
              <a:rPr kumimoji="0" lang="en-US" altLang="ko-KR" sz="10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cxnSp>
        <p:nvCxnSpPr>
          <p:cNvPr id="15" name="꺾인 연결선 14"/>
          <p:cNvCxnSpPr>
            <a:stCxn id="31" idx="3"/>
          </p:cNvCxnSpPr>
          <p:nvPr/>
        </p:nvCxnSpPr>
        <p:spPr>
          <a:xfrm rot="5400000">
            <a:off x="5278438" y="1720516"/>
            <a:ext cx="595312" cy="188753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448050" y="4195429"/>
            <a:ext cx="8477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latinLnBrk="0">
              <a:defRPr/>
            </a:pPr>
            <a:r>
              <a:rPr kumimoji="0" lang="ko-KR" altLang="en-US" sz="1000" dirty="0">
                <a:latin typeface="+mn-ea"/>
                <a:ea typeface="+mn-ea"/>
              </a:rPr>
              <a:t>구매담당자</a:t>
            </a:r>
            <a:endParaRPr kumimoji="0" lang="en-US" altLang="ko-KR" sz="1000" dirty="0">
              <a:latin typeface="+mn-ea"/>
              <a:ea typeface="+mn-ea"/>
            </a:endParaRPr>
          </a:p>
          <a:p>
            <a:pPr algn="ctr" latinLnBrk="0">
              <a:defRPr/>
            </a:pPr>
            <a:r>
              <a:rPr kumimoji="0" lang="ko-KR" altLang="en-US" sz="1000" dirty="0">
                <a:latin typeface="+mn-ea"/>
                <a:ea typeface="+mn-ea"/>
              </a:rPr>
              <a:t>직접입력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087938" y="1740553"/>
            <a:ext cx="8477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latinLnBrk="0">
              <a:defRPr/>
            </a:pPr>
            <a:r>
              <a:rPr kumimoji="0" lang="ko-KR" altLang="en-US" sz="1000" dirty="0" err="1">
                <a:latin typeface="+mn-ea"/>
                <a:ea typeface="+mn-ea"/>
              </a:rPr>
              <a:t>협력사</a:t>
            </a:r>
            <a:endParaRPr kumimoji="0" lang="en-US" altLang="ko-KR" sz="1000" dirty="0">
              <a:latin typeface="+mn-ea"/>
              <a:ea typeface="+mn-ea"/>
            </a:endParaRPr>
          </a:p>
          <a:p>
            <a:pPr algn="ctr" latinLnBrk="0">
              <a:defRPr/>
            </a:pPr>
            <a:r>
              <a:rPr kumimoji="0" lang="ko-KR" altLang="en-US" sz="1000" dirty="0">
                <a:latin typeface="+mn-ea"/>
                <a:ea typeface="+mn-ea"/>
              </a:rPr>
              <a:t>직접입력</a:t>
            </a:r>
          </a:p>
        </p:txBody>
      </p:sp>
      <p:sp>
        <p:nvSpPr>
          <p:cNvPr id="18" name="AutoShape 374"/>
          <p:cNvSpPr>
            <a:spLocks noChangeArrowheads="1"/>
          </p:cNvSpPr>
          <p:nvPr/>
        </p:nvSpPr>
        <p:spPr bwMode="auto">
          <a:xfrm>
            <a:off x="5735638" y="3033379"/>
            <a:ext cx="941387" cy="515937"/>
          </a:xfrm>
          <a:prstGeom prst="flowChartDecision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pPr marL="228600" indent="-228600" algn="ctr" latinLnBrk="0"/>
            <a:r>
              <a:rPr kumimoji="0" lang="ko-KR" altLang="en-US" sz="1000">
                <a:latin typeface="맑은 고딕" pitchFamily="50" charset="-127"/>
                <a:ea typeface="맑은 고딕" pitchFamily="50" charset="-127"/>
              </a:rPr>
              <a:t>승인</a:t>
            </a:r>
            <a:r>
              <a:rPr kumimoji="0" lang="en-US" altLang="ko-KR" sz="1000">
                <a:latin typeface="맑은 고딕" pitchFamily="50" charset="-127"/>
                <a:ea typeface="맑은 고딕" pitchFamily="50" charset="-127"/>
              </a:rPr>
              <a:t>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975350" y="3527091"/>
            <a:ext cx="84772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latinLnBrk="0">
              <a:defRPr/>
            </a:pPr>
            <a:r>
              <a:rPr kumimoji="0" lang="en-US" altLang="ko-KR" sz="1000" dirty="0">
                <a:latin typeface="+mn-ea"/>
                <a:ea typeface="+mn-ea"/>
              </a:rPr>
              <a:t>Yes</a:t>
            </a:r>
            <a:endParaRPr kumimoji="0" lang="ko-KR" altLang="en-US" sz="1000" dirty="0">
              <a:latin typeface="+mn-ea"/>
              <a:ea typeface="+mn-ea"/>
            </a:endParaRPr>
          </a:p>
        </p:txBody>
      </p:sp>
      <p:cxnSp>
        <p:nvCxnSpPr>
          <p:cNvPr id="20" name="Shape 66"/>
          <p:cNvCxnSpPr>
            <a:stCxn id="18" idx="3"/>
            <a:endCxn id="31" idx="4"/>
          </p:cNvCxnSpPr>
          <p:nvPr/>
        </p:nvCxnSpPr>
        <p:spPr>
          <a:xfrm flipV="1">
            <a:off x="6677025" y="2134854"/>
            <a:ext cx="436563" cy="1157287"/>
          </a:xfrm>
          <a:prstGeom prst="bentConnector3">
            <a:avLst>
              <a:gd name="adj1" fmla="val 152364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/>
          <p:cNvCxnSpPr>
            <a:stCxn id="32" idx="3"/>
            <a:endCxn id="18" idx="1"/>
          </p:cNvCxnSpPr>
          <p:nvPr/>
        </p:nvCxnSpPr>
        <p:spPr>
          <a:xfrm flipV="1">
            <a:off x="5294313" y="3292141"/>
            <a:ext cx="441325" cy="793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화살표 연결선 21"/>
          <p:cNvCxnSpPr>
            <a:stCxn id="13" idx="3"/>
            <a:endCxn id="14" idx="1"/>
          </p:cNvCxnSpPr>
          <p:nvPr/>
        </p:nvCxnSpPr>
        <p:spPr>
          <a:xfrm>
            <a:off x="7602022" y="6145752"/>
            <a:ext cx="336759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540500" y="3081004"/>
            <a:ext cx="847725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latinLnBrk="0">
              <a:defRPr/>
            </a:pPr>
            <a:r>
              <a:rPr kumimoji="0" lang="en-US" altLang="ko-KR" sz="1000" b="1" dirty="0">
                <a:latin typeface="+mn-ea"/>
                <a:ea typeface="+mn-ea"/>
              </a:rPr>
              <a:t>No</a:t>
            </a:r>
            <a:endParaRPr kumimoji="0" lang="ko-KR" altLang="en-US" sz="1000" b="1" dirty="0">
              <a:latin typeface="+mn-ea"/>
              <a:ea typeface="+mn-ea"/>
            </a:endParaRPr>
          </a:p>
        </p:txBody>
      </p:sp>
      <p:cxnSp>
        <p:nvCxnSpPr>
          <p:cNvPr id="24" name="꺾인 연결선 23"/>
          <p:cNvCxnSpPr>
            <a:stCxn id="11" idx="3"/>
          </p:cNvCxnSpPr>
          <p:nvPr/>
        </p:nvCxnSpPr>
        <p:spPr>
          <a:xfrm>
            <a:off x="2882900" y="3785854"/>
            <a:ext cx="1101725" cy="19050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꺾인 연결선 24"/>
          <p:cNvCxnSpPr>
            <a:stCxn id="12" idx="3"/>
          </p:cNvCxnSpPr>
          <p:nvPr/>
        </p:nvCxnSpPr>
        <p:spPr>
          <a:xfrm>
            <a:off x="2882900" y="3322304"/>
            <a:ext cx="1101725" cy="65405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AutoShape 447"/>
          <p:cNvSpPr>
            <a:spLocks noChangeArrowheads="1"/>
          </p:cNvSpPr>
          <p:nvPr/>
        </p:nvSpPr>
        <p:spPr bwMode="auto">
          <a:xfrm>
            <a:off x="1695450" y="4041441"/>
            <a:ext cx="1187450" cy="39687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36000" tIns="36000" rIns="36000" bIns="36000" anchor="ctr"/>
          <a:lstStyle/>
          <a:p>
            <a:pPr algn="ctr" latinLnBrk="0">
              <a:spcBef>
                <a:spcPct val="10000"/>
              </a:spcBef>
            </a:pPr>
            <a:r>
              <a:rPr kumimoji="0" lang="en-US" altLang="ko-KR" sz="1000">
                <a:latin typeface="맑은 고딕" pitchFamily="50" charset="-127"/>
                <a:ea typeface="맑은 고딕" pitchFamily="50" charset="-127"/>
              </a:rPr>
              <a:t>MM</a:t>
            </a:r>
            <a:r>
              <a:rPr kumimoji="0" lang="en-US" altLang="ko-KR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.01.07.02</a:t>
            </a:r>
            <a:endParaRPr kumimoji="0" lang="en-US" altLang="ko-KR" sz="1000">
              <a:latin typeface="맑은 고딕" pitchFamily="50" charset="-127"/>
              <a:ea typeface="맑은 고딕" pitchFamily="50" charset="-127"/>
            </a:endParaRPr>
          </a:p>
          <a:p>
            <a:pPr algn="ctr" latinLnBrk="0">
              <a:spcBef>
                <a:spcPct val="10000"/>
              </a:spcBef>
            </a:pP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선적관리</a:t>
            </a:r>
            <a:endParaRPr kumimoji="0" lang="en-US" altLang="ko-KR" sz="100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AutoShape 447"/>
          <p:cNvSpPr>
            <a:spLocks noChangeArrowheads="1"/>
          </p:cNvSpPr>
          <p:nvPr/>
        </p:nvSpPr>
        <p:spPr bwMode="auto">
          <a:xfrm>
            <a:off x="1695450" y="4495466"/>
            <a:ext cx="1187450" cy="39528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36000" tIns="36000" rIns="36000" bIns="36000" anchor="ctr"/>
          <a:lstStyle/>
          <a:p>
            <a:pPr algn="ctr" latinLnBrk="0">
              <a:spcBef>
                <a:spcPct val="10000"/>
              </a:spcBef>
            </a:pPr>
            <a:r>
              <a:rPr kumimoji="0" lang="en-US" altLang="ko-KR" sz="1000">
                <a:latin typeface="맑은 고딕" pitchFamily="50" charset="-127"/>
                <a:ea typeface="맑은 고딕" pitchFamily="50" charset="-127"/>
              </a:rPr>
              <a:t>MM</a:t>
            </a:r>
            <a:r>
              <a:rPr kumimoji="0" lang="en-US" altLang="ko-KR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.01.07.05</a:t>
            </a:r>
            <a:endParaRPr kumimoji="0" lang="en-US" altLang="ko-KR" sz="1000">
              <a:latin typeface="맑은 고딕" pitchFamily="50" charset="-127"/>
              <a:ea typeface="맑은 고딕" pitchFamily="50" charset="-127"/>
            </a:endParaRPr>
          </a:p>
          <a:p>
            <a:pPr algn="ctr" latinLnBrk="0">
              <a:spcBef>
                <a:spcPct val="10000"/>
              </a:spcBef>
            </a:pP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통관관리</a:t>
            </a:r>
            <a:endParaRPr kumimoji="0" lang="en-US" altLang="ko-KR" sz="100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AutoShape 8"/>
          <p:cNvSpPr>
            <a:spLocks noChangeArrowheads="1"/>
          </p:cNvSpPr>
          <p:nvPr/>
        </p:nvSpPr>
        <p:spPr bwMode="auto">
          <a:xfrm>
            <a:off x="3984625" y="3781091"/>
            <a:ext cx="1323975" cy="392113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latinLnBrk="0">
              <a:defRPr/>
            </a:pPr>
            <a:r>
              <a:rPr kumimoji="0" lang="en-US" altLang="ko-KR" sz="1000" dirty="0">
                <a:latin typeface="+mj-ea"/>
                <a:ea typeface="+mj-ea"/>
              </a:rPr>
              <a:t>01.</a:t>
            </a:r>
            <a:r>
              <a:rPr kumimoji="0" lang="ko-KR" altLang="en-US" sz="1000" dirty="0">
                <a:latin typeface="+mj-ea"/>
                <a:ea typeface="+mj-ea"/>
              </a:rPr>
              <a:t>제비용 처리</a:t>
            </a:r>
            <a:endParaRPr kumimoji="0" lang="en-US" altLang="ko-KR" sz="1000" dirty="0">
              <a:latin typeface="+mj-ea"/>
              <a:ea typeface="+mj-ea"/>
            </a:endParaRPr>
          </a:p>
        </p:txBody>
      </p:sp>
      <p:cxnSp>
        <p:nvCxnSpPr>
          <p:cNvPr id="29" name="꺾인 연결선 28"/>
          <p:cNvCxnSpPr>
            <a:stCxn id="26" idx="3"/>
          </p:cNvCxnSpPr>
          <p:nvPr/>
        </p:nvCxnSpPr>
        <p:spPr>
          <a:xfrm flipV="1">
            <a:off x="2882900" y="3976354"/>
            <a:ext cx="1101725" cy="263525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꺾인 연결선 29"/>
          <p:cNvCxnSpPr>
            <a:stCxn id="27" idx="3"/>
          </p:cNvCxnSpPr>
          <p:nvPr/>
        </p:nvCxnSpPr>
        <p:spPr>
          <a:xfrm flipV="1">
            <a:off x="2882900" y="3976354"/>
            <a:ext cx="1101725" cy="71755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450"/>
          <p:cNvSpPr>
            <a:spLocks noChangeArrowheads="1"/>
          </p:cNvSpPr>
          <p:nvPr/>
        </p:nvSpPr>
        <p:spPr bwMode="auto">
          <a:xfrm>
            <a:off x="5926138" y="1901491"/>
            <a:ext cx="1187450" cy="465138"/>
          </a:xfrm>
          <a:prstGeom prst="flowChartMagneticDisk">
            <a:avLst/>
          </a:prstGeom>
          <a:noFill/>
          <a:ln w="12700" algn="ctr">
            <a:solidFill>
              <a:srgbClr val="000000"/>
            </a:solidFill>
            <a:prstDash val="solid"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pPr algn="ctr" latinLnBrk="0">
              <a:defRPr/>
            </a:pPr>
            <a:r>
              <a:rPr kumimoji="0" lang="en-US" altLang="ko-KR" sz="1000" dirty="0">
                <a:latin typeface="+mj-ea"/>
                <a:ea typeface="+mj-ea"/>
              </a:rPr>
              <a:t>Trade One</a:t>
            </a:r>
          </a:p>
        </p:txBody>
      </p:sp>
      <p:sp>
        <p:nvSpPr>
          <p:cNvPr id="32" name="AutoShape 8"/>
          <p:cNvSpPr>
            <a:spLocks noChangeArrowheads="1"/>
          </p:cNvSpPr>
          <p:nvPr/>
        </p:nvSpPr>
        <p:spPr bwMode="auto">
          <a:xfrm>
            <a:off x="3970338" y="3103229"/>
            <a:ext cx="1323975" cy="392112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latinLnBrk="0">
              <a:defRPr/>
            </a:pPr>
            <a:r>
              <a:rPr kumimoji="0" lang="en-US" altLang="ko-KR" sz="1000" dirty="0">
                <a:latin typeface="+mj-ea"/>
                <a:ea typeface="+mj-ea"/>
              </a:rPr>
              <a:t>02.</a:t>
            </a:r>
            <a:r>
              <a:rPr kumimoji="0" lang="ko-KR" altLang="en-US" sz="1000" dirty="0">
                <a:latin typeface="+mj-ea"/>
                <a:ea typeface="+mj-ea"/>
              </a:rPr>
              <a:t>제비용 승인</a:t>
            </a:r>
            <a:r>
              <a:rPr kumimoji="0" lang="en-US" altLang="ko-KR" sz="1000" dirty="0">
                <a:latin typeface="+mj-ea"/>
                <a:ea typeface="+mj-ea"/>
              </a:rPr>
              <a:t>/</a:t>
            </a:r>
            <a:r>
              <a:rPr kumimoji="0" lang="ko-KR" altLang="en-US" sz="1000" dirty="0">
                <a:latin typeface="+mj-ea"/>
                <a:ea typeface="+mj-ea"/>
              </a:rPr>
              <a:t>반려</a:t>
            </a:r>
            <a:endParaRPr kumimoji="0" lang="en-US" altLang="ko-KR" sz="1000" dirty="0">
              <a:latin typeface="+mj-ea"/>
              <a:ea typeface="+mj-ea"/>
            </a:endParaRPr>
          </a:p>
          <a:p>
            <a:pPr algn="ctr" latinLnBrk="0">
              <a:defRPr/>
            </a:pPr>
            <a:r>
              <a:rPr kumimoji="0" lang="en-US" altLang="ko-KR" sz="1000" dirty="0">
                <a:latin typeface="+mj-ea"/>
                <a:ea typeface="+mj-ea"/>
              </a:rPr>
              <a:t>(</a:t>
            </a:r>
            <a:r>
              <a:rPr kumimoji="0" lang="ko-KR" altLang="en-US" sz="1000" dirty="0">
                <a:latin typeface="+mj-ea"/>
                <a:ea typeface="+mj-ea"/>
              </a:rPr>
              <a:t>관세사</a:t>
            </a:r>
            <a:r>
              <a:rPr kumimoji="0" lang="en-US" altLang="ko-KR" sz="1000" dirty="0">
                <a:latin typeface="+mj-ea"/>
                <a:ea typeface="+mj-ea"/>
              </a:rPr>
              <a:t>/</a:t>
            </a:r>
            <a:r>
              <a:rPr kumimoji="0" lang="ko-KR" altLang="en-US" sz="1000" dirty="0" err="1">
                <a:latin typeface="+mj-ea"/>
                <a:ea typeface="+mj-ea"/>
              </a:rPr>
              <a:t>포워더</a:t>
            </a:r>
            <a:r>
              <a:rPr kumimoji="0" lang="en-US" altLang="ko-KR" sz="1000" dirty="0">
                <a:latin typeface="+mj-ea"/>
                <a:ea typeface="+mj-ea"/>
              </a:rPr>
              <a:t>)</a:t>
            </a:r>
          </a:p>
        </p:txBody>
      </p:sp>
      <p:sp>
        <p:nvSpPr>
          <p:cNvPr id="33" name="AutoShape 41"/>
          <p:cNvSpPr>
            <a:spLocks noChangeArrowheads="1"/>
          </p:cNvSpPr>
          <p:nvPr/>
        </p:nvSpPr>
        <p:spPr bwMode="auto">
          <a:xfrm>
            <a:off x="1878013" y="1918954"/>
            <a:ext cx="1139825" cy="414337"/>
          </a:xfrm>
          <a:prstGeom prst="homePlate">
            <a:avLst>
              <a:gd name="adj" fmla="val 5626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latinLnBrk="0"/>
            <a:r>
              <a:rPr kumimoji="0" lang="ko-KR" altLang="en-US" sz="1000">
                <a:latin typeface="맑은 고딕" pitchFamily="50" charset="-127"/>
                <a:ea typeface="맑은 고딕" pitchFamily="50" charset="-127"/>
              </a:rPr>
              <a:t>계산서 발행</a:t>
            </a:r>
            <a:endParaRPr kumimoji="0" lang="en-US" altLang="ko-KR" sz="100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순서도: 처리 33"/>
          <p:cNvSpPr/>
          <p:nvPr/>
        </p:nvSpPr>
        <p:spPr>
          <a:xfrm>
            <a:off x="1633538" y="2968291"/>
            <a:ext cx="1377950" cy="2109788"/>
          </a:xfrm>
          <a:prstGeom prst="flowChartProcess">
            <a:avLst/>
          </a:prstGeom>
          <a:solidFill>
            <a:schemeClr val="accent2">
              <a:lumMod val="20000"/>
              <a:lumOff val="80000"/>
              <a:alpha val="47000"/>
            </a:schemeClr>
          </a:solidFill>
          <a:ln w="95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5" name="AutoShape 374"/>
          <p:cNvSpPr>
            <a:spLocks noChangeArrowheads="1"/>
          </p:cNvSpPr>
          <p:nvPr/>
        </p:nvSpPr>
        <p:spPr bwMode="auto">
          <a:xfrm>
            <a:off x="3887788" y="1925304"/>
            <a:ext cx="1293812" cy="404812"/>
          </a:xfrm>
          <a:prstGeom prst="flowChartDecision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pPr marL="228600" indent="-228600" algn="ctr" latinLnBrk="0">
              <a:defRPr/>
            </a:pPr>
            <a:r>
              <a:rPr kumimoji="0" lang="ko-KR" altLang="en-US" sz="1050" dirty="0" err="1">
                <a:latin typeface="+mj-ea"/>
                <a:ea typeface="+mj-ea"/>
                <a:cs typeface="윤고딕130"/>
              </a:rPr>
              <a:t>협력사</a:t>
            </a:r>
            <a:r>
              <a:rPr kumimoji="0" lang="ko-KR" altLang="en-US" sz="1050" dirty="0">
                <a:latin typeface="+mj-ea"/>
                <a:ea typeface="+mj-ea"/>
                <a:cs typeface="윤고딕130"/>
              </a:rPr>
              <a:t> 등록</a:t>
            </a:r>
            <a:r>
              <a:rPr kumimoji="0" lang="en-US" altLang="ko-KR" sz="1050" dirty="0">
                <a:latin typeface="+mj-ea"/>
                <a:ea typeface="+mj-ea"/>
                <a:cs typeface="윤고딕130"/>
              </a:rPr>
              <a:t>?</a:t>
            </a:r>
          </a:p>
        </p:txBody>
      </p:sp>
      <p:cxnSp>
        <p:nvCxnSpPr>
          <p:cNvPr id="36" name="꺾인 연결선 35"/>
          <p:cNvCxnSpPr>
            <a:stCxn id="33" idx="3"/>
            <a:endCxn id="35" idx="1"/>
          </p:cNvCxnSpPr>
          <p:nvPr/>
        </p:nvCxnSpPr>
        <p:spPr>
          <a:xfrm>
            <a:off x="3017838" y="2126916"/>
            <a:ext cx="869950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꺾인 연결선 42"/>
          <p:cNvCxnSpPr>
            <a:stCxn id="35" idx="3"/>
            <a:endCxn id="31" idx="2"/>
          </p:cNvCxnSpPr>
          <p:nvPr/>
        </p:nvCxnSpPr>
        <p:spPr>
          <a:xfrm>
            <a:off x="5181600" y="2128504"/>
            <a:ext cx="744538" cy="4762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화살표 연결선 56"/>
          <p:cNvCxnSpPr>
            <a:stCxn id="18" idx="2"/>
            <a:endCxn id="40" idx="0"/>
          </p:cNvCxnSpPr>
          <p:nvPr/>
        </p:nvCxnSpPr>
        <p:spPr>
          <a:xfrm rot="16200000" flipH="1">
            <a:off x="6097587" y="3658854"/>
            <a:ext cx="225425" cy="635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꺾인 연결선 42"/>
          <p:cNvCxnSpPr>
            <a:stCxn id="35" idx="2"/>
            <a:endCxn id="34" idx="0"/>
          </p:cNvCxnSpPr>
          <p:nvPr/>
        </p:nvCxnSpPr>
        <p:spPr>
          <a:xfrm rot="5400000">
            <a:off x="3109913" y="1542716"/>
            <a:ext cx="638175" cy="2212975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AutoShape 8"/>
          <p:cNvSpPr>
            <a:spLocks noChangeArrowheads="1"/>
          </p:cNvSpPr>
          <p:nvPr/>
        </p:nvSpPr>
        <p:spPr bwMode="auto">
          <a:xfrm>
            <a:off x="5551488" y="3774741"/>
            <a:ext cx="1323975" cy="392113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latinLnBrk="0">
              <a:defRPr/>
            </a:pPr>
            <a:r>
              <a:rPr kumimoji="0" lang="en-US" altLang="ko-KR" sz="1000" dirty="0">
                <a:latin typeface="+mj-ea"/>
                <a:ea typeface="+mj-ea"/>
              </a:rPr>
              <a:t>03. </a:t>
            </a:r>
            <a:r>
              <a:rPr kumimoji="0" lang="ko-KR" altLang="en-US" sz="1000" dirty="0">
                <a:latin typeface="+mj-ea"/>
                <a:ea typeface="+mj-ea"/>
              </a:rPr>
              <a:t>비용전표 자동생성</a:t>
            </a:r>
            <a:endParaRPr kumimoji="0" lang="en-US" altLang="ko-KR" sz="1000" dirty="0">
              <a:latin typeface="+mj-ea"/>
              <a:ea typeface="+mj-ea"/>
            </a:endParaRPr>
          </a:p>
        </p:txBody>
      </p:sp>
      <p:cxnSp>
        <p:nvCxnSpPr>
          <p:cNvPr id="41" name="꺾인 연결선 74"/>
          <p:cNvCxnSpPr>
            <a:stCxn id="28" idx="3"/>
            <a:endCxn id="40" idx="1"/>
          </p:cNvCxnSpPr>
          <p:nvPr/>
        </p:nvCxnSpPr>
        <p:spPr>
          <a:xfrm flipV="1">
            <a:off x="5308600" y="3971591"/>
            <a:ext cx="242888" cy="635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AutoShape 8"/>
          <p:cNvSpPr>
            <a:spLocks noChangeArrowheads="1"/>
          </p:cNvSpPr>
          <p:nvPr/>
        </p:nvSpPr>
        <p:spPr bwMode="auto">
          <a:xfrm>
            <a:off x="1658938" y="5254291"/>
            <a:ext cx="1292225" cy="377825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 sz="1000" dirty="0">
                <a:latin typeface="+mn-ea"/>
                <a:ea typeface="+mn-ea"/>
              </a:rPr>
              <a:t>04. EDI </a:t>
            </a:r>
            <a:r>
              <a:rPr lang="ko-KR" altLang="en-US" sz="1000" dirty="0">
                <a:latin typeface="+mn-ea"/>
                <a:ea typeface="+mn-ea"/>
              </a:rPr>
              <a:t>수신</a:t>
            </a:r>
            <a:r>
              <a:rPr lang="en-US" altLang="ko-KR" sz="1000" dirty="0">
                <a:latin typeface="+mn-ea"/>
                <a:ea typeface="+mn-ea"/>
              </a:rPr>
              <a:t>(FINBIL)</a:t>
            </a:r>
            <a:endParaRPr lang="ko-KR" altLang="en-US" sz="1000" dirty="0">
              <a:latin typeface="+mn-ea"/>
              <a:ea typeface="+mn-ea"/>
            </a:endParaRPr>
          </a:p>
        </p:txBody>
      </p:sp>
      <p:sp>
        <p:nvSpPr>
          <p:cNvPr id="43" name="AutoShape 8"/>
          <p:cNvSpPr>
            <a:spLocks noChangeArrowheads="1"/>
          </p:cNvSpPr>
          <p:nvPr/>
        </p:nvSpPr>
        <p:spPr bwMode="auto">
          <a:xfrm>
            <a:off x="3892550" y="5254291"/>
            <a:ext cx="1292225" cy="377825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latinLnBrk="0"/>
            <a:r>
              <a:rPr kumimoji="0" lang="en-US" altLang="ko-KR" sz="1000">
                <a:latin typeface="맑은 고딕" pitchFamily="50" charset="-127"/>
                <a:ea typeface="맑은 고딕" pitchFamily="50" charset="-127"/>
              </a:rPr>
              <a:t>05.EDI </a:t>
            </a:r>
            <a:r>
              <a:rPr kumimoji="0" lang="ko-KR" altLang="en-US" sz="1000">
                <a:latin typeface="맑은 고딕" pitchFamily="50" charset="-127"/>
                <a:ea typeface="맑은 고딕" pitchFamily="50" charset="-127"/>
              </a:rPr>
              <a:t>수신확인</a:t>
            </a:r>
          </a:p>
        </p:txBody>
      </p:sp>
      <p:cxnSp>
        <p:nvCxnSpPr>
          <p:cNvPr id="44" name="Shape 66"/>
          <p:cNvCxnSpPr>
            <a:stCxn id="43" idx="3"/>
            <a:endCxn id="40" idx="2"/>
          </p:cNvCxnSpPr>
          <p:nvPr/>
        </p:nvCxnSpPr>
        <p:spPr>
          <a:xfrm flipV="1">
            <a:off x="5184775" y="4166854"/>
            <a:ext cx="1028700" cy="1276350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hape 66"/>
          <p:cNvCxnSpPr>
            <a:stCxn id="42" idx="3"/>
            <a:endCxn id="43" idx="1"/>
          </p:cNvCxnSpPr>
          <p:nvPr/>
        </p:nvCxnSpPr>
        <p:spPr>
          <a:xfrm>
            <a:off x="2951163" y="5443204"/>
            <a:ext cx="941387" cy="1270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hape 66"/>
          <p:cNvCxnSpPr>
            <a:stCxn id="40" idx="3"/>
            <a:endCxn id="13" idx="0"/>
          </p:cNvCxnSpPr>
          <p:nvPr/>
        </p:nvCxnSpPr>
        <p:spPr>
          <a:xfrm>
            <a:off x="6875463" y="3970798"/>
            <a:ext cx="132040" cy="1977310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절차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수입제비용 처리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53"/>
          <p:cNvGraphicFramePr>
            <a:graphicFrameLocks noGrp="1"/>
          </p:cNvGraphicFramePr>
          <p:nvPr/>
        </p:nvGraphicFramePr>
        <p:xfrm>
          <a:off x="400651" y="1297117"/>
          <a:ext cx="9137650" cy="5111922"/>
        </p:xfrm>
        <a:graphic>
          <a:graphicData uri="http://schemas.openxmlformats.org/drawingml/2006/table">
            <a:tbl>
              <a:tblPr/>
              <a:tblGrid>
                <a:gridCol w="434975"/>
                <a:gridCol w="1247775"/>
                <a:gridCol w="1419225"/>
                <a:gridCol w="4117975"/>
                <a:gridCol w="893763"/>
                <a:gridCol w="1023937"/>
              </a:tblGrid>
              <a:tr h="509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931863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제비용 처리</a:t>
                      </a:r>
                    </a:p>
                  </a:txBody>
                  <a:tcPr marL="9525" marR="9525" marT="8314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발생 수입제비용을 입력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전표 처리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PO No.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또는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B/L No.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를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Key word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로 하여 관세사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포워더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운송사에서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수입시스템에 접속하여 해당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통관부대비용을 입력한다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T="39905" marB="399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</a:t>
                      </a:r>
                      <a:endParaRPr kumimoji="1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ZTIR911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ZTIR912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ZTIR913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ZTIR914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9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02</a:t>
                      </a:r>
                      <a:endParaRPr kumimoji="0" lang="ko-KR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제비용 승인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반려</a:t>
                      </a:r>
                      <a:endParaRPr kumimoji="1" lang="en-US" altLang="ko-K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9525" marR="9525" marT="8314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협력사 등록 비용에 대한 승인</a:t>
                      </a:r>
                      <a:endParaRPr kumimoji="1" lang="en-US" altLang="ko-K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PO No.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또는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B/L No.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를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Key word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로 하여 관세사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포워더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운송사에서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Trade One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시스템에 접속하여 해당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부대비용을 입력한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정보를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수잆시스템에서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조회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확인 후 확정한다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T="39905" marB="399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</a:t>
                      </a:r>
                      <a:endParaRPr kumimoji="1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T.B.D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03</a:t>
                      </a:r>
                      <a:endParaRPr kumimoji="0" lang="ko-KR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비용전표 자동생성</a:t>
                      </a:r>
                      <a:endParaRPr kumimoji="1" lang="en-US" altLang="ko-K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9525" marR="9525" marT="8314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비용전표 자동생성</a:t>
                      </a:r>
                      <a:endParaRPr kumimoji="1" lang="en-US" altLang="ko-K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입력된 부대비용은 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ERP 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시스템으로 자동 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I/F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등록된 수입비용문서를 이용하여 비용전표가 자동 생성된다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</a:txBody>
                  <a:tcPr marT="39905" marB="399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자동</a:t>
                      </a:r>
                      <a:endParaRPr kumimoji="1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-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63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04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EDI </a:t>
                      </a:r>
                      <a:r>
                        <a:rPr kumimoji="0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수신</a:t>
                      </a:r>
                      <a:r>
                        <a:rPr kumimoji="0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(FINBIL)</a:t>
                      </a:r>
                      <a:endParaRPr kumimoji="0" lang="en-US" altLang="ko-K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EDI  INTERFACE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EDI 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문서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계산서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로 수신된 각종 비용을 제비용</a:t>
                      </a:r>
                      <a:endParaRPr kumimoji="1" lang="en-US" altLang="ko-K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처리하며 동시에 비용전표도 자동생성한다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 </a:t>
                      </a:r>
                      <a:endParaRPr kumimoji="1" lang="en-US" altLang="ko-K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ZTDR000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ZTDR400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05</a:t>
                      </a:r>
                      <a:endParaRPr kumimoji="0" lang="ko-KR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EDI</a:t>
                      </a:r>
                      <a:r>
                        <a:rPr kumimoji="0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수신확인</a:t>
                      </a:r>
                      <a:endParaRPr kumimoji="0" lang="en-US" altLang="ko-K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8314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EDI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수신확인</a:t>
                      </a:r>
                      <a:endParaRPr kumimoji="1" lang="en-US" altLang="ko-K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수신된 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EDI 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문서를 관련 비용으로 분류 처리한다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endParaRPr kumimoji="1" lang="en-US" altLang="ko-K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39905" marB="399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</a:t>
                      </a:r>
                      <a:endParaRPr kumimoji="1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06</a:t>
                      </a:r>
                      <a:endParaRPr kumimoji="0" lang="ko-KR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지급금액 확인</a:t>
                      </a:r>
                      <a:endParaRPr kumimoji="0" lang="en-US" altLang="ko-K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8314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기지급금 확인</a:t>
                      </a:r>
                      <a:endParaRPr kumimoji="1" lang="en-US" altLang="ko-K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은행 송금수수료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보험료 등 기지급된 금액을 확인한다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</a:txBody>
                  <a:tcPr marT="39905" marB="399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</a:t>
                      </a:r>
                      <a:endParaRPr kumimoji="1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-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9331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07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전표 조정</a:t>
                      </a:r>
                    </a:p>
                  </a:txBody>
                  <a:tcPr marL="9525" marR="9525" marT="8314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지급전표 조정</a:t>
                      </a:r>
                      <a:endParaRPr kumimoji="1" lang="en-US" altLang="ko-K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지급 전표 생성 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이미 지급 처리된 비용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은행관련비용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 경우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수입시스템에서 미지급전표를 생성하고 이미 지급된 전표와 반제 처리하는 작업을 수행한다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39905" marB="399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재무회계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-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수입제비용 처리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" name="Group 163"/>
          <p:cNvGraphicFramePr>
            <a:graphicFrameLocks noGrp="1"/>
          </p:cNvGraphicFramePr>
          <p:nvPr/>
        </p:nvGraphicFramePr>
        <p:xfrm>
          <a:off x="659027" y="1478949"/>
          <a:ext cx="8616778" cy="4748856"/>
        </p:xfrm>
        <a:graphic>
          <a:graphicData uri="http://schemas.openxmlformats.org/drawingml/2006/table">
            <a:tbl>
              <a:tblPr/>
              <a:tblGrid>
                <a:gridCol w="873702"/>
                <a:gridCol w="7743076"/>
              </a:tblGrid>
              <a:tr h="3519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3" marR="36003" marT="46791" marB="467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3" marR="36003" marT="46791" marB="467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3969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</a:t>
                      </a:r>
                    </a:p>
                  </a:txBody>
                  <a:tcPr marL="36003" marR="36003" marT="46791" marB="467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3" marR="36003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" name="AutoShape 374"/>
          <p:cNvSpPr>
            <a:spLocks noChangeArrowheads="1"/>
          </p:cNvSpPr>
          <p:nvPr/>
        </p:nvSpPr>
        <p:spPr bwMode="auto">
          <a:xfrm>
            <a:off x="4695860" y="3837116"/>
            <a:ext cx="941387" cy="515938"/>
          </a:xfrm>
          <a:prstGeom prst="flowChartDecision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pPr marL="228600" indent="-228600" algn="ctr" latinLnBrk="0"/>
            <a:r>
              <a:rPr kumimoji="0" lang="ko-KR" altLang="en-US" sz="1000">
                <a:latin typeface="맑은 고딕" pitchFamily="50" charset="-127"/>
                <a:ea typeface="맑은 고딕" pitchFamily="50" charset="-127"/>
              </a:rPr>
              <a:t>언밸런스</a:t>
            </a:r>
            <a:endParaRPr kumimoji="0" lang="en-US" altLang="ko-KR" sz="100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894297" y="4418141"/>
            <a:ext cx="84772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latinLnBrk="0">
              <a:defRPr/>
            </a:pPr>
            <a:r>
              <a:rPr kumimoji="0" lang="en-US" altLang="ko-KR" sz="1000" dirty="0">
                <a:latin typeface="+mn-ea"/>
                <a:ea typeface="+mn-ea"/>
              </a:rPr>
              <a:t>Yes</a:t>
            </a:r>
            <a:endParaRPr kumimoji="0" lang="ko-KR" altLang="en-US" sz="1000" dirty="0">
              <a:latin typeface="+mn-ea"/>
              <a:ea typeface="+mn-ea"/>
            </a:endParaRPr>
          </a:p>
        </p:txBody>
      </p:sp>
      <p:cxnSp>
        <p:nvCxnSpPr>
          <p:cNvPr id="13" name="직선 화살표 연결선 12"/>
          <p:cNvCxnSpPr>
            <a:stCxn id="15" idx="3"/>
            <a:endCxn id="11" idx="1"/>
          </p:cNvCxnSpPr>
          <p:nvPr/>
        </p:nvCxnSpPr>
        <p:spPr>
          <a:xfrm>
            <a:off x="4181510" y="4094291"/>
            <a:ext cx="51435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313397" y="3859341"/>
            <a:ext cx="84772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latinLnBrk="0">
              <a:defRPr/>
            </a:pPr>
            <a:r>
              <a:rPr kumimoji="0" lang="en-US" altLang="ko-KR" sz="1000" dirty="0">
                <a:latin typeface="+mn-ea"/>
                <a:ea typeface="+mn-ea"/>
              </a:rPr>
              <a:t>No</a:t>
            </a:r>
            <a:endParaRPr kumimoji="0" lang="ko-KR" altLang="en-US" sz="1000" dirty="0">
              <a:latin typeface="+mn-ea"/>
              <a:ea typeface="+mn-ea"/>
            </a:endParaRPr>
          </a:p>
        </p:txBody>
      </p:sp>
      <p:sp>
        <p:nvSpPr>
          <p:cNvPr id="15" name="AutoShape 8"/>
          <p:cNvSpPr>
            <a:spLocks noChangeArrowheads="1"/>
          </p:cNvSpPr>
          <p:nvPr/>
        </p:nvSpPr>
        <p:spPr bwMode="auto">
          <a:xfrm>
            <a:off x="2857535" y="3872041"/>
            <a:ext cx="1323975" cy="446088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latinLnBrk="0">
              <a:defRPr/>
            </a:pPr>
            <a:r>
              <a:rPr kumimoji="0" lang="en-US" altLang="ko-KR" sz="1000" dirty="0">
                <a:latin typeface="+mj-ea"/>
                <a:ea typeface="+mj-ea"/>
              </a:rPr>
              <a:t>01.</a:t>
            </a:r>
            <a:r>
              <a:rPr kumimoji="0" lang="ko-KR" altLang="en-US" sz="1000" dirty="0">
                <a:latin typeface="+mj-ea"/>
                <a:ea typeface="+mj-ea"/>
              </a:rPr>
              <a:t>부대비용 </a:t>
            </a:r>
            <a:r>
              <a:rPr kumimoji="0" lang="en-US" altLang="ko-KR" sz="1000" dirty="0">
                <a:latin typeface="+mj-ea"/>
                <a:ea typeface="+mj-ea"/>
              </a:rPr>
              <a:t>GR/IR </a:t>
            </a:r>
            <a:br>
              <a:rPr kumimoji="0" lang="en-US" altLang="ko-KR" sz="1000" dirty="0">
                <a:latin typeface="+mj-ea"/>
                <a:ea typeface="+mj-ea"/>
              </a:rPr>
            </a:br>
            <a:r>
              <a:rPr kumimoji="0" lang="ko-KR" altLang="en-US" sz="1000" dirty="0">
                <a:latin typeface="+mj-ea"/>
                <a:ea typeface="+mj-ea"/>
              </a:rPr>
              <a:t>언밸런스 확인</a:t>
            </a:r>
            <a:r>
              <a:rPr kumimoji="0" lang="en-US" altLang="ko-KR" sz="1000" dirty="0">
                <a:latin typeface="+mj-ea"/>
                <a:ea typeface="+mj-ea"/>
              </a:rPr>
              <a:t/>
            </a:r>
            <a:br>
              <a:rPr kumimoji="0" lang="en-US" altLang="ko-KR" sz="1000" dirty="0">
                <a:latin typeface="+mj-ea"/>
                <a:ea typeface="+mj-ea"/>
              </a:rPr>
            </a:br>
            <a:r>
              <a:rPr kumimoji="0" lang="en-US" altLang="ko-KR" sz="1000" dirty="0">
                <a:latin typeface="+mj-ea"/>
                <a:ea typeface="+mj-ea"/>
              </a:rPr>
              <a:t>(MR11)</a:t>
            </a:r>
          </a:p>
        </p:txBody>
      </p:sp>
      <p:sp>
        <p:nvSpPr>
          <p:cNvPr id="16" name="AutoShape 41"/>
          <p:cNvSpPr>
            <a:spLocks noChangeArrowheads="1"/>
          </p:cNvSpPr>
          <p:nvPr/>
        </p:nvSpPr>
        <p:spPr bwMode="auto">
          <a:xfrm>
            <a:off x="1675964" y="2778254"/>
            <a:ext cx="1139825" cy="414337"/>
          </a:xfrm>
          <a:prstGeom prst="homePlate">
            <a:avLst>
              <a:gd name="adj" fmla="val 5626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latinLnBrk="0"/>
            <a:r>
              <a:rPr kumimoji="0" lang="ko-KR" altLang="en-US" sz="1000">
                <a:latin typeface="맑은 고딕" pitchFamily="50" charset="-127"/>
                <a:ea typeface="맑은 고딕" pitchFamily="50" charset="-127"/>
              </a:rPr>
              <a:t>수입관련</a:t>
            </a:r>
            <a:endParaRPr kumimoji="0" lang="en-US" altLang="ko-KR" sz="1000">
              <a:latin typeface="맑은 고딕" pitchFamily="50" charset="-127"/>
              <a:ea typeface="맑은 고딕" pitchFamily="50" charset="-127"/>
            </a:endParaRPr>
          </a:p>
          <a:p>
            <a:pPr algn="ctr" latinLnBrk="0"/>
            <a:r>
              <a:rPr kumimoji="0" lang="ko-KR" altLang="en-US" sz="1000">
                <a:latin typeface="맑은 고딕" pitchFamily="50" charset="-127"/>
                <a:ea typeface="맑은 고딕" pitchFamily="50" charset="-127"/>
              </a:rPr>
              <a:t>마감처리</a:t>
            </a:r>
            <a:endParaRPr kumimoji="0" lang="en-US" altLang="ko-KR" sz="100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7" name="꺾인 연결선 42"/>
          <p:cNvCxnSpPr>
            <a:stCxn id="16" idx="3"/>
            <a:endCxn id="15" idx="0"/>
          </p:cNvCxnSpPr>
          <p:nvPr/>
        </p:nvCxnSpPr>
        <p:spPr>
          <a:xfrm>
            <a:off x="2815789" y="2985423"/>
            <a:ext cx="703734" cy="886618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56"/>
          <p:cNvCxnSpPr>
            <a:stCxn id="11" idx="2"/>
            <a:endCxn id="19" idx="0"/>
          </p:cNvCxnSpPr>
          <p:nvPr/>
        </p:nvCxnSpPr>
        <p:spPr>
          <a:xfrm rot="16200000" flipH="1">
            <a:off x="4827622" y="4691192"/>
            <a:ext cx="687387" cy="11112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AutoShape 8"/>
          <p:cNvSpPr>
            <a:spLocks noChangeArrowheads="1"/>
          </p:cNvSpPr>
          <p:nvPr/>
        </p:nvSpPr>
        <p:spPr bwMode="auto">
          <a:xfrm>
            <a:off x="4708560" y="5040441"/>
            <a:ext cx="935037" cy="392113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latinLnBrk="0">
              <a:defRPr/>
            </a:pPr>
            <a:r>
              <a:rPr kumimoji="0" lang="en-US" altLang="ko-KR" sz="1000" dirty="0">
                <a:latin typeface="+mj-ea"/>
                <a:ea typeface="+mj-ea"/>
              </a:rPr>
              <a:t>02.GR/IR </a:t>
            </a:r>
            <a:br>
              <a:rPr kumimoji="0" lang="en-US" altLang="ko-KR" sz="1000" dirty="0">
                <a:latin typeface="+mj-ea"/>
                <a:ea typeface="+mj-ea"/>
              </a:rPr>
            </a:br>
            <a:r>
              <a:rPr kumimoji="0" lang="en-US" altLang="ko-KR" sz="1000" dirty="0">
                <a:latin typeface="+mj-ea"/>
                <a:ea typeface="+mj-ea"/>
              </a:rPr>
              <a:t>Clearing</a:t>
            </a:r>
            <a:r>
              <a:rPr kumimoji="0" lang="ko-KR" altLang="en-US" sz="1000" dirty="0">
                <a:latin typeface="+mj-ea"/>
                <a:ea typeface="+mj-ea"/>
              </a:rPr>
              <a:t>수행</a:t>
            </a:r>
            <a:endParaRPr kumimoji="0" lang="en-US" altLang="ko-KR" sz="1000" dirty="0">
              <a:latin typeface="+mj-ea"/>
              <a:ea typeface="+mj-ea"/>
            </a:endParaRPr>
          </a:p>
        </p:txBody>
      </p:sp>
      <p:sp>
        <p:nvSpPr>
          <p:cNvPr id="20" name="AutoShape 8"/>
          <p:cNvSpPr>
            <a:spLocks noChangeArrowheads="1"/>
          </p:cNvSpPr>
          <p:nvPr/>
        </p:nvSpPr>
        <p:spPr bwMode="auto">
          <a:xfrm>
            <a:off x="6215097" y="5040441"/>
            <a:ext cx="903288" cy="392113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latinLnBrk="0">
              <a:defRPr/>
            </a:pPr>
            <a:r>
              <a:rPr kumimoji="0" lang="en-US" altLang="ko-KR" sz="1000" dirty="0">
                <a:latin typeface="+mj-ea"/>
                <a:ea typeface="+mj-ea"/>
              </a:rPr>
              <a:t>03. GR/IR </a:t>
            </a:r>
            <a:br>
              <a:rPr kumimoji="0" lang="en-US" altLang="ko-KR" sz="1000" dirty="0">
                <a:latin typeface="+mj-ea"/>
                <a:ea typeface="+mj-ea"/>
              </a:rPr>
            </a:br>
            <a:r>
              <a:rPr kumimoji="0" lang="ko-KR" altLang="en-US" sz="1000" dirty="0">
                <a:latin typeface="+mj-ea"/>
                <a:ea typeface="+mj-ea"/>
              </a:rPr>
              <a:t>유지보수 조회</a:t>
            </a:r>
            <a:endParaRPr kumimoji="0" lang="en-US" altLang="ko-KR" sz="1000" dirty="0">
              <a:latin typeface="+mj-ea"/>
              <a:ea typeface="+mj-ea"/>
            </a:endParaRPr>
          </a:p>
        </p:txBody>
      </p:sp>
      <p:cxnSp>
        <p:nvCxnSpPr>
          <p:cNvPr id="21" name="직선 화살표 연결선 70"/>
          <p:cNvCxnSpPr>
            <a:stCxn id="11" idx="3"/>
            <a:endCxn id="24" idx="1"/>
          </p:cNvCxnSpPr>
          <p:nvPr/>
        </p:nvCxnSpPr>
        <p:spPr>
          <a:xfrm flipV="1">
            <a:off x="5637247" y="4094291"/>
            <a:ext cx="2132013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꺾인 연결선 42"/>
          <p:cNvCxnSpPr>
            <a:stCxn id="20" idx="3"/>
            <a:endCxn id="24" idx="2"/>
          </p:cNvCxnSpPr>
          <p:nvPr/>
        </p:nvCxnSpPr>
        <p:spPr>
          <a:xfrm flipV="1">
            <a:off x="7118385" y="4418141"/>
            <a:ext cx="1250950" cy="819150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화살표 연결선 70"/>
          <p:cNvCxnSpPr>
            <a:stCxn id="19" idx="3"/>
            <a:endCxn id="20" idx="1"/>
          </p:cNvCxnSpPr>
          <p:nvPr/>
        </p:nvCxnSpPr>
        <p:spPr>
          <a:xfrm>
            <a:off x="5643597" y="5237291"/>
            <a:ext cx="5715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AutoShape 46"/>
          <p:cNvSpPr>
            <a:spLocks noChangeArrowheads="1"/>
          </p:cNvSpPr>
          <p:nvPr/>
        </p:nvSpPr>
        <p:spPr bwMode="auto">
          <a:xfrm>
            <a:off x="7769260" y="3770441"/>
            <a:ext cx="1201737" cy="647700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ko-KR" sz="1000">
                <a:latin typeface="맑은 고딕" pitchFamily="50" charset="-127"/>
                <a:ea typeface="맑은 고딕" pitchFamily="50" charset="-127"/>
                <a:cs typeface="Arial" charset="0"/>
              </a:rPr>
              <a:t>04. FI.07.01.02</a:t>
            </a:r>
          </a:p>
          <a:p>
            <a:pPr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lang="ko-KR" altLang="en-US" sz="1000">
                <a:latin typeface="맑은 고딕" pitchFamily="50" charset="-127"/>
                <a:ea typeface="맑은 고딕" pitchFamily="50" charset="-127"/>
                <a:cs typeface="Arial" charset="0"/>
              </a:rPr>
              <a:t>미착재고</a:t>
            </a:r>
            <a:r>
              <a:rPr lang="en-US" altLang="ko-KR" sz="1000">
                <a:latin typeface="맑은 고딕" pitchFamily="50" charset="-127"/>
                <a:ea typeface="맑은 고딕" pitchFamily="50" charset="-127"/>
                <a:cs typeface="Arial" charset="0"/>
              </a:rPr>
              <a:t>/</a:t>
            </a:r>
            <a:r>
              <a:rPr lang="ko-KR" altLang="en-US" sz="1000">
                <a:latin typeface="맑은 고딕" pitchFamily="50" charset="-127"/>
                <a:ea typeface="맑은 고딕" pitchFamily="50" charset="-127"/>
                <a:cs typeface="Arial" charset="0"/>
              </a:rPr>
              <a:t>미착기계 대체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수입제비용 처리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53"/>
          <p:cNvGraphicFramePr>
            <a:graphicFrameLocks noGrp="1"/>
          </p:cNvGraphicFramePr>
          <p:nvPr/>
        </p:nvGraphicFramePr>
        <p:xfrm>
          <a:off x="384175" y="1474574"/>
          <a:ext cx="8916344" cy="4187286"/>
        </p:xfrm>
        <a:graphic>
          <a:graphicData uri="http://schemas.openxmlformats.org/drawingml/2006/table">
            <a:tbl>
              <a:tblPr/>
              <a:tblGrid>
                <a:gridCol w="497274"/>
                <a:gridCol w="1383956"/>
                <a:gridCol w="4555525"/>
                <a:gridCol w="1318054"/>
                <a:gridCol w="1161535"/>
              </a:tblGrid>
              <a:tr h="6978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6978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01</a:t>
                      </a: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부대비용 </a:t>
                      </a:r>
                      <a:r>
                        <a:rPr kumimoji="0"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GR/IR </a:t>
                      </a:r>
                      <a:br>
                        <a:rPr kumimoji="0"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kumimoji="0"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언밸런스 확인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sym typeface="Wingdings" pitchFamily="2" charset="2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해당 월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(from – to)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을 지정하여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GR/IR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계정에 언밸런스 내역이 있는지 확인함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sym typeface="Wingdings" pitchFamily="2" charset="2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구매팀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sym typeface="Wingdings" pitchFamily="2" charset="2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MR11</a:t>
                      </a: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78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02</a:t>
                      </a: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02.GR/IR </a:t>
                      </a:r>
                      <a:br>
                        <a:rPr kumimoji="0"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kumimoji="0"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Clearing</a:t>
                      </a:r>
                      <a:r>
                        <a:rPr kumimoji="0"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수행</a:t>
                      </a:r>
                      <a:endParaRPr kumimoji="0" lang="en-US" altLang="ko-KR" sz="12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정산안된 부대비용내역 있을 시엔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GR/IR clearing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을 수행하여 처리함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sym typeface="Wingdings" pitchFamily="2" charset="2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구매팀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sym typeface="Wingdings" pitchFamily="2" charset="2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MR11</a:t>
                      </a: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78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03</a:t>
                      </a: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GR/IR </a:t>
                      </a:r>
                      <a:br>
                        <a:rPr kumimoji="0"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kumimoji="0"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유지보수 조회</a:t>
                      </a:r>
                      <a:endParaRPr kumimoji="0" lang="en-US" altLang="ko-KR" sz="12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GR/IR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유지보수 결과를 조회함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sym typeface="Wingdings" pitchFamily="2" charset="2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구매팀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sym typeface="Wingdings" pitchFamily="2" charset="2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MR11SHOW</a:t>
                      </a: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78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04</a:t>
                      </a: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latin typeface="+mn-ea"/>
                          <a:ea typeface="+mn-ea"/>
                          <a:cs typeface="Arial" pitchFamily="34" charset="0"/>
                        </a:rPr>
                        <a:t>FI.07.01.02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  <a:sym typeface="Wingdings" pitchFamily="2" charset="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latin typeface="+mn-ea"/>
                          <a:ea typeface="+mn-ea"/>
                          <a:cs typeface="Arial" pitchFamily="34" charset="0"/>
                        </a:rPr>
                        <a:t>미착재고</a:t>
                      </a:r>
                      <a:r>
                        <a:rPr lang="en-US" altLang="ko-KR" sz="1200" b="0" dirty="0" smtClean="0">
                          <a:latin typeface="+mn-ea"/>
                          <a:ea typeface="+mn-ea"/>
                          <a:cs typeface="Arial" pitchFamily="34" charset="0"/>
                        </a:rPr>
                        <a:t>/</a:t>
                      </a:r>
                      <a:r>
                        <a:rPr lang="ko-KR" altLang="en-US" sz="1200" b="0" dirty="0" smtClean="0">
                          <a:latin typeface="+mn-ea"/>
                          <a:ea typeface="+mn-ea"/>
                          <a:cs typeface="Arial" pitchFamily="34" charset="0"/>
                        </a:rPr>
                        <a:t>미착기계 대체</a:t>
                      </a: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GRIR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계정의 미착분 또는 미불분에 대한 계정 재분류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sym typeface="Wingdings" pitchFamily="2" charset="2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재경팀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sym typeface="Wingdings" pitchFamily="2" charset="2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(FI)</a:t>
                      </a: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78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sym typeface="Wingdings" pitchFamily="2" charset="2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sym typeface="Wingdings" pitchFamily="2" charset="2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sym typeface="Wingdings" pitchFamily="2" charset="2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sym typeface="Wingdings" pitchFamily="2" charset="2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sym typeface="Wingdings" pitchFamily="2" charset="2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897517" y="832078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텍스트 개체 틀 4"/>
          <p:cNvSpPr txBox="1">
            <a:spLocks/>
          </p:cNvSpPr>
          <p:nvPr/>
        </p:nvSpPr>
        <p:spPr bwMode="auto">
          <a:xfrm>
            <a:off x="7329488" y="80963"/>
            <a:ext cx="2519362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수입제비용 처리</a:t>
            </a:r>
            <a:endParaRPr kumimoji="0" lang="ko-KR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9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44387214"/>
              </p:ext>
            </p:extLst>
          </p:nvPr>
        </p:nvGraphicFramePr>
        <p:xfrm>
          <a:off x="432707" y="1815647"/>
          <a:ext cx="9128546" cy="3814503"/>
        </p:xfrm>
        <a:graphic>
          <a:graphicData uri="http://schemas.openxmlformats.org/drawingml/2006/table">
            <a:tbl>
              <a:tblPr/>
              <a:tblGrid>
                <a:gridCol w="529992"/>
                <a:gridCol w="2327508"/>
                <a:gridCol w="3518807"/>
                <a:gridCol w="1228662"/>
                <a:gridCol w="1523577"/>
              </a:tblGrid>
              <a:tr h="3972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선적관련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 수입 제비용 처리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err="1" smtClean="0">
                          <a:latin typeface="+mn-ea"/>
                          <a:ea typeface="+mn-ea"/>
                        </a:rPr>
                        <a:t>ZTIR913</a:t>
                      </a:r>
                      <a:endParaRPr lang="ko-KR" altLang="en-US" sz="1200" dirty="0" smtClean="0"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200"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통관 관련 수입 제비용 처리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dirty="0" smtClean="0">
                          <a:latin typeface="+mn-ea"/>
                          <a:ea typeface="+mn-ea"/>
                        </a:rPr>
                        <a:t>ZTIR914</a:t>
                      </a:r>
                      <a:endParaRPr lang="ko-KR" altLang="en-US" sz="1200" dirty="0"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200" dirty="0"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dirty="0" err="1" smtClean="0"/>
                        <a:t>협력사</a:t>
                      </a:r>
                      <a:r>
                        <a:rPr lang="ko-KR" altLang="en-US" sz="1200" dirty="0" smtClean="0"/>
                        <a:t> </a:t>
                      </a:r>
                      <a:r>
                        <a:rPr lang="ko-KR" altLang="en-US" sz="1200" dirty="0" err="1" smtClean="0"/>
                        <a:t>비용청구</a:t>
                      </a:r>
                      <a:r>
                        <a:rPr lang="ko-KR" altLang="en-US" sz="1200" dirty="0" smtClean="0"/>
                        <a:t> 접수 처리</a:t>
                      </a:r>
                      <a:endParaRPr lang="ko-KR" altLang="en-US" sz="1200" dirty="0"/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ZTIR9012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200" dirty="0"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dirty="0" smtClean="0"/>
                        <a:t>통관 제비용 취소</a:t>
                      </a:r>
                      <a:endParaRPr lang="ko-KR" altLang="en-US" sz="1200" dirty="0"/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dirty="0" smtClean="0">
                          <a:latin typeface="+mn-ea"/>
                          <a:ea typeface="+mn-ea"/>
                        </a:rPr>
                        <a:t>ZTIR906</a:t>
                      </a:r>
                      <a:endParaRPr lang="ko-KR" altLang="en-US" sz="1200" dirty="0"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200" dirty="0"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dirty="0" smtClean="0"/>
                        <a:t>수입비용 현황 </a:t>
                      </a:r>
                      <a:r>
                        <a:rPr lang="en-US" altLang="ko-KR" sz="1200" dirty="0" smtClean="0"/>
                        <a:t>REPORT</a:t>
                      </a:r>
                      <a:endParaRPr lang="ko-KR" altLang="en-US" sz="1200" dirty="0"/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dirty="0" err="1" smtClean="0">
                          <a:latin typeface="+mn-ea"/>
                          <a:ea typeface="+mn-ea"/>
                        </a:rPr>
                        <a:t>ZTIR901</a:t>
                      </a:r>
                      <a:endParaRPr lang="en-US" altLang="ko-KR" sz="120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en-US" altLang="ko-KR" sz="1200" dirty="0" err="1" smtClean="0">
                          <a:latin typeface="+mn-ea"/>
                          <a:ea typeface="+mn-ea"/>
                        </a:rPr>
                        <a:t>ZTIR932</a:t>
                      </a:r>
                      <a:r>
                        <a:rPr lang="en-US" altLang="ko-KR" sz="120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dirty="0" smtClean="0">
                          <a:latin typeface="+mn-ea"/>
                          <a:ea typeface="+mn-ea"/>
                        </a:rPr>
                        <a:t>등</a:t>
                      </a:r>
                      <a:endParaRPr lang="ko-KR" altLang="en-US" sz="1200" dirty="0"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283" y="1702676"/>
            <a:ext cx="4043155" cy="3752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258278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914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114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비용전기 처리할 대상을 조회하기 위하여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B/L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관리번호 또는 대표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번호를 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 선적관련 비용처리를 하기 위해 라디오버튼으로 제어하여 검색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전기대상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비용처리 전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전기완료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–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비용처리 후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전체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전체리스트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실행 버튼      클릭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Sub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생성되면서 처리할 비용의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 Box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해당 항목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하고       클릭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일괄처리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ZTIR913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선적관련 비용처리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1" name="직사각형 20"/>
          <p:cNvSpPr/>
          <p:nvPr/>
        </p:nvSpPr>
        <p:spPr>
          <a:xfrm>
            <a:off x="454043" y="5067371"/>
            <a:ext cx="1133020" cy="37698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440103" y="2767914"/>
            <a:ext cx="2187483" cy="17299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2617584" y="2661652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24" name="타원 23"/>
          <p:cNvSpPr/>
          <p:nvPr/>
        </p:nvSpPr>
        <p:spPr>
          <a:xfrm>
            <a:off x="1587033" y="5049977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sp>
        <p:nvSpPr>
          <p:cNvPr id="25" name="타원 24"/>
          <p:cNvSpPr/>
          <p:nvPr/>
        </p:nvSpPr>
        <p:spPr>
          <a:xfrm>
            <a:off x="589068" y="1783373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2356" y="6029409"/>
            <a:ext cx="240388" cy="228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0" name="구부러진 연결선 29"/>
          <p:cNvCxnSpPr>
            <a:endCxn id="35" idx="2"/>
          </p:cNvCxnSpPr>
          <p:nvPr/>
        </p:nvCxnSpPr>
        <p:spPr>
          <a:xfrm flipV="1">
            <a:off x="1046208" y="1719912"/>
            <a:ext cx="3570190" cy="257169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타원 34"/>
          <p:cNvSpPr/>
          <p:nvPr/>
        </p:nvSpPr>
        <p:spPr>
          <a:xfrm>
            <a:off x="4616398" y="1525151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4</a:t>
            </a:r>
            <a:endParaRPr lang="ko-KR" altLang="en-US" sz="1400" b="1" dirty="0"/>
          </a:p>
        </p:txBody>
      </p:sp>
      <p:sp>
        <p:nvSpPr>
          <p:cNvPr id="36" name="직사각형 35"/>
          <p:cNvSpPr/>
          <p:nvPr/>
        </p:nvSpPr>
        <p:spPr>
          <a:xfrm>
            <a:off x="376091" y="1869988"/>
            <a:ext cx="208796" cy="2141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859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31664" y="6252835"/>
            <a:ext cx="20002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21928" y="2788197"/>
            <a:ext cx="542597" cy="135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9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31954" y="1926677"/>
            <a:ext cx="4264230" cy="3076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직사각형 36"/>
          <p:cNvSpPr/>
          <p:nvPr/>
        </p:nvSpPr>
        <p:spPr>
          <a:xfrm>
            <a:off x="6813675" y="4755931"/>
            <a:ext cx="275553" cy="2815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8219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56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7655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수입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제비용처리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할 대상에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check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선적비용처리 할 공급업체 지정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③ 공급금액 및 세액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과세표준금액 입력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전기 버튼              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일괄처리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ZTIR913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선적관련비용처리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9903" y="1768037"/>
            <a:ext cx="9080938" cy="1846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410445" y="2666427"/>
            <a:ext cx="461914" cy="21340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865746" y="2557373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18" name="직사각형 17"/>
          <p:cNvSpPr/>
          <p:nvPr/>
        </p:nvSpPr>
        <p:spPr>
          <a:xfrm>
            <a:off x="2592713" y="2651575"/>
            <a:ext cx="623453" cy="2177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184856" y="2540719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sp>
        <p:nvSpPr>
          <p:cNvPr id="20" name="직사각형 19"/>
          <p:cNvSpPr/>
          <p:nvPr/>
        </p:nvSpPr>
        <p:spPr>
          <a:xfrm>
            <a:off x="6129444" y="2656831"/>
            <a:ext cx="3308846" cy="22300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325403" y="2315246"/>
            <a:ext cx="570901" cy="23876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5713287" y="2566536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  <p:sp>
        <p:nvSpPr>
          <p:cNvPr id="23" name="타원 22"/>
          <p:cNvSpPr/>
          <p:nvPr/>
        </p:nvSpPr>
        <p:spPr>
          <a:xfrm>
            <a:off x="4902733" y="2248094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4</a:t>
            </a:r>
            <a:endParaRPr lang="ko-KR" altLang="en-US" sz="1400" b="1" dirty="0"/>
          </a:p>
        </p:txBody>
      </p:sp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034" y="6103691"/>
            <a:ext cx="63817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3274" y="3678620"/>
            <a:ext cx="2257024" cy="1124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4" name="구부러진 연결선 29"/>
          <p:cNvCxnSpPr>
            <a:stCxn id="23" idx="2"/>
            <a:endCxn id="239620" idx="1"/>
          </p:cNvCxnSpPr>
          <p:nvPr/>
        </p:nvCxnSpPr>
        <p:spPr>
          <a:xfrm rot="10800000" flipV="1">
            <a:off x="3713275" y="2442854"/>
            <a:ext cx="1189459" cy="1798069"/>
          </a:xfrm>
          <a:prstGeom prst="curvedConnector3">
            <a:avLst>
              <a:gd name="adj1" fmla="val 119219"/>
            </a:avLst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직사각형 26"/>
          <p:cNvSpPr/>
          <p:nvPr/>
        </p:nvSpPr>
        <p:spPr>
          <a:xfrm>
            <a:off x="3739978" y="3682314"/>
            <a:ext cx="2224217" cy="1128583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82608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457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확인           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팝업 생성되면 항목들 확인 후 비용전기              또는                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③ 문서관리번호와 전표번호 생성      클릭 완료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일괄처리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ZTIR913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선적관련비용처리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5577" y="1692165"/>
            <a:ext cx="1792964" cy="89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2578" y="5457825"/>
            <a:ext cx="561975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96359" y="1662290"/>
            <a:ext cx="7126013" cy="3607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408669" y="2361627"/>
            <a:ext cx="399109" cy="21340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955226" y="2276434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10" name="직사각형 9"/>
          <p:cNvSpPr/>
          <p:nvPr/>
        </p:nvSpPr>
        <p:spPr>
          <a:xfrm>
            <a:off x="8404934" y="5047934"/>
            <a:ext cx="539370" cy="19672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7960716" y="4923443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cxnSp>
        <p:nvCxnSpPr>
          <p:cNvPr id="12" name="구부러진 연결선 29"/>
          <p:cNvCxnSpPr>
            <a:stCxn id="8" idx="0"/>
            <a:endCxn id="240643" idx="0"/>
          </p:cNvCxnSpPr>
          <p:nvPr/>
        </p:nvCxnSpPr>
        <p:spPr>
          <a:xfrm rot="5400000" flipH="1" flipV="1">
            <a:off x="3434127" y="-163612"/>
            <a:ext cx="699337" cy="4351142"/>
          </a:xfrm>
          <a:prstGeom prst="curvedConnector3">
            <a:avLst>
              <a:gd name="adj1" fmla="val 132688"/>
            </a:avLst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88535" y="5819940"/>
            <a:ext cx="76200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5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95717" y="5790379"/>
            <a:ext cx="9525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6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8079" y="4246179"/>
            <a:ext cx="4023866" cy="106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타원 17"/>
          <p:cNvSpPr/>
          <p:nvPr/>
        </p:nvSpPr>
        <p:spPr>
          <a:xfrm>
            <a:off x="390790" y="3817833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  <p:cxnSp>
        <p:nvCxnSpPr>
          <p:cNvPr id="19" name="구부러진 연결선 29"/>
          <p:cNvCxnSpPr>
            <a:stCxn id="11" idx="0"/>
            <a:endCxn id="240646" idx="0"/>
          </p:cNvCxnSpPr>
          <p:nvPr/>
        </p:nvCxnSpPr>
        <p:spPr>
          <a:xfrm rot="16200000" flipV="1">
            <a:off x="4948159" y="1708032"/>
            <a:ext cx="677264" cy="5753558"/>
          </a:xfrm>
          <a:prstGeom prst="curvedConnector3">
            <a:avLst>
              <a:gd name="adj1" fmla="val 133753"/>
            </a:avLst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0647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12730" y="6203074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직사각형 22"/>
          <p:cNvSpPr/>
          <p:nvPr/>
        </p:nvSpPr>
        <p:spPr>
          <a:xfrm>
            <a:off x="415699" y="5139559"/>
            <a:ext cx="162370" cy="16290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6010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457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취소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회사코드 입력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비용문서 입력 후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[ENTER]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취소화면으로 이동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개별처리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ZTIT906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전기취소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908" y="1823216"/>
            <a:ext cx="6084639" cy="1577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6010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457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취소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Posting tab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 전기 된 전표 확인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전표 취소              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개별처리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ZTIT906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전기취소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8918" y="1738642"/>
            <a:ext cx="7673816" cy="3474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7608" y="5824701"/>
            <a:ext cx="7429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31954" y="3793745"/>
            <a:ext cx="4044184" cy="1402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직사각형 7"/>
          <p:cNvSpPr/>
          <p:nvPr/>
        </p:nvSpPr>
        <p:spPr>
          <a:xfrm>
            <a:off x="2407410" y="2445710"/>
            <a:ext cx="545997" cy="21340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988374" y="2353700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cxnSp>
        <p:nvCxnSpPr>
          <p:cNvPr id="10" name="구부러진 연결선 29"/>
          <p:cNvCxnSpPr>
            <a:stCxn id="8" idx="2"/>
            <a:endCxn id="242692" idx="1"/>
          </p:cNvCxnSpPr>
          <p:nvPr/>
        </p:nvCxnSpPr>
        <p:spPr>
          <a:xfrm rot="16200000" flipH="1">
            <a:off x="2788356" y="2551169"/>
            <a:ext cx="1835651" cy="2051545"/>
          </a:xfrm>
          <a:prstGeom prst="curvedConnector2">
            <a:avLst/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구부러진 연결선 29"/>
          <p:cNvCxnSpPr>
            <a:stCxn id="242692" idx="0"/>
            <a:endCxn id="21" idx="6"/>
          </p:cNvCxnSpPr>
          <p:nvPr/>
        </p:nvCxnSpPr>
        <p:spPr>
          <a:xfrm rot="16200000" flipV="1">
            <a:off x="4155245" y="1194943"/>
            <a:ext cx="1717576" cy="3480027"/>
          </a:xfrm>
          <a:prstGeom prst="curvedConnector2">
            <a:avLst/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4777946" y="4174662"/>
            <a:ext cx="4019213" cy="10901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139398" y="1988511"/>
            <a:ext cx="719417" cy="19764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2868311" y="1881408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82608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457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취소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전표 취소사유 입력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도움말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F4 key)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okay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           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③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역분개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전표번호 확인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개별처리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ZTIT906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전기취소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3338" y="1710861"/>
            <a:ext cx="5552045" cy="3567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24601" y="1723624"/>
            <a:ext cx="2043934" cy="1248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타원 6"/>
          <p:cNvSpPr/>
          <p:nvPr/>
        </p:nvSpPr>
        <p:spPr>
          <a:xfrm>
            <a:off x="1483877" y="2894272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cxnSp>
        <p:nvCxnSpPr>
          <p:cNvPr id="8" name="구부러진 연결선 29"/>
          <p:cNvCxnSpPr>
            <a:stCxn id="9" idx="2"/>
            <a:endCxn id="10" idx="2"/>
          </p:cNvCxnSpPr>
          <p:nvPr/>
        </p:nvCxnSpPr>
        <p:spPr>
          <a:xfrm rot="16200000" flipH="1">
            <a:off x="1835734" y="2360793"/>
            <a:ext cx="1964247" cy="3674992"/>
          </a:xfrm>
          <a:prstGeom prst="curvedConnector2">
            <a:avLst/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직사각형 8"/>
          <p:cNvSpPr/>
          <p:nvPr/>
        </p:nvSpPr>
        <p:spPr>
          <a:xfrm>
            <a:off x="510294" y="3018526"/>
            <a:ext cx="940134" cy="1976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655353" y="4985652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cxnSp>
        <p:nvCxnSpPr>
          <p:cNvPr id="11" name="구부러진 연결선 29"/>
          <p:cNvCxnSpPr>
            <a:stCxn id="243715" idx="1"/>
            <a:endCxn id="9" idx="0"/>
          </p:cNvCxnSpPr>
          <p:nvPr/>
        </p:nvCxnSpPr>
        <p:spPr>
          <a:xfrm rot="10800000" flipV="1">
            <a:off x="980361" y="2347726"/>
            <a:ext cx="5044240" cy="670800"/>
          </a:xfrm>
          <a:prstGeom prst="curvedConnector2">
            <a:avLst/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/>
          <p:cNvSpPr/>
          <p:nvPr/>
        </p:nvSpPr>
        <p:spPr>
          <a:xfrm>
            <a:off x="5115697" y="5132172"/>
            <a:ext cx="414732" cy="1153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371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35506" y="5814192"/>
            <a:ext cx="5810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31714" y="4164968"/>
            <a:ext cx="310515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타원 21"/>
          <p:cNvSpPr/>
          <p:nvPr/>
        </p:nvSpPr>
        <p:spPr>
          <a:xfrm>
            <a:off x="5486889" y="4077468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  <p:cxnSp>
        <p:nvCxnSpPr>
          <p:cNvPr id="23" name="구부러진 연결선 29"/>
          <p:cNvCxnSpPr>
            <a:stCxn id="10" idx="7"/>
            <a:endCxn id="22" idx="2"/>
          </p:cNvCxnSpPr>
          <p:nvPr/>
        </p:nvCxnSpPr>
        <p:spPr>
          <a:xfrm rot="5400000" flipH="1" flipV="1">
            <a:off x="4859034" y="4414842"/>
            <a:ext cx="770467" cy="485243"/>
          </a:xfrm>
          <a:prstGeom prst="curvedConnector2">
            <a:avLst/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직사각형 24"/>
          <p:cNvSpPr/>
          <p:nvPr/>
        </p:nvSpPr>
        <p:spPr>
          <a:xfrm>
            <a:off x="6021859" y="1696995"/>
            <a:ext cx="2067698" cy="1276864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74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5660" y="2966710"/>
            <a:ext cx="5672630" cy="2287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35606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457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통관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990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비용전기 처리할 대상을 조회하기 위하여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B/L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관리번호 또는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대표구매오더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번호를 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 선적관련 비용처리를 하기 위해 라디오버튼으로 제어하여 검색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전기대상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비용처리 전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전기완료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–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비용처리 후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전체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전체리스트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실행 버튼      클릭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Sub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생성되면서 처리할 비용의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 Box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해당 항목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하고       클릭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일괄처리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ZTIR914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통관관련 비용처리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60530" y="5864431"/>
            <a:ext cx="240388" cy="228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138" y="1744766"/>
            <a:ext cx="3172972" cy="3576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545207" y="2438400"/>
            <a:ext cx="1682986" cy="19969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191488" y="2117671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13" name="타원 12"/>
          <p:cNvSpPr/>
          <p:nvPr/>
        </p:nvSpPr>
        <p:spPr>
          <a:xfrm>
            <a:off x="711498" y="1769453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  <p:cxnSp>
        <p:nvCxnSpPr>
          <p:cNvPr id="16" name="구부러진 연결선 29"/>
          <p:cNvCxnSpPr>
            <a:stCxn id="11" idx="4"/>
            <a:endCxn id="12" idx="0"/>
          </p:cNvCxnSpPr>
          <p:nvPr/>
        </p:nvCxnSpPr>
        <p:spPr>
          <a:xfrm rot="5400000">
            <a:off x="1030930" y="3032935"/>
            <a:ext cx="1889155" cy="837671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타원 16"/>
          <p:cNvSpPr/>
          <p:nvPr/>
        </p:nvSpPr>
        <p:spPr>
          <a:xfrm>
            <a:off x="3626152" y="2611411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4</a:t>
            </a:r>
            <a:endParaRPr lang="ko-KR" altLang="en-US" sz="1400" b="1" dirty="0"/>
          </a:p>
        </p:txBody>
      </p:sp>
      <p:sp>
        <p:nvSpPr>
          <p:cNvPr id="18" name="직사각형 17"/>
          <p:cNvSpPr/>
          <p:nvPr/>
        </p:nvSpPr>
        <p:spPr>
          <a:xfrm>
            <a:off x="470684" y="1845276"/>
            <a:ext cx="213058" cy="24401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4742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7379" y="4420256"/>
            <a:ext cx="1615752" cy="782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직사각형 8"/>
          <p:cNvSpPr/>
          <p:nvPr/>
        </p:nvSpPr>
        <p:spPr>
          <a:xfrm>
            <a:off x="1788857" y="4489301"/>
            <a:ext cx="1521902" cy="2508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353817" y="4396348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cxnSp>
        <p:nvCxnSpPr>
          <p:cNvPr id="29" name="구부러진 연결선 29"/>
          <p:cNvCxnSpPr>
            <a:stCxn id="13" idx="6"/>
            <a:endCxn id="17" idx="1"/>
          </p:cNvCxnSpPr>
          <p:nvPr/>
        </p:nvCxnSpPr>
        <p:spPr>
          <a:xfrm>
            <a:off x="1117206" y="1964214"/>
            <a:ext cx="2568361" cy="704241"/>
          </a:xfrm>
          <a:prstGeom prst="curvedConnector2">
            <a:avLst/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4743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55147" y="2966710"/>
            <a:ext cx="5674017" cy="228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/>
        </p:nvSpPr>
        <p:spPr>
          <a:xfrm>
            <a:off x="6529895" y="4992414"/>
            <a:ext cx="238767" cy="23421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34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3704" y="6105695"/>
            <a:ext cx="20002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7679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33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통관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7342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수입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제비용처리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할 대상에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check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선적비용처리 할 공급업체 지정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③ 공급금액 및 세액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과세표준금액 입력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전기 버튼              클릭 확인 팝업 창에서 버튼 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일괄처리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ZTIR914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통관관련 비용처리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9902" y="1790372"/>
            <a:ext cx="9091449" cy="1369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410445" y="2586681"/>
            <a:ext cx="405101" cy="18805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453854" y="2798263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9" name="직사각형 8"/>
          <p:cNvSpPr/>
          <p:nvPr/>
        </p:nvSpPr>
        <p:spPr>
          <a:xfrm>
            <a:off x="3459892" y="2578443"/>
            <a:ext cx="444843" cy="19629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037047" y="2486466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sp>
        <p:nvSpPr>
          <p:cNvPr id="11" name="직사각형 10"/>
          <p:cNvSpPr/>
          <p:nvPr/>
        </p:nvSpPr>
        <p:spPr>
          <a:xfrm>
            <a:off x="6639696" y="2471351"/>
            <a:ext cx="2798593" cy="30338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593492" y="2262698"/>
            <a:ext cx="523529" cy="19217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6207557" y="2428484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  <p:sp>
        <p:nvSpPr>
          <p:cNvPr id="14" name="타원 13"/>
          <p:cNvSpPr/>
          <p:nvPr/>
        </p:nvSpPr>
        <p:spPr>
          <a:xfrm>
            <a:off x="5528524" y="1823139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4</a:t>
            </a:r>
            <a:endParaRPr lang="ko-KR" altLang="en-US" sz="1400" b="1" dirty="0"/>
          </a:p>
        </p:txBody>
      </p:sp>
      <p:cxnSp>
        <p:nvCxnSpPr>
          <p:cNvPr id="16" name="구부러진 연결선 29"/>
          <p:cNvCxnSpPr>
            <a:stCxn id="14" idx="2"/>
            <a:endCxn id="245763" idx="1"/>
          </p:cNvCxnSpPr>
          <p:nvPr/>
        </p:nvCxnSpPr>
        <p:spPr>
          <a:xfrm rot="10800000" flipV="1">
            <a:off x="4452774" y="2017899"/>
            <a:ext cx="1075751" cy="2073253"/>
          </a:xfrm>
          <a:prstGeom prst="curvedConnector3">
            <a:avLst>
              <a:gd name="adj1" fmla="val 121250"/>
            </a:avLst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52773" y="3424403"/>
            <a:ext cx="272415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79082" y="6093459"/>
            <a:ext cx="63817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82608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457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통관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확인           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팝업생성되면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항목들 확인 후 비용전기              또는                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③ 문서관리번호와 전표번호 생성         클릭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완료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일괄처리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ZTIR914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통관관련 비용처리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3018" y="1860331"/>
            <a:ext cx="6818595" cy="3426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0373" y="1805811"/>
            <a:ext cx="2137213" cy="104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1566582" y="2603365"/>
            <a:ext cx="461914" cy="21340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126516" y="2547430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9" name="직사각형 8"/>
          <p:cNvSpPr/>
          <p:nvPr/>
        </p:nvSpPr>
        <p:spPr>
          <a:xfrm>
            <a:off x="8446974" y="5089974"/>
            <a:ext cx="539370" cy="19672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8500437" y="4710963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cxnSp>
        <p:nvCxnSpPr>
          <p:cNvPr id="11" name="구부러진 연결선 29"/>
          <p:cNvCxnSpPr>
            <a:stCxn id="7" idx="0"/>
            <a:endCxn id="246786" idx="0"/>
          </p:cNvCxnSpPr>
          <p:nvPr/>
        </p:nvCxnSpPr>
        <p:spPr>
          <a:xfrm rot="5400000" flipH="1" flipV="1">
            <a:off x="3583410" y="74460"/>
            <a:ext cx="743034" cy="4314777"/>
          </a:xfrm>
          <a:prstGeom prst="curvedConnector3">
            <a:avLst>
              <a:gd name="adj1" fmla="val 130766"/>
            </a:avLst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678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1141" y="3887515"/>
            <a:ext cx="4478721" cy="1184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타원 11"/>
          <p:cNvSpPr/>
          <p:nvPr/>
        </p:nvSpPr>
        <p:spPr>
          <a:xfrm>
            <a:off x="474872" y="3439460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  <p:cxnSp>
        <p:nvCxnSpPr>
          <p:cNvPr id="13" name="구부러진 연결선 29"/>
          <p:cNvCxnSpPr>
            <a:stCxn id="10" idx="0"/>
            <a:endCxn id="12" idx="6"/>
          </p:cNvCxnSpPr>
          <p:nvPr/>
        </p:nvCxnSpPr>
        <p:spPr>
          <a:xfrm rot="16200000" flipV="1">
            <a:off x="4253565" y="261236"/>
            <a:ext cx="1076742" cy="7822711"/>
          </a:xfrm>
          <a:prstGeom prst="curvedConnector2">
            <a:avLst/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직사각형 17"/>
          <p:cNvSpPr/>
          <p:nvPr/>
        </p:nvSpPr>
        <p:spPr>
          <a:xfrm>
            <a:off x="462996" y="4876799"/>
            <a:ext cx="209666" cy="17867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2578" y="5457825"/>
            <a:ext cx="561975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30869" y="5819940"/>
            <a:ext cx="76200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96861" y="5790379"/>
            <a:ext cx="9525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38853" y="6171543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6010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457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통관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취소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회사코드 입력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비용문서 입력 후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[ENTER] -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취소화면으로 이동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개별처리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ZTIT906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전기취소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8401" y="1887715"/>
            <a:ext cx="6200744" cy="156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6010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457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통관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취소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Posting tab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 전기 된 전표 확인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전표 취소              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개별처리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ZTIT906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전기취소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7608" y="5824701"/>
            <a:ext cx="7429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2696" y="1722384"/>
            <a:ext cx="7669759" cy="3475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0388" y="3635265"/>
            <a:ext cx="4495143" cy="1601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2407410" y="2445711"/>
            <a:ext cx="545997" cy="19863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955423" y="2345461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cxnSp>
        <p:nvCxnSpPr>
          <p:cNvPr id="10" name="구부러진 연결선 29"/>
          <p:cNvCxnSpPr>
            <a:stCxn id="8" idx="2"/>
            <a:endCxn id="249859" idx="1"/>
          </p:cNvCxnSpPr>
          <p:nvPr/>
        </p:nvCxnSpPr>
        <p:spPr>
          <a:xfrm rot="16200000" flipH="1">
            <a:off x="2784687" y="2540068"/>
            <a:ext cx="1791423" cy="1999979"/>
          </a:xfrm>
          <a:prstGeom prst="curvedConnector2">
            <a:avLst/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구부러진 연결선 29"/>
          <p:cNvCxnSpPr>
            <a:stCxn id="249859" idx="0"/>
            <a:endCxn id="13" idx="6"/>
          </p:cNvCxnSpPr>
          <p:nvPr/>
        </p:nvCxnSpPr>
        <p:spPr>
          <a:xfrm rot="16200000" flipV="1">
            <a:off x="4309085" y="1016389"/>
            <a:ext cx="1567334" cy="3670417"/>
          </a:xfrm>
          <a:prstGeom prst="curvedConnector2">
            <a:avLst/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/>
          <p:cNvSpPr/>
          <p:nvPr/>
        </p:nvSpPr>
        <p:spPr>
          <a:xfrm>
            <a:off x="4703920" y="4080068"/>
            <a:ext cx="4429570" cy="15418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2851835" y="1873170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sp>
        <p:nvSpPr>
          <p:cNvPr id="17" name="직사각형 16"/>
          <p:cNvSpPr/>
          <p:nvPr/>
        </p:nvSpPr>
        <p:spPr>
          <a:xfrm>
            <a:off x="2160417" y="1946468"/>
            <a:ext cx="656356" cy="23968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82608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457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통관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취소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① 전표 취소사유 입력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도움말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F4 key)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okay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           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③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역분개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전표번호 확인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개별처리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ZTIT906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전기취소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08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730" y="1698078"/>
            <a:ext cx="4721444" cy="3559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6145" y="3339662"/>
            <a:ext cx="2043934" cy="1248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타원 17"/>
          <p:cNvSpPr/>
          <p:nvPr/>
        </p:nvSpPr>
        <p:spPr>
          <a:xfrm>
            <a:off x="1588977" y="2862742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cxnSp>
        <p:nvCxnSpPr>
          <p:cNvPr id="19" name="구부러진 연결선 29"/>
          <p:cNvCxnSpPr>
            <a:stCxn id="20" idx="2"/>
            <a:endCxn id="21" idx="2"/>
          </p:cNvCxnSpPr>
          <p:nvPr/>
        </p:nvCxnSpPr>
        <p:spPr>
          <a:xfrm rot="16200000" flipH="1">
            <a:off x="1541298" y="2728798"/>
            <a:ext cx="1931296" cy="2842971"/>
          </a:xfrm>
          <a:prstGeom prst="curvedConnector2">
            <a:avLst/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직사각형 19"/>
          <p:cNvSpPr/>
          <p:nvPr/>
        </p:nvSpPr>
        <p:spPr>
          <a:xfrm>
            <a:off x="615394" y="2986996"/>
            <a:ext cx="940134" cy="1976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3928432" y="4921171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cxnSp>
        <p:nvCxnSpPr>
          <p:cNvPr id="22" name="구부러진 연결선 29"/>
          <p:cNvCxnSpPr>
            <a:stCxn id="17" idx="1"/>
            <a:endCxn id="20" idx="0"/>
          </p:cNvCxnSpPr>
          <p:nvPr/>
        </p:nvCxnSpPr>
        <p:spPr>
          <a:xfrm rot="10800000">
            <a:off x="1085461" y="2986996"/>
            <a:ext cx="3050684" cy="976768"/>
          </a:xfrm>
          <a:prstGeom prst="curvedConnector4">
            <a:avLst>
              <a:gd name="adj1" fmla="val 42296"/>
              <a:gd name="adj2" fmla="val 123404"/>
            </a:avLst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직사각형 22"/>
          <p:cNvSpPr/>
          <p:nvPr/>
        </p:nvSpPr>
        <p:spPr>
          <a:xfrm>
            <a:off x="4467435" y="5041768"/>
            <a:ext cx="451402" cy="23442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5995642" y="4943862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  <p:cxnSp>
        <p:nvCxnSpPr>
          <p:cNvPr id="25" name="구부러진 연결선 29"/>
          <p:cNvCxnSpPr>
            <a:stCxn id="21" idx="7"/>
            <a:endCxn id="24" idx="2"/>
          </p:cNvCxnSpPr>
          <p:nvPr/>
        </p:nvCxnSpPr>
        <p:spPr>
          <a:xfrm rot="16200000" flipH="1">
            <a:off x="5054979" y="4197961"/>
            <a:ext cx="160408" cy="1720917"/>
          </a:xfrm>
          <a:prstGeom prst="curvedConnector4">
            <a:avLst>
              <a:gd name="adj1" fmla="val -142512"/>
              <a:gd name="adj2" fmla="val 51726"/>
            </a:avLst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35506" y="5814192"/>
            <a:ext cx="5810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088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67298" y="5054655"/>
            <a:ext cx="31623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82608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457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비용청구 대상리스트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협력사에서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청구한 비용을 제비용 처리하기 위한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I/F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 이루어지는 프로그램으로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B/L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관리번호를 입력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라디오버튼 제어로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협력사에서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청구한 비용 등을 검색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③ 실행버튼      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ZTIR9012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비용청구 대상리스트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(Trade one)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79531" y="6158708"/>
            <a:ext cx="240388" cy="228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19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2074" y="1724640"/>
            <a:ext cx="5233002" cy="3590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타원 15"/>
          <p:cNvSpPr/>
          <p:nvPr/>
        </p:nvSpPr>
        <p:spPr>
          <a:xfrm>
            <a:off x="3291653" y="3251624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17" name="타원 16"/>
          <p:cNvSpPr/>
          <p:nvPr/>
        </p:nvSpPr>
        <p:spPr>
          <a:xfrm>
            <a:off x="1290335" y="4122385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sp>
        <p:nvSpPr>
          <p:cNvPr id="18" name="직사각형 17"/>
          <p:cNvSpPr/>
          <p:nvPr/>
        </p:nvSpPr>
        <p:spPr>
          <a:xfrm>
            <a:off x="441973" y="1962238"/>
            <a:ext cx="272731" cy="2344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9" name="구부러진 연결선 29"/>
          <p:cNvCxnSpPr>
            <a:stCxn id="17" idx="2"/>
            <a:endCxn id="22" idx="2"/>
          </p:cNvCxnSpPr>
          <p:nvPr/>
        </p:nvCxnSpPr>
        <p:spPr>
          <a:xfrm rot="10800000">
            <a:off x="716609" y="2383494"/>
            <a:ext cx="573727" cy="1933653"/>
          </a:xfrm>
          <a:prstGeom prst="curvedConnector3">
            <a:avLst>
              <a:gd name="adj1" fmla="val 139845"/>
            </a:avLst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직사각형 19"/>
          <p:cNvSpPr/>
          <p:nvPr/>
        </p:nvSpPr>
        <p:spPr>
          <a:xfrm>
            <a:off x="552332" y="3291797"/>
            <a:ext cx="2716385" cy="21865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15545" y="4316555"/>
            <a:ext cx="766717" cy="92810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716608" y="2188732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  <p:cxnSp>
        <p:nvCxnSpPr>
          <p:cNvPr id="23" name="구부러진 연결선 29"/>
          <p:cNvCxnSpPr>
            <a:stCxn id="16" idx="4"/>
            <a:endCxn id="17" idx="6"/>
          </p:cNvCxnSpPr>
          <p:nvPr/>
        </p:nvCxnSpPr>
        <p:spPr>
          <a:xfrm rot="5400000">
            <a:off x="2257275" y="3079914"/>
            <a:ext cx="676000" cy="1798464"/>
          </a:xfrm>
          <a:prstGeom prst="curvedConnector2">
            <a:avLst/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82608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457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비용청구 대상리스트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조회 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List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는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Trade one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세방전지로 청구한 비용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청구된 비용을 리스트 앞의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BOX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클릭하여 선택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비용청구 접수                  클릭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③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                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ZTIR9012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비용청구 대상리스트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(Trade one)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29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8733" y="1780495"/>
            <a:ext cx="9053397" cy="2297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타원 7"/>
          <p:cNvSpPr/>
          <p:nvPr/>
        </p:nvSpPr>
        <p:spPr>
          <a:xfrm>
            <a:off x="351881" y="3209015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cxnSp>
        <p:nvCxnSpPr>
          <p:cNvPr id="9" name="구부러진 연결선 29"/>
          <p:cNvCxnSpPr>
            <a:stCxn id="8" idx="7"/>
          </p:cNvCxnSpPr>
          <p:nvPr/>
        </p:nvCxnSpPr>
        <p:spPr>
          <a:xfrm rot="5400000" flipH="1" flipV="1">
            <a:off x="1350177" y="1481030"/>
            <a:ext cx="1133027" cy="2437033"/>
          </a:xfrm>
          <a:prstGeom prst="curvedConnector2">
            <a:avLst/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직사각형 9"/>
          <p:cNvSpPr/>
          <p:nvPr/>
        </p:nvSpPr>
        <p:spPr>
          <a:xfrm>
            <a:off x="441974" y="2992252"/>
            <a:ext cx="188648" cy="20289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726457" y="1967494"/>
            <a:ext cx="687888" cy="1976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3203219" y="2051847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pic>
        <p:nvPicPr>
          <p:cNvPr id="2529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67733" y="5814192"/>
            <a:ext cx="10096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293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72836" y="3543957"/>
            <a:ext cx="2576020" cy="957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타원 19"/>
          <p:cNvSpPr/>
          <p:nvPr/>
        </p:nvSpPr>
        <p:spPr>
          <a:xfrm>
            <a:off x="4468801" y="3912429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  <p:sp>
        <p:nvSpPr>
          <p:cNvPr id="21" name="직사각형 20"/>
          <p:cNvSpPr/>
          <p:nvPr/>
        </p:nvSpPr>
        <p:spPr>
          <a:xfrm>
            <a:off x="3707026" y="4300151"/>
            <a:ext cx="617981" cy="15651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2" name="구부러진 연결선 29"/>
          <p:cNvCxnSpPr>
            <a:stCxn id="13" idx="6"/>
            <a:endCxn id="20" idx="1"/>
          </p:cNvCxnSpPr>
          <p:nvPr/>
        </p:nvCxnSpPr>
        <p:spPr>
          <a:xfrm>
            <a:off x="3608927" y="2246608"/>
            <a:ext cx="919289" cy="1722865"/>
          </a:xfrm>
          <a:prstGeom prst="curvedConnector2">
            <a:avLst/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293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00354" y="6172528"/>
            <a:ext cx="91440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82608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457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비용청구 대상리스트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조회 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List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는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Trade one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세방전지로 청구한 비용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청구된 비용을 리스트 앞의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BOX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클릭하여 선택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비용청구접수 취소                    클릭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③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팝업창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 취소사유 입력 후                         클릭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팝업창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                   클릭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ZTIR9012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비용청구 대상리스트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(Trade one)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29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8733" y="1780495"/>
            <a:ext cx="9053397" cy="2297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타원 7"/>
          <p:cNvSpPr/>
          <p:nvPr/>
        </p:nvSpPr>
        <p:spPr>
          <a:xfrm>
            <a:off x="351881" y="3217253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cxnSp>
        <p:nvCxnSpPr>
          <p:cNvPr id="9" name="구부러진 연결선 29"/>
          <p:cNvCxnSpPr>
            <a:stCxn id="8" idx="7"/>
            <a:endCxn id="13" idx="2"/>
          </p:cNvCxnSpPr>
          <p:nvPr/>
        </p:nvCxnSpPr>
        <p:spPr>
          <a:xfrm rot="5400000" flipH="1" flipV="1">
            <a:off x="2099003" y="950882"/>
            <a:ext cx="922586" cy="3724245"/>
          </a:xfrm>
          <a:prstGeom prst="curvedConnector2">
            <a:avLst/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직사각형 9"/>
          <p:cNvSpPr/>
          <p:nvPr/>
        </p:nvSpPr>
        <p:spPr>
          <a:xfrm>
            <a:off x="441974" y="2992252"/>
            <a:ext cx="188648" cy="20289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422419" y="2156950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sp>
        <p:nvSpPr>
          <p:cNvPr id="27" name="직사각형 26"/>
          <p:cNvSpPr/>
          <p:nvPr/>
        </p:nvSpPr>
        <p:spPr>
          <a:xfrm>
            <a:off x="4467437" y="1962239"/>
            <a:ext cx="798246" cy="18187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5293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94868" y="5814192"/>
            <a:ext cx="12382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2935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0132" y="3776170"/>
            <a:ext cx="3190875" cy="1382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2" name="구부러진 연결선 29"/>
          <p:cNvCxnSpPr>
            <a:stCxn id="13" idx="6"/>
            <a:endCxn id="20" idx="0"/>
          </p:cNvCxnSpPr>
          <p:nvPr/>
        </p:nvCxnSpPr>
        <p:spPr>
          <a:xfrm>
            <a:off x="4828127" y="2351711"/>
            <a:ext cx="1409569" cy="2212360"/>
          </a:xfrm>
          <a:prstGeom prst="curvedConnector2">
            <a:avLst/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타원 19"/>
          <p:cNvSpPr/>
          <p:nvPr/>
        </p:nvSpPr>
        <p:spPr>
          <a:xfrm>
            <a:off x="6034842" y="4564071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  <p:sp>
        <p:nvSpPr>
          <p:cNvPr id="21" name="직사각형 20"/>
          <p:cNvSpPr/>
          <p:nvPr/>
        </p:nvSpPr>
        <p:spPr>
          <a:xfrm>
            <a:off x="4835299" y="4936666"/>
            <a:ext cx="997942" cy="21340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5395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14360" y="6203074"/>
            <a:ext cx="143827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395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67676" y="4237639"/>
            <a:ext cx="2418365" cy="899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93071" y="6162018"/>
            <a:ext cx="91440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구부러진 연결선 29"/>
          <p:cNvCxnSpPr>
            <a:stCxn id="21" idx="2"/>
          </p:cNvCxnSpPr>
          <p:nvPr/>
        </p:nvCxnSpPr>
        <p:spPr>
          <a:xfrm rot="5400000" flipH="1" flipV="1">
            <a:off x="6140805" y="4217409"/>
            <a:ext cx="126124" cy="1739195"/>
          </a:xfrm>
          <a:prstGeom prst="curvedConnector4">
            <a:avLst>
              <a:gd name="adj1" fmla="val -181250"/>
              <a:gd name="adj2" fmla="val 64345"/>
            </a:avLst>
          </a:prstGeom>
          <a:ln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직사각형 33"/>
          <p:cNvSpPr/>
          <p:nvPr/>
        </p:nvSpPr>
        <p:spPr>
          <a:xfrm>
            <a:off x="7068747" y="4941921"/>
            <a:ext cx="582784" cy="17661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6010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457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비용청구 대상리스트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라디오 버튼으로 각 단계별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step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조회 가능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–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전체로 설정하고 검색 시 전체 리스트를 검색 가능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ZTIR9012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비용청구 대상리스트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(Trade one)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19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2074" y="1724640"/>
            <a:ext cx="5233002" cy="3590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직사각형 20"/>
          <p:cNvSpPr/>
          <p:nvPr/>
        </p:nvSpPr>
        <p:spPr>
          <a:xfrm>
            <a:off x="515545" y="4316555"/>
            <a:ext cx="766717" cy="92810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284177" y="3987348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6010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457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비용청구 대상리스트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2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▶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전체 청구된 비용 리스트 조회 가능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ZTIS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수입제비용관리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ZTIR9012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비용청구 대상리스트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(Trade one)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49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9903" y="1733222"/>
            <a:ext cx="9110139" cy="267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28575">
          <a:solidFill>
            <a:srgbClr val="FF0000"/>
          </a:solidFill>
        </a:ln>
      </a:spPr>
      <a:bodyPr rtlCol="0" anchor="ctr"/>
      <a:lstStyle>
        <a:defPPr marL="92075" indent="-92075" algn="ctr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16578</TotalTime>
  <Words>1368</Words>
  <Application>Microsoft Office PowerPoint</Application>
  <PresentationFormat>A4 용지(210x297mm)</PresentationFormat>
  <Paragraphs>410</Paragraphs>
  <Slides>25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25</vt:i4>
      </vt:variant>
    </vt:vector>
  </HeadingPairs>
  <TitlesOfParts>
    <vt:vector size="28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교육 개요</vt:lpstr>
      <vt:lpstr>교육 개요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783</cp:revision>
  <cp:lastPrinted>2006-08-30T13:33:06Z</cp:lastPrinted>
  <dcterms:created xsi:type="dcterms:W3CDTF">2008-05-17T00:48:54Z</dcterms:created>
  <dcterms:modified xsi:type="dcterms:W3CDTF">2013-03-11T23:27:55Z</dcterms:modified>
</cp:coreProperties>
</file>