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58"/>
  </p:notesMasterIdLst>
  <p:handoutMasterIdLst>
    <p:handoutMasterId r:id="rId59"/>
  </p:handoutMasterIdLst>
  <p:sldIdLst>
    <p:sldId id="374" r:id="rId3"/>
    <p:sldId id="375" r:id="rId4"/>
    <p:sldId id="530" r:id="rId5"/>
    <p:sldId id="391" r:id="rId6"/>
    <p:sldId id="450" r:id="rId7"/>
    <p:sldId id="532" r:id="rId8"/>
    <p:sldId id="531" r:id="rId9"/>
    <p:sldId id="394" r:id="rId10"/>
    <p:sldId id="458" r:id="rId11"/>
    <p:sldId id="483" r:id="rId12"/>
    <p:sldId id="484" r:id="rId13"/>
    <p:sldId id="485" r:id="rId14"/>
    <p:sldId id="486" r:id="rId15"/>
    <p:sldId id="487" r:id="rId16"/>
    <p:sldId id="488" r:id="rId17"/>
    <p:sldId id="489" r:id="rId18"/>
    <p:sldId id="490" r:id="rId19"/>
    <p:sldId id="491" r:id="rId20"/>
    <p:sldId id="492" r:id="rId21"/>
    <p:sldId id="493" r:id="rId22"/>
    <p:sldId id="494" r:id="rId23"/>
    <p:sldId id="496" r:id="rId24"/>
    <p:sldId id="497" r:id="rId25"/>
    <p:sldId id="498" r:id="rId26"/>
    <p:sldId id="499" r:id="rId27"/>
    <p:sldId id="495" r:id="rId28"/>
    <p:sldId id="500" r:id="rId29"/>
    <p:sldId id="501" r:id="rId30"/>
    <p:sldId id="502" r:id="rId31"/>
    <p:sldId id="507" r:id="rId32"/>
    <p:sldId id="503" r:id="rId33"/>
    <p:sldId id="504" r:id="rId34"/>
    <p:sldId id="505" r:id="rId35"/>
    <p:sldId id="396" r:id="rId36"/>
    <p:sldId id="508" r:id="rId37"/>
    <p:sldId id="509" r:id="rId38"/>
    <p:sldId id="457" r:id="rId39"/>
    <p:sldId id="515" r:id="rId40"/>
    <p:sldId id="510" r:id="rId41"/>
    <p:sldId id="533" r:id="rId42"/>
    <p:sldId id="512" r:id="rId43"/>
    <p:sldId id="513" r:id="rId44"/>
    <p:sldId id="511" r:id="rId45"/>
    <p:sldId id="517" r:id="rId46"/>
    <p:sldId id="518" r:id="rId47"/>
    <p:sldId id="516" r:id="rId48"/>
    <p:sldId id="519" r:id="rId49"/>
    <p:sldId id="520" r:id="rId50"/>
    <p:sldId id="521" r:id="rId51"/>
    <p:sldId id="522" r:id="rId52"/>
    <p:sldId id="527" r:id="rId53"/>
    <p:sldId id="528" r:id="rId54"/>
    <p:sldId id="529" r:id="rId55"/>
    <p:sldId id="534" r:id="rId56"/>
    <p:sldId id="535" r:id="rId57"/>
  </p:sldIdLst>
  <p:sldSz cx="9906000" cy="6858000" type="A4"/>
  <p:notesSz cx="9923463" cy="678815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103991"/>
    <a:srgbClr val="0083CD"/>
    <a:srgbClr val="FF0000"/>
    <a:srgbClr val="000000"/>
    <a:srgbClr val="333333"/>
    <a:srgbClr val="EAEAEA"/>
    <a:srgbClr val="80808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348" autoAdjust="0"/>
    <p:restoredTop sz="97138" autoAdjust="0"/>
  </p:normalViewPr>
  <p:slideViewPr>
    <p:cSldViewPr snapToGrid="0" showGuides="1">
      <p:cViewPr varScale="1">
        <p:scale>
          <a:sx n="88" d="100"/>
          <a:sy n="88" d="100"/>
        </p:scale>
        <p:origin x="-1470" y="-108"/>
      </p:cViewPr>
      <p:guideLst>
        <p:guide orient="horz" pos="4074"/>
        <p:guide pos="37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38"/>
        <p:guide pos="3125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0749" cy="37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2715" y="0"/>
            <a:ext cx="4300749" cy="37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0855"/>
            <a:ext cx="4300749" cy="37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2715" y="6410855"/>
            <a:ext cx="4300749" cy="37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0749" cy="33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1127" y="0"/>
            <a:ext cx="4300749" cy="33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4200" y="509588"/>
            <a:ext cx="3676650" cy="25447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457" y="3224451"/>
            <a:ext cx="7936549" cy="3054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47317"/>
            <a:ext cx="4300749" cy="33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1127" y="6447317"/>
            <a:ext cx="4300749" cy="33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1127" y="6447317"/>
            <a:ext cx="4300749" cy="339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30" tIns="45614" rIns="91230" bIns="45614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459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480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504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28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552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76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600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24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515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36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560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비트맵 이미지" r:id="rId12" imgW="4029637" imgH="1228571" progId="PBrush">
                  <p:embed/>
                </p:oleObj>
              </mc:Choice>
              <mc:Fallback>
                <p:oleObj name="비트맵 이미지" r:id="rId12" imgW="4029637" imgH="1228571" progId="PBrush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" name="비트맵 이미지" r:id="rId7" imgW="4029637" imgH="1228571" progId="PBrush">
                  <p:embed/>
                </p:oleObj>
              </mc:Choice>
              <mc:Fallback>
                <p:oleObj name="비트맵 이미지" r:id="rId7" imgW="4029637" imgH="1228571" progId="PBrush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6.png"/><Relationship Id="rId4" Type="http://schemas.openxmlformats.org/officeDocument/2006/relationships/image" Target="../media/image7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1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9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96001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2013.02.28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/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MM_ 5 _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송장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(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마감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)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관리 </a:t>
            </a:r>
            <a:endParaRPr kumimoji="1" lang="en-US" altLang="ko-KR" sz="2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cs typeface="윤고딕130"/>
            </a:endParaRPr>
          </a:p>
          <a:p>
            <a:pPr lvl="0" eaLnBrk="0" hangingPunct="0"/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           </a:t>
            </a:r>
            <a:r>
              <a:rPr kumimoji="1" lang="en-US" altLang="ko-KR" sz="16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( </a:t>
            </a:r>
            <a:r>
              <a:rPr kumimoji="1" lang="ko-KR" altLang="en-US" sz="16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분할 정산정산 </a:t>
            </a:r>
            <a:r>
              <a:rPr kumimoji="1" lang="en-US" altLang="ko-KR" sz="16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)</a:t>
            </a:r>
          </a:p>
          <a:p>
            <a:pPr lvl="0" eaLnBrk="0" hangingPunct="0">
              <a:lnSpc>
                <a:spcPct val="150000"/>
              </a:lnSpc>
            </a:pPr>
            <a:endParaRPr lang="en-US" altLang="ko-KR" sz="16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2013.02.28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김창희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987238" y="836613"/>
            <a:ext cx="7918638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3082378"/>
              </p:ext>
            </p:extLst>
          </p:nvPr>
        </p:nvGraphicFramePr>
        <p:xfrm>
          <a:off x="344488" y="1336675"/>
          <a:ext cx="9288462" cy="5202348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52023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기성 처리 단계에 따른 분할정산 처리를 수행하는 업무처리임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  <p:grpSp>
        <p:nvGrpSpPr>
          <p:cNvPr id="2" name="Group 1"/>
          <p:cNvGrpSpPr/>
          <p:nvPr/>
        </p:nvGrpSpPr>
        <p:grpSpPr>
          <a:xfrm>
            <a:off x="980765" y="1921573"/>
            <a:ext cx="7918650" cy="4525486"/>
            <a:chOff x="346879" y="1483631"/>
            <a:chExt cx="8151880" cy="4753677"/>
          </a:xfrm>
        </p:grpSpPr>
        <p:sp>
          <p:nvSpPr>
            <p:cNvPr id="7" name="角丸四角形 8"/>
            <p:cNvSpPr>
              <a:spLocks noChangeArrowheads="1"/>
            </p:cNvSpPr>
            <p:nvPr/>
          </p:nvSpPr>
          <p:spPr bwMode="auto">
            <a:xfrm>
              <a:off x="346879" y="1945771"/>
              <a:ext cx="464236" cy="2874451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단가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8" name="フローチャート : 書類 86"/>
            <p:cNvSpPr>
              <a:spLocks noChangeArrowheads="1"/>
            </p:cNvSpPr>
            <p:nvPr/>
          </p:nvSpPr>
          <p:spPr bwMode="auto">
            <a:xfrm>
              <a:off x="3172271" y="1955355"/>
              <a:ext cx="553084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견적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9" name="フローチャート : 複数書類 88"/>
            <p:cNvSpPr>
              <a:spLocks noChangeArrowheads="1"/>
            </p:cNvSpPr>
            <p:nvPr/>
          </p:nvSpPr>
          <p:spPr bwMode="auto">
            <a:xfrm>
              <a:off x="3936370" y="1947685"/>
              <a:ext cx="553084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견적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회답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10" name="図形 96"/>
            <p:cNvCxnSpPr>
              <a:cxnSpLocks noChangeShapeType="1"/>
              <a:stCxn id="8" idx="3"/>
              <a:endCxn id="9" idx="1"/>
            </p:cNvCxnSpPr>
            <p:nvPr/>
          </p:nvCxnSpPr>
          <p:spPr bwMode="auto">
            <a:xfrm flipV="1">
              <a:off x="3725355" y="2078080"/>
              <a:ext cx="211015" cy="767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1" name="角丸四角形 10"/>
            <p:cNvSpPr>
              <a:spLocks noChangeArrowheads="1"/>
            </p:cNvSpPr>
            <p:nvPr/>
          </p:nvSpPr>
          <p:spPr bwMode="auto">
            <a:xfrm>
              <a:off x="1379750" y="1945771"/>
              <a:ext cx="553083" cy="3720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ja-JP" sz="1000" dirty="0">
                  <a:solidFill>
                    <a:prstClr val="black"/>
                  </a:solidFill>
                  <a:latin typeface="+mn-ea"/>
                  <a:ea typeface="+mn-ea"/>
                </a:rPr>
                <a:t>SRM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12" name="角丸四角形 10"/>
            <p:cNvSpPr>
              <a:spLocks noChangeArrowheads="1"/>
            </p:cNvSpPr>
            <p:nvPr/>
          </p:nvSpPr>
          <p:spPr bwMode="auto">
            <a:xfrm>
              <a:off x="1379750" y="2361886"/>
              <a:ext cx="553083" cy="37201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ERP</a:t>
              </a: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（</a:t>
              </a: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MM</a:t>
              </a: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）</a:t>
              </a:r>
            </a:p>
          </p:txBody>
        </p:sp>
        <p:sp>
          <p:nvSpPr>
            <p:cNvPr id="13" name="角丸四角形 10"/>
            <p:cNvSpPr>
              <a:spLocks noChangeArrowheads="1"/>
            </p:cNvSpPr>
            <p:nvPr/>
          </p:nvSpPr>
          <p:spPr bwMode="auto">
            <a:xfrm>
              <a:off x="857759" y="1945771"/>
              <a:ext cx="464236" cy="788126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신규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체결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14" name="角丸四角形 10"/>
            <p:cNvSpPr>
              <a:spLocks noChangeArrowheads="1"/>
            </p:cNvSpPr>
            <p:nvPr/>
          </p:nvSpPr>
          <p:spPr bwMode="auto">
            <a:xfrm>
              <a:off x="857759" y="2801007"/>
              <a:ext cx="464236" cy="765115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갱신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15" name="フローチャート : 書類 129"/>
            <p:cNvSpPr>
              <a:spLocks noChangeArrowheads="1"/>
            </p:cNvSpPr>
            <p:nvPr/>
          </p:nvSpPr>
          <p:spPr bwMode="auto">
            <a:xfrm>
              <a:off x="4676038" y="1940015"/>
              <a:ext cx="553083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  <a:t/>
              </a:r>
              <a:b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</a:br>
              <a: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#100</a:t>
              </a:r>
              <a:endParaRPr kumimoji="1" lang="en-US" altLang="ko-KR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16" name="図形 96"/>
            <p:cNvCxnSpPr>
              <a:cxnSpLocks noChangeShapeType="1"/>
              <a:stCxn id="9" idx="3"/>
              <a:endCxn id="15" idx="1"/>
            </p:cNvCxnSpPr>
            <p:nvPr/>
          </p:nvCxnSpPr>
          <p:spPr bwMode="auto">
            <a:xfrm flipV="1">
              <a:off x="4489456" y="2070410"/>
              <a:ext cx="186582" cy="767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" name="図形 96"/>
            <p:cNvCxnSpPr>
              <a:cxnSpLocks noChangeShapeType="1"/>
              <a:stCxn id="15" idx="2"/>
              <a:endCxn id="28" idx="0"/>
            </p:cNvCxnSpPr>
            <p:nvPr/>
          </p:nvCxnSpPr>
          <p:spPr bwMode="auto">
            <a:xfrm rot="16200000" flipH="1">
              <a:off x="4891978" y="2262521"/>
              <a:ext cx="132312" cy="8886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" name="角丸四角形 10"/>
            <p:cNvSpPr>
              <a:spLocks noChangeArrowheads="1"/>
            </p:cNvSpPr>
            <p:nvPr/>
          </p:nvSpPr>
          <p:spPr bwMode="auto">
            <a:xfrm>
              <a:off x="1379750" y="2778000"/>
              <a:ext cx="553083" cy="3720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SRM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19" name="角丸四角形 10"/>
            <p:cNvSpPr>
              <a:spLocks noChangeArrowheads="1"/>
            </p:cNvSpPr>
            <p:nvPr/>
          </p:nvSpPr>
          <p:spPr bwMode="auto">
            <a:xfrm>
              <a:off x="1379750" y="3203699"/>
              <a:ext cx="553083" cy="37201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ERP</a:t>
              </a: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（</a:t>
              </a: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MM</a:t>
              </a: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）</a:t>
              </a:r>
            </a:p>
          </p:txBody>
        </p:sp>
        <p:sp>
          <p:nvSpPr>
            <p:cNvPr id="20" name="フローチャート : 書類 171"/>
            <p:cNvSpPr>
              <a:spLocks noChangeArrowheads="1"/>
            </p:cNvSpPr>
            <p:nvPr/>
          </p:nvSpPr>
          <p:spPr bwMode="auto">
            <a:xfrm>
              <a:off x="4676038" y="2797172"/>
              <a:ext cx="553083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21" name="図形 96"/>
            <p:cNvCxnSpPr>
              <a:cxnSpLocks noChangeShapeType="1"/>
              <a:stCxn id="20" idx="2"/>
              <a:endCxn id="29" idx="0"/>
            </p:cNvCxnSpPr>
            <p:nvPr/>
          </p:nvCxnSpPr>
          <p:spPr bwMode="auto">
            <a:xfrm rot="16200000" flipH="1">
              <a:off x="4893895" y="3117760"/>
              <a:ext cx="128478" cy="8886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2" name="ホームベース 6"/>
            <p:cNvSpPr>
              <a:spLocks noChangeArrowheads="1"/>
            </p:cNvSpPr>
            <p:nvPr/>
          </p:nvSpPr>
          <p:spPr bwMode="auto">
            <a:xfrm>
              <a:off x="2019460" y="1483631"/>
              <a:ext cx="1057301" cy="391186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구매요청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3" name="ホームベース 6"/>
            <p:cNvSpPr>
              <a:spLocks noChangeArrowheads="1"/>
            </p:cNvSpPr>
            <p:nvPr/>
          </p:nvSpPr>
          <p:spPr bwMode="auto">
            <a:xfrm>
              <a:off x="3123405" y="1483635"/>
              <a:ext cx="1259433" cy="172582"/>
            </a:xfrm>
            <a:prstGeom prst="homePlate">
              <a:avLst>
                <a:gd name="adj" fmla="val 2523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견적의뢰</a:t>
              </a:r>
              <a: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  <a:t>~</a:t>
              </a: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회답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4" name="ホームベース 6"/>
            <p:cNvSpPr>
              <a:spLocks noChangeArrowheads="1"/>
            </p:cNvSpPr>
            <p:nvPr/>
          </p:nvSpPr>
          <p:spPr bwMode="auto">
            <a:xfrm>
              <a:off x="4425039" y="1483635"/>
              <a:ext cx="1259433" cy="172582"/>
            </a:xfrm>
            <a:prstGeom prst="homePlate">
              <a:avLst>
                <a:gd name="adj" fmla="val 2523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r>
                <a:rPr kumimoji="1" lang="en-US" altLang="zh-TW" sz="1000" dirty="0">
                  <a:solidFill>
                    <a:prstClr val="black"/>
                  </a:solidFill>
                  <a:latin typeface="+mn-ea"/>
                  <a:ea typeface="+mn-ea"/>
                </a:rPr>
                <a:t>/</a:t>
              </a: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발주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5" name="ホームベース 6"/>
            <p:cNvSpPr>
              <a:spLocks noChangeArrowheads="1"/>
            </p:cNvSpPr>
            <p:nvPr/>
          </p:nvSpPr>
          <p:spPr bwMode="auto">
            <a:xfrm>
              <a:off x="5757773" y="1483631"/>
              <a:ext cx="1410476" cy="391186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입고 및 검수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6" name="ホームベース 6"/>
            <p:cNvSpPr>
              <a:spLocks noChangeArrowheads="1"/>
            </p:cNvSpPr>
            <p:nvPr/>
          </p:nvSpPr>
          <p:spPr bwMode="auto">
            <a:xfrm>
              <a:off x="7208228" y="1483631"/>
              <a:ext cx="1057301" cy="391186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금액정산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7" name="ホームベース 6"/>
            <p:cNvSpPr>
              <a:spLocks noChangeArrowheads="1"/>
            </p:cNvSpPr>
            <p:nvPr/>
          </p:nvSpPr>
          <p:spPr bwMode="auto">
            <a:xfrm>
              <a:off x="3123403" y="1698400"/>
              <a:ext cx="2567731" cy="174499"/>
            </a:xfrm>
            <a:prstGeom prst="homePlate">
              <a:avLst>
                <a:gd name="adj" fmla="val 25233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납입지시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8" name="フローチャート : 書類 89"/>
            <p:cNvSpPr>
              <a:spLocks noChangeArrowheads="1"/>
            </p:cNvSpPr>
            <p:nvPr/>
          </p:nvSpPr>
          <p:spPr bwMode="auto">
            <a:xfrm>
              <a:off x="4684925" y="2333118"/>
              <a:ext cx="553083" cy="260791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  <a:t/>
              </a:r>
              <a:b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</a:br>
              <a: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#100</a:t>
              </a:r>
              <a:endParaRPr kumimoji="1" lang="en-US" altLang="ko-KR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9" name="フローチャート : 書類 149"/>
            <p:cNvSpPr>
              <a:spLocks noChangeArrowheads="1"/>
            </p:cNvSpPr>
            <p:nvPr/>
          </p:nvSpPr>
          <p:spPr bwMode="auto">
            <a:xfrm>
              <a:off x="4684925" y="3186443"/>
              <a:ext cx="553083" cy="26270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30" name="角丸四角形 8"/>
            <p:cNvSpPr>
              <a:spLocks noChangeArrowheads="1"/>
            </p:cNvSpPr>
            <p:nvPr/>
          </p:nvSpPr>
          <p:spPr bwMode="auto">
            <a:xfrm>
              <a:off x="857759" y="3619817"/>
              <a:ext cx="464236" cy="1200404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납입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지시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31" name="フローチャート : 書類 78"/>
            <p:cNvSpPr>
              <a:spLocks noChangeArrowheads="1"/>
            </p:cNvSpPr>
            <p:nvPr/>
          </p:nvSpPr>
          <p:spPr bwMode="auto">
            <a:xfrm>
              <a:off x="1999468" y="4505735"/>
              <a:ext cx="604172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PR</a:t>
              </a:r>
            </a:p>
          </p:txBody>
        </p:sp>
        <p:sp>
          <p:nvSpPr>
            <p:cNvPr id="32" name="フローチャート : 書類 89"/>
            <p:cNvSpPr>
              <a:spLocks noChangeArrowheads="1"/>
            </p:cNvSpPr>
            <p:nvPr/>
          </p:nvSpPr>
          <p:spPr bwMode="auto">
            <a:xfrm>
              <a:off x="4740451" y="4503817"/>
              <a:ext cx="604172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발주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33" name="フローチャート : 書類 90"/>
            <p:cNvSpPr>
              <a:spLocks noChangeArrowheads="1"/>
            </p:cNvSpPr>
            <p:nvPr/>
          </p:nvSpPr>
          <p:spPr bwMode="auto">
            <a:xfrm>
              <a:off x="6288645" y="4503817"/>
              <a:ext cx="604172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입고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34" name="フローチャート : 書類 91"/>
            <p:cNvSpPr>
              <a:spLocks noChangeArrowheads="1"/>
            </p:cNvSpPr>
            <p:nvPr/>
          </p:nvSpPr>
          <p:spPr bwMode="auto">
            <a:xfrm>
              <a:off x="7410361" y="4499982"/>
              <a:ext cx="655261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36000" rIns="3600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송장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마감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35" name="図形 96"/>
            <p:cNvCxnSpPr>
              <a:cxnSpLocks noChangeShapeType="1"/>
              <a:stCxn id="33" idx="3"/>
              <a:endCxn id="34" idx="1"/>
            </p:cNvCxnSpPr>
            <p:nvPr/>
          </p:nvCxnSpPr>
          <p:spPr bwMode="auto">
            <a:xfrm flipV="1">
              <a:off x="6892816" y="4630381"/>
              <a:ext cx="517543" cy="3835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6" name="フローチャート : 書類 117"/>
            <p:cNvSpPr>
              <a:spLocks noChangeArrowheads="1"/>
            </p:cNvSpPr>
            <p:nvPr/>
          </p:nvSpPr>
          <p:spPr bwMode="auto">
            <a:xfrm>
              <a:off x="5402379" y="3704187"/>
              <a:ext cx="655261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발주조회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37" name="図形 96"/>
            <p:cNvCxnSpPr>
              <a:cxnSpLocks noChangeShapeType="1"/>
              <a:stCxn id="32" idx="3"/>
              <a:endCxn id="36" idx="2"/>
            </p:cNvCxnSpPr>
            <p:nvPr/>
          </p:nvCxnSpPr>
          <p:spPr bwMode="auto">
            <a:xfrm flipV="1">
              <a:off x="5344627" y="3964982"/>
              <a:ext cx="386492" cy="669234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8" name="角丸四角形 10"/>
            <p:cNvSpPr>
              <a:spLocks noChangeArrowheads="1"/>
            </p:cNvSpPr>
            <p:nvPr/>
          </p:nvSpPr>
          <p:spPr bwMode="auto">
            <a:xfrm>
              <a:off x="1379750" y="4035928"/>
              <a:ext cx="553083" cy="37009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SRM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39" name="図形 96"/>
            <p:cNvCxnSpPr>
              <a:cxnSpLocks noChangeShapeType="1"/>
              <a:stCxn id="31" idx="3"/>
              <a:endCxn id="32" idx="1"/>
            </p:cNvCxnSpPr>
            <p:nvPr/>
          </p:nvCxnSpPr>
          <p:spPr bwMode="auto">
            <a:xfrm flipV="1">
              <a:off x="2603639" y="4634212"/>
              <a:ext cx="2136814" cy="1918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0" name="フローチャート : 書類 117"/>
            <p:cNvSpPr>
              <a:spLocks noChangeArrowheads="1"/>
            </p:cNvSpPr>
            <p:nvPr/>
          </p:nvSpPr>
          <p:spPr bwMode="auto">
            <a:xfrm>
              <a:off x="6261988" y="3704187"/>
              <a:ext cx="655259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ASN</a:t>
              </a: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입력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41" name="図形 96"/>
            <p:cNvCxnSpPr>
              <a:cxnSpLocks noChangeShapeType="1"/>
              <a:stCxn id="36" idx="3"/>
              <a:endCxn id="40" idx="1"/>
            </p:cNvCxnSpPr>
            <p:nvPr/>
          </p:nvCxnSpPr>
          <p:spPr bwMode="auto">
            <a:xfrm>
              <a:off x="6057637" y="3834583"/>
              <a:ext cx="204352" cy="15341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2" name="図形 96"/>
            <p:cNvCxnSpPr>
              <a:cxnSpLocks noChangeShapeType="1"/>
              <a:stCxn id="40" idx="2"/>
              <a:endCxn id="33" idx="0"/>
            </p:cNvCxnSpPr>
            <p:nvPr/>
          </p:nvCxnSpPr>
          <p:spPr bwMode="auto">
            <a:xfrm rot="16200000" flipH="1">
              <a:off x="6321312" y="4234398"/>
              <a:ext cx="538839" cy="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3" name="角丸四角形 10"/>
            <p:cNvSpPr>
              <a:spLocks noChangeArrowheads="1"/>
            </p:cNvSpPr>
            <p:nvPr/>
          </p:nvSpPr>
          <p:spPr bwMode="auto">
            <a:xfrm>
              <a:off x="1379750" y="3619814"/>
              <a:ext cx="553083" cy="372010"/>
            </a:xfrm>
            <a:prstGeom prst="rect">
              <a:avLst/>
            </a:prstGeom>
            <a:solidFill>
              <a:srgbClr val="6699FF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공급사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포털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44" name="角丸四角形 8"/>
            <p:cNvSpPr>
              <a:spLocks noChangeArrowheads="1"/>
            </p:cNvSpPr>
            <p:nvPr/>
          </p:nvSpPr>
          <p:spPr bwMode="auto">
            <a:xfrm>
              <a:off x="353542" y="4864322"/>
              <a:ext cx="966230" cy="1372986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입찰</a:t>
              </a:r>
              <a: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~</a:t>
              </a: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구매등록</a:t>
              </a:r>
              <a:endParaRPr kumimoji="1" lang="en-US" altLang="ko-KR" sz="1000" dirty="0" smtClean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45" name="フローチャート : 書類 78"/>
            <p:cNvSpPr>
              <a:spLocks noChangeArrowheads="1"/>
            </p:cNvSpPr>
            <p:nvPr/>
          </p:nvSpPr>
          <p:spPr bwMode="auto">
            <a:xfrm>
              <a:off x="2037228" y="5884474"/>
              <a:ext cx="530870" cy="26270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PR</a:t>
              </a:r>
            </a:p>
          </p:txBody>
        </p:sp>
        <p:sp>
          <p:nvSpPr>
            <p:cNvPr id="46" name="フローチャート : 書類 85"/>
            <p:cNvSpPr>
              <a:spLocks noChangeArrowheads="1"/>
            </p:cNvSpPr>
            <p:nvPr/>
          </p:nvSpPr>
          <p:spPr bwMode="auto">
            <a:xfrm>
              <a:off x="2452598" y="5470277"/>
              <a:ext cx="530872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SHC</a:t>
              </a:r>
            </a:p>
          </p:txBody>
        </p:sp>
        <p:cxnSp>
          <p:nvCxnSpPr>
            <p:cNvPr id="49" name="図形 93"/>
            <p:cNvCxnSpPr>
              <a:cxnSpLocks noChangeShapeType="1"/>
              <a:stCxn id="45" idx="0"/>
              <a:endCxn id="46" idx="1"/>
            </p:cNvCxnSpPr>
            <p:nvPr/>
          </p:nvCxnSpPr>
          <p:spPr bwMode="auto">
            <a:xfrm rot="5400000" flipH="1" flipV="1">
              <a:off x="2236284" y="5668163"/>
              <a:ext cx="283802" cy="148821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" name="図形 96"/>
            <p:cNvCxnSpPr>
              <a:cxnSpLocks noChangeShapeType="1"/>
              <a:stCxn id="46" idx="3"/>
            </p:cNvCxnSpPr>
            <p:nvPr/>
          </p:nvCxnSpPr>
          <p:spPr bwMode="auto">
            <a:xfrm flipV="1">
              <a:off x="2983470" y="5598759"/>
              <a:ext cx="175476" cy="1917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" name="図形 96"/>
            <p:cNvCxnSpPr>
              <a:cxnSpLocks noChangeShapeType="1"/>
            </p:cNvCxnSpPr>
            <p:nvPr/>
          </p:nvCxnSpPr>
          <p:spPr bwMode="auto">
            <a:xfrm flipV="1">
              <a:off x="3687594" y="5594924"/>
              <a:ext cx="171035" cy="3835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5" name="角丸四角形 10"/>
            <p:cNvSpPr>
              <a:spLocks noChangeArrowheads="1"/>
            </p:cNvSpPr>
            <p:nvPr/>
          </p:nvSpPr>
          <p:spPr bwMode="auto">
            <a:xfrm>
              <a:off x="1379750" y="5349474"/>
              <a:ext cx="553083" cy="3720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SRM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56" name="角丸四角形 10"/>
            <p:cNvSpPr>
              <a:spLocks noChangeArrowheads="1"/>
            </p:cNvSpPr>
            <p:nvPr/>
          </p:nvSpPr>
          <p:spPr bwMode="auto">
            <a:xfrm>
              <a:off x="1379750" y="5811606"/>
              <a:ext cx="553083" cy="370093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ERP</a:t>
              </a: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（</a:t>
              </a: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MM</a:t>
              </a: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）</a:t>
              </a:r>
            </a:p>
          </p:txBody>
        </p:sp>
        <p:cxnSp>
          <p:nvCxnSpPr>
            <p:cNvPr id="58" name="図形 96"/>
            <p:cNvCxnSpPr>
              <a:cxnSpLocks noChangeShapeType="1"/>
            </p:cNvCxnSpPr>
            <p:nvPr/>
          </p:nvCxnSpPr>
          <p:spPr bwMode="auto">
            <a:xfrm rot="16200000" flipH="1">
              <a:off x="4206963" y="5641310"/>
              <a:ext cx="289554" cy="457571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2" name="角丸四角形 10"/>
            <p:cNvSpPr>
              <a:spLocks noChangeArrowheads="1"/>
            </p:cNvSpPr>
            <p:nvPr/>
          </p:nvSpPr>
          <p:spPr bwMode="auto">
            <a:xfrm>
              <a:off x="1379750" y="4898842"/>
              <a:ext cx="553083" cy="372010"/>
            </a:xfrm>
            <a:prstGeom prst="rect">
              <a:avLst/>
            </a:prstGeom>
            <a:solidFill>
              <a:srgbClr val="6699FF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공급사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포털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63" name="フローチャート : 書類 86"/>
            <p:cNvSpPr>
              <a:spLocks noChangeArrowheads="1"/>
            </p:cNvSpPr>
            <p:nvPr/>
          </p:nvSpPr>
          <p:spPr bwMode="auto">
            <a:xfrm>
              <a:off x="3125628" y="5468360"/>
              <a:ext cx="555305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견적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64" name="フローチャート : 複数書類 88"/>
            <p:cNvSpPr>
              <a:spLocks noChangeArrowheads="1"/>
            </p:cNvSpPr>
            <p:nvPr/>
          </p:nvSpPr>
          <p:spPr bwMode="auto">
            <a:xfrm>
              <a:off x="3889726" y="5460690"/>
              <a:ext cx="555305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견적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회답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66" name="フローチャート : 書類 129"/>
            <p:cNvSpPr>
              <a:spLocks noChangeArrowheads="1"/>
            </p:cNvSpPr>
            <p:nvPr/>
          </p:nvSpPr>
          <p:spPr bwMode="auto">
            <a:xfrm>
              <a:off x="4580525" y="5878725"/>
              <a:ext cx="555305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발주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67" name="角丸四角形 10"/>
            <p:cNvSpPr>
              <a:spLocks noChangeArrowheads="1"/>
            </p:cNvSpPr>
            <p:nvPr/>
          </p:nvSpPr>
          <p:spPr bwMode="auto">
            <a:xfrm>
              <a:off x="1375307" y="4453964"/>
              <a:ext cx="555305" cy="37201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ERP</a:t>
              </a: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（</a:t>
              </a: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MM</a:t>
              </a: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）</a:t>
              </a:r>
            </a:p>
          </p:txBody>
        </p:sp>
        <p:grpSp>
          <p:nvGrpSpPr>
            <p:cNvPr id="68" name="Group 3"/>
            <p:cNvGrpSpPr>
              <a:grpSpLocks/>
            </p:cNvGrpSpPr>
            <p:nvPr/>
          </p:nvGrpSpPr>
          <p:grpSpPr bwMode="auto">
            <a:xfrm>
              <a:off x="1652959" y="2333121"/>
              <a:ext cx="6845800" cy="3863922"/>
              <a:chOff x="1729833" y="2059401"/>
              <a:chExt cx="7884000" cy="3198267"/>
            </a:xfrm>
          </p:grpSpPr>
          <p:cxnSp>
            <p:nvCxnSpPr>
              <p:cNvPr id="69" name="直線コネクタ 116"/>
              <p:cNvCxnSpPr/>
              <p:nvPr/>
            </p:nvCxnSpPr>
            <p:spPr bwMode="auto">
              <a:xfrm>
                <a:off x="1729833" y="2059401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0" name="直線コネクタ 138"/>
              <p:cNvCxnSpPr/>
              <p:nvPr/>
            </p:nvCxnSpPr>
            <p:spPr bwMode="auto">
              <a:xfrm flipV="1">
                <a:off x="1729833" y="2403830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1" name="直線コネクタ 156"/>
              <p:cNvCxnSpPr/>
              <p:nvPr/>
            </p:nvCxnSpPr>
            <p:spPr bwMode="auto">
              <a:xfrm>
                <a:off x="1729833" y="2719688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2" name="直線コネクタ 85"/>
              <p:cNvCxnSpPr/>
              <p:nvPr/>
            </p:nvCxnSpPr>
            <p:spPr bwMode="auto">
              <a:xfrm>
                <a:off x="1729833" y="3776783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3" name="直線コネクタ 116"/>
              <p:cNvCxnSpPr/>
              <p:nvPr/>
            </p:nvCxnSpPr>
            <p:spPr bwMode="auto">
              <a:xfrm>
                <a:off x="1729833" y="4876733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4" name="直線コネクタ 138"/>
              <p:cNvCxnSpPr/>
              <p:nvPr/>
            </p:nvCxnSpPr>
            <p:spPr bwMode="auto">
              <a:xfrm flipV="1">
                <a:off x="1729833" y="3081576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5" name="直線コネクタ 138"/>
              <p:cNvCxnSpPr/>
              <p:nvPr/>
            </p:nvCxnSpPr>
            <p:spPr bwMode="auto">
              <a:xfrm flipV="1">
                <a:off x="1729833" y="4137084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6" name="直線コネクタ 156"/>
              <p:cNvCxnSpPr/>
              <p:nvPr/>
            </p:nvCxnSpPr>
            <p:spPr bwMode="auto">
              <a:xfrm>
                <a:off x="1729833" y="3438704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7" name="直線コネクタ 156"/>
              <p:cNvCxnSpPr/>
              <p:nvPr/>
            </p:nvCxnSpPr>
            <p:spPr bwMode="auto">
              <a:xfrm>
                <a:off x="1729833" y="4518019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8" name="直線コネクタ 116"/>
              <p:cNvCxnSpPr/>
              <p:nvPr/>
            </p:nvCxnSpPr>
            <p:spPr bwMode="auto">
              <a:xfrm>
                <a:off x="1729833" y="5257668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79" name="フローチャート : 書類 117"/>
            <p:cNvSpPr>
              <a:spLocks noChangeArrowheads="1"/>
            </p:cNvSpPr>
            <p:nvPr/>
          </p:nvSpPr>
          <p:spPr bwMode="auto">
            <a:xfrm>
              <a:off x="7208228" y="3673510"/>
              <a:ext cx="1057301" cy="3164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dash"/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입고</a:t>
              </a:r>
              <a:r>
                <a:rPr kumimoji="1" lang="en-US" altLang="ko-KR" sz="1000">
                  <a:solidFill>
                    <a:prstClr val="black"/>
                  </a:solidFill>
                  <a:latin typeface="+mn-ea"/>
                  <a:ea typeface="+mn-ea"/>
                </a:rPr>
                <a:t>,</a:t>
              </a: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마감정보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Status </a:t>
              </a: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업데이트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80" name="フローチャート : 書類 117"/>
            <p:cNvSpPr>
              <a:spLocks noChangeArrowheads="1"/>
            </p:cNvSpPr>
            <p:nvPr/>
          </p:nvSpPr>
          <p:spPr bwMode="auto">
            <a:xfrm>
              <a:off x="7206008" y="4967871"/>
              <a:ext cx="1057301" cy="31448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dash"/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입고</a:t>
              </a:r>
              <a:r>
                <a:rPr kumimoji="1" lang="en-US" altLang="ko-KR" sz="1000">
                  <a:solidFill>
                    <a:prstClr val="black"/>
                  </a:solidFill>
                  <a:latin typeface="+mn-ea"/>
                  <a:ea typeface="+mn-ea"/>
                </a:rPr>
                <a:t>,</a:t>
              </a: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마감정보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Status </a:t>
              </a: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업데이트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81" name="Curved Connector 80"/>
            <p:cNvCxnSpPr>
              <a:stCxn id="34" idx="0"/>
              <a:endCxn id="79" idx="2"/>
            </p:cNvCxnSpPr>
            <p:nvPr/>
          </p:nvCxnSpPr>
          <p:spPr>
            <a:xfrm rot="16200000" flipV="1">
              <a:off x="7481842" y="4244945"/>
              <a:ext cx="510076" cy="0"/>
            </a:xfrm>
            <a:prstGeom prst="curvedConnector3">
              <a:avLst>
                <a:gd name="adj1" fmla="val 50000"/>
              </a:avLst>
            </a:prstGeom>
            <a:ln>
              <a:solidFill>
                <a:schemeClr val="bg1">
                  <a:lumMod val="65000"/>
                </a:schemeClr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Curved Connector 81"/>
            <p:cNvCxnSpPr>
              <a:endCxn id="80" idx="2"/>
            </p:cNvCxnSpPr>
            <p:nvPr/>
          </p:nvCxnSpPr>
          <p:spPr>
            <a:xfrm rot="16200000" flipV="1">
              <a:off x="7437585" y="5579427"/>
              <a:ext cx="596368" cy="2222"/>
            </a:xfrm>
            <a:prstGeom prst="curvedConnector3">
              <a:avLst>
                <a:gd name="adj1" fmla="val 50000"/>
              </a:avLst>
            </a:prstGeom>
            <a:ln>
              <a:solidFill>
                <a:schemeClr val="bg1">
                  <a:lumMod val="65000"/>
                </a:schemeClr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フローチャート : 書類 91"/>
            <p:cNvSpPr>
              <a:spLocks noChangeArrowheads="1"/>
            </p:cNvSpPr>
            <p:nvPr/>
          </p:nvSpPr>
          <p:spPr bwMode="auto">
            <a:xfrm>
              <a:off x="6695174" y="5878725"/>
              <a:ext cx="604172" cy="26270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36000" rIns="3600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분할</a:t>
              </a:r>
              <a: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  <a:t/>
              </a:r>
              <a:b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</a:b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정</a:t>
              </a: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산</a:t>
              </a:r>
              <a:endParaRPr kumimoji="1" lang="en-US" altLang="ko-KR" sz="1000" dirty="0" smtClean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88" name="フローチャート : 書類 91"/>
            <p:cNvSpPr>
              <a:spLocks noChangeArrowheads="1"/>
            </p:cNvSpPr>
            <p:nvPr/>
          </p:nvSpPr>
          <p:spPr bwMode="auto">
            <a:xfrm>
              <a:off x="7178266" y="5811606"/>
              <a:ext cx="604172" cy="26270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36000" rIns="3600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분할</a:t>
              </a:r>
              <a: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/>
              </a:r>
              <a:b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</a:b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정산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89" name="フローチャート : 書類 91"/>
            <p:cNvSpPr>
              <a:spLocks noChangeArrowheads="1"/>
            </p:cNvSpPr>
            <p:nvPr/>
          </p:nvSpPr>
          <p:spPr bwMode="auto">
            <a:xfrm>
              <a:off x="7661357" y="5744351"/>
              <a:ext cx="604172" cy="26270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36000" rIns="3600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분할</a:t>
              </a:r>
              <a: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/>
              </a:r>
              <a:b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</a:b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정산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90" name="図形 96"/>
            <p:cNvCxnSpPr>
              <a:cxnSpLocks noChangeShapeType="1"/>
              <a:stCxn id="66" idx="3"/>
              <a:endCxn id="87" idx="1"/>
            </p:cNvCxnSpPr>
            <p:nvPr/>
          </p:nvCxnSpPr>
          <p:spPr bwMode="auto">
            <a:xfrm>
              <a:off x="5135830" y="6009120"/>
              <a:ext cx="1559345" cy="959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84" name="正方形/長方形 21"/>
          <p:cNvSpPr>
            <a:spLocks noChangeArrowheads="1"/>
          </p:cNvSpPr>
          <p:nvPr/>
        </p:nvSpPr>
        <p:spPr bwMode="auto">
          <a:xfrm>
            <a:off x="6921910" y="5194615"/>
            <a:ext cx="1895519" cy="1295482"/>
          </a:xfrm>
          <a:prstGeom prst="rect">
            <a:avLst/>
          </a:prstGeom>
          <a:noFill/>
          <a:ln w="28575" algn="ctr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ja-JP" altLang="en-US" sz="1000">
              <a:latin typeface="+mn-ea"/>
              <a:ea typeface="+mn-ea"/>
            </a:endParaRPr>
          </a:p>
        </p:txBody>
      </p:sp>
      <p:sp>
        <p:nvSpPr>
          <p:cNvPr id="8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5259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129828"/>
              </p:ext>
            </p:extLst>
          </p:nvPr>
        </p:nvGraphicFramePr>
        <p:xfrm>
          <a:off x="452438" y="1341437"/>
          <a:ext cx="9001125" cy="5037591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5037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설비공사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금형 구매에 있어 정산처리는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분할정산처리기능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ZMMR0120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사용하여 수행함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Rectangle 49"/>
          <p:cNvSpPr>
            <a:spLocks noChangeArrowheads="1"/>
          </p:cNvSpPr>
          <p:nvPr/>
        </p:nvSpPr>
        <p:spPr bwMode="auto">
          <a:xfrm>
            <a:off x="987238" y="836613"/>
            <a:ext cx="7918638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 범위</a:t>
            </a:r>
            <a:endParaRPr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2746528"/>
              </p:ext>
            </p:extLst>
          </p:nvPr>
        </p:nvGraphicFramePr>
        <p:xfrm>
          <a:off x="625601" y="1654622"/>
          <a:ext cx="8757885" cy="3203844"/>
        </p:xfrm>
        <a:graphic>
          <a:graphicData uri="http://schemas.openxmlformats.org/drawingml/2006/table">
            <a:tbl>
              <a:tblPr/>
              <a:tblGrid>
                <a:gridCol w="718276"/>
                <a:gridCol w="1405325"/>
                <a:gridCol w="983728"/>
                <a:gridCol w="968112"/>
                <a:gridCol w="999342"/>
                <a:gridCol w="897846"/>
                <a:gridCol w="765121"/>
                <a:gridCol w="1040341"/>
                <a:gridCol w="106650"/>
                <a:gridCol w="873144"/>
              </a:tblGrid>
              <a:tr h="540677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구매오더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전표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type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내역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구분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수입에서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정산처리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Zxxxxxx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분할지급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정산처리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(ZMMR0120)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IV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내자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정산처리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(ZMMR0130)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정산처리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(MRKO)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임가공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정산처리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(MIRO)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정산시</a:t>
                      </a: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수기 입력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</a:tr>
              <a:tr h="20485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NB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MRP, ROP 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내자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E1, E2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59">
                <a:tc rowSpan="3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Z1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원부자재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상품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수입자재 </a:t>
                      </a:r>
                      <a:r>
                        <a:rPr lang="ko-KR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내자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E1, E2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59">
                <a:tc v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외자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대상 외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04859">
                <a:tc v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Local LC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대상 외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0485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Z2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설비자재</a:t>
                      </a: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(MRO</a:t>
                      </a: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포함</a:t>
                      </a: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 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내자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E1, E2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5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ZC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위탁자재납품지시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내자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E1, E2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5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ZE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설비제작 구매</a:t>
                      </a: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수입</a:t>
                      </a: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04859">
                <a:tc rowSpan="3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ZS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설비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공사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sz="1100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금형구매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투자성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SRM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비용성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PR:ZK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E1, E2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59">
                <a:tc v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투자성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PR:ZF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D1, D2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59">
                <a:tc v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금형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PR:ZG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D1, D2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5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ZY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LP(Lead Pay) </a:t>
                      </a: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오더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대상 외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0485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ZZ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Dropship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오더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영업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대상 외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0485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생산처리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외주임가공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E1, E2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2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9712183"/>
              </p:ext>
            </p:extLst>
          </p:nvPr>
        </p:nvGraphicFramePr>
        <p:xfrm>
          <a:off x="615931" y="5257227"/>
          <a:ext cx="8666856" cy="1002053"/>
        </p:xfrm>
        <a:graphic>
          <a:graphicData uri="http://schemas.openxmlformats.org/drawingml/2006/table">
            <a:tbl>
              <a:tblPr/>
              <a:tblGrid>
                <a:gridCol w="954146"/>
                <a:gridCol w="869254"/>
                <a:gridCol w="1620184"/>
                <a:gridCol w="1136970"/>
                <a:gridCol w="2138430"/>
                <a:gridCol w="1947872"/>
              </a:tblGrid>
              <a:tr h="180308">
                <a:tc gridSpan="3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구매부서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　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일수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자금부서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434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항목구분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보충코드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송장처리일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endParaRPr lang="ko-KR" sz="800" dirty="0">
                        <a:latin typeface="���� ����"/>
                      </a:endParaRPr>
                    </a:p>
                  </a:txBody>
                  <a:tcPr marL="50678" marR="5067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발행처리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만기일계산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</a:tr>
              <a:tr h="16434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원부자재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E1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15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말일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60</a:t>
                      </a: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r>
                        <a:rPr lang="en-US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,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다음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15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말일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증빙일</a:t>
                      </a:r>
                      <a:r>
                        <a:rPr lang="en-US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+ </a:t>
                      </a: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일수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6434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설비자재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E2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60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,90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발행일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+ 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일수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6434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 err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금형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D1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계약일 수시개별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60</a:t>
                      </a: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매주 목요일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증빙일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+ 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일수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6434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설비공사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D2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60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, 90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 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발행일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+ 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일수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1" name="正方形/長方形 21"/>
          <p:cNvSpPr>
            <a:spLocks noChangeArrowheads="1"/>
          </p:cNvSpPr>
          <p:nvPr/>
        </p:nvSpPr>
        <p:spPr bwMode="auto">
          <a:xfrm>
            <a:off x="4603253" y="1615849"/>
            <a:ext cx="1155289" cy="3315380"/>
          </a:xfrm>
          <a:prstGeom prst="rect">
            <a:avLst/>
          </a:prstGeom>
          <a:noFill/>
          <a:ln w="28575" algn="ctr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ja-JP" altLang="en-US" sz="1000">
              <a:latin typeface="+mn-ea"/>
              <a:ea typeface="+mn-ea"/>
            </a:endParaRPr>
          </a:p>
        </p:txBody>
      </p:sp>
      <p:sp>
        <p:nvSpPr>
          <p:cNvPr id="2" name="Rectangular Callout 1"/>
          <p:cNvSpPr/>
          <p:nvPr/>
        </p:nvSpPr>
        <p:spPr>
          <a:xfrm>
            <a:off x="6477000" y="3907972"/>
            <a:ext cx="1894113" cy="478971"/>
          </a:xfrm>
          <a:prstGeom prst="wedgeRectCallout">
            <a:avLst>
              <a:gd name="adj1" fmla="val -97041"/>
              <a:gd name="adj2" fmla="val 379"/>
            </a:avLst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</a:rPr>
              <a:t>예외처리</a:t>
            </a:r>
            <a:r>
              <a:rPr lang="en-US" altLang="ko-KR" sz="900" b="1" dirty="0" smtClean="0">
                <a:solidFill>
                  <a:schemeClr val="tx1"/>
                </a:solidFill>
              </a:rPr>
              <a:t>) </a:t>
            </a:r>
            <a:r>
              <a:rPr lang="en-US" altLang="ko-KR" sz="900" dirty="0" smtClean="0">
                <a:solidFill>
                  <a:schemeClr val="tx1"/>
                </a:solidFill>
              </a:rPr>
              <a:t>1000</a:t>
            </a:r>
            <a:r>
              <a:rPr lang="ko-KR" altLang="en-US" sz="900" dirty="0" smtClean="0">
                <a:solidFill>
                  <a:schemeClr val="tx1"/>
                </a:solidFill>
              </a:rPr>
              <a:t>만원 미만의 경우</a:t>
            </a:r>
            <a:r>
              <a:rPr lang="en-US" altLang="ko-KR" sz="900" dirty="0" smtClean="0">
                <a:solidFill>
                  <a:schemeClr val="tx1"/>
                </a:solidFill>
              </a:rPr>
              <a:t>, </a:t>
            </a:r>
            <a:r>
              <a:rPr lang="ko-KR" altLang="en-US" sz="900" dirty="0" smtClean="0">
                <a:solidFill>
                  <a:schemeClr val="tx1"/>
                </a:solidFill>
              </a:rPr>
              <a:t>월합처리하며 지급 보충코드는 </a:t>
            </a:r>
            <a:r>
              <a:rPr lang="en-US" altLang="ko-KR" sz="900" dirty="0" smtClean="0">
                <a:solidFill>
                  <a:schemeClr val="tx1"/>
                </a:solidFill>
              </a:rPr>
              <a:t>E2</a:t>
            </a:r>
            <a:r>
              <a:rPr lang="ko-KR" altLang="en-US" sz="900" dirty="0" smtClean="0">
                <a:solidFill>
                  <a:schemeClr val="tx1"/>
                </a:solidFill>
              </a:rPr>
              <a:t>를 지정</a:t>
            </a:r>
            <a:r>
              <a:rPr lang="en-US" altLang="ko-KR" sz="900" dirty="0" smtClean="0">
                <a:solidFill>
                  <a:schemeClr val="tx1"/>
                </a:solidFill>
              </a:rPr>
              <a:t>(53,54page)</a:t>
            </a:r>
            <a:endParaRPr lang="ko-KR" altLang="en-US" sz="9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8017556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기본적으로 설비투자 및 금형의 내자에 대한 투자성 오더의 경우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전자견적을 통해 입찰이 이루어지고 견적금액 기준에 의거한 분할정산 조건으로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상에 발주로 생성됨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구매발주는 기성처리 후 단계별로 분할정산 기준에 따라 정산처리하여 대금지불 의뢰에 연계되어야 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지정된 분할 조건이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MM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발주전표상에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copy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되어 동기화된 정보를 유지함을 확인함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분할정산 기능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(ZMMR0120)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견적입찰에서 확정된 분할정산 조건 기준으로 기성처리 단계별로 정산처리가 기능적으로 수행됨을 확인함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8312728"/>
              </p:ext>
            </p:extLst>
          </p:nvPr>
        </p:nvGraphicFramePr>
        <p:xfrm>
          <a:off x="408894" y="1330552"/>
          <a:ext cx="9001125" cy="5222648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52226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455" y="1384529"/>
            <a:ext cx="8909656" cy="5082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19742" y="2329543"/>
            <a:ext cx="1263651" cy="261257"/>
          </a:xfrm>
          <a:prstGeom prst="rect">
            <a:avLst/>
          </a:prstGeom>
          <a:solidFill>
            <a:srgbClr val="FFCCFF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en-US" altLang="ko-KR" sz="1200" dirty="0" smtClean="0">
                <a:solidFill>
                  <a:schemeClr val="tx1"/>
                </a:solidFill>
              </a:rPr>
              <a:t>1000</a:t>
            </a:r>
            <a:r>
              <a:rPr lang="ko-KR" altLang="en-US" sz="1200" dirty="0" smtClean="0">
                <a:solidFill>
                  <a:schemeClr val="tx1"/>
                </a:solidFill>
              </a:rPr>
              <a:t>만원이상</a:t>
            </a:r>
            <a:r>
              <a:rPr lang="en-US" altLang="ko-KR" sz="1200" dirty="0" smtClean="0">
                <a:solidFill>
                  <a:schemeClr val="tx1"/>
                </a:solidFill>
              </a:rPr>
              <a:t>?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562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6950834"/>
              </p:ext>
            </p:extLst>
          </p:nvPr>
        </p:nvGraphicFramePr>
        <p:xfrm>
          <a:off x="408894" y="1330552"/>
          <a:ext cx="9001125" cy="5040372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50403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3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8925634"/>
              </p:ext>
            </p:extLst>
          </p:nvPr>
        </p:nvGraphicFramePr>
        <p:xfrm>
          <a:off x="446309" y="1393373"/>
          <a:ext cx="8901340" cy="4927827"/>
        </p:xfrm>
        <a:graphic>
          <a:graphicData uri="http://schemas.openxmlformats.org/drawingml/2006/table">
            <a:tbl>
              <a:tblPr/>
              <a:tblGrid>
                <a:gridCol w="601870"/>
                <a:gridCol w="1463494"/>
                <a:gridCol w="1662007"/>
                <a:gridCol w="3085374"/>
                <a:gridCol w="1091814"/>
                <a:gridCol w="996781"/>
              </a:tblGrid>
              <a:tr h="6321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800746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공사계약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서비스 구매를 위한 계약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서비스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금형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건설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설비제작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구입을 위한 계약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구매팀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SRM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55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02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 err="1" smtClean="0">
                          <a:latin typeface="+mn-ea"/>
                          <a:ea typeface="+mn-ea"/>
                        </a:rPr>
                        <a:t>구매오더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계약된 서비스의  구매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오더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계약 후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구매오더를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발행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구매팀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ME21N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자동등록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5205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검수결과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(1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차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) </a:t>
                      </a: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착수금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기성율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진척에 따른 분할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입고 처리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구매오더의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 분할 입고 처리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(SRM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계약조건 검수결과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설정값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기준으로 지급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구매팀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ZMMR0120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5205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검수결과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(2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차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) </a:t>
                      </a: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중도금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기성율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진척에 따른 분할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입고 처리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구매오더의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 분할 입고 처리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(SRM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계약조건 검수결과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설정값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기준으로 지급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구매팀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ZMMR0120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0746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입고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완성된 서비스 제품을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입고 처리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완료품의 입고 처리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구매팀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오프라인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520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06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잔금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시운전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/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완료보고 후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최종 잔금 지급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시설팀의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최종 시운전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시운전완료보고서 접수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후 잔금 처리건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구매팀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ZMMR0120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954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7409140"/>
              </p:ext>
            </p:extLst>
          </p:nvPr>
        </p:nvGraphicFramePr>
        <p:xfrm>
          <a:off x="631825" y="2060575"/>
          <a:ext cx="8528050" cy="230505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분할정산 처리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분할지급 검수 및 정산처리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ZMMR0120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구매 요청 검색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정산건에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구매 요청 검색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순으로 트리 구조로 이루어져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Enter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처리하면 작업 화면으로 전환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ME51N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446" y="1598627"/>
            <a:ext cx="5428070" cy="4709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1451130" y="5352175"/>
            <a:ext cx="1065567" cy="19623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159444" y="532213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60264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구매 요청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정산건에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구매 요청서 작성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전표 유형을 지정한다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별첨 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품목내역을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필수 값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계정지정 범주 입력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자재그룹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구매그룹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엔터리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내역으로 확인 가능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추적번호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자산명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자재내역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품의서 및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자산명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단위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투자성의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100%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대금을 지급할 예정임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100,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:AU)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요청자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요청자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이름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품목 세부사항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필수 값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내부오더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시설투자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은 예산입력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계정지정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G/L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코스트 센터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오더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구매요청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후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구매요청 번호 생성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구매요청에 대한 결재 상신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(Note)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093" y="1577131"/>
            <a:ext cx="5419201" cy="4622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ME51N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51246" y="1333851"/>
            <a:ext cx="1395084" cy="1029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2432" y="1596173"/>
            <a:ext cx="978191" cy="143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478007" y="2072080"/>
            <a:ext cx="1065567" cy="13751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45712" y="172325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0" name="Shape 9"/>
          <p:cNvCxnSpPr>
            <a:stCxn id="8" idx="3"/>
          </p:cNvCxnSpPr>
          <p:nvPr/>
        </p:nvCxnSpPr>
        <p:spPr>
          <a:xfrm flipV="1">
            <a:off x="1543574" y="1812022"/>
            <a:ext cx="906012" cy="328816"/>
          </a:xfrm>
          <a:prstGeom prst="curvedConnector3">
            <a:avLst>
              <a:gd name="adj1" fmla="val 50000"/>
            </a:avLst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/>
          <p:cNvSpPr/>
          <p:nvPr/>
        </p:nvSpPr>
        <p:spPr>
          <a:xfrm>
            <a:off x="605240" y="3415718"/>
            <a:ext cx="5233498" cy="44321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623416" y="5145248"/>
            <a:ext cx="5233498" cy="105421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040235" y="3607266"/>
            <a:ext cx="192947" cy="234892"/>
          </a:xfrm>
          <a:prstGeom prst="ellipse">
            <a:avLst/>
          </a:prstGeom>
          <a:noFill/>
          <a:ln w="95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6" name="Shape 15"/>
          <p:cNvCxnSpPr>
            <a:stCxn id="15" idx="6"/>
            <a:endCxn id="239620" idx="1"/>
          </p:cNvCxnSpPr>
          <p:nvPr/>
        </p:nvCxnSpPr>
        <p:spPr>
          <a:xfrm flipV="1">
            <a:off x="1233182" y="2315861"/>
            <a:ext cx="3409250" cy="1408851"/>
          </a:xfrm>
          <a:prstGeom prst="curvedConnector3">
            <a:avLst>
              <a:gd name="adj1" fmla="val 50000"/>
            </a:avLst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962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353" y="6210038"/>
            <a:ext cx="2107573" cy="165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24570" y="5368954"/>
            <a:ext cx="1388333" cy="9308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9622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40069" y="5379046"/>
            <a:ext cx="1362816" cy="929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360" y="5813406"/>
            <a:ext cx="20955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타원 29"/>
          <p:cNvSpPr/>
          <p:nvPr/>
        </p:nvSpPr>
        <p:spPr>
          <a:xfrm>
            <a:off x="271610" y="353667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356898" y="512359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375074" y="611470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8962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42660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구매 요청의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 상신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정산건에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구매 요청서의 결재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처리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프로세스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(Notes)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ERP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처리된 구매요청이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I/F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구매요청서로 전환됨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구매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요청자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결재 작성함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內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“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임서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저장함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클릭하면  본인이 상신할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 요청서가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생성된 구매요청서 내역과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결재선을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결재 상신함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기존의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사용법과 동일함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SAP ERP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릴리즈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상태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前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구매 요청서 세부내역은  첨부파일 형태로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생성되어 구매요청 문서 내 첨부되어 보임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9" name="표 28"/>
          <p:cNvGraphicFramePr>
            <a:graphicFrameLocks noGrp="1"/>
          </p:cNvGraphicFramePr>
          <p:nvPr/>
        </p:nvGraphicFramePr>
        <p:xfrm>
          <a:off x="6535022" y="4356758"/>
          <a:ext cx="2541866" cy="11313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0933"/>
                <a:gridCol w="1270933"/>
              </a:tblGrid>
              <a:tr h="2487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</a:rPr>
                        <a:t>요청</a:t>
                      </a:r>
                      <a:r>
                        <a:rPr lang="en-US" altLang="ko-KR" sz="1050" dirty="0" smtClean="0">
                          <a:solidFill>
                            <a:schemeClr val="tx1"/>
                          </a:solidFill>
                        </a:rPr>
                        <a:t>~  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</a:rPr>
                        <a:t>상신</a:t>
                      </a:r>
                      <a:endParaRPr lang="ko-KR" altLang="en-US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</a:rPr>
                        <a:t>승인 이후</a:t>
                      </a:r>
                      <a:endParaRPr lang="ko-KR" altLang="en-US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879897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 Notes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결재상신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 상신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5895" y="1692033"/>
            <a:ext cx="5292843" cy="1294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569" y="3083208"/>
            <a:ext cx="5194446" cy="3233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371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7111" y="5469621"/>
            <a:ext cx="3652570" cy="8125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타원 8"/>
          <p:cNvSpPr/>
          <p:nvPr/>
        </p:nvSpPr>
        <p:spPr>
          <a:xfrm>
            <a:off x="345712" y="172325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72277" y="319272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724303" y="590376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2" name="Shape 15"/>
          <p:cNvCxnSpPr>
            <a:endCxn id="243717" idx="1"/>
          </p:cNvCxnSpPr>
          <p:nvPr/>
        </p:nvCxnSpPr>
        <p:spPr>
          <a:xfrm flipV="1">
            <a:off x="1031846" y="5875875"/>
            <a:ext cx="1045265" cy="155809"/>
          </a:xfrm>
          <a:prstGeom prst="curvedConnector3">
            <a:avLst>
              <a:gd name="adj1" fmla="val 50000"/>
            </a:avLst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371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06911" y="4664279"/>
            <a:ext cx="1169683" cy="738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561898" y="2776755"/>
            <a:ext cx="629340" cy="24328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486085" y="2793534"/>
            <a:ext cx="2943302" cy="10066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20" name="Group 68"/>
          <p:cNvGrpSpPr/>
          <p:nvPr/>
        </p:nvGrpSpPr>
        <p:grpSpPr>
          <a:xfrm>
            <a:off x="4607043" y="1860058"/>
            <a:ext cx="914401" cy="675597"/>
            <a:chOff x="7328451" y="4558909"/>
            <a:chExt cx="914401" cy="675597"/>
          </a:xfrm>
        </p:grpSpPr>
        <p:sp>
          <p:nvSpPr>
            <p:cNvPr id="21" name="Explosion 1 69"/>
            <p:cNvSpPr/>
            <p:nvPr/>
          </p:nvSpPr>
          <p:spPr>
            <a:xfrm>
              <a:off x="7328451" y="4558909"/>
              <a:ext cx="914401" cy="675597"/>
            </a:xfrm>
            <a:prstGeom prst="irregularSeal1">
              <a:avLst/>
            </a:prstGeom>
            <a:solidFill>
              <a:srgbClr val="FFFFCC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22" name="Explosion 1 70"/>
            <p:cNvSpPr/>
            <p:nvPr/>
          </p:nvSpPr>
          <p:spPr>
            <a:xfrm>
              <a:off x="7390030" y="4650004"/>
              <a:ext cx="769760" cy="471338"/>
            </a:xfrm>
            <a:prstGeom prst="irregularSeal1">
              <a:avLst/>
            </a:prstGeom>
            <a:solidFill>
              <a:srgbClr val="FF3300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7572952" y="4751455"/>
              <a:ext cx="532517" cy="2718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700"/>
                </a:lnSpc>
              </a:pPr>
              <a:r>
                <a:rPr lang="en-US" altLang="ko-KR" sz="8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맑은 고딕" pitchFamily="50" charset="-127"/>
                </a:rPr>
                <a:t>Double</a:t>
              </a:r>
              <a:endParaRPr lang="en-US" altLang="ko-KR" sz="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endParaRPr>
            </a:p>
            <a:p>
              <a:pPr>
                <a:lnSpc>
                  <a:spcPts val="700"/>
                </a:lnSpc>
              </a:pPr>
              <a:r>
                <a:rPr lang="en-US" altLang="ko-KR" sz="8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맑은 고딕" pitchFamily="50" charset="-127"/>
                </a:rPr>
                <a:t>Click</a:t>
              </a:r>
              <a:endParaRPr lang="en-US" sz="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endParaRPr>
            </a:p>
          </p:txBody>
        </p:sp>
        <p:sp>
          <p:nvSpPr>
            <p:cNvPr id="24" name="Right Arrow 72"/>
            <p:cNvSpPr/>
            <p:nvPr/>
          </p:nvSpPr>
          <p:spPr>
            <a:xfrm rot="14705889">
              <a:off x="7477556" y="4829589"/>
              <a:ext cx="252000" cy="126000"/>
            </a:xfrm>
            <a:prstGeom prst="rightArrow">
              <a:avLst>
                <a:gd name="adj1" fmla="val 31222"/>
                <a:gd name="adj2" fmla="val 126340"/>
              </a:avLst>
            </a:prstGeom>
            <a:solidFill>
              <a:schemeClr val="bg1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en-US" sz="1200" dirty="0" smtClean="0">
                <a:solidFill>
                  <a:schemeClr val="tx1"/>
                </a:solidFill>
              </a:endParaRPr>
            </a:p>
          </p:txBody>
        </p:sp>
      </p:grpSp>
      <p:cxnSp>
        <p:nvCxnSpPr>
          <p:cNvPr id="25" name="Shape 24"/>
          <p:cNvCxnSpPr>
            <a:stCxn id="21" idx="1"/>
            <a:endCxn id="19" idx="0"/>
          </p:cNvCxnSpPr>
          <p:nvPr/>
        </p:nvCxnSpPr>
        <p:spPr>
          <a:xfrm rot="10800000" flipV="1">
            <a:off x="2957737" y="2129514"/>
            <a:ext cx="1649307" cy="664019"/>
          </a:xfrm>
          <a:prstGeom prst="curvedConnector2">
            <a:avLst/>
          </a:prstGeom>
          <a:ln w="9525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3720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76983" y="4655455"/>
            <a:ext cx="1166349" cy="738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Rectangle 25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정산건에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구매 요청 승인 후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SRM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 검색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內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접속에 별도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I/D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필요 없음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SAP SRM Portal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홈 화면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8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0565" y="1639354"/>
            <a:ext cx="5244283" cy="2597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650" y="3972449"/>
            <a:ext cx="5334088" cy="21682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타원 5"/>
          <p:cNvSpPr/>
          <p:nvPr/>
        </p:nvSpPr>
        <p:spPr>
          <a:xfrm>
            <a:off x="345712" y="172325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229664" y="426651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정산건에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구매 요청 승인 후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SRM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 검색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구매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소싱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공급자 결정 수행 버튼 클릭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버튼 클릭 후 견적 문서 작성 양식이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창으로 생성됨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2599" y="1650999"/>
            <a:ext cx="5414861" cy="4665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2201078" y="153170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78008" y="3129094"/>
            <a:ext cx="344113" cy="20133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843459" y="3101843"/>
            <a:ext cx="320633" cy="298945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95618" y="4941116"/>
            <a:ext cx="427839" cy="13422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425652" y="1897311"/>
            <a:ext cx="344113" cy="20133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062971" y="4864929"/>
            <a:ext cx="320633" cy="298945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2618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206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구요 요청서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입력한다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검색조건에 맞는 값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검색 가능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누른다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구매 요청된 견적대상 내역이 보인다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요청품목 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생성된 견적서 고유번호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자재그룹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버튼을 누르면 공급처 지정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단계로 넘어간다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824" y="1695090"/>
            <a:ext cx="8964569" cy="2642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4357049" y="247127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390387" y="2650921"/>
            <a:ext cx="929944" cy="14261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05972" y="3667388"/>
            <a:ext cx="299371" cy="14121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30396" y="355484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32536" y="4079845"/>
            <a:ext cx="8913467" cy="27404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8982180" y="366530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47288" y="1856764"/>
            <a:ext cx="278235" cy="12303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8019" y="5821654"/>
            <a:ext cx="45720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2618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206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항목에 대한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드래프트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지정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-----------------------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                    버튼을 누르면 공급처 지정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단계로 넘어간다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 F x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 처리를 통한 구매 오더 생성 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      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82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0452" y="1612871"/>
            <a:ext cx="8808440" cy="2749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타원 13"/>
          <p:cNvSpPr/>
          <p:nvPr/>
        </p:nvSpPr>
        <p:spPr>
          <a:xfrm>
            <a:off x="3796695" y="325983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962546" y="2650921"/>
            <a:ext cx="929944" cy="63756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2298" y="4907254"/>
            <a:ext cx="45720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2618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206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선택된 견적건의 문서이름을 구성한다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거래 유형을 지정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드래프트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편집 버튼을 누른다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83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560" y="1559624"/>
            <a:ext cx="8959443" cy="2777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365597" y="253838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23727" y="2810313"/>
            <a:ext cx="2161418" cy="28522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8011485" y="2853657"/>
            <a:ext cx="1461083" cy="22510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7673806" y="260689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3967271" y="186167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836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66064" y="4580389"/>
            <a:ext cx="2266950" cy="1392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Shape 11"/>
          <p:cNvCxnSpPr>
            <a:stCxn id="7" idx="2"/>
            <a:endCxn id="283651" idx="0"/>
          </p:cNvCxnSpPr>
          <p:nvPr/>
        </p:nvCxnSpPr>
        <p:spPr>
          <a:xfrm rot="5400000">
            <a:off x="7719969" y="3558330"/>
            <a:ext cx="1501629" cy="542488"/>
          </a:xfrm>
          <a:prstGeom prst="curvedConnector3">
            <a:avLst>
              <a:gd name="adj1" fmla="val 50000"/>
            </a:avLst>
          </a:prstGeom>
          <a:ln w="9525">
            <a:solidFill>
              <a:srgbClr val="00B05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6946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87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218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이름 지정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이름 지정        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제출기한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 일자 및 시간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다음 탭으로 이동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정보 → 입찰자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84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225" y="1543573"/>
            <a:ext cx="8950834" cy="3682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482499" y="1837189"/>
            <a:ext cx="2915042" cy="21544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ko-KR" altLang="en-US" sz="800" dirty="0"/>
          </a:p>
        </p:txBody>
      </p:sp>
      <p:sp>
        <p:nvSpPr>
          <p:cNvPr id="6" name="타원 5"/>
          <p:cNvSpPr/>
          <p:nvPr/>
        </p:nvSpPr>
        <p:spPr>
          <a:xfrm>
            <a:off x="2873906" y="264744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86561" y="2793534"/>
            <a:ext cx="2323751" cy="10066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219252" y="37897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46014" y="3919057"/>
            <a:ext cx="2758580" cy="9927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744188" y="199589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521203" y="2340529"/>
            <a:ext cx="685101" cy="16778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852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543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473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입찰 대상자를 등록하기 위해  업체코드 검색을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 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 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ⓐ→ⓑ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순으로 클릭함 검색 가능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해당 업체코드를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후 추가버튼 누름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라인 지정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〕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후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〕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누르면  입찰 대상자로 선정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상단의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or 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누르면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전자견적입찰 보고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기안의 결재가 진행된다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85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820" y="1617983"/>
            <a:ext cx="8971405" cy="375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56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3925" y="1333850"/>
            <a:ext cx="3299466" cy="2884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597016" y="2870432"/>
            <a:ext cx="1835791" cy="10765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877014" y="298439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502716" y="2871830"/>
            <a:ext cx="550878" cy="11465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625032" y="249084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0" name="Shape 10"/>
          <p:cNvCxnSpPr/>
          <p:nvPr/>
        </p:nvCxnSpPr>
        <p:spPr>
          <a:xfrm flipV="1">
            <a:off x="2936147" y="1484852"/>
            <a:ext cx="3067778" cy="1031845"/>
          </a:xfrm>
          <a:prstGeom prst="curvedConnector3">
            <a:avLst>
              <a:gd name="adj1" fmla="val 50000"/>
            </a:avLst>
          </a:prstGeom>
          <a:ln w="9525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hape 10"/>
          <p:cNvCxnSpPr>
            <a:stCxn id="7" idx="4"/>
          </p:cNvCxnSpPr>
          <p:nvPr/>
        </p:nvCxnSpPr>
        <p:spPr>
          <a:xfrm rot="16200000" flipH="1">
            <a:off x="2322330" y="3043784"/>
            <a:ext cx="706322" cy="1276320"/>
          </a:xfrm>
          <a:prstGeom prst="curvedConnector2">
            <a:avLst/>
          </a:prstGeom>
          <a:ln w="9525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/>
          <p:cNvSpPr/>
          <p:nvPr/>
        </p:nvSpPr>
        <p:spPr>
          <a:xfrm>
            <a:off x="6003924" y="2025940"/>
            <a:ext cx="1328053" cy="13003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8355435" y="4412610"/>
            <a:ext cx="260059" cy="10066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8885340" y="2476151"/>
            <a:ext cx="260059" cy="10066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7341043" y="1971412"/>
            <a:ext cx="225827" cy="20177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a</a:t>
            </a:r>
            <a:endParaRPr lang="ko-KR" altLang="en-US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9078962" y="2274813"/>
            <a:ext cx="225827" cy="20177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b</a:t>
            </a:r>
            <a:endParaRPr lang="ko-KR" altLang="en-US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3307336" y="3709332"/>
            <a:ext cx="225827" cy="20177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1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c</a:t>
            </a:r>
            <a:endParaRPr lang="ko-KR" altLang="en-US" sz="11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8082070" y="4381849"/>
            <a:ext cx="225827" cy="20177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d</a:t>
            </a:r>
            <a:endParaRPr lang="ko-KR" altLang="en-US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729842" y="1750503"/>
            <a:ext cx="469783" cy="11185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821399" y="191200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785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1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473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누른 후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No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저장된다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86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308" y="1626334"/>
            <a:ext cx="8731803" cy="3725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529904" y="2023144"/>
            <a:ext cx="3941428" cy="11604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4512555" y="192039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20067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1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473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전자입찰 계획서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승인이 완료되면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SRM Portal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상에  해당 견적건의 상태가 발행 상태를 확인할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전략적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소싱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메뉴에서 전체 견적 건들에 대한 상태 확인이 가능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 현황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견적진행 현황 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877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069" y="1576392"/>
            <a:ext cx="8930211" cy="3851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94972" y="2483106"/>
            <a:ext cx="4278123" cy="26986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직사각형 5"/>
          <p:cNvSpPr/>
          <p:nvPr/>
        </p:nvSpPr>
        <p:spPr>
          <a:xfrm>
            <a:off x="529904" y="2023144"/>
            <a:ext cx="3941428" cy="11604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344873" y="4163734"/>
            <a:ext cx="2958518" cy="11465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411985" y="2024543"/>
            <a:ext cx="676712" cy="11465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50280" y="19036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7197032" y="249084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3" name="Shape 10"/>
          <p:cNvCxnSpPr>
            <a:stCxn id="6" idx="3"/>
            <a:endCxn id="8" idx="0"/>
          </p:cNvCxnSpPr>
          <p:nvPr/>
        </p:nvCxnSpPr>
        <p:spPr>
          <a:xfrm flipV="1">
            <a:off x="4471332" y="2024543"/>
            <a:ext cx="2279009" cy="56626"/>
          </a:xfrm>
          <a:prstGeom prst="curvedConnector4">
            <a:avLst>
              <a:gd name="adj1" fmla="val 42577"/>
              <a:gd name="adj2" fmla="val 935800"/>
            </a:avLst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hape 10"/>
          <p:cNvCxnSpPr>
            <a:stCxn id="22" idx="2"/>
            <a:endCxn id="21" idx="3"/>
          </p:cNvCxnSpPr>
          <p:nvPr/>
        </p:nvCxnSpPr>
        <p:spPr>
          <a:xfrm rot="5400000">
            <a:off x="6693120" y="2154674"/>
            <a:ext cx="429935" cy="1808323"/>
          </a:xfrm>
          <a:prstGeom prst="curvedConnector2">
            <a:avLst/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직사각형 20"/>
          <p:cNvSpPr/>
          <p:nvPr/>
        </p:nvSpPr>
        <p:spPr>
          <a:xfrm>
            <a:off x="5104701" y="3217177"/>
            <a:ext cx="899224" cy="11325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7571064" y="2529280"/>
            <a:ext cx="482368" cy="31458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5" name="Shape 10"/>
          <p:cNvCxnSpPr>
            <a:stCxn id="21" idx="2"/>
            <a:endCxn id="7" idx="0"/>
          </p:cNvCxnSpPr>
          <p:nvPr/>
        </p:nvCxnSpPr>
        <p:spPr>
          <a:xfrm rot="16200000" flipH="1">
            <a:off x="6272570" y="2612171"/>
            <a:ext cx="833305" cy="2269819"/>
          </a:xfrm>
          <a:prstGeom prst="curvedConnector3">
            <a:avLst>
              <a:gd name="adj1" fmla="val 50000"/>
            </a:avLst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85805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858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 입찰 계획 보고서의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해당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견적건에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진행을 위한 사전 입찰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계획 보고서의 결재 상신 및 승인 절차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프로세스임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시행된 입찰 견적계획을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보여준다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주요 항목별 내역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입찰건명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입찰배경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내용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직접 수기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내부오더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번호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예산금액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일시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일자와 시간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참여업체명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견적응찰 대상 업체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같은 결재지정 및 승인절차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거친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견적 낙찰을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진행 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후 대상업체로 응찰 문자 및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처리화면이 생성된다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EP_Notes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Notes_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계획보고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계획 보고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1" name="그룹 10"/>
          <p:cNvGrpSpPr/>
          <p:nvPr/>
        </p:nvGrpSpPr>
        <p:grpSpPr>
          <a:xfrm>
            <a:off x="596712" y="1602385"/>
            <a:ext cx="5141358" cy="4429299"/>
            <a:chOff x="596712" y="1602385"/>
            <a:chExt cx="5141358" cy="3691069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96712" y="1602385"/>
              <a:ext cx="5141358" cy="23656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8770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49098" y="4048432"/>
              <a:ext cx="5055416" cy="12450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오른쪽 중괄호 7"/>
          <p:cNvSpPr/>
          <p:nvPr/>
        </p:nvSpPr>
        <p:spPr>
          <a:xfrm>
            <a:off x="2357306" y="4194495"/>
            <a:ext cx="226503" cy="1082180"/>
          </a:xfrm>
          <a:prstGeom prst="rightBrace">
            <a:avLst>
              <a:gd name="adj1" fmla="val 8333"/>
              <a:gd name="adj2" fmla="val 50000"/>
            </a:avLst>
          </a:prstGeom>
          <a:ln w="9525">
            <a:solidFill>
              <a:srgbClr val="0083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2004247" y="19791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616643" y="454615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20067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1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응찰 처리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협력업체 응찰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473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응찰 대상업체의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I/D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및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Password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 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로그인을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응찰 요청 건에 대한 상태 조회 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6522" y="1607556"/>
            <a:ext cx="3744083" cy="1823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710" y="3115733"/>
            <a:ext cx="8851403" cy="2253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4118273" y="156805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9035620" y="269358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509706" y="2543261"/>
            <a:ext cx="862668" cy="30060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992697" y="4398626"/>
            <a:ext cx="8361028" cy="16498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4396" y="1820410"/>
            <a:ext cx="4236442" cy="755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Shape 10"/>
          <p:cNvCxnSpPr>
            <a:stCxn id="240644" idx="2"/>
            <a:endCxn id="9" idx="0"/>
          </p:cNvCxnSpPr>
          <p:nvPr/>
        </p:nvCxnSpPr>
        <p:spPr>
          <a:xfrm rot="5400000">
            <a:off x="5326311" y="2422319"/>
            <a:ext cx="1823207" cy="2129406"/>
          </a:xfrm>
          <a:prstGeom prst="curvedConnector3">
            <a:avLst>
              <a:gd name="adj1" fmla="val 50000"/>
            </a:avLst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20067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1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응찰 처리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협력업체 응찰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473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및 경매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  해당 건들에 대한 리스트가  보이며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건을 지정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 하면 응찰을 위한 화면으로 이동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_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창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618" y="1635852"/>
            <a:ext cx="9043331" cy="3800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511007" y="351430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942362" y="3903675"/>
            <a:ext cx="8553975" cy="11465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614881" y="1975604"/>
            <a:ext cx="666925" cy="39847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022423" y="321369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926671" y="3579300"/>
            <a:ext cx="497747" cy="16219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309359" y="165334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91236"/>
          <a:ext cx="9215437" cy="530186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217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응찰 처리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협력업체 응찰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538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335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에세 협력업체가  견적 응찰을 진행하는 프로세서 화면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응찰 생성화면의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정보를 확인한다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지급조건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분할 정산 비율 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→ 확인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지정하면  응찰가격을 입력할 수 있는 화면이 나타남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8" name="그룹 7"/>
          <p:cNvGrpSpPr/>
          <p:nvPr/>
        </p:nvGrpSpPr>
        <p:grpSpPr>
          <a:xfrm>
            <a:off x="453006" y="1535185"/>
            <a:ext cx="9001387" cy="3858936"/>
            <a:chOff x="453006" y="1648437"/>
            <a:chExt cx="9001387" cy="3745684"/>
          </a:xfrm>
        </p:grpSpPr>
        <p:pic>
          <p:nvPicPr>
            <p:cNvPr id="242691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3006" y="1663615"/>
              <a:ext cx="9001387" cy="37305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2692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7031" y="1648437"/>
              <a:ext cx="4289527" cy="3649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2693" name="Picture 5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68385" y="2033894"/>
              <a:ext cx="8960841" cy="2479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타원 8"/>
          <p:cNvSpPr/>
          <p:nvPr/>
        </p:nvSpPr>
        <p:spPr>
          <a:xfrm>
            <a:off x="209003" y="139188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939092" y="2720826"/>
            <a:ext cx="2490134" cy="159111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91623" y="2223082"/>
            <a:ext cx="701880" cy="18595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6946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775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응찰 처리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협력업체 응찰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190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에세 협력업체가 견적 응찰을 진행하는 프로세서 화면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응찰건에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대해 응찰 가격을 입력한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Enter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처리를 하면  입찰가격이 확정되며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복수건에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대한 입찰 시 총 합계 금액을 우측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하단에서 확인 할 수 있다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첨부파일은                      버튼을 누르면  첨부 가능함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눌러서 해당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응찰건을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견적 담당자에게 발송한다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응찰가격의 변경은 응찰기간 內  가능하며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Re’v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No.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관리 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0" name="그룹 9"/>
          <p:cNvGrpSpPr/>
          <p:nvPr/>
        </p:nvGrpSpPr>
        <p:grpSpPr>
          <a:xfrm>
            <a:off x="433527" y="1652631"/>
            <a:ext cx="9020866" cy="3447875"/>
            <a:chOff x="433527" y="1535185"/>
            <a:chExt cx="9020866" cy="3238151"/>
          </a:xfrm>
        </p:grpSpPr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3006" y="1550822"/>
              <a:ext cx="9001387" cy="32225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3714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36227" y="2181136"/>
              <a:ext cx="8984610" cy="2499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33527" y="1535185"/>
              <a:ext cx="4012638" cy="3759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34886" y="1932296"/>
              <a:ext cx="8994246" cy="255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타원 10"/>
          <p:cNvSpPr/>
          <p:nvPr/>
        </p:nvSpPr>
        <p:spPr>
          <a:xfrm>
            <a:off x="6676915" y="272573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772710" y="3112315"/>
            <a:ext cx="1456890" cy="37750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09734" y="183790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73977" y="1887524"/>
            <a:ext cx="247476" cy="19294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08159" y="5819382"/>
            <a:ext cx="10763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785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1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  처리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473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견적건의 낙찰 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응찰 접수완료일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화면에 들어가서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전략구매 → 전략적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소싱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해당 건에 대해 응답 현황을 확인한다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     /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 및 낙찰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버튼을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6228" y="1651642"/>
            <a:ext cx="9001387" cy="3742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3389829" y="14939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628238" y="1820412"/>
            <a:ext cx="624980" cy="41106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err="1" smtClean="0">
                <a:solidFill>
                  <a:schemeClr val="tx1"/>
                </a:solidFill>
              </a:rPr>
              <a:t>ㅊ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537260" y="400366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977004" y="4077050"/>
            <a:ext cx="7401887" cy="23629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768419" y="314938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661482" y="3489820"/>
            <a:ext cx="556470" cy="19294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9118833" y="4018327"/>
            <a:ext cx="285226" cy="360726"/>
          </a:xfrm>
          <a:prstGeom prst="ellipse">
            <a:avLst/>
          </a:prstGeom>
          <a:noFill/>
          <a:ln w="28575">
            <a:solidFill>
              <a:srgbClr val="1039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58597" y="2744601"/>
            <a:ext cx="1126921" cy="13282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3" name="Shape 10"/>
          <p:cNvCxnSpPr>
            <a:stCxn id="6" idx="2"/>
            <a:endCxn id="12" idx="3"/>
          </p:cNvCxnSpPr>
          <p:nvPr/>
        </p:nvCxnSpPr>
        <p:spPr>
          <a:xfrm rot="5400000">
            <a:off x="2473353" y="1343637"/>
            <a:ext cx="579541" cy="2355210"/>
          </a:xfrm>
          <a:prstGeom prst="curvedConnector2">
            <a:avLst/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8624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104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  처리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579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견적건의 낙찰 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응답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엑티비티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 대상업체의 견적서 제출을 확인한다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제출된 견적서의 응찰가격 비교를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응답비교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클릭 후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모든 응찰 비교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다시 한번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모든 응찰 비교 화면에서 업체별 응찰가격의 세부 내용을 볼 수 있다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다음화면 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0103" y="1605966"/>
            <a:ext cx="5021464" cy="2334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7050" y="2441195"/>
            <a:ext cx="5192785" cy="263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타원 7"/>
          <p:cNvSpPr/>
          <p:nvPr/>
        </p:nvSpPr>
        <p:spPr>
          <a:xfrm>
            <a:off x="5268963" y="146878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46913" y="3280095"/>
            <a:ext cx="1803634" cy="66273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9045408" y="230069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798502" y="3926048"/>
            <a:ext cx="520117" cy="14261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97016" y="2785145"/>
            <a:ext cx="669722" cy="17616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65003"/>
          <a:ext cx="9215437" cy="526935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18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  처리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5062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견적건의 낙찰 처리를 위한 화면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응찰 비교 화면에서  응찰에 적격업체를 선정한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란에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지정 한다［     ］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→ 복수건의 경우  품목번호 별로  지정해서 견적처리 가능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낙찰업체를 지정한 후 낙찰 버튼을 누른다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678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3333" y="1650999"/>
            <a:ext cx="9014281" cy="3306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695252" y="290330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177716" y="4009938"/>
            <a:ext cx="218116" cy="76339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8" name="Shape 10"/>
          <p:cNvCxnSpPr>
            <a:endCxn id="6" idx="3"/>
          </p:cNvCxnSpPr>
          <p:nvPr/>
        </p:nvCxnSpPr>
        <p:spPr>
          <a:xfrm rot="16200000" flipV="1">
            <a:off x="4661708" y="4125761"/>
            <a:ext cx="1064982" cy="1596733"/>
          </a:xfrm>
          <a:prstGeom prst="curvedConnector2">
            <a:avLst/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타원 15"/>
          <p:cNvSpPr/>
          <p:nvPr/>
        </p:nvSpPr>
        <p:spPr>
          <a:xfrm>
            <a:off x="908085" y="154568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873851" y="1912690"/>
            <a:ext cx="300607" cy="18455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9" name="Picture 4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8310" y="5414675"/>
            <a:ext cx="256283" cy="256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785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956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  처리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218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견적건의 낙찰 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 후 우측 상단에 응찰번호 별 낙찰 결과를 보인다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응찰업체로 메시지 발송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엑티비티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화면으로 가보면 응찰업체별로 확인상태가 보이며 낙찰업체 대한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전자입찰 결과보고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상신됨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395" y="1635852"/>
            <a:ext cx="4328719" cy="3682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4354562" y="171207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86559" y="2139193"/>
            <a:ext cx="1862357" cy="61239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1783" y="1652632"/>
            <a:ext cx="4359391" cy="3682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타원 7"/>
          <p:cNvSpPr/>
          <p:nvPr/>
        </p:nvSpPr>
        <p:spPr>
          <a:xfrm>
            <a:off x="9045406" y="169669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050021" y="3633831"/>
            <a:ext cx="359330" cy="19154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136857" y="3719119"/>
            <a:ext cx="592823" cy="21531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196978" y="4655889"/>
            <a:ext cx="4198692" cy="18455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85805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858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 입찰 계획 보고서의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해당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견적건에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진행을 위한 사전 입찰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계획 보고서의 결재 상신 및 승인 절차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프로세스임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시행된 전자입찰 결과를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보여준다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주요 항목별 내역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입찰건명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입찰목적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직접 수기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입찰결과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낙찰결과를 양식에 준해 보임  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첨부자료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낙찰 세부내역으로 구성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같은 결재지정 및 승인절차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거친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낙찰에 대해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(PO)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생성하는 작업이 진행됨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낙철업체에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대한 수락이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되었다는 것을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화면에서 알 수 있다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EP_Notes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Notes_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결과보고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결과 보고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07" y="1656907"/>
            <a:ext cx="4979915" cy="3618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883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291" y="5310231"/>
            <a:ext cx="5031166" cy="947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24087" y="5883085"/>
            <a:ext cx="3728090" cy="484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타원 11"/>
          <p:cNvSpPr/>
          <p:nvPr/>
        </p:nvSpPr>
        <p:spPr>
          <a:xfrm>
            <a:off x="511006" y="45545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861634" y="181133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12394" y="4815280"/>
            <a:ext cx="4932729" cy="48656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785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1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낙찰업체 확정 후 처리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473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견적건의 낙찰 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승인 완료 후         버튼을 누른다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(6-3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항목과 화면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비교시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확인 가능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낙찰업체에 대한 확인 상태가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변경되어 있으며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라인의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항번을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클릭하면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 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화면이 나온다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239" y="1585913"/>
            <a:ext cx="8980153" cy="376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511006" y="45545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217392" y="161839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53672" y="1862356"/>
            <a:ext cx="251672" cy="21811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986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09605" y="5850447"/>
            <a:ext cx="295363" cy="246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3356992" y="4748168"/>
            <a:ext cx="2646933" cy="20972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73281"/>
          <a:ext cx="9215437" cy="520067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1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낙찰업체 확정 후 처리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473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견적건의 낙찰 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낙찰 건에 대해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 오더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누른다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To_Be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전자입찰 건에 대해서는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必히 생성해야 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거래유형을 지정하라는 팝업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_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창 이 뜨면 해당 유형을 지정 후                  버튼을 클릭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617" y="1601742"/>
            <a:ext cx="8976220" cy="3814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1148569" y="167711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93238" y="1795244"/>
            <a:ext cx="645955" cy="10066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08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6936" y="3236142"/>
            <a:ext cx="1664866" cy="1954956"/>
          </a:xfrm>
          <a:prstGeom prst="rect">
            <a:avLst/>
          </a:prstGeom>
          <a:noFill/>
          <a:ln w="9525">
            <a:solidFill>
              <a:srgbClr val="103991"/>
            </a:solidFill>
            <a:miter lim="800000"/>
            <a:headEnd/>
            <a:tailEnd/>
          </a:ln>
        </p:spPr>
      </p:pic>
      <p:sp>
        <p:nvSpPr>
          <p:cNvPr id="9" name="타원 8"/>
          <p:cNvSpPr/>
          <p:nvPr/>
        </p:nvSpPr>
        <p:spPr>
          <a:xfrm>
            <a:off x="6003925" y="307947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5088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91669" y="6174297"/>
            <a:ext cx="828675" cy="2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Shape 10"/>
          <p:cNvCxnSpPr>
            <a:endCxn id="250885" idx="0"/>
          </p:cNvCxnSpPr>
          <p:nvPr/>
        </p:nvCxnSpPr>
        <p:spPr>
          <a:xfrm rot="16200000" flipH="1">
            <a:off x="4498247" y="5266537"/>
            <a:ext cx="1627464" cy="188055"/>
          </a:xfrm>
          <a:prstGeom prst="curvedConnector3">
            <a:avLst>
              <a:gd name="adj1" fmla="val 50000"/>
            </a:avLst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785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1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낙찰업체 확정 후 처리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473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견적건의 낙찰 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낙찰 후 생성된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구요 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화면에서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볼수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생성된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SAP_ERP_ME23N 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조회메뉴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확인 할 수 있다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 후 미 승인 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cstate="print"/>
          <a:srcRect/>
          <a:stretch>
            <a:fillRect/>
          </a:stretch>
        </p:blipFill>
        <p:spPr bwMode="auto">
          <a:xfrm>
            <a:off x="494950" y="1638283"/>
            <a:ext cx="8917497" cy="3730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19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63917" y="3313651"/>
            <a:ext cx="2788553" cy="20469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타원 5"/>
          <p:cNvSpPr/>
          <p:nvPr/>
        </p:nvSpPr>
        <p:spPr>
          <a:xfrm>
            <a:off x="141891" y="212173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20115" y="2265027"/>
            <a:ext cx="2961316" cy="11744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8" name="Shape 10"/>
          <p:cNvCxnSpPr>
            <a:stCxn id="7" idx="3"/>
            <a:endCxn id="251907" idx="0"/>
          </p:cNvCxnSpPr>
          <p:nvPr/>
        </p:nvCxnSpPr>
        <p:spPr>
          <a:xfrm>
            <a:off x="3481431" y="2323750"/>
            <a:ext cx="1776763" cy="989901"/>
          </a:xfrm>
          <a:prstGeom prst="curvedConnector2">
            <a:avLst/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타원 10"/>
          <p:cNvSpPr/>
          <p:nvPr/>
        </p:nvSpPr>
        <p:spPr>
          <a:xfrm>
            <a:off x="3574387" y="324725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185793" y="4447562"/>
            <a:ext cx="703279" cy="20832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838" y="1661020"/>
            <a:ext cx="5368955" cy="4555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 견적건의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en-US" altLang="ko-KR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SRM_Portal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낙찰 후 생성된 </a:t>
                      </a:r>
                      <a:r>
                        <a:rPr lang="ko-KR" altLang="en-US" sz="1200" b="1" i="0" u="none" strike="noStrike" baseline="0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구매오더의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승인 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처리 프로세스 화면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생성된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제목을 확인한다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품목 확인을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품목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자재그룹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낙찰가격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중요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자재그룹 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계정지정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생성된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DATA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정합성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 이후 미 승인 상태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통해 상신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처리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SAP_ERP_520_ME23N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ME23N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타원 12"/>
          <p:cNvSpPr/>
          <p:nvPr/>
        </p:nvSpPr>
        <p:spPr>
          <a:xfrm>
            <a:off x="437991" y="238901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51922" y="5624738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05178" y="2449042"/>
            <a:ext cx="2726587" cy="22563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823354" y="5688591"/>
            <a:ext cx="4855993" cy="24242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368327" y="3987023"/>
            <a:ext cx="1020825" cy="42558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081452" y="3705057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1525" y="4060270"/>
            <a:ext cx="3209313" cy="1484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6316911" y="4936377"/>
            <a:ext cx="947956" cy="59196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85805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858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 오더의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견적건으로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생성된  구매 오더의 결재 상신 및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승인 절차 프로세스임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낙찰된 견적건의 구매오더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생성을 볼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헤드 레벨의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Data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는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defualt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첨부내역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_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defualt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→ 구매금액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첨부추가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구매 오더의 세부내역을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같은 결재지정 및 승인절차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거친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낙찰에 대해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(PO)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생성하는 작업이 진행됨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후 분할 입고 처리 화면에서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입고처리 가능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EP_Notes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Notes_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결과보고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결과 보고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39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4491" y="1577130"/>
            <a:ext cx="5359080" cy="4739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314" y="5619750"/>
            <a:ext cx="4554421" cy="7391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타원 13"/>
          <p:cNvSpPr/>
          <p:nvPr/>
        </p:nvSpPr>
        <p:spPr>
          <a:xfrm>
            <a:off x="2451349" y="156689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94786" y="3707391"/>
            <a:ext cx="5318785" cy="38643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97444" y="35564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361866" y="449744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920358" y="552230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 견적건의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승인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낙찰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견적건에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구매오더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생성 후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Notes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상에서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승인처리에 따른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SAP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상에서의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1" i="0" u="none" strike="noStrike" baseline="0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구매오더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상태 변화를 나타낸 화면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승인된 구매오더가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상에서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상태변화를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볼수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분할 입고 처리를 통한 정산작업을 하기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위해서는 구매 오더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승인이 필요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SAP_ERP_520_ME23N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ME23N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49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9784" y="1592118"/>
            <a:ext cx="5377343" cy="4540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415865" y="3657057"/>
            <a:ext cx="1006843" cy="53743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142354" y="339708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참조용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1262742"/>
              </p:ext>
            </p:extLst>
          </p:nvPr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분할정산 입고 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정산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처리건에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입고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 처리 시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검색화면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① 플랜트 지정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필수값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전표타입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ZS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구매요청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ZF, ZG =&gt;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대상임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실행조건 설정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조건값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설정 후      클릭하면 다음화면으로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넘어간다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SAP_ERP_520_CBO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 지급 정산처리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1226" y="1679066"/>
            <a:ext cx="5346235" cy="4411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637563" y="2667157"/>
            <a:ext cx="2122415" cy="51671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79997" y="261691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214284" y="497561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88628" y="5009083"/>
            <a:ext cx="946558" cy="2438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9878" y="3490528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분할정산</a:t>
            </a:r>
          </a:p>
        </p:txBody>
      </p:sp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1100" y="4185224"/>
            <a:ext cx="4155157" cy="1925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직사각형 5"/>
          <p:cNvSpPr/>
          <p:nvPr/>
        </p:nvSpPr>
        <p:spPr>
          <a:xfrm>
            <a:off x="5631100" y="5357905"/>
            <a:ext cx="2925071" cy="43329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73281"/>
          <a:ext cx="9215437" cy="513590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51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분할정산 입고 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418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정산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처리건에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입고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 처리화면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정산건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확인 후 지정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    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한다 → 분할 정산 진행 현황도 본 화면에서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알수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가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해당건에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대해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분할 지급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 한다 → 다음화면으로 넘어간다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SAP_ERP_520_CBO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 지급 정산처리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3332" y="1586441"/>
            <a:ext cx="9050867" cy="3295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461394" y="4572000"/>
            <a:ext cx="8934276" cy="16777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03828" y="444571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54405" y="2014755"/>
            <a:ext cx="510330" cy="29221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019627" y="200591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8" name="Picture 4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124" y="5624400"/>
            <a:ext cx="180975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분할정산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785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778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분할정산 입고 처리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정산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처리건에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입고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 처리화면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① 분할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지급 정산 입고 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Posting Data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정산 처리일자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ⓑ 분할지급 선택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착수금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중도금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잔금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ⓒ 정산처리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       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ⓓ 처리 확인 팝업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_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창이 뜨면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①번 화면에서 빠져 나와 다시 분할정산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처리화면에 들어가서 상태를 보면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Message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필드값이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성공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나타남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중도금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잔금 처리는 추후 입고 처리시점에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분할정산 처리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(ZMMR0120)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동일한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방법으로 처리 하면 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SAP_ERP_520_CBO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 지급 정산처리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986" y="4009938"/>
            <a:ext cx="5422086" cy="2390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8419" y="1602342"/>
            <a:ext cx="5432264" cy="2357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타원 7"/>
          <p:cNvSpPr/>
          <p:nvPr/>
        </p:nvSpPr>
        <p:spPr>
          <a:xfrm>
            <a:off x="5447615" y="164378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95618" y="2147582"/>
            <a:ext cx="1744910" cy="10066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5516125" y="406121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79570" y="3650610"/>
            <a:ext cx="3580702" cy="9926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89357" y="6068037"/>
            <a:ext cx="3772249" cy="8948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344625" y="2097247"/>
            <a:ext cx="225827" cy="20177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a</a:t>
            </a:r>
            <a:endParaRPr lang="ko-KR" altLang="en-US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070735" y="3600275"/>
            <a:ext cx="225827" cy="20177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b</a:t>
            </a:r>
            <a:endParaRPr lang="ko-KR" altLang="en-US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671484" y="2895600"/>
            <a:ext cx="225827" cy="20177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d</a:t>
            </a:r>
            <a:endParaRPr lang="ko-KR" altLang="en-US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90514" y="612309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263532" y="1714151"/>
            <a:ext cx="225827" cy="20177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c</a:t>
            </a:r>
            <a:endParaRPr lang="ko-KR" altLang="en-US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655" y="2952761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62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98875" y="5368953"/>
            <a:ext cx="3039407" cy="872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직사각형 22"/>
          <p:cNvSpPr/>
          <p:nvPr/>
        </p:nvSpPr>
        <p:spPr>
          <a:xfrm>
            <a:off x="9240472" y="5519956"/>
            <a:ext cx="264255" cy="63756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분할정산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622184" y="1921296"/>
            <a:ext cx="3561464" cy="55367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" name="Rectangular Callout 1"/>
          <p:cNvSpPr/>
          <p:nvPr/>
        </p:nvSpPr>
        <p:spPr>
          <a:xfrm>
            <a:off x="2279808" y="1336978"/>
            <a:ext cx="2281306" cy="367234"/>
          </a:xfrm>
          <a:prstGeom prst="wedgeRectCallout">
            <a:avLst>
              <a:gd name="adj1" fmla="val -32128"/>
              <a:gd name="adj2" fmla="val 147305"/>
            </a:avLst>
          </a:prstGeom>
          <a:solidFill>
            <a:schemeClr val="bg1"/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분할정산처리 위한 헤더화면의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업데이트 내역은 다음</a:t>
            </a:r>
            <a:r>
              <a:rPr lang="en-US" altLang="ko-KR" sz="1000" dirty="0" smtClean="0">
                <a:solidFill>
                  <a:schemeClr val="tx1"/>
                </a:solidFill>
              </a:rPr>
              <a:t>page</a:t>
            </a:r>
            <a:r>
              <a:rPr lang="ko-KR" altLang="en-US" sz="1000" dirty="0" smtClean="0">
                <a:solidFill>
                  <a:schemeClr val="tx1"/>
                </a:solidFill>
              </a:rPr>
              <a:t>를 참조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518085"/>
              </p:ext>
            </p:extLst>
          </p:nvPr>
        </p:nvGraphicFramePr>
        <p:xfrm>
          <a:off x="344488" y="1281670"/>
          <a:ext cx="9215437" cy="517785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778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분할정산 입고 처리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(*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업데이트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version)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정산 처리 건에 대한 입고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 처리화면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TR(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자금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의 지급처리 시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“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만기일계산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”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에의 연계를 위해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“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지급방법보충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”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항목을 추가함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(*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기본적으로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제안된 값을 변경없이 그대로 적용하도록 함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ja-JP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Posting Date: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정산처리의 전기일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ja-JP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세금코드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업체마스터에서 제안</a:t>
                      </a:r>
                      <a:endParaRPr kumimoji="0" lang="en-US" altLang="ja-JP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ja-JP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지급조건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업체마스터에서 제안</a:t>
                      </a:r>
                      <a:endParaRPr kumimoji="0" lang="en-US" altLang="ja-JP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ja-JP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지급방법보충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분할정산의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default “D1”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만기일계산 기준은 하단을 참조</a:t>
                      </a:r>
                      <a:endParaRPr kumimoji="0" lang="en-US" altLang="ja-JP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ja-JP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⑤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지급기준일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지급조건에서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지정일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조건인 경우에 한해 해당 일자를 직접 입력하도록 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17261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SAP_ERP_520_CBO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 지급 정산처리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3369" y="2775858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7957457" y="163286"/>
            <a:ext cx="1828800" cy="587828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분할정산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구매</a:t>
            </a:r>
            <a:r>
              <a:rPr lang="en-US" altLang="ko-KR" b="1" dirty="0" smtClean="0">
                <a:solidFill>
                  <a:schemeClr val="tx1"/>
                </a:solidFill>
              </a:rPr>
              <a:t>-&gt;</a:t>
            </a:r>
            <a:r>
              <a:rPr lang="ko-KR" altLang="en-US" b="1" dirty="0" smtClean="0">
                <a:solidFill>
                  <a:schemeClr val="tx1"/>
                </a:solidFill>
              </a:rPr>
              <a:t>회계</a:t>
            </a:r>
            <a:r>
              <a:rPr lang="en-US" altLang="ko-KR" b="1" dirty="0" smtClean="0">
                <a:solidFill>
                  <a:schemeClr val="tx1"/>
                </a:solidFill>
              </a:rPr>
              <a:t>-&gt;</a:t>
            </a:r>
            <a:r>
              <a:rPr lang="ko-KR" altLang="en-US" b="1" dirty="0" smtClean="0">
                <a:solidFill>
                  <a:schemeClr val="tx1"/>
                </a:solidFill>
              </a:rPr>
              <a:t>자금 연계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pic>
        <p:nvPicPr>
          <p:cNvPr id="2375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148" y="1850572"/>
            <a:ext cx="3844852" cy="295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타원 14"/>
          <p:cNvSpPr/>
          <p:nvPr/>
        </p:nvSpPr>
        <p:spPr>
          <a:xfrm>
            <a:off x="1491719" y="2511686"/>
            <a:ext cx="225827" cy="20177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5" name="타원 14"/>
          <p:cNvSpPr/>
          <p:nvPr/>
        </p:nvSpPr>
        <p:spPr>
          <a:xfrm>
            <a:off x="3874833" y="2620544"/>
            <a:ext cx="225827" cy="20177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타원 14"/>
          <p:cNvSpPr/>
          <p:nvPr/>
        </p:nvSpPr>
        <p:spPr>
          <a:xfrm>
            <a:off x="1604632" y="2775858"/>
            <a:ext cx="225827" cy="20177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타원 14"/>
          <p:cNvSpPr/>
          <p:nvPr/>
        </p:nvSpPr>
        <p:spPr>
          <a:xfrm>
            <a:off x="3874833" y="2887628"/>
            <a:ext cx="225827" cy="20177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타원 14"/>
          <p:cNvSpPr/>
          <p:nvPr/>
        </p:nvSpPr>
        <p:spPr>
          <a:xfrm>
            <a:off x="1604631" y="3018257"/>
            <a:ext cx="225827" cy="20177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453" y="5063293"/>
            <a:ext cx="7777324" cy="1462708"/>
          </a:xfrm>
          <a:prstGeom prst="rect">
            <a:avLst/>
          </a:prstGeom>
        </p:spPr>
      </p:pic>
      <p:sp>
        <p:nvSpPr>
          <p:cNvPr id="22" name="직사각형 21"/>
          <p:cNvSpPr/>
          <p:nvPr/>
        </p:nvSpPr>
        <p:spPr>
          <a:xfrm>
            <a:off x="1007453" y="5965354"/>
            <a:ext cx="7777324" cy="50212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0" name="직사각형 21"/>
          <p:cNvSpPr/>
          <p:nvPr/>
        </p:nvSpPr>
        <p:spPr>
          <a:xfrm>
            <a:off x="713538" y="2921647"/>
            <a:ext cx="3486712" cy="1690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3" name="Curved Connector 2"/>
          <p:cNvCxnSpPr>
            <a:stCxn id="30" idx="3"/>
            <a:endCxn id="22" idx="0"/>
          </p:cNvCxnSpPr>
          <p:nvPr/>
        </p:nvCxnSpPr>
        <p:spPr>
          <a:xfrm>
            <a:off x="4200250" y="3006187"/>
            <a:ext cx="695865" cy="2959167"/>
          </a:xfrm>
          <a:prstGeom prst="curvedConnector2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2789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매입세금계산서 역 발행 요청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정산에 따른 매입 세금계산서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역발행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요청 프로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분할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정산분에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대한 매입 전자세금 계산서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발행을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요청하기 위한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 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Vendor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코드별로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지정하여 검색 가능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검색기준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청구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영수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과세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영세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면세 구분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월합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구분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개별 매입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개별 세금계산서 발행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월합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매입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개별 세금계산서의 합산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발행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실행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      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SAP_ERP_520_CBO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ZSBDTIAP01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매입세금계산서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요청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007" y="1627465"/>
            <a:ext cx="5377342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1161625" y="2298339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97222" y="4467140"/>
            <a:ext cx="1382580" cy="170715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758642" y="4321484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7480" y="5695659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분할정산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매입세금계산서 역 발행 요청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정산건에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매입 세금계산서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역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발행 요청서 처리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발행요청 화면에 대상 업체를 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발행요청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최종 처리 확인화면 생성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클릭하면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세금계산서 처리요청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업체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-E-mail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및 공급가액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화면 좌측 하단에 정상 처리 메시지 나타남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SAP_ERP_520_CBO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ZSBDTIAP01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매입세금계산서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요청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359" y="1541739"/>
            <a:ext cx="5260377" cy="2652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88858" y="3984771"/>
            <a:ext cx="3766657" cy="2248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직사각형 5"/>
          <p:cNvSpPr/>
          <p:nvPr/>
        </p:nvSpPr>
        <p:spPr>
          <a:xfrm>
            <a:off x="471386" y="3426906"/>
            <a:ext cx="4880789" cy="4404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98957" y="3063135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852319" y="1764240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5023357" y="5883234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1701" y="4011905"/>
            <a:ext cx="1293160" cy="16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타원 10"/>
          <p:cNvSpPr/>
          <p:nvPr/>
        </p:nvSpPr>
        <p:spPr>
          <a:xfrm>
            <a:off x="402421" y="4232001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413901" y="6040073"/>
            <a:ext cx="273835" cy="18455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57405" y="4043493"/>
            <a:ext cx="1295894" cy="1677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분할정산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매입계산서 발행 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_Smart-Bill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분할정산 건의 세금계산서 처리요청 이후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화면에서 처리되는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역 발행 요청건의 경우 해당업체에서 요청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건에 대해 직접 처리하기 위해 로그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Smart-Bill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접수한다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상단 메뉴화면에서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전자 세금계산서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or 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전자 세금계산서 발행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미 처리함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內  「 내 미 처리 문서」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하면 실시간 접수된 세금계산서 현황을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조회 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정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 발행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처리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5654" y="1644242"/>
            <a:ext cx="3628794" cy="2311953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6" name="직사각형 5"/>
          <p:cNvSpPr/>
          <p:nvPr/>
        </p:nvSpPr>
        <p:spPr>
          <a:xfrm>
            <a:off x="456007" y="1988191"/>
            <a:ext cx="542283" cy="17616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39567" y="1939011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206679" y="2350071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41295" y="2340528"/>
            <a:ext cx="305993" cy="31039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2806" y="3590489"/>
            <a:ext cx="5367877" cy="2550252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11" name="타원 10"/>
          <p:cNvSpPr/>
          <p:nvPr/>
        </p:nvSpPr>
        <p:spPr>
          <a:xfrm>
            <a:off x="325523" y="4348049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50352" y="4437776"/>
            <a:ext cx="542283" cy="16079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분할정산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매입계산서 발행 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_Smart-Bill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분할정산 건의 세금계산서 처리요청 이후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화면에서 처리되는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처리항목      후 클릭하여 세금계산서를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볼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발행 버튼을 누르면 해당 세금계산서를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화면에서 볼 수 있다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정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 발행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처리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7862" y="1705043"/>
            <a:ext cx="5248931" cy="4309863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8" name="타원 7"/>
          <p:cNvSpPr/>
          <p:nvPr/>
        </p:nvSpPr>
        <p:spPr>
          <a:xfrm>
            <a:off x="1280469" y="4363428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615085" y="4353885"/>
            <a:ext cx="4081040" cy="37750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616483" y="4917345"/>
            <a:ext cx="329763" cy="20832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617427" y="5136613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3" name="Picture 6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4317" y="2386249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분할정산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매입계산서 발행 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_Smart-Bill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정산건의 세금계산서 처리요청 이후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화면에서 세금계산서 조회 화면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조회 화면을 확인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정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 발행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처리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0564" y="1669408"/>
            <a:ext cx="5411730" cy="3061983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528157" y="4395831"/>
            <a:ext cx="5335748" cy="1862356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6" name="직사각형 5"/>
          <p:cNvSpPr/>
          <p:nvPr/>
        </p:nvSpPr>
        <p:spPr>
          <a:xfrm>
            <a:off x="2801923" y="5268286"/>
            <a:ext cx="503340" cy="19294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371038" y="5143604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분할정산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55927" y="3825380"/>
            <a:ext cx="2271829" cy="2390862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매입계산서 발행 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_Smart-Bill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정산건의  세금계산서 처리요청 이후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화면에서 세금계산서 처리 화면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조회 화면을 확인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이후 발행 요금정보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(Smart-Bill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→사용금액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  뜬다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세금계산서 국세청 전송 메시지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최종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공인 인증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 후 발급 완료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정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 발행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처리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5760" y="1686407"/>
            <a:ext cx="2807224" cy="180341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9" name="타원 8"/>
          <p:cNvSpPr/>
          <p:nvPr/>
        </p:nvSpPr>
        <p:spPr>
          <a:xfrm>
            <a:off x="373060" y="1652386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56708" y="2399733"/>
            <a:ext cx="3130360" cy="1526315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14" name="타원 13"/>
          <p:cNvSpPr/>
          <p:nvPr/>
        </p:nvSpPr>
        <p:spPr>
          <a:xfrm>
            <a:off x="2438150" y="2408793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537108" y="3792976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51295" y="3094142"/>
            <a:ext cx="385895" cy="2027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228051" y="3582102"/>
            <a:ext cx="637564" cy="20972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028113" y="5612238"/>
            <a:ext cx="1802236" cy="23488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617053" y="5981353"/>
            <a:ext cx="720055" cy="20972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왼쪽으로 구부러진 화살표 18"/>
          <p:cNvSpPr/>
          <p:nvPr/>
        </p:nvSpPr>
        <p:spPr>
          <a:xfrm rot="19904663" flipH="1">
            <a:off x="1997530" y="3288349"/>
            <a:ext cx="352240" cy="696286"/>
          </a:xfrm>
          <a:prstGeom prst="curvedLeftArrow">
            <a:avLst>
              <a:gd name="adj1" fmla="val 24397"/>
              <a:gd name="adj2" fmla="val 50000"/>
              <a:gd name="adj3" fmla="val 25000"/>
            </a:avLst>
          </a:prstGeom>
          <a:solidFill>
            <a:srgbClr val="92D050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FF00"/>
              </a:solidFill>
            </a:endParaRPr>
          </a:p>
        </p:txBody>
      </p:sp>
      <p:sp>
        <p:nvSpPr>
          <p:cNvPr id="21" name="왼쪽으로 구부러진 화살표 20"/>
          <p:cNvSpPr/>
          <p:nvPr/>
        </p:nvSpPr>
        <p:spPr>
          <a:xfrm rot="19904663" flipH="1">
            <a:off x="2988828" y="3902143"/>
            <a:ext cx="352240" cy="696286"/>
          </a:xfrm>
          <a:prstGeom prst="curvedLeftArrow">
            <a:avLst>
              <a:gd name="adj1" fmla="val 24397"/>
              <a:gd name="adj2" fmla="val 50000"/>
              <a:gd name="adj3" fmla="val 25000"/>
            </a:avLst>
          </a:prstGeom>
          <a:solidFill>
            <a:srgbClr val="92D050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FF0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분할정산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매입계산서 발행 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_Smart-Bill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정산건의  세금계산서 처리요청 이후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화면에서 세금계산서 처리 화면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세금계산서 발행 이후 조회 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역 발행의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미승인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문서 상태가 보임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정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 발행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처리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405" y="1585519"/>
            <a:ext cx="5349555" cy="4496499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22" name="타원 21"/>
          <p:cNvSpPr/>
          <p:nvPr/>
        </p:nvSpPr>
        <p:spPr>
          <a:xfrm>
            <a:off x="255615" y="4043248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586916" y="4848839"/>
            <a:ext cx="4067263" cy="47817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분할정산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3943606"/>
              </p:ext>
            </p:extLst>
          </p:nvPr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15_1.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 정산 건 정산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 계산서 발행 이후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정산건의 세금계산서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(Smart-Bill)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발행 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이후 지급 처리까지의 프로세스로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역 발행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요청에 의한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“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매입 전자세금계산서 관리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처리 화면임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① 해당업체 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작성일자를 입력해서 대상업체를 검색한다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최종      클릭하면 다음화면으로 전환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SAP_ERP_520_CBO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ZSBDTIAP02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전자 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770" y="1644242"/>
            <a:ext cx="5379745" cy="4555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타원 21"/>
          <p:cNvSpPr/>
          <p:nvPr/>
        </p:nvSpPr>
        <p:spPr>
          <a:xfrm>
            <a:off x="205281" y="3775046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588628" y="3833768"/>
            <a:ext cx="2003570" cy="20133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22914" y="5856913"/>
            <a:ext cx="559266" cy="19154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668074" y="5437465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372" y="3489354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분할정산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9844" y="1630609"/>
            <a:ext cx="5372450" cy="4577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15_2.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 정산 건 정산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 계산서 발행 이후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정산건의 세금계산서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(Smart-Bill)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발행 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이후 지급 처리까지의 프로세스로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역 발행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요청에 의한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“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매입 전자세금계산서 관리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처리 화면임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수신 미 승인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클릭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선택 한 후 해당라인을 확인 후 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해당 전표가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전표매핑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 되어 있는지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(AP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직 기표 건의 경우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매핑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확인된 해당 라인을 지정한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SAP_ERP_520_CBO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ZSBDTIAP02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전자 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2" name="타원 21"/>
          <p:cNvSpPr/>
          <p:nvPr/>
        </p:nvSpPr>
        <p:spPr>
          <a:xfrm>
            <a:off x="868012" y="3959604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588627" y="5410899"/>
            <a:ext cx="5124275" cy="46978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24793" y="4026715"/>
            <a:ext cx="612396" cy="27683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500295" y="5009627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085502" y="4281183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096936" y="4606954"/>
            <a:ext cx="334161" cy="27683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분할정산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785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778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15_3.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 정산 건 정산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 계산서 발행 이후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정산건의 세금계산서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(Smart-Bill)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발행 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이후 지급 처리까지의 프로세스로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역 발행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요청에 의한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“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매입 전자세금계산서 관리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처리 화면임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수신승인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클릭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세부 내역에 대해 확인한다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필드를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해당 분할 정산 건의 세금발행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되었는지 최종 확인한다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지급처리를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PLAS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들어간다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642" y="1635852"/>
            <a:ext cx="5422651" cy="2709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SAP_ERP_520_CBO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ZSBDTIAP02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전자 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2" name="타원 21"/>
          <p:cNvSpPr/>
          <p:nvPr/>
        </p:nvSpPr>
        <p:spPr>
          <a:xfrm>
            <a:off x="1321017" y="2944536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546683" y="3640822"/>
            <a:ext cx="5166219" cy="49495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705763" y="3103926"/>
            <a:ext cx="483764" cy="18455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24794" y="3239550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506" y="4209155"/>
            <a:ext cx="5293454" cy="20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타원 9"/>
          <p:cNvSpPr/>
          <p:nvPr/>
        </p:nvSpPr>
        <p:spPr>
          <a:xfrm>
            <a:off x="644306" y="4851634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04007" y="5236129"/>
            <a:ext cx="353736" cy="13282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38960" y="6042870"/>
            <a:ext cx="4998441" cy="1901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02423" y="5683542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분할정산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16_1.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 지급처리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(EP ~ e-Accounting System)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 자재의 지급처리를 위한 업무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e-Accounting System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지급처리 관련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업무를 진행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사내 포탈 화면에서 본인의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I/D, Password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포탈 배경화면이 나오며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여기서 화면 상단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해당메뉴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(e-Accounting System)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e-Accounting System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지급처리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화면에 들어간다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 _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e-Accounting System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e-Accounting System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지급처리 상신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449" y="1677798"/>
            <a:ext cx="3733101" cy="1711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62177" y="2768367"/>
            <a:ext cx="3796383" cy="19881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8652" y="4429853"/>
            <a:ext cx="3752326" cy="17443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타원 6"/>
          <p:cNvSpPr/>
          <p:nvPr/>
        </p:nvSpPr>
        <p:spPr>
          <a:xfrm>
            <a:off x="331115" y="1560107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136458" y="2608731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1983747" y="4454309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분할정산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73281"/>
          <a:ext cx="9215437" cy="521476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51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16_2.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 정산 건 정산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 계산서 발행 이후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418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정산건의 지급처리를 위한 업무 프로세스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e-Accounting System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지급처리 관련 업무를 진행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결재상신 메뉴 지정  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대상항목 지정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(Check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더블클릭 후 해당항목 세부내역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회계연도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③ 결재선 지정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원안 결재선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Settimg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/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결재선 변경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결재선 변경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재설정 가능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④ 결재 상신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SAP_ERP_520_CBO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ZSBDTIAP02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전자 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666" y="1644242"/>
            <a:ext cx="8913226" cy="3254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574637" y="3239984"/>
            <a:ext cx="453298" cy="16373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540437" y="2718032"/>
            <a:ext cx="7830066" cy="32717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68448" y="3130131"/>
            <a:ext cx="266066" cy="33917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1218277" y="2660348"/>
            <a:ext cx="266066" cy="33917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7677" y="3457911"/>
            <a:ext cx="3792145" cy="13028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6" name="직사각형 25"/>
          <p:cNvSpPr/>
          <p:nvPr/>
        </p:nvSpPr>
        <p:spPr>
          <a:xfrm>
            <a:off x="4756405" y="3726684"/>
            <a:ext cx="3613538" cy="95221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4497201" y="3612651"/>
            <a:ext cx="266066" cy="33917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8192567" y="4559997"/>
            <a:ext cx="266066" cy="33917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64073" y="3258861"/>
            <a:ext cx="1781262" cy="742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9" name="Shape 10"/>
          <p:cNvCxnSpPr>
            <a:endCxn id="244739" idx="1"/>
          </p:cNvCxnSpPr>
          <p:nvPr/>
        </p:nvCxnSpPr>
        <p:spPr>
          <a:xfrm flipV="1">
            <a:off x="6216246" y="3630336"/>
            <a:ext cx="1347827" cy="622886"/>
          </a:xfrm>
          <a:prstGeom prst="curvedConnector3">
            <a:avLst>
              <a:gd name="adj1" fmla="val 50000"/>
            </a:avLst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분할정산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73281"/>
          <a:ext cx="9215437" cy="521476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51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16_2.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 정산 건 정산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 계산서 발행 이후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2612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정산건의 지급처리 시  업무 프로세스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처리구분［처리］ 지정 후 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맨 우측 상단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지급 처리 해당 건 더블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해당 전표의 세부내역을 알 수 있다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전표번호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지급요청일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결재진행 상황 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SAP_ERP_520_CBO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ZSBDTIAP02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전자 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0958" y="1619075"/>
            <a:ext cx="8924711" cy="2650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7063529" y="2181138"/>
            <a:ext cx="721453" cy="27683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6711193" y="2115064"/>
            <a:ext cx="266066" cy="33917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570138" y="2718034"/>
            <a:ext cx="7808754" cy="35233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251358" y="2787580"/>
            <a:ext cx="266066" cy="33917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576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47315" y="3125431"/>
            <a:ext cx="4682067" cy="31914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5" name="Group 68"/>
          <p:cNvGrpSpPr/>
          <p:nvPr/>
        </p:nvGrpSpPr>
        <p:grpSpPr>
          <a:xfrm>
            <a:off x="3189304" y="3328133"/>
            <a:ext cx="914401" cy="675597"/>
            <a:chOff x="7328451" y="4558909"/>
            <a:chExt cx="914401" cy="675597"/>
          </a:xfrm>
        </p:grpSpPr>
        <p:sp>
          <p:nvSpPr>
            <p:cNvPr id="26" name="Explosion 1 69"/>
            <p:cNvSpPr/>
            <p:nvPr/>
          </p:nvSpPr>
          <p:spPr>
            <a:xfrm>
              <a:off x="7328451" y="4558909"/>
              <a:ext cx="914401" cy="675597"/>
            </a:xfrm>
            <a:prstGeom prst="irregularSeal1">
              <a:avLst/>
            </a:prstGeom>
            <a:solidFill>
              <a:srgbClr val="FFFFCC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27" name="Explosion 1 70"/>
            <p:cNvSpPr/>
            <p:nvPr/>
          </p:nvSpPr>
          <p:spPr>
            <a:xfrm>
              <a:off x="7390030" y="4650004"/>
              <a:ext cx="769760" cy="471338"/>
            </a:xfrm>
            <a:prstGeom prst="irregularSeal1">
              <a:avLst/>
            </a:prstGeom>
            <a:solidFill>
              <a:srgbClr val="FF3300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7572952" y="4751455"/>
              <a:ext cx="532517" cy="2718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700"/>
                </a:lnSpc>
              </a:pPr>
              <a:r>
                <a:rPr lang="en-US" altLang="ko-KR" sz="8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맑은 고딕" pitchFamily="50" charset="-127"/>
                </a:rPr>
                <a:t>Double</a:t>
              </a:r>
              <a:endParaRPr lang="en-US" altLang="ko-KR" sz="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endParaRPr>
            </a:p>
            <a:p>
              <a:pPr>
                <a:lnSpc>
                  <a:spcPts val="700"/>
                </a:lnSpc>
              </a:pPr>
              <a:r>
                <a:rPr lang="en-US" altLang="ko-KR" sz="8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맑은 고딕" pitchFamily="50" charset="-127"/>
                </a:rPr>
                <a:t>Click</a:t>
              </a:r>
              <a:endParaRPr lang="en-US" sz="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endParaRPr>
            </a:p>
          </p:txBody>
        </p:sp>
        <p:sp>
          <p:nvSpPr>
            <p:cNvPr id="29" name="Right Arrow 72"/>
            <p:cNvSpPr/>
            <p:nvPr/>
          </p:nvSpPr>
          <p:spPr>
            <a:xfrm rot="14705889">
              <a:off x="7477556" y="4829589"/>
              <a:ext cx="252000" cy="126000"/>
            </a:xfrm>
            <a:prstGeom prst="rightArrow">
              <a:avLst>
                <a:gd name="adj1" fmla="val 31222"/>
                <a:gd name="adj2" fmla="val 126340"/>
              </a:avLst>
            </a:prstGeom>
            <a:solidFill>
              <a:schemeClr val="bg1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en-US" sz="1200" dirty="0" smtClean="0">
                <a:solidFill>
                  <a:schemeClr val="tx1"/>
                </a:solidFill>
              </a:endParaRPr>
            </a:p>
          </p:txBody>
        </p:sp>
      </p:grpSp>
      <p:cxnSp>
        <p:nvCxnSpPr>
          <p:cNvPr id="30" name="Shape 10"/>
          <p:cNvCxnSpPr>
            <a:endCxn id="27" idx="1"/>
          </p:cNvCxnSpPr>
          <p:nvPr/>
        </p:nvCxnSpPr>
        <p:spPr>
          <a:xfrm>
            <a:off x="2692866" y="3070371"/>
            <a:ext cx="558017" cy="536847"/>
          </a:xfrm>
          <a:prstGeom prst="curvedConnector3">
            <a:avLst>
              <a:gd name="adj1" fmla="val 50000"/>
            </a:avLst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hape 10"/>
          <p:cNvCxnSpPr>
            <a:endCxn id="245764" idx="1"/>
          </p:cNvCxnSpPr>
          <p:nvPr/>
        </p:nvCxnSpPr>
        <p:spPr>
          <a:xfrm rot="16200000" flipH="1">
            <a:off x="3930731" y="3904587"/>
            <a:ext cx="837068" cy="796099"/>
          </a:xfrm>
          <a:prstGeom prst="curvedConnector2">
            <a:avLst/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직사각형 37"/>
          <p:cNvSpPr/>
          <p:nvPr/>
        </p:nvSpPr>
        <p:spPr>
          <a:xfrm>
            <a:off x="4736778" y="3187817"/>
            <a:ext cx="4686622" cy="314587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4599964" y="3116149"/>
            <a:ext cx="266066" cy="33917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860971" y="163286"/>
            <a:ext cx="925286" cy="435428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분할정산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01" y="1653810"/>
            <a:ext cx="5598732" cy="3355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4236671"/>
              </p:ext>
            </p:extLst>
          </p:nvPr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분할정산 입고 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정산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처리건에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입고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 처리 시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검색화면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월합정산 처리의 경우</a:t>
                      </a:r>
                      <a:endParaRPr lang="en-US" altLang="ko-KR" sz="1200" b="1" i="0" u="none" strike="noStrike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① 플랜트 지정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필수값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전표타입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ZS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구매요청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ZF, ZG =&gt;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대상임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실행조건 설정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월합정산처리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조건값  설정 후      클릭하면 다음화면으로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넘어간다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견적확정 금액이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1000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만원 미만의 경우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분할정산 조건없이 잔금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100%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 대상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좌측의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월합정산처리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실행조건에 해당 내역이 추출되어짐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86350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SAP_ERP_520_CBO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 지급 정산처리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월합정산처리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637563" y="2438401"/>
            <a:ext cx="2290694" cy="47258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79997" y="261691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273996" y="428826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00630" y="4388826"/>
            <a:ext cx="946558" cy="24382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9878" y="3494857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8284029" y="163286"/>
            <a:ext cx="1502228" cy="435428"/>
          </a:xfrm>
          <a:prstGeom prst="rect">
            <a:avLst/>
          </a:prstGeom>
          <a:solidFill>
            <a:srgbClr val="92D05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1000</a:t>
            </a:r>
            <a:r>
              <a:rPr lang="ko-KR" altLang="en-US" dirty="0" smtClean="0">
                <a:solidFill>
                  <a:schemeClr val="tx1"/>
                </a:solidFill>
              </a:rPr>
              <a:t>만원이하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월합정산의 경우</a:t>
            </a:r>
          </a:p>
        </p:txBody>
      </p:sp>
    </p:spTree>
    <p:extLst>
      <p:ext uri="{BB962C8B-B14F-4D97-AF65-F5344CB8AC3E}">
        <p14:creationId xmlns:p14="http://schemas.microsoft.com/office/powerpoint/2010/main" val="1355512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7284751"/>
              </p:ext>
            </p:extLst>
          </p:nvPr>
        </p:nvGraphicFramePr>
        <p:xfrm>
          <a:off x="344488" y="1273281"/>
          <a:ext cx="9215437" cy="520118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918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분할정산 입고 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0235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정산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처리건에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입고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 처리화면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정산건 확인 후 지정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    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한다 → 분할 정산 진행 현황도 본 화면에서 알수 가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지급방법보충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투자성이나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1000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만원 미만의 경우는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default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‘E2”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발행일 기준 만기일 계산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 자동 제안된다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③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해당건에 대해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일괄정산처리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=&gt;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추가 확인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pop-up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클릭하여 정산처리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896920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SAP_ERP_520_CBO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 지급 정산처리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월합정산처리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8" name="Picture 4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124" y="5439338"/>
            <a:ext cx="180975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36" y="1746475"/>
            <a:ext cx="8862220" cy="1962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552375" y="1982097"/>
            <a:ext cx="851881" cy="29221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284029" y="163286"/>
            <a:ext cx="1502228" cy="435428"/>
          </a:xfrm>
          <a:prstGeom prst="rect">
            <a:avLst/>
          </a:prstGeom>
          <a:solidFill>
            <a:srgbClr val="92D05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1000</a:t>
            </a:r>
            <a:r>
              <a:rPr lang="ko-KR" altLang="en-US" dirty="0" smtClean="0">
                <a:solidFill>
                  <a:schemeClr val="tx1"/>
                </a:solidFill>
              </a:rPr>
              <a:t>만원이하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월합정산의 경우</a:t>
            </a:r>
          </a:p>
        </p:txBody>
      </p:sp>
      <p:sp>
        <p:nvSpPr>
          <p:cNvPr id="17" name="타원 16"/>
          <p:cNvSpPr/>
          <p:nvPr/>
        </p:nvSpPr>
        <p:spPr>
          <a:xfrm>
            <a:off x="209970" y="198864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61394" y="3468025"/>
            <a:ext cx="8934276" cy="16777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03828" y="338977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직사각형 15"/>
          <p:cNvSpPr/>
          <p:nvPr/>
        </p:nvSpPr>
        <p:spPr>
          <a:xfrm>
            <a:off x="4275289" y="3124170"/>
            <a:ext cx="753911" cy="5116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6"/>
          <p:cNvSpPr/>
          <p:nvPr/>
        </p:nvSpPr>
        <p:spPr>
          <a:xfrm>
            <a:off x="4275289" y="282681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962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124" y="1365742"/>
            <a:ext cx="42100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직사각형 15"/>
          <p:cNvSpPr/>
          <p:nvPr/>
        </p:nvSpPr>
        <p:spPr>
          <a:xfrm>
            <a:off x="3143175" y="2238086"/>
            <a:ext cx="873654" cy="25581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3" name="Curved Connector 2"/>
          <p:cNvCxnSpPr>
            <a:endCxn id="21" idx="1"/>
          </p:cNvCxnSpPr>
          <p:nvPr/>
        </p:nvCxnSpPr>
        <p:spPr>
          <a:xfrm>
            <a:off x="1404256" y="2128206"/>
            <a:ext cx="1738919" cy="237788"/>
          </a:xfrm>
          <a:prstGeom prst="curvedConnector3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819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8575">
          <a:solidFill>
            <a:srgbClr val="FF0000"/>
          </a:solidFill>
        </a:ln>
      </a:spPr>
      <a:bodyPr rtlCol="0" anchor="ctr"/>
      <a:lstStyle>
        <a:defPPr marL="92075" indent="-92075" algn="ctr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15829</TotalTime>
  <Words>4630</Words>
  <Application>Microsoft Office PowerPoint</Application>
  <PresentationFormat>A4 Paper (210x297 mm)</PresentationFormat>
  <Paragraphs>1232</Paragraphs>
  <Slides>55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8" baseType="lpstr">
      <vt:lpstr>Office Theme</vt:lpstr>
      <vt:lpstr>1_Office Theme</vt:lpstr>
      <vt:lpstr>비트맵 이미지</vt:lpstr>
      <vt:lpstr>PowerPoint Presentation</vt:lpstr>
      <vt:lpstr>문서 개정 이력</vt:lpstr>
      <vt:lpstr>사용자 교육 개요</vt:lpstr>
      <vt:lpstr>교육 개요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doosan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hyonyong.cho</cp:lastModifiedBy>
  <cp:revision>576</cp:revision>
  <cp:lastPrinted>2013-03-08T15:35:42Z</cp:lastPrinted>
  <dcterms:created xsi:type="dcterms:W3CDTF">2008-05-17T00:48:54Z</dcterms:created>
  <dcterms:modified xsi:type="dcterms:W3CDTF">2013-03-10T14:29:37Z</dcterms:modified>
</cp:coreProperties>
</file>