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7"/>
  </p:notesMasterIdLst>
  <p:handoutMasterIdLst>
    <p:handoutMasterId r:id="rId38"/>
  </p:handoutMasterIdLst>
  <p:sldIdLst>
    <p:sldId id="374" r:id="rId3"/>
    <p:sldId id="375" r:id="rId4"/>
    <p:sldId id="450" r:id="rId5"/>
    <p:sldId id="391" r:id="rId6"/>
    <p:sldId id="589" r:id="rId7"/>
    <p:sldId id="634" r:id="rId8"/>
    <p:sldId id="515" r:id="rId9"/>
    <p:sldId id="516" r:id="rId10"/>
    <p:sldId id="605" r:id="rId11"/>
    <p:sldId id="592" r:id="rId12"/>
    <p:sldId id="603" r:id="rId13"/>
    <p:sldId id="604" r:id="rId14"/>
    <p:sldId id="593" r:id="rId15"/>
    <p:sldId id="594" r:id="rId16"/>
    <p:sldId id="595" r:id="rId17"/>
    <p:sldId id="596" r:id="rId18"/>
    <p:sldId id="597" r:id="rId19"/>
    <p:sldId id="598" r:id="rId20"/>
    <p:sldId id="599" r:id="rId21"/>
    <p:sldId id="600" r:id="rId22"/>
    <p:sldId id="601" r:id="rId23"/>
    <p:sldId id="602" r:id="rId24"/>
    <p:sldId id="606" r:id="rId25"/>
    <p:sldId id="607" r:id="rId26"/>
    <p:sldId id="608" r:id="rId27"/>
    <p:sldId id="609" r:id="rId28"/>
    <p:sldId id="610" r:id="rId29"/>
    <p:sldId id="633" r:id="rId30"/>
    <p:sldId id="611" r:id="rId31"/>
    <p:sldId id="612" r:id="rId32"/>
    <p:sldId id="613" r:id="rId33"/>
    <p:sldId id="614" r:id="rId34"/>
    <p:sldId id="615" r:id="rId35"/>
    <p:sldId id="616" r:id="rId36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103991"/>
    <a:srgbClr val="0083CD"/>
    <a:srgbClr val="000000"/>
    <a:srgbClr val="333333"/>
    <a:srgbClr val="EAEAEA"/>
    <a:srgbClr val="80808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83" autoAdjust="0"/>
    <p:restoredTop sz="97138" autoAdjust="0"/>
  </p:normalViewPr>
  <p:slideViewPr>
    <p:cSldViewPr snapToGrid="0" showGuides="1">
      <p:cViewPr varScale="1">
        <p:scale>
          <a:sx n="116" d="100"/>
          <a:sy n="116" d="100"/>
        </p:scale>
        <p:origin x="-1524" y="-96"/>
      </p:cViewPr>
      <p:guideLst>
        <p:guide orient="horz" pos="4074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2013.03.11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수입시스템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수입개설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-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송장처리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-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입고</a:t>
            </a:r>
            <a:endParaRPr kumimoji="1" lang="en-US" altLang="ko-KR" sz="2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cs typeface="윤고딕130"/>
            </a:endParaRPr>
          </a:p>
          <a:p>
            <a:pPr lvl="0" eaLnBrk="0" hangingPunct="0">
              <a:lnSpc>
                <a:spcPct val="150000"/>
              </a:lnSpc>
            </a:pP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2013.03.07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v1.0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이기주 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 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???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절차 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수입개설 </a:t>
            </a:r>
            <a:r>
              <a:rPr lang="en-US" altLang="ko-KR" dirty="0" smtClean="0"/>
              <a:t>~</a:t>
            </a:r>
            <a:r>
              <a:rPr lang="ko-KR" altLang="en-US" dirty="0" smtClean="0"/>
              <a:t> </a:t>
            </a:r>
            <a:r>
              <a:rPr lang="ko-KR" altLang="en-US" dirty="0" smtClean="0"/>
              <a:t>송장처리</a:t>
            </a:r>
            <a:r>
              <a:rPr lang="en-US" altLang="ko-KR" dirty="0" smtClean="0"/>
              <a:t>~</a:t>
            </a:r>
            <a:r>
              <a:rPr lang="ko-KR" altLang="en-US" dirty="0" smtClean="0"/>
              <a:t>입고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9" name="Text Box 153"/>
          <p:cNvSpPr txBox="1">
            <a:spLocks noChangeArrowheads="1"/>
          </p:cNvSpPr>
          <p:nvPr/>
        </p:nvSpPr>
        <p:spPr bwMode="auto">
          <a:xfrm>
            <a:off x="6032902" y="2394655"/>
            <a:ext cx="5349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MM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AutoShape 156"/>
          <p:cNvSpPr>
            <a:spLocks noChangeArrowheads="1"/>
          </p:cNvSpPr>
          <p:nvPr/>
        </p:nvSpPr>
        <p:spPr bwMode="auto">
          <a:xfrm>
            <a:off x="5142444" y="1740901"/>
            <a:ext cx="156210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구매에서 수입자재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구매오더 생성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(ME21N)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Oval 157"/>
          <p:cNvSpPr>
            <a:spLocks noChangeArrowheads="1"/>
          </p:cNvSpPr>
          <p:nvPr/>
        </p:nvSpPr>
        <p:spPr bwMode="auto">
          <a:xfrm>
            <a:off x="4908375" y="1543755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153"/>
          <p:cNvSpPr txBox="1">
            <a:spLocks noChangeArrowheads="1"/>
          </p:cNvSpPr>
          <p:nvPr/>
        </p:nvSpPr>
        <p:spPr bwMode="auto">
          <a:xfrm>
            <a:off x="8204817" y="2394655"/>
            <a:ext cx="64796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Notes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AutoShape 156"/>
          <p:cNvSpPr>
            <a:spLocks noChangeArrowheads="1"/>
          </p:cNvSpPr>
          <p:nvPr/>
        </p:nvSpPr>
        <p:spPr bwMode="auto">
          <a:xfrm>
            <a:off x="7290684" y="1740901"/>
            <a:ext cx="156210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수입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구매오더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상신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승인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Oval 157"/>
          <p:cNvSpPr>
            <a:spLocks noChangeArrowheads="1"/>
          </p:cNvSpPr>
          <p:nvPr/>
        </p:nvSpPr>
        <p:spPr bwMode="auto">
          <a:xfrm>
            <a:off x="7057744" y="1518135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cxnSp>
        <p:nvCxnSpPr>
          <p:cNvPr id="15" name="AutoShape 46"/>
          <p:cNvCxnSpPr>
            <a:cxnSpLocks noChangeShapeType="1"/>
            <a:stCxn id="10" idx="0"/>
            <a:endCxn id="13" idx="4"/>
          </p:cNvCxnSpPr>
          <p:nvPr/>
        </p:nvCxnSpPr>
        <p:spPr bwMode="auto">
          <a:xfrm>
            <a:off x="6704544" y="2064751"/>
            <a:ext cx="586140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" name="AutoShape 63"/>
          <p:cNvSpPr>
            <a:spLocks noChangeArrowheads="1"/>
          </p:cNvSpPr>
          <p:nvPr/>
        </p:nvSpPr>
        <p:spPr bwMode="auto">
          <a:xfrm>
            <a:off x="3062762" y="4276108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anchor="ctr"/>
          <a:lstStyle/>
          <a:p>
            <a:pPr>
              <a:lnSpc>
                <a:spcPct val="80000"/>
              </a:lnSpc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수입신고필증조회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ZTIT403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7" name="Oval 61"/>
          <p:cNvSpPr>
            <a:spLocks noChangeArrowheads="1"/>
          </p:cNvSpPr>
          <p:nvPr/>
        </p:nvSpPr>
        <p:spPr bwMode="auto">
          <a:xfrm>
            <a:off x="2849791" y="4070566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10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Text Box 129"/>
          <p:cNvSpPr txBox="1">
            <a:spLocks noChangeArrowheads="1"/>
          </p:cNvSpPr>
          <p:nvPr/>
        </p:nvSpPr>
        <p:spPr bwMode="auto">
          <a:xfrm>
            <a:off x="3933578" y="4923091"/>
            <a:ext cx="5651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TI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AutoShape 149"/>
          <p:cNvSpPr>
            <a:spLocks noChangeArrowheads="1"/>
          </p:cNvSpPr>
          <p:nvPr/>
        </p:nvSpPr>
        <p:spPr bwMode="auto">
          <a:xfrm>
            <a:off x="7330371" y="3009264"/>
            <a:ext cx="1482726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anchor="ctr"/>
          <a:lstStyle/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B/L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ZTIR201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Oval 150"/>
          <p:cNvSpPr>
            <a:spLocks noChangeArrowheads="1"/>
          </p:cNvSpPr>
          <p:nvPr/>
        </p:nvSpPr>
        <p:spPr bwMode="auto">
          <a:xfrm>
            <a:off x="7108229" y="2770185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5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1" name="직선 화살표 연결선 20"/>
          <p:cNvCxnSpPr>
            <a:stCxn id="13" idx="2"/>
            <a:endCxn id="19" idx="6"/>
          </p:cNvCxnSpPr>
          <p:nvPr/>
        </p:nvCxnSpPr>
        <p:spPr>
          <a:xfrm>
            <a:off x="8071734" y="2388601"/>
            <a:ext cx="0" cy="620663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sp>
        <p:nvSpPr>
          <p:cNvPr id="22" name="AutoShape 149"/>
          <p:cNvSpPr>
            <a:spLocks noChangeArrowheads="1"/>
          </p:cNvSpPr>
          <p:nvPr/>
        </p:nvSpPr>
        <p:spPr bwMode="auto">
          <a:xfrm>
            <a:off x="5207177" y="3009264"/>
            <a:ext cx="1482726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송장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물대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ZTIT301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Oval 150"/>
          <p:cNvSpPr>
            <a:spLocks noChangeArrowheads="1"/>
          </p:cNvSpPr>
          <p:nvPr/>
        </p:nvSpPr>
        <p:spPr bwMode="auto">
          <a:xfrm>
            <a:off x="5034782" y="2770185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6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 Box 153"/>
          <p:cNvSpPr txBox="1">
            <a:spLocks noChangeArrowheads="1"/>
          </p:cNvSpPr>
          <p:nvPr/>
        </p:nvSpPr>
        <p:spPr bwMode="auto">
          <a:xfrm>
            <a:off x="6170377" y="3690983"/>
            <a:ext cx="5349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TI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AutoShape 63"/>
          <p:cNvSpPr>
            <a:spLocks noChangeArrowheads="1"/>
          </p:cNvSpPr>
          <p:nvPr/>
        </p:nvSpPr>
        <p:spPr bwMode="auto">
          <a:xfrm>
            <a:off x="3049556" y="3009264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anchor="ctr"/>
          <a:lstStyle/>
          <a:p>
            <a:pPr>
              <a:lnSpc>
                <a:spcPct val="80000"/>
              </a:lnSpc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실입항일입력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ZTIT206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Oval 61"/>
          <p:cNvSpPr>
            <a:spLocks noChangeArrowheads="1"/>
          </p:cNvSpPr>
          <p:nvPr/>
        </p:nvSpPr>
        <p:spPr bwMode="auto">
          <a:xfrm>
            <a:off x="2815361" y="2770185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7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AutoShape 156"/>
          <p:cNvSpPr>
            <a:spLocks noChangeArrowheads="1"/>
          </p:cNvSpPr>
          <p:nvPr/>
        </p:nvSpPr>
        <p:spPr bwMode="auto">
          <a:xfrm>
            <a:off x="859018" y="3009264"/>
            <a:ext cx="156210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수입신고의뢰생성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EDI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전송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ZTIT430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Oval 157"/>
          <p:cNvSpPr>
            <a:spLocks noChangeArrowheads="1"/>
          </p:cNvSpPr>
          <p:nvPr/>
        </p:nvSpPr>
        <p:spPr bwMode="auto">
          <a:xfrm>
            <a:off x="703473" y="2770185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8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Text Box 153"/>
          <p:cNvSpPr txBox="1">
            <a:spLocks noChangeArrowheads="1"/>
          </p:cNvSpPr>
          <p:nvPr/>
        </p:nvSpPr>
        <p:spPr bwMode="auto">
          <a:xfrm>
            <a:off x="1922468" y="3690983"/>
            <a:ext cx="5349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TI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Text Box 153"/>
          <p:cNvSpPr txBox="1">
            <a:spLocks noChangeArrowheads="1"/>
          </p:cNvSpPr>
          <p:nvPr/>
        </p:nvSpPr>
        <p:spPr bwMode="auto">
          <a:xfrm>
            <a:off x="1917388" y="4923091"/>
            <a:ext cx="5349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TI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AutoShape 156"/>
          <p:cNvSpPr>
            <a:spLocks noChangeArrowheads="1"/>
          </p:cNvSpPr>
          <p:nvPr/>
        </p:nvSpPr>
        <p:spPr bwMode="auto">
          <a:xfrm>
            <a:off x="860649" y="4276108"/>
            <a:ext cx="156210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수입신고필증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EDI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수신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ZTDR000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Oval 157"/>
          <p:cNvSpPr>
            <a:spLocks noChangeArrowheads="1"/>
          </p:cNvSpPr>
          <p:nvPr/>
        </p:nvSpPr>
        <p:spPr bwMode="auto">
          <a:xfrm>
            <a:off x="761053" y="4070566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9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AutoShape 149"/>
          <p:cNvSpPr>
            <a:spLocks noChangeArrowheads="1"/>
          </p:cNvSpPr>
          <p:nvPr/>
        </p:nvSpPr>
        <p:spPr bwMode="auto">
          <a:xfrm>
            <a:off x="5206879" y="4276108"/>
            <a:ext cx="1482726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anchor="ctr"/>
          <a:lstStyle/>
          <a:p>
            <a:pPr>
              <a:lnSpc>
                <a:spcPct val="80000"/>
              </a:lnSpc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입고처리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ZTIT500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Oval 150"/>
          <p:cNvSpPr>
            <a:spLocks noChangeArrowheads="1"/>
          </p:cNvSpPr>
          <p:nvPr/>
        </p:nvSpPr>
        <p:spPr bwMode="auto">
          <a:xfrm>
            <a:off x="5055708" y="4070566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11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 Box 153"/>
          <p:cNvSpPr txBox="1">
            <a:spLocks noChangeArrowheads="1"/>
          </p:cNvSpPr>
          <p:nvPr/>
        </p:nvSpPr>
        <p:spPr bwMode="auto">
          <a:xfrm>
            <a:off x="6166572" y="4923091"/>
            <a:ext cx="5349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TI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AutoShape 63"/>
          <p:cNvSpPr>
            <a:spLocks noChangeArrowheads="1"/>
          </p:cNvSpPr>
          <p:nvPr/>
        </p:nvSpPr>
        <p:spPr bwMode="auto">
          <a:xfrm>
            <a:off x="7339751" y="4276108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anchor="ctr"/>
          <a:lstStyle/>
          <a:p>
            <a:pPr>
              <a:lnSpc>
                <a:spcPct val="80000"/>
              </a:lnSpc>
            </a:pP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FBS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송금요청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ZTIR030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37" name="Oval 61"/>
          <p:cNvSpPr>
            <a:spLocks noChangeArrowheads="1"/>
          </p:cNvSpPr>
          <p:nvPr/>
        </p:nvSpPr>
        <p:spPr bwMode="auto">
          <a:xfrm>
            <a:off x="7148558" y="4070566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12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Text Box 155"/>
          <p:cNvSpPr txBox="1">
            <a:spLocks noChangeArrowheads="1"/>
          </p:cNvSpPr>
          <p:nvPr/>
        </p:nvSpPr>
        <p:spPr bwMode="auto">
          <a:xfrm>
            <a:off x="8225103" y="4923091"/>
            <a:ext cx="65400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TI</a:t>
            </a:r>
          </a:p>
        </p:txBody>
      </p:sp>
      <p:cxnSp>
        <p:nvCxnSpPr>
          <p:cNvPr id="39" name="직선 화살표 연결선 38"/>
          <p:cNvCxnSpPr>
            <a:stCxn id="19" idx="4"/>
            <a:endCxn id="22" idx="0"/>
          </p:cNvCxnSpPr>
          <p:nvPr/>
        </p:nvCxnSpPr>
        <p:spPr>
          <a:xfrm flipH="1">
            <a:off x="6689903" y="3333114"/>
            <a:ext cx="64046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40" name="직선 화살표 연결선 39"/>
          <p:cNvCxnSpPr>
            <a:stCxn id="22" idx="4"/>
            <a:endCxn id="25" idx="0"/>
          </p:cNvCxnSpPr>
          <p:nvPr/>
        </p:nvCxnSpPr>
        <p:spPr>
          <a:xfrm flipH="1">
            <a:off x="4541806" y="3333114"/>
            <a:ext cx="665371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arrow"/>
          </a:ln>
          <a:effectLst/>
        </p:spPr>
      </p:cxnSp>
      <p:cxnSp>
        <p:nvCxnSpPr>
          <p:cNvPr id="41" name="직선 화살표 연결선 40"/>
          <p:cNvCxnSpPr>
            <a:stCxn id="25" idx="4"/>
            <a:endCxn id="27" idx="0"/>
          </p:cNvCxnSpPr>
          <p:nvPr/>
        </p:nvCxnSpPr>
        <p:spPr>
          <a:xfrm flipH="1">
            <a:off x="2421118" y="3333114"/>
            <a:ext cx="62843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arrow"/>
          </a:ln>
          <a:effectLst/>
        </p:spPr>
      </p:cxnSp>
      <p:cxnSp>
        <p:nvCxnSpPr>
          <p:cNvPr id="42" name="직선 화살표 연결선 41"/>
          <p:cNvCxnSpPr>
            <a:stCxn id="27" idx="2"/>
            <a:endCxn id="31" idx="6"/>
          </p:cNvCxnSpPr>
          <p:nvPr/>
        </p:nvCxnSpPr>
        <p:spPr>
          <a:xfrm>
            <a:off x="1640068" y="3656964"/>
            <a:ext cx="1631" cy="619144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arrow"/>
          </a:ln>
          <a:effectLst/>
        </p:spPr>
      </p:cxnSp>
      <p:cxnSp>
        <p:nvCxnSpPr>
          <p:cNvPr id="43" name="직선 화살표 연결선 42"/>
          <p:cNvCxnSpPr>
            <a:stCxn id="31" idx="0"/>
            <a:endCxn id="16" idx="4"/>
          </p:cNvCxnSpPr>
          <p:nvPr/>
        </p:nvCxnSpPr>
        <p:spPr>
          <a:xfrm>
            <a:off x="2422749" y="4599958"/>
            <a:ext cx="640013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arrow"/>
          </a:ln>
          <a:effectLst/>
        </p:spPr>
      </p:cxnSp>
      <p:cxnSp>
        <p:nvCxnSpPr>
          <p:cNvPr id="44" name="직선 화살표 연결선 43"/>
          <p:cNvCxnSpPr>
            <a:stCxn id="16" idx="0"/>
            <a:endCxn id="33" idx="4"/>
          </p:cNvCxnSpPr>
          <p:nvPr/>
        </p:nvCxnSpPr>
        <p:spPr>
          <a:xfrm>
            <a:off x="4555012" y="4599958"/>
            <a:ext cx="651867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arrow"/>
          </a:ln>
          <a:effectLst/>
        </p:spPr>
      </p:cxnSp>
      <p:cxnSp>
        <p:nvCxnSpPr>
          <p:cNvPr id="45" name="직선 화살표 연결선 44"/>
          <p:cNvCxnSpPr>
            <a:stCxn id="33" idx="0"/>
            <a:endCxn id="36" idx="4"/>
          </p:cNvCxnSpPr>
          <p:nvPr/>
        </p:nvCxnSpPr>
        <p:spPr>
          <a:xfrm>
            <a:off x="6689605" y="4599958"/>
            <a:ext cx="650146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arrow"/>
          </a:ln>
          <a:effectLst/>
        </p:spPr>
      </p:cxnSp>
      <p:sp>
        <p:nvSpPr>
          <p:cNvPr id="46" name="Text Box 153"/>
          <p:cNvSpPr txBox="1">
            <a:spLocks noChangeArrowheads="1"/>
          </p:cNvSpPr>
          <p:nvPr/>
        </p:nvSpPr>
        <p:spPr bwMode="auto">
          <a:xfrm>
            <a:off x="4005911" y="3690983"/>
            <a:ext cx="5349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TI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 Box 153"/>
          <p:cNvSpPr txBox="1">
            <a:spLocks noChangeArrowheads="1"/>
          </p:cNvSpPr>
          <p:nvPr/>
        </p:nvSpPr>
        <p:spPr bwMode="auto">
          <a:xfrm>
            <a:off x="8288544" y="3690983"/>
            <a:ext cx="5349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TI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AutoShape 149"/>
          <p:cNvSpPr>
            <a:spLocks noChangeArrowheads="1"/>
          </p:cNvSpPr>
          <p:nvPr/>
        </p:nvSpPr>
        <p:spPr bwMode="auto">
          <a:xfrm>
            <a:off x="3073578" y="1740901"/>
            <a:ext cx="1482726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수입자재 구매요청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상신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승인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9" name="Oval 150"/>
          <p:cNvSpPr>
            <a:spLocks noChangeArrowheads="1"/>
          </p:cNvSpPr>
          <p:nvPr/>
        </p:nvSpPr>
        <p:spPr bwMode="auto">
          <a:xfrm>
            <a:off x="2827586" y="1535012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Text Box 155"/>
          <p:cNvSpPr txBox="1">
            <a:spLocks noChangeArrowheads="1"/>
          </p:cNvSpPr>
          <p:nvPr/>
        </p:nvSpPr>
        <p:spPr bwMode="auto">
          <a:xfrm>
            <a:off x="3882956" y="2360512"/>
            <a:ext cx="65400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Notes</a:t>
            </a:r>
          </a:p>
        </p:txBody>
      </p:sp>
      <p:sp>
        <p:nvSpPr>
          <p:cNvPr id="51" name="AutoShape 63"/>
          <p:cNvSpPr>
            <a:spLocks noChangeArrowheads="1"/>
          </p:cNvSpPr>
          <p:nvPr/>
        </p:nvSpPr>
        <p:spPr bwMode="auto">
          <a:xfrm>
            <a:off x="929284" y="1740901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요청부서 수입자재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구매요청 등록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(ME51N)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2" name="Oval 61"/>
          <p:cNvSpPr>
            <a:spLocks noChangeArrowheads="1"/>
          </p:cNvSpPr>
          <p:nvPr/>
        </p:nvSpPr>
        <p:spPr bwMode="auto">
          <a:xfrm>
            <a:off x="761033" y="1497686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Text Box 129"/>
          <p:cNvSpPr txBox="1">
            <a:spLocks noChangeArrowheads="1"/>
          </p:cNvSpPr>
          <p:nvPr/>
        </p:nvSpPr>
        <p:spPr bwMode="auto">
          <a:xfrm>
            <a:off x="1853058" y="2362873"/>
            <a:ext cx="5651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MM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4" name="AutoShape 158"/>
          <p:cNvCxnSpPr>
            <a:cxnSpLocks noChangeShapeType="1"/>
            <a:stCxn id="51" idx="0"/>
            <a:endCxn id="48" idx="4"/>
          </p:cNvCxnSpPr>
          <p:nvPr/>
        </p:nvCxnSpPr>
        <p:spPr bwMode="auto">
          <a:xfrm>
            <a:off x="2421534" y="2064751"/>
            <a:ext cx="652044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5" name="AutoShape 158"/>
          <p:cNvCxnSpPr>
            <a:cxnSpLocks noChangeShapeType="1"/>
            <a:stCxn id="48" idx="0"/>
            <a:endCxn id="10" idx="4"/>
          </p:cNvCxnSpPr>
          <p:nvPr/>
        </p:nvCxnSpPr>
        <p:spPr bwMode="auto">
          <a:xfrm>
            <a:off x="4556304" y="2064751"/>
            <a:ext cx="586140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6" name="AutoShape 149"/>
          <p:cNvSpPr>
            <a:spLocks noChangeArrowheads="1"/>
          </p:cNvSpPr>
          <p:nvPr/>
        </p:nvSpPr>
        <p:spPr bwMode="auto">
          <a:xfrm>
            <a:off x="7347406" y="5557160"/>
            <a:ext cx="1482726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anchor="ctr"/>
          <a:lstStyle/>
          <a:p>
            <a:pPr>
              <a:lnSpc>
                <a:spcPct val="80000"/>
              </a:lnSpc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협력사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비용청구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7" name="Oval 150"/>
          <p:cNvSpPr>
            <a:spLocks noChangeArrowheads="1"/>
          </p:cNvSpPr>
          <p:nvPr/>
        </p:nvSpPr>
        <p:spPr bwMode="auto">
          <a:xfrm>
            <a:off x="7200806" y="5321454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13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" name="Text Box 153"/>
          <p:cNvSpPr txBox="1">
            <a:spLocks noChangeArrowheads="1"/>
          </p:cNvSpPr>
          <p:nvPr/>
        </p:nvSpPr>
        <p:spPr bwMode="auto">
          <a:xfrm>
            <a:off x="3651665" y="6224124"/>
            <a:ext cx="5349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TI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9" name="Text Box 155"/>
          <p:cNvSpPr txBox="1">
            <a:spLocks noChangeArrowheads="1"/>
          </p:cNvSpPr>
          <p:nvPr/>
        </p:nvSpPr>
        <p:spPr bwMode="auto">
          <a:xfrm>
            <a:off x="7842636" y="6209860"/>
            <a:ext cx="65400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TI</a:t>
            </a:r>
          </a:p>
        </p:txBody>
      </p:sp>
      <p:sp>
        <p:nvSpPr>
          <p:cNvPr id="60" name="AutoShape 156"/>
          <p:cNvSpPr>
            <a:spLocks noChangeArrowheads="1"/>
          </p:cNvSpPr>
          <p:nvPr/>
        </p:nvSpPr>
        <p:spPr bwMode="auto">
          <a:xfrm>
            <a:off x="5212020" y="5557161"/>
            <a:ext cx="156210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협력사비용청구건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접수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확정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ZTIR9012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61" name="Text Box 129"/>
          <p:cNvSpPr txBox="1">
            <a:spLocks noChangeArrowheads="1"/>
          </p:cNvSpPr>
          <p:nvPr/>
        </p:nvSpPr>
        <p:spPr bwMode="auto">
          <a:xfrm>
            <a:off x="5570514" y="6242037"/>
            <a:ext cx="77780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PORTAL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2" name="AutoShape 156"/>
          <p:cNvSpPr>
            <a:spLocks noChangeArrowheads="1"/>
          </p:cNvSpPr>
          <p:nvPr/>
        </p:nvSpPr>
        <p:spPr bwMode="auto">
          <a:xfrm>
            <a:off x="3046678" y="5557160"/>
            <a:ext cx="156210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수입제비용처리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ZTIR913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3" name="Oval 157"/>
          <p:cNvSpPr>
            <a:spLocks noChangeArrowheads="1"/>
          </p:cNvSpPr>
          <p:nvPr/>
        </p:nvSpPr>
        <p:spPr bwMode="auto">
          <a:xfrm>
            <a:off x="4960589" y="5334395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14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4" name="Oval 157"/>
          <p:cNvSpPr>
            <a:spLocks noChangeArrowheads="1"/>
          </p:cNvSpPr>
          <p:nvPr/>
        </p:nvSpPr>
        <p:spPr bwMode="auto">
          <a:xfrm>
            <a:off x="2771464" y="5360014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15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5" name="직선 화살표 연결선 64"/>
          <p:cNvCxnSpPr>
            <a:stCxn id="36" idx="2"/>
            <a:endCxn id="56" idx="6"/>
          </p:cNvCxnSpPr>
          <p:nvPr/>
        </p:nvCxnSpPr>
        <p:spPr>
          <a:xfrm>
            <a:off x="8085876" y="4923808"/>
            <a:ext cx="2893" cy="633352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66" name="직선 화살표 연결선 65"/>
          <p:cNvCxnSpPr>
            <a:stCxn id="56" idx="4"/>
            <a:endCxn id="60" idx="0"/>
          </p:cNvCxnSpPr>
          <p:nvPr/>
        </p:nvCxnSpPr>
        <p:spPr>
          <a:xfrm flipH="1">
            <a:off x="6774120" y="5881010"/>
            <a:ext cx="573286" cy="1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67" name="직선 화살표 연결선 66"/>
          <p:cNvCxnSpPr>
            <a:stCxn id="60" idx="4"/>
            <a:endCxn id="62" idx="0"/>
          </p:cNvCxnSpPr>
          <p:nvPr/>
        </p:nvCxnSpPr>
        <p:spPr>
          <a:xfrm flipH="1" flipV="1">
            <a:off x="4608778" y="5881010"/>
            <a:ext cx="603242" cy="1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수입개설 </a:t>
            </a:r>
            <a:r>
              <a:rPr lang="en-US" altLang="ko-KR" dirty="0" smtClean="0"/>
              <a:t>~</a:t>
            </a:r>
            <a:r>
              <a:rPr lang="ko-KR" altLang="en-US" dirty="0" smtClean="0"/>
              <a:t> 송장처리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1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01055728"/>
              </p:ext>
            </p:extLst>
          </p:nvPr>
        </p:nvGraphicFramePr>
        <p:xfrm>
          <a:off x="221680" y="1455796"/>
          <a:ext cx="9542181" cy="4712163"/>
        </p:xfrm>
        <a:graphic>
          <a:graphicData uri="http://schemas.openxmlformats.org/drawingml/2006/table">
            <a:tbl>
              <a:tblPr/>
              <a:tblGrid>
                <a:gridCol w="354271"/>
                <a:gridCol w="2073349"/>
                <a:gridCol w="4252963"/>
                <a:gridCol w="489158"/>
                <a:gridCol w="1414069"/>
                <a:gridCol w="958371"/>
              </a:tblGrid>
              <a:tr h="45594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단계</a:t>
                      </a: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단계 설명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모듈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운영부서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비고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2919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수입자재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구매요청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등록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ME51N)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 요청부서에서 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수입 상품에 대한 구매요청 등록</a:t>
                      </a:r>
                      <a:endParaRPr lang="en-US" altLang="ko-KR" sz="10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MM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요청부서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5232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구매요청 상신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승인 처리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수입자재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구매요청 상신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승인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Notes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요청부서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5232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수입자재에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대한 구매오더 등록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(ME51N)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수입상품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혹은 수입자재의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PR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건을 참조하여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PO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MM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377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구매오더 상신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승인 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수입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구매오더 상신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승인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Notes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540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5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수입개설등록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ZTIT000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구매오더건에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대한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L/C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개설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8100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6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수입개설승인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ZTIR007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L/C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대하여 구매팀 승인 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756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7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수입개설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EDI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전송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승인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ZTIT009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승인된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L/C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건 은행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EDI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전송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418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8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수입개설결과등록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altLang="ko-KR" sz="10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ZTIT007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en-US" altLang="ko-KR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L/C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개설 신청에 대한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응답문서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ZTDR000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에서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EDI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수신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561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9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B/L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altLang="ko-KR" sz="10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ZTIT200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B/L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문서 수취 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B/L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정보 등록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945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송장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물대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altLang="ko-KR" sz="10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ZTIT301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B/L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등록 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B/L DATE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물대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879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실입항일입력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altLang="ko-KR" sz="10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ZTIT206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en-US" altLang="ko-KR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수입 물품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실입항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시점에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실입항일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입력 후 통관 진행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수입개설 </a:t>
            </a:r>
            <a:r>
              <a:rPr lang="en-US" altLang="ko-KR" dirty="0" smtClean="0"/>
              <a:t>~</a:t>
            </a:r>
            <a:r>
              <a:rPr lang="ko-KR" altLang="en-US" dirty="0" smtClean="0"/>
              <a:t> 송장처리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" name="Group 1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11233248"/>
              </p:ext>
            </p:extLst>
          </p:nvPr>
        </p:nvGraphicFramePr>
        <p:xfrm>
          <a:off x="221680" y="1455796"/>
          <a:ext cx="9542181" cy="4938812"/>
        </p:xfrm>
        <a:graphic>
          <a:graphicData uri="http://schemas.openxmlformats.org/drawingml/2006/table">
            <a:tbl>
              <a:tblPr/>
              <a:tblGrid>
                <a:gridCol w="354271"/>
                <a:gridCol w="2073349"/>
                <a:gridCol w="4252963"/>
                <a:gridCol w="489158"/>
                <a:gridCol w="1414069"/>
                <a:gridCol w="958371"/>
              </a:tblGrid>
              <a:tr h="45594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단계</a:t>
                      </a: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단계 설명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모듈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운영부서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비고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2919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수입신고의뢰생성및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EDI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전송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ZTIT430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수입신고의뢰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관련 정보 등록 및 관세사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EDI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통관의뢰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5232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수입신고필증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EDI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ZTDR000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관세사로부터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EDI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수입신고필증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수신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5232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14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수입신고필증조회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ZTIT403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수신된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수입신고필증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결과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377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15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입고처리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ZTIT500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수입물품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입고 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540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16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결제관리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(PAYMENT NOTICE)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ZTIT800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개설은행으로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부터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PAYMENT NOTICE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수신 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BANK 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반제처리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8100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17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FBS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송금요청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ZTIR030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외화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송금건인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경우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지급조건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및 수취인 정보 입력 후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자금팀에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송금요청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756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18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협력사비용청구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(PORTAL)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선사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관세사 및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내륙운송업체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비용청구시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Portal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화면에 접속하여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비용 등록 후 청구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협력사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3798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19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협력사비용청구건</a:t>
                      </a:r>
                      <a:endParaRPr lang="en-US" altLang="ko-KR" sz="10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접수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확정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altLang="ko-KR" sz="10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ZTIR9012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en-US" altLang="ko-KR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협력사에서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등록한 비용을 확인 후 접수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확정 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561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수입제비용처리</a:t>
                      </a:r>
                      <a:endParaRPr lang="en-US" altLang="ko-KR" sz="10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altLang="ko-KR" sz="10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ZTIR913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협력사에서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청구한 비용을 회계 전표 처리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945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FINBIL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EDI</a:t>
                      </a:r>
                      <a:r>
                        <a:rPr lang="ko-KR" altLang="en-US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수신</a:t>
                      </a:r>
                      <a:endParaRPr lang="en-US" altLang="ko-KR" sz="100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altLang="ko-KR" sz="1000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ZTDR000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en-US" altLang="ko-KR" sz="10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LC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개설신청시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발생한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개설수수료등을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EDI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로 수신한 후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비용처리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879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altLang="ko-KR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2"/>
          <a:ext cx="9215437" cy="514563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6022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수입개설 의뢰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T/T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사전송금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33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검색조건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실행버튼     클릭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수입개설관리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개설요청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ZTIT000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대상리스트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310" y="1709530"/>
            <a:ext cx="9023489" cy="41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5165" y="6082084"/>
            <a:ext cx="243748" cy="231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543339" y="1974573"/>
            <a:ext cx="344557" cy="1325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919509" y="1876597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2636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수입개설 의뢰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T/T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사전송금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066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수입개설 의뢰 생성을 위한 해당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 No.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개설의뢰생성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클릭 후 상세화면으로 이동한다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수입개설관리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개설요청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ZTIT000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대상리스트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51902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777" y="1722986"/>
            <a:ext cx="9084779" cy="3405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6740414" y="2305875"/>
            <a:ext cx="1144630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51039" y="4671388"/>
            <a:ext cx="125727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30396" y="4633047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4" name="타원 13"/>
          <p:cNvSpPr/>
          <p:nvPr/>
        </p:nvSpPr>
        <p:spPr>
          <a:xfrm>
            <a:off x="6319770" y="2294039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32453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529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수입개설 의뢰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T/T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사전송금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89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선적일자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운송방법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원산지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선적국가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도착국가 등 수입개설 의뢰 정보를 입력한다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수입개설번호와 개설일자는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L/C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개설정보를 입력하고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T/T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경우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송장번호 및 발행일자 입력한다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사후 선택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사전송금일 경우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사전 송금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100%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[N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송금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사전 분할 송금은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[X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선급금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④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수입개설의뢰 버튼 클릭 후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☞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L/C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개설의뢰화면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T/T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송장화면으로 이동한다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수입개설관리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개설요청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ZTIT000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대상리스트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32646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9"/>
            <a:ext cx="2224377" cy="2005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91928" y="1768841"/>
            <a:ext cx="320633" cy="332646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328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7323" y="1642443"/>
            <a:ext cx="8825947" cy="338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2305878" y="1802296"/>
            <a:ext cx="781879" cy="2688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8954" y="2110425"/>
            <a:ext cx="3724275" cy="1462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2162577" y="2389150"/>
            <a:ext cx="1561284" cy="12259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164852" y="3700918"/>
            <a:ext cx="3894754" cy="1977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720475" y="3592555"/>
            <a:ext cx="405708" cy="37624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20" name="타원 19"/>
          <p:cNvSpPr/>
          <p:nvPr/>
        </p:nvSpPr>
        <p:spPr>
          <a:xfrm>
            <a:off x="1763693" y="2309961"/>
            <a:ext cx="405708" cy="37624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21" name="타원 20"/>
          <p:cNvSpPr/>
          <p:nvPr/>
        </p:nvSpPr>
        <p:spPr>
          <a:xfrm>
            <a:off x="1845579" y="1723107"/>
            <a:ext cx="405708" cy="37624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cxnSp>
        <p:nvCxnSpPr>
          <p:cNvPr id="23" name="구부러진 연결선 22"/>
          <p:cNvCxnSpPr>
            <a:stCxn id="9" idx="3"/>
            <a:endCxn id="240644" idx="1"/>
          </p:cNvCxnSpPr>
          <p:nvPr/>
        </p:nvCxnSpPr>
        <p:spPr>
          <a:xfrm>
            <a:off x="3087757" y="1936701"/>
            <a:ext cx="2711197" cy="905153"/>
          </a:xfrm>
          <a:prstGeom prst="curvedConnector3">
            <a:avLst>
              <a:gd name="adj1" fmla="val 50000"/>
            </a:avLst>
          </a:prstGeom>
          <a:ln w="285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94896" y="4794181"/>
            <a:ext cx="2009775" cy="230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2179982" y="3107637"/>
            <a:ext cx="1835427" cy="1344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1757067" y="2992448"/>
            <a:ext cx="405708" cy="37624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4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6567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91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수입개설 의뢰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T/T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사전송금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37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통화조회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: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해당통화별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미착금액을 조회할 수 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물대전기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송장처리 완료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수입개설관리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개설요청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ZTIT000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대상리스트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140" y="1643271"/>
            <a:ext cx="898166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7701197" y="5035826"/>
            <a:ext cx="694055" cy="2650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509580" y="5035826"/>
            <a:ext cx="694055" cy="2252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8694580" y="4668848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4" name="타원 13"/>
          <p:cNvSpPr/>
          <p:nvPr/>
        </p:nvSpPr>
        <p:spPr>
          <a:xfrm>
            <a:off x="7886197" y="5331456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805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364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수입개설 의뢰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T/T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사전송금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169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물대전기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클릭하면 송장처리 진행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-.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회계전기 완료 진행여부 메시지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-.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송장처리 완료 메시지 확인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수입개설관리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개설요청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ZTIT000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대상리스트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91928" y="17688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615058" y="1974574"/>
            <a:ext cx="1144630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770" y="1698935"/>
            <a:ext cx="9094367" cy="37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3246388" y="1842447"/>
            <a:ext cx="689113" cy="2729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2167" y="1649856"/>
            <a:ext cx="450397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61171" y="3643952"/>
            <a:ext cx="4524024" cy="150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타원 11"/>
          <p:cNvSpPr/>
          <p:nvPr/>
        </p:nvSpPr>
        <p:spPr>
          <a:xfrm>
            <a:off x="2812395" y="177552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cxnSp>
        <p:nvCxnSpPr>
          <p:cNvPr id="14" name="Shape 13"/>
          <p:cNvCxnSpPr>
            <a:stCxn id="11" idx="0"/>
          </p:cNvCxnSpPr>
          <p:nvPr/>
        </p:nvCxnSpPr>
        <p:spPr>
          <a:xfrm rot="5400000" flipH="1" flipV="1">
            <a:off x="4231598" y="1051670"/>
            <a:ext cx="150125" cy="1431431"/>
          </a:xfrm>
          <a:prstGeom prst="curvedConnector2">
            <a:avLst/>
          </a:prstGeom>
          <a:ln w="285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hape 15"/>
          <p:cNvCxnSpPr>
            <a:stCxn id="11" idx="2"/>
            <a:endCxn id="242692" idx="1"/>
          </p:cNvCxnSpPr>
          <p:nvPr/>
        </p:nvCxnSpPr>
        <p:spPr>
          <a:xfrm rot="16200000" flipH="1">
            <a:off x="3136173" y="2570174"/>
            <a:ext cx="2279771" cy="1370226"/>
          </a:xfrm>
          <a:prstGeom prst="curvedConnector2">
            <a:avLst/>
          </a:prstGeom>
          <a:ln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3238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372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상업송장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T/T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사전송금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13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송장조회 조회화면 클릭 후 해당 송장관리번호를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 생성된 송장문서의 상세내역을 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물품대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ZTIT303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상업송장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838" y="1693793"/>
            <a:ext cx="4814266" cy="3752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00870" y="1328116"/>
            <a:ext cx="4135091" cy="4211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4356" y="1689032"/>
            <a:ext cx="3475383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3631095" y="2623929"/>
            <a:ext cx="689113" cy="27166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376151" y="2530897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3" name="직사각형 12"/>
          <p:cNvSpPr/>
          <p:nvPr/>
        </p:nvSpPr>
        <p:spPr>
          <a:xfrm>
            <a:off x="1146312" y="4784036"/>
            <a:ext cx="1358349" cy="1590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77457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444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B/L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T/T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사전송금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08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구매문서 번호 혹은 수입의뢰 관리번호 입력 후       버튼 클릭하여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B/L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-B/L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ZTIT200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대상리스트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수입개설 참조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615058" y="1974574"/>
            <a:ext cx="1144630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090" y="1709530"/>
            <a:ext cx="8869431" cy="3697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타원 11"/>
          <p:cNvSpPr/>
          <p:nvPr/>
        </p:nvSpPr>
        <p:spPr>
          <a:xfrm>
            <a:off x="3342481" y="2809192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1" name="직사각형 10"/>
          <p:cNvSpPr/>
          <p:nvPr/>
        </p:nvSpPr>
        <p:spPr>
          <a:xfrm>
            <a:off x="3790121" y="2802834"/>
            <a:ext cx="1166192" cy="4306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9561" y="5602588"/>
            <a:ext cx="282238" cy="268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583095" y="1908313"/>
            <a:ext cx="278295" cy="2385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2034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119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B/L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T/T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사전송금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838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수입의뢰 관리번호를 선택한다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[B/L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클릭 후 상세화면으로 이동한다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-B/L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ZTIT200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대상리스트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수입개설 참조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5592418" y="2177762"/>
            <a:ext cx="1179444" cy="1678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7322" y="1828801"/>
            <a:ext cx="9090991" cy="3578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839042" y="4929810"/>
            <a:ext cx="1144630" cy="4108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787128" y="2438131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13" name="직사각형 12"/>
          <p:cNvSpPr/>
          <p:nvPr/>
        </p:nvSpPr>
        <p:spPr>
          <a:xfrm>
            <a:off x="6212799" y="2445027"/>
            <a:ext cx="863862" cy="36443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00121" y="4909662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31711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60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B/L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T/T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사전송금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066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필수입력 정보를 등록한다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(B/L No. B/L Date,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신고구분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관세사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내륙운송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선기명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ETD, ETA,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선적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도착항 등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☞ B/L No.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필수입력 항목이며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House B/L No.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DMS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 후 선적서류를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Scan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하여 첨부한다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(DMS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파일첨부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       클릭 후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B/L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 메시지 뜨면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=&gt;B/L </a:t>
                      </a:r>
                      <a:r>
                        <a:rPr kumimoji="0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 완료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-B/L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ZTIT200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대상리스트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수입개설 참조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1501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9"/>
            <a:ext cx="2224377" cy="1899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91928" y="1768841"/>
            <a:ext cx="320633" cy="31501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615058" y="1974574"/>
            <a:ext cx="1144630" cy="3151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151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7565" y="1683027"/>
            <a:ext cx="8653670" cy="3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1683027" y="2067340"/>
            <a:ext cx="6811616" cy="19880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678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0876" y="1329568"/>
            <a:ext cx="2390567" cy="1307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>
          <a:xfrm>
            <a:off x="1314521" y="1835158"/>
            <a:ext cx="405708" cy="35630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4" name="직사각형 13"/>
          <p:cNvSpPr/>
          <p:nvPr/>
        </p:nvSpPr>
        <p:spPr>
          <a:xfrm>
            <a:off x="3387712" y="2214995"/>
            <a:ext cx="392718" cy="1853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391254" y="2405299"/>
            <a:ext cx="405708" cy="35630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1675" y="6265194"/>
            <a:ext cx="294777" cy="281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2157" y="3419061"/>
            <a:ext cx="3492723" cy="1604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4015409" y="3498574"/>
            <a:ext cx="3485321" cy="1563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9" name="구부러진 연결선 18"/>
          <p:cNvCxnSpPr>
            <a:stCxn id="14" idx="1"/>
            <a:endCxn id="17" idx="1"/>
          </p:cNvCxnSpPr>
          <p:nvPr/>
        </p:nvCxnSpPr>
        <p:spPr>
          <a:xfrm rot="10800000" flipH="1" flipV="1">
            <a:off x="3387711" y="2307674"/>
            <a:ext cx="627697" cy="1972777"/>
          </a:xfrm>
          <a:prstGeom prst="curvedConnector3">
            <a:avLst>
              <a:gd name="adj1" fmla="val -36419"/>
            </a:avLst>
          </a:prstGeom>
          <a:ln w="28575">
            <a:solidFill>
              <a:srgbClr val="10399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타원 20"/>
          <p:cNvSpPr/>
          <p:nvPr/>
        </p:nvSpPr>
        <p:spPr>
          <a:xfrm>
            <a:off x="6724176" y="1325246"/>
            <a:ext cx="405708" cy="35630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sp>
        <p:nvSpPr>
          <p:cNvPr id="22" name="직사각형 21"/>
          <p:cNvSpPr/>
          <p:nvPr/>
        </p:nvSpPr>
        <p:spPr>
          <a:xfrm>
            <a:off x="4043695" y="3692612"/>
            <a:ext cx="392718" cy="1498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990685" y="2089100"/>
            <a:ext cx="939123" cy="1770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7474226" y="2360770"/>
            <a:ext cx="629478" cy="18364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65170"/>
          <a:ext cx="9215437" cy="426822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204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 입항일 입력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80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실 입항일 입력 화면에서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B/L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관리번호 혹은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P/O No.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 후 해당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B/L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조회한다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-B/L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ZTIT206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실입항일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91928" y="17688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9247" y="1700833"/>
            <a:ext cx="8900283" cy="3242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3288221" y="3405807"/>
            <a:ext cx="1581951" cy="4505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961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794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 입항일 입력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017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실입항일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상단의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실입항일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버튼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‘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실 입항 입력 완료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메시지 확인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-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관리번호 확인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-B/L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ZTIT206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실입항일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2390" y="1730031"/>
            <a:ext cx="8965923" cy="3531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5592417" y="4234069"/>
            <a:ext cx="834887" cy="1921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976797" y="1974573"/>
            <a:ext cx="747064" cy="2909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2550" y="1713301"/>
            <a:ext cx="363855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2128" y="5931948"/>
            <a:ext cx="32289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타원 13"/>
          <p:cNvSpPr/>
          <p:nvPr/>
        </p:nvSpPr>
        <p:spPr>
          <a:xfrm>
            <a:off x="5518031" y="3806765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cxnSp>
        <p:nvCxnSpPr>
          <p:cNvPr id="16" name="구부러진 연결선 15"/>
          <p:cNvCxnSpPr>
            <a:endCxn id="248835" idx="1"/>
          </p:cNvCxnSpPr>
          <p:nvPr/>
        </p:nvCxnSpPr>
        <p:spPr>
          <a:xfrm>
            <a:off x="3763617" y="2146852"/>
            <a:ext cx="2128933" cy="309399"/>
          </a:xfrm>
          <a:prstGeom prst="curvedConnector3">
            <a:avLst>
              <a:gd name="adj1" fmla="val 50000"/>
            </a:avLst>
          </a:prstGeom>
          <a:ln w="285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51254"/>
          <a:ext cx="9215437" cy="493149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74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수입신고의뢰 생성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659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수입신고의뢰 생성을 위한 해당 검색조건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(B/L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관리번호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PO No.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 후 실행버튼      클릭한다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수입통관관리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수입신고의뢰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ZTIT430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0330" y="1630016"/>
            <a:ext cx="8945218" cy="3869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3082817" y="2743199"/>
            <a:ext cx="853079" cy="1987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80482" y="5615839"/>
            <a:ext cx="282238" cy="268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타원 13"/>
          <p:cNvSpPr/>
          <p:nvPr/>
        </p:nvSpPr>
        <p:spPr>
          <a:xfrm>
            <a:off x="2668814" y="264057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6153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4300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수입신고의뢰 생성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34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B/L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관리번호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개별 수입신고의뢰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클릭하여 상세화면으로 이동한다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수입통관관리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수입신고의뢰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ZTIT430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91928" y="17688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615058" y="1974574"/>
            <a:ext cx="1144630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9867" y="1731065"/>
            <a:ext cx="8661124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5958538" y="2292625"/>
            <a:ext cx="1144627" cy="3578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290587" y="5025964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5" name="직사각형 14"/>
          <p:cNvSpPr/>
          <p:nvPr/>
        </p:nvSpPr>
        <p:spPr>
          <a:xfrm>
            <a:off x="690799" y="5055703"/>
            <a:ext cx="541653" cy="3578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37909" y="2276138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45704"/>
          <a:ext cx="9215437" cy="538767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09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수입신고의뢰 생성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828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수입신고의뢰 상세정보 확인 후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수입신고의뢰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‘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전송 확인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팝업창이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열리면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-. EDI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전송시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『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』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-.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수작업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진행시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『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아니오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』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버튼 클릭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(Test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수작업으로 진행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수입통관관리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수입신고의뢰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ZTIT430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91928" y="17688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615058" y="1974574"/>
            <a:ext cx="1144630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825" y="1736035"/>
            <a:ext cx="8958471" cy="3260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3023180" y="1987826"/>
            <a:ext cx="1018733" cy="2517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19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8726" y="3372677"/>
            <a:ext cx="4357066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>
          <a:xfrm>
            <a:off x="2602552" y="1924956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4" name="타원 13"/>
          <p:cNvSpPr/>
          <p:nvPr/>
        </p:nvSpPr>
        <p:spPr>
          <a:xfrm>
            <a:off x="5842707" y="4635024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15" name="직사각형 14"/>
          <p:cNvSpPr/>
          <p:nvPr/>
        </p:nvSpPr>
        <p:spPr>
          <a:xfrm>
            <a:off x="6294783" y="4731026"/>
            <a:ext cx="821634" cy="2252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82758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505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수입신고필증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07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수입신고필증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생성을 위한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B/L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관리번호 입력 후 실행 버튼     클릭하여 상세화면으로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수입통관관리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수입신고필증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ZTIT400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975" y="1762539"/>
            <a:ext cx="8684522" cy="3829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2950291" y="3034748"/>
            <a:ext cx="800074" cy="1987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6639" y="5748362"/>
            <a:ext cx="251552" cy="238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타원 12"/>
          <p:cNvSpPr/>
          <p:nvPr/>
        </p:nvSpPr>
        <p:spPr>
          <a:xfrm>
            <a:off x="2496535" y="2918869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8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444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수입신고필증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통관관리번호 클릭 후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[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수입신고필증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클릭하여 상세화면으로 이동한다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수입통관관리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수입신고필증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ZTIT400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613" y="1814304"/>
            <a:ext cx="9030943" cy="355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560746" y="4929810"/>
            <a:ext cx="1241550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464588" y="2392019"/>
            <a:ext cx="1327689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833927" y="489344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4" name="타원 13"/>
          <p:cNvSpPr/>
          <p:nvPr/>
        </p:nvSpPr>
        <p:spPr>
          <a:xfrm>
            <a:off x="7804031" y="2368904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6119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469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수입신고필증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366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수작업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진행시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1)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신고수리번호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신고수리일 등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수입신고필증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정보를 입력한다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2) [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신고필증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이동 후 관세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관세사 수수료 입력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향후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EDI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로부터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접수받는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정보임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 버튼 클릭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–&gt;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수입신고필증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 완료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수입통관관리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수입신고필증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ZTIT400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079" y="1814306"/>
            <a:ext cx="8998226" cy="3234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8911" y="3601488"/>
            <a:ext cx="364807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760067" y="2319131"/>
            <a:ext cx="3342019" cy="2252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343597" y="2229756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3" name="타원 12"/>
          <p:cNvSpPr/>
          <p:nvPr/>
        </p:nvSpPr>
        <p:spPr>
          <a:xfrm>
            <a:off x="5378884" y="370737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14" name="직사각형 13"/>
          <p:cNvSpPr/>
          <p:nvPr/>
        </p:nvSpPr>
        <p:spPr>
          <a:xfrm>
            <a:off x="6325441" y="4737656"/>
            <a:ext cx="923497" cy="2584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38139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444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운송지시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81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운송지시 대상 조회를 위해 해당 검색조건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구매그룹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운송지시 상태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전송대상 선택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실행 버튼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수입통관관리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ZTIR407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운송지시 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60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9942" y="1815548"/>
            <a:ext cx="8955362" cy="3631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3983962" y="2716696"/>
            <a:ext cx="429012" cy="2252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sz="1200" dirty="0" err="1" smtClean="0">
                <a:solidFill>
                  <a:schemeClr val="tx1"/>
                </a:solidFill>
              </a:rPr>
              <a:t>ㅊ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003840" y="4757531"/>
            <a:ext cx="992229" cy="2319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98032" y="2047461"/>
            <a:ext cx="382629" cy="21866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503701" y="2600817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5" name="타원 14"/>
          <p:cNvSpPr/>
          <p:nvPr/>
        </p:nvSpPr>
        <p:spPr>
          <a:xfrm>
            <a:off x="3510327" y="4688035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63996" y="6357961"/>
            <a:ext cx="264804" cy="251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타원 16"/>
          <p:cNvSpPr/>
          <p:nvPr/>
        </p:nvSpPr>
        <p:spPr>
          <a:xfrm>
            <a:off x="1085179" y="1958087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4406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071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운송지시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643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운송지시 대상리스트에서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운송사로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전송할 대상 선택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운송지시요청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클릭  </a:t>
                      </a:r>
                      <a:r>
                        <a:rPr kumimoji="0" lang="ko-KR" alt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☞ 첨부파일</a:t>
                      </a:r>
                      <a:r>
                        <a:rPr kumimoji="0" lang="en-US" altLang="ko-KR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(D/O, </a:t>
                      </a:r>
                      <a:r>
                        <a:rPr kumimoji="0" lang="ko-KR" alt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선적서류</a:t>
                      </a:r>
                      <a:r>
                        <a:rPr kumimoji="0" lang="en-US" altLang="ko-KR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필증</a:t>
                      </a:r>
                      <a:r>
                        <a:rPr kumimoji="0" lang="en-US" altLang="ko-KR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ATTACH </a:t>
                      </a:r>
                      <a:r>
                        <a:rPr kumimoji="0" lang="ko-KR" alt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기능 구현필요</a:t>
                      </a:r>
                      <a:endParaRPr kumimoji="0" lang="en-US" altLang="ko-KR" sz="14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운송지시 전송 메시지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수입통관관리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ZTIR407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운송지시 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91928" y="17688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342" y="1732931"/>
            <a:ext cx="9000711" cy="331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5963478" y="2339008"/>
            <a:ext cx="1060174" cy="2849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86450" y="2930387"/>
            <a:ext cx="36195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834887" y="4704521"/>
            <a:ext cx="1842052" cy="2650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15945" y="4628400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4" name="타원 13"/>
          <p:cNvSpPr/>
          <p:nvPr/>
        </p:nvSpPr>
        <p:spPr>
          <a:xfrm>
            <a:off x="5531284" y="226951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15" name="타원 14"/>
          <p:cNvSpPr/>
          <p:nvPr/>
        </p:nvSpPr>
        <p:spPr>
          <a:xfrm>
            <a:off x="5829458" y="3972417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oup 29"/>
          <p:cNvGraphicFramePr>
            <a:graphicFrameLocks noGrp="1"/>
          </p:cNvGraphicFramePr>
          <p:nvPr/>
        </p:nvGraphicFramePr>
        <p:xfrm>
          <a:off x="344488" y="1281670"/>
          <a:ext cx="9215437" cy="51807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8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7-1.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운송지시 내역 확인 및 접수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822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상단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IMPORT(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선택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좌측 운송예정정보 메뉴 선택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Search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조회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운송지시 리스트 확인 후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CHK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Function List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Confirm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 접수 후 통관관리번호 클릭 </a:t>
                      </a:r>
                      <a:r>
                        <a:rPr kumimoji="0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0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상세화면으로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M2B-IMPORT(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운송예정정보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운송예정정보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891" y="1825900"/>
            <a:ext cx="8765899" cy="2812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2345636" y="1881809"/>
            <a:ext cx="887894" cy="56984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953178" y="1982616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5" name="직사각형 14"/>
          <p:cNvSpPr/>
          <p:nvPr/>
        </p:nvSpPr>
        <p:spPr>
          <a:xfrm>
            <a:off x="834886" y="3564835"/>
            <a:ext cx="901147" cy="3578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69545" y="3513245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5653" y="2828097"/>
            <a:ext cx="13144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8123582" y="2796209"/>
            <a:ext cx="675861" cy="3578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7684745" y="2784375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sp>
        <p:nvSpPr>
          <p:cNvPr id="20" name="직사각형 19"/>
          <p:cNvSpPr/>
          <p:nvPr/>
        </p:nvSpPr>
        <p:spPr>
          <a:xfrm>
            <a:off x="2961860" y="3975652"/>
            <a:ext cx="6367670" cy="6427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2470014" y="3904184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4</a:t>
            </a:r>
            <a:endParaRPr lang="ko-KR" altLang="en-US" sz="1400" b="1" dirty="0"/>
          </a:p>
        </p:txBody>
      </p:sp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71911" y="1287946"/>
            <a:ext cx="240030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타원 22"/>
          <p:cNvSpPr/>
          <p:nvPr/>
        </p:nvSpPr>
        <p:spPr>
          <a:xfrm>
            <a:off x="6816728" y="1399522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5</a:t>
            </a:r>
            <a:endParaRPr lang="ko-KR" altLang="en-US" sz="1400" b="1" dirty="0"/>
          </a:p>
        </p:txBody>
      </p:sp>
      <p:sp>
        <p:nvSpPr>
          <p:cNvPr id="24" name="직사각형 23"/>
          <p:cNvSpPr/>
          <p:nvPr/>
        </p:nvSpPr>
        <p:spPr>
          <a:xfrm flipH="1" flipV="1">
            <a:off x="7341704" y="1590260"/>
            <a:ext cx="622852" cy="2782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Group 29"/>
          <p:cNvGraphicFramePr>
            <a:graphicFrameLocks noGrp="1"/>
          </p:cNvGraphicFramePr>
          <p:nvPr/>
        </p:nvGraphicFramePr>
        <p:xfrm>
          <a:off x="344488" y="1281670"/>
          <a:ext cx="9215437" cy="5092626"/>
        </p:xfrm>
        <a:graphic>
          <a:graphicData uri="http://schemas.openxmlformats.org/drawingml/2006/table">
            <a:tbl>
              <a:tblPr/>
              <a:tblGrid>
                <a:gridCol w="6588972"/>
                <a:gridCol w="2626465"/>
              </a:tblGrid>
              <a:tr h="5092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7-2.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입고일 저장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해당 운송지시 내역을 확인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입고일을 입력 후 저장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Close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리스트로 이동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M2B-IMPORT(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운송예정정보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운송예정정보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" name="Picture 1" descr="C:\Documents and Settings\swj\바탕 화면\캡처\K-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03583" y="1902781"/>
            <a:ext cx="6321287" cy="4246228"/>
          </a:xfrm>
          <a:prstGeom prst="rect">
            <a:avLst/>
          </a:prstGeom>
          <a:noFill/>
        </p:spPr>
      </p:pic>
      <p:sp>
        <p:nvSpPr>
          <p:cNvPr id="15" name="직사각형 14"/>
          <p:cNvSpPr/>
          <p:nvPr/>
        </p:nvSpPr>
        <p:spPr>
          <a:xfrm>
            <a:off x="2782957" y="4227444"/>
            <a:ext cx="1391478" cy="120594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337491" y="4169225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17" name="직사각형 16"/>
          <p:cNvSpPr/>
          <p:nvPr/>
        </p:nvSpPr>
        <p:spPr>
          <a:xfrm>
            <a:off x="1948071" y="2517914"/>
            <a:ext cx="2438400" cy="13185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575491" y="2453069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9" name="직사각형 18"/>
          <p:cNvSpPr/>
          <p:nvPr/>
        </p:nvSpPr>
        <p:spPr>
          <a:xfrm>
            <a:off x="6142383" y="2471532"/>
            <a:ext cx="536712" cy="2319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696917" y="2386807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oup 29"/>
          <p:cNvGraphicFramePr>
            <a:graphicFrameLocks noGrp="1"/>
          </p:cNvGraphicFramePr>
          <p:nvPr/>
        </p:nvGraphicFramePr>
        <p:xfrm>
          <a:off x="344488" y="1281670"/>
          <a:ext cx="9215437" cy="5172139"/>
        </p:xfrm>
        <a:graphic>
          <a:graphicData uri="http://schemas.openxmlformats.org/drawingml/2006/table">
            <a:tbl>
              <a:tblPr/>
              <a:tblGrid>
                <a:gridCol w="6588972"/>
                <a:gridCol w="2626465"/>
              </a:tblGrid>
              <a:tr h="51721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7-3.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400" b="1" dirty="0" smtClean="0"/>
                        <a:t>입고정보 전송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Function List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 후 수입시스템으로 운송정보 전송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수입시스템 화면에서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운송정보 확인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1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M2B-IMPORT(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운송예정정보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운송예정정보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2" name="Picture 1" descr="C:\Documents and Settings\swj\바탕 화면\캡처\K-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05549" y="1842052"/>
            <a:ext cx="6406068" cy="4479235"/>
          </a:xfrm>
          <a:prstGeom prst="rect">
            <a:avLst/>
          </a:prstGeom>
          <a:noFill/>
        </p:spPr>
      </p:pic>
      <p:sp>
        <p:nvSpPr>
          <p:cNvPr id="23" name="직사각형 22"/>
          <p:cNvSpPr/>
          <p:nvPr/>
        </p:nvSpPr>
        <p:spPr>
          <a:xfrm>
            <a:off x="5327375" y="3008243"/>
            <a:ext cx="503582" cy="15902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4901787" y="2890391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36522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709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8.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81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① 입고처리를 위해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M2B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접수된 입고대상 검색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=&gt;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통관관리번호 클릭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입고정보상태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접수대상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  ☞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반드시 저장위치 생성여부 확인필요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③ 실행 버튼  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수입통관관리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ZTIR407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운송지시 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91928" y="17688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079" y="1691308"/>
            <a:ext cx="9011478" cy="3821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649357" y="1868556"/>
            <a:ext cx="291547" cy="3048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185215" y="5035826"/>
            <a:ext cx="1144630" cy="2451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244850" y="2703444"/>
            <a:ext cx="1144630" cy="1590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841613" y="2559087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6" name="타원 15"/>
          <p:cNvSpPr/>
          <p:nvPr/>
        </p:nvSpPr>
        <p:spPr>
          <a:xfrm>
            <a:off x="3742221" y="4951104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17" name="타원 16"/>
          <p:cNvSpPr/>
          <p:nvPr/>
        </p:nvSpPr>
        <p:spPr>
          <a:xfrm>
            <a:off x="243647" y="1810339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83266" y="6344709"/>
            <a:ext cx="240388" cy="228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58904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26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260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M2B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접수된 운송지시 대상리스트의 운송예정정보 확인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수입통관관리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ZTIR407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운송지시 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615058" y="1974574"/>
            <a:ext cx="1144630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300" y="1722783"/>
            <a:ext cx="8981247" cy="33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742122" y="4452730"/>
            <a:ext cx="2769704" cy="3843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16535" y="448065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63237"/>
          <a:ext cx="9215437" cy="527008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4697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031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입고접수 완료 메시지가 뜨면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입고정보 상태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접수완료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입고접수 전송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입고접수 확정 메시지가 뜨면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입고정보 상태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접수확정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입고처리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수입물품입고관리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ZTIT500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307" y="1639128"/>
            <a:ext cx="4906823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06888" y="1643271"/>
            <a:ext cx="4041913" cy="147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331" y="3126479"/>
            <a:ext cx="4924425" cy="2651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1650" y="4106103"/>
            <a:ext cx="43243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4740" y="1913696"/>
            <a:ext cx="10096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000538" y="2822714"/>
            <a:ext cx="1066800" cy="17227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089913" y="2232991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98712" y="5371536"/>
            <a:ext cx="914401" cy="2076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249478" y="1895061"/>
            <a:ext cx="1053548" cy="2915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8037444" y="4585252"/>
            <a:ext cx="868017" cy="304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8" name="구부러진 연결선 17"/>
          <p:cNvCxnSpPr>
            <a:endCxn id="11" idx="1"/>
          </p:cNvCxnSpPr>
          <p:nvPr/>
        </p:nvCxnSpPr>
        <p:spPr>
          <a:xfrm flipV="1">
            <a:off x="2107096" y="2405269"/>
            <a:ext cx="4982817" cy="470453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구부러진 연결선 18"/>
          <p:cNvCxnSpPr>
            <a:endCxn id="16" idx="1"/>
          </p:cNvCxnSpPr>
          <p:nvPr/>
        </p:nvCxnSpPr>
        <p:spPr>
          <a:xfrm flipV="1">
            <a:off x="2232992" y="4737652"/>
            <a:ext cx="5804452" cy="742123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타원 20"/>
          <p:cNvSpPr/>
          <p:nvPr/>
        </p:nvSpPr>
        <p:spPr>
          <a:xfrm>
            <a:off x="833370" y="5262531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22" name="타원 21"/>
          <p:cNvSpPr/>
          <p:nvPr/>
        </p:nvSpPr>
        <p:spPr>
          <a:xfrm>
            <a:off x="521944" y="268498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601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입고처리를 위해 수입입고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DUE LIST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해당 입고대상 조회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실행버튼 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수입물품입고관리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ZTIT500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876" y="1852819"/>
            <a:ext cx="8927411" cy="3342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5958537" y="4479233"/>
            <a:ext cx="1754228" cy="2517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478257" y="440776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3" name="타원 12"/>
          <p:cNvSpPr/>
          <p:nvPr/>
        </p:nvSpPr>
        <p:spPr>
          <a:xfrm>
            <a:off x="1046922" y="2188026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14" name="직사각형 13"/>
          <p:cNvSpPr/>
          <p:nvPr/>
        </p:nvSpPr>
        <p:spPr>
          <a:xfrm>
            <a:off x="492015" y="2259496"/>
            <a:ext cx="488646" cy="2451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7491" y="5801368"/>
            <a:ext cx="240388" cy="228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84083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204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041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입고대상 선택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우측 상단의 입고처리 버튼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수입물품입고관리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ZTIT500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91928" y="17688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615058" y="1974574"/>
            <a:ext cx="1144630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5434" y="1704561"/>
            <a:ext cx="9122879" cy="338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631163" y="4505737"/>
            <a:ext cx="1263898" cy="2385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43648" y="440776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4" name="직사각형 13"/>
          <p:cNvSpPr/>
          <p:nvPr/>
        </p:nvSpPr>
        <p:spPr>
          <a:xfrm>
            <a:off x="6428989" y="2325754"/>
            <a:ext cx="806698" cy="24516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988465" y="2241032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8571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91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114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입고대상 확인 후         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입고전기 완료 메시지 뜨면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입고처리 완료 메시지 확인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수입물품입고관리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ZTIT500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8382" y="2588578"/>
            <a:ext cx="2224377" cy="207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91928" y="17688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615058" y="1974574"/>
            <a:ext cx="1144630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44486" y="3438939"/>
            <a:ext cx="689113" cy="344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156" y="1718642"/>
            <a:ext cx="9084157" cy="3608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6536" y="5555973"/>
            <a:ext cx="628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72163" y="1888229"/>
            <a:ext cx="3648075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50661" y="3743120"/>
            <a:ext cx="5104158" cy="1239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>
          <a:xfrm>
            <a:off x="2774813" y="185009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4" name="직사각형 13"/>
          <p:cNvSpPr/>
          <p:nvPr/>
        </p:nvSpPr>
        <p:spPr>
          <a:xfrm>
            <a:off x="3235215" y="1941441"/>
            <a:ext cx="581411" cy="2319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908952" y="2969902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16" name="직사각형 15"/>
          <p:cNvSpPr/>
          <p:nvPr/>
        </p:nvSpPr>
        <p:spPr>
          <a:xfrm>
            <a:off x="6356102" y="3034746"/>
            <a:ext cx="892837" cy="2252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452730" y="3737112"/>
            <a:ext cx="5115340" cy="91440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000638" y="3738528"/>
            <a:ext cx="438840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16221</TotalTime>
  <Words>1986</Words>
  <Application>Microsoft Office PowerPoint</Application>
  <PresentationFormat>A4 용지(210x297mm)</PresentationFormat>
  <Paragraphs>589</Paragraphs>
  <Slides>34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37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759</cp:revision>
  <cp:lastPrinted>2006-08-30T13:33:06Z</cp:lastPrinted>
  <dcterms:created xsi:type="dcterms:W3CDTF">2008-05-17T00:48:54Z</dcterms:created>
  <dcterms:modified xsi:type="dcterms:W3CDTF">2013-03-11T13:06:09Z</dcterms:modified>
</cp:coreProperties>
</file>