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5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7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clrMru>
    <a:srgbClr val="0F15F7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9295"/>
  </p:normalViewPr>
  <p:slideViewPr>
    <p:cSldViewPr>
      <p:cViewPr varScale="1">
        <p:scale>
          <a:sx n="111" d="100"/>
          <a:sy n="111" d="100"/>
        </p:scale>
        <p:origin x="1650" y="108"/>
      </p:cViewPr>
      <p:guideLst>
        <p:guide orient="horz" pos="2159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26" tIns="45713" rIns="91426" bIns="45713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26" tIns="45713" rIns="91426" bIns="45713"/>
          <a:lstStyle>
            <a:lvl1pPr algn="r">
              <a:defRPr sz="1200"/>
            </a:lvl1pPr>
          </a:lstStyle>
          <a:p>
            <a:pPr lvl="0">
              <a:defRPr/>
            </a:pPr>
            <a:fld id="{068568F3-BADE-44BC-86C3-45F7ABDF14A8}" type="datetime1">
              <a:rPr lang="ko-KR" altLang="en-US"/>
              <a:pPr lvl="0">
                <a:defRPr/>
              </a:pPr>
              <a:t>2026-03-11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6" tIns="45713" rIns="91426" bIns="45713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500"/>
            <a:ext cx="5388610" cy="4439841"/>
          </a:xfrm>
          <a:prstGeom prst="rect">
            <a:avLst/>
          </a:prstGeom>
        </p:spPr>
        <p:txBody>
          <a:bodyPr vert="horz" lIns="91426" tIns="45713" rIns="91426" bIns="45713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26" tIns="45713" rIns="91426" bIns="45713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26" tIns="45713" rIns="91426" bIns="45713" anchor="b"/>
          <a:lstStyle>
            <a:lvl1pPr algn="r">
              <a:defRPr sz="1200"/>
            </a:lvl1pPr>
          </a:lstStyle>
          <a:p>
            <a:pPr lvl="0">
              <a:defRPr/>
            </a:pPr>
            <a:fld id="{FF1ED1C5-4F4E-4D3E-8595-AB1B0620DD3C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01700" y="739775"/>
            <a:ext cx="4932363" cy="3700463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9ED8D1B3-7A0E-438C-9F7C-1CF88B072C64}" type="slidenum">
              <a:rPr lang="en-US" altLang="en-US">
                <a:solidFill>
                  <a:prstClr val="black"/>
                </a:solidFill>
              </a:rPr>
              <a:pPr lvl="0">
                <a:defRPr/>
              </a:pPr>
              <a:t>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2026-03-11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jpg"/><Relationship Id="rId12" Type="http://schemas.openxmlformats.org/officeDocument/2006/relationships/image" Target="../media/image1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jpg"/><Relationship Id="rId11" Type="http://schemas.openxmlformats.org/officeDocument/2006/relationships/oleObject" Target="../embeddings/oleObject1.bin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g"/><Relationship Id="rId9" Type="http://schemas.openxmlformats.org/officeDocument/2006/relationships/image" Target="../media/image7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>
          <a:xfrm>
            <a:off x="0" y="591810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/>
          </a:ln>
        </p:spPr>
        <p:txBody>
          <a:bodyPr wrap="none" anchor="ctr"/>
          <a:lstStyle/>
          <a:p>
            <a:pPr lvl="0">
              <a:defRPr/>
            </a:pPr>
            <a:endParaRPr lang="ko-KR" altLang="ko-KR" sz="100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>
          <a:xfrm>
            <a:off x="8063880" y="312911"/>
            <a:ext cx="1080120" cy="30777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/>
              <a:ea typeface="세방고딕 Regular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>
          <a:xfrm>
            <a:off x="35496" y="143634"/>
            <a:ext cx="8568952" cy="477054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/>
              <a:buChar char="u"/>
              <a:defRPr/>
            </a:pPr>
            <a:r>
              <a:rPr lang="ko-KR" altLang="en-US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ko-KR" altLang="en-US" sz="2500" b="1" dirty="0" err="1">
                <a:solidFill>
                  <a:prstClr val="black"/>
                </a:solidFill>
                <a:latin typeface="세방고딕 Regular"/>
                <a:ea typeface="세방고딕 Regular"/>
              </a:rPr>
              <a:t>주요문제</a:t>
            </a:r>
            <a:r>
              <a:rPr lang="ko-KR" altLang="en-US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</a:t>
            </a:r>
            <a:r>
              <a:rPr lang="ko-KR" altLang="en-US" sz="2500" b="1" dirty="0" err="1">
                <a:solidFill>
                  <a:prstClr val="black"/>
                </a:solidFill>
                <a:latin typeface="세방고딕 Regular"/>
                <a:ea typeface="세방고딕 Regular"/>
              </a:rPr>
              <a:t>발생현황</a:t>
            </a:r>
            <a:r>
              <a:rPr lang="ko-KR" altLang="en-US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보고 </a:t>
            </a:r>
            <a:r>
              <a:rPr lang="en-US" altLang="ko-KR" sz="25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– </a:t>
            </a:r>
            <a:r>
              <a:rPr lang="ko-KR" altLang="en-US" sz="2500" b="1" dirty="0" smtClean="0">
                <a:solidFill>
                  <a:prstClr val="black"/>
                </a:solidFill>
                <a:latin typeface="세방고딕 Regular"/>
                <a:ea typeface="세방고딕 Regular"/>
              </a:rPr>
              <a:t>당사 위조 제품 유통</a:t>
            </a:r>
            <a:r>
              <a:rPr lang="en-US" altLang="ko-KR" sz="2500" b="1" dirty="0" smtClean="0">
                <a:solidFill>
                  <a:prstClr val="black"/>
                </a:solidFill>
                <a:latin typeface="세방고딕 Regular"/>
                <a:ea typeface="세방고딕 Regular"/>
              </a:rPr>
              <a:t>(2026.03.11)</a:t>
            </a:r>
            <a:endParaRPr lang="en-US" altLang="ko-KR" sz="2500" b="1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480985"/>
              </p:ext>
            </p:extLst>
          </p:nvPr>
        </p:nvGraphicFramePr>
        <p:xfrm>
          <a:off x="216569" y="699960"/>
          <a:ext cx="4594881" cy="57533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17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655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522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438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1448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개인소비자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48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녹산배터리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dirty="0" smtClean="0"/>
                        <a:t>010-3120-0913</a:t>
                      </a:r>
                      <a:endParaRPr lang="en-US" altLang="ko-KR" sz="1100" b="1" dirty="0"/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485"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확인불가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확인불가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448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8EA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448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확인불가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2026.03.11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87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보조배터리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검 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CS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박철남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책임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조성준 주임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7662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Char char="l"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차량 배터리 교체 후 당사 제품 관련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문의 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4461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Char char="l"/>
                        <a:defRPr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인적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물적 피해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없음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6972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중고차 구매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(26.01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월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시동 불가로 축전지 교체 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→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시동용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외 보조 배터리 발견 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→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연축전지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보조배터리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교체 후 해당 전지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탈거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전지 전압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3.20V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로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LFP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밧데리로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판단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956153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보조 배터리로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LFP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사용 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→ 제조사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용량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Lot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미표기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당사 생산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판매 제품이 아닌 것으로 판단됨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→ 당사 제품 스티커 부착 후 브랜드 사칭 제품 시장 유통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당사 브랜드를 사칭한 제품으로 판단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998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/>
                        <a:buChar char="l"/>
                        <a:defRPr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관련 설명 요청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44614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/>
                        <a:buChar char="l"/>
                        <a:defRPr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제품 회수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(2Cell)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회수 및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영업팀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제품 사양 확인  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132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/>
                        <a:buChar char="l"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LFP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제품 사양 확인 요청 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영업팀</a:t>
                      </a: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  </a:t>
                      </a:r>
                    </a:p>
                    <a:p>
                      <a:pPr marL="0" indent="0">
                        <a:buFont typeface="Wingdings"/>
                        <a:buNone/>
                        <a:defRPr/>
                      </a:pPr>
                      <a:r>
                        <a:rPr lang="en-US" altLang="ko-KR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→ 당사 제조품 아닌 것으로 확인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474112" y="2469814"/>
            <a:ext cx="174054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b="1" dirty="0" smtClean="0">
                <a:latin typeface="세방고딕 Regular"/>
                <a:ea typeface="세방고딕 Regular"/>
              </a:rPr>
              <a:t>장착 위치 및 </a:t>
            </a:r>
            <a:r>
              <a:rPr lang="ko-KR" altLang="en-US" sz="900" b="1" dirty="0" err="1" smtClean="0">
                <a:latin typeface="세방고딕 Regular"/>
                <a:ea typeface="세방고딕 Regular"/>
              </a:rPr>
              <a:t>함체</a:t>
            </a:r>
            <a:endParaRPr lang="en-US" altLang="ko-KR" sz="900" b="1" dirty="0">
              <a:latin typeface="세방고딕 Regular"/>
              <a:ea typeface="세방고딕 Regular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013528" y="2451313"/>
            <a:ext cx="106738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b="1" dirty="0" smtClean="0">
                <a:latin typeface="세방고딕 Regular"/>
                <a:ea typeface="세방고딕 Regular"/>
              </a:rPr>
              <a:t>장착 차량</a:t>
            </a:r>
            <a:endParaRPr lang="en-US" altLang="ko-KR" sz="900" b="1" dirty="0">
              <a:latin typeface="세방고딕 Regular"/>
              <a:ea typeface="세방고딕 Regular"/>
            </a:endParaRPr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262" y="868273"/>
            <a:ext cx="1125192" cy="1541368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79786" y="992703"/>
            <a:ext cx="1534871" cy="1299004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6992" y="868273"/>
            <a:ext cx="1378438" cy="1534872"/>
          </a:xfrm>
          <a:prstGeom prst="rect">
            <a:avLst/>
          </a:prstGeom>
        </p:spPr>
      </p:pic>
      <p:sp>
        <p:nvSpPr>
          <p:cNvPr id="37" name="타원 36"/>
          <p:cNvSpPr/>
          <p:nvPr/>
        </p:nvSpPr>
        <p:spPr>
          <a:xfrm>
            <a:off x="6851858" y="1628123"/>
            <a:ext cx="360040" cy="360040"/>
          </a:xfrm>
          <a:prstGeom prst="ellipse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1" name="직선 화살표 연결선 40"/>
          <p:cNvCxnSpPr/>
          <p:nvPr/>
        </p:nvCxnSpPr>
        <p:spPr>
          <a:xfrm flipV="1">
            <a:off x="7031878" y="1545543"/>
            <a:ext cx="924498" cy="262600"/>
          </a:xfrm>
          <a:prstGeom prst="straightConnector1">
            <a:avLst/>
          </a:prstGeom>
          <a:ln w="38100">
            <a:solidFill>
              <a:srgbClr val="0F15F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" name="그림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826675"/>
            <a:ext cx="1218206" cy="1513104"/>
          </a:xfrm>
          <a:prstGeom prst="rect">
            <a:avLst/>
          </a:prstGeom>
        </p:spPr>
      </p:pic>
      <p:pic>
        <p:nvPicPr>
          <p:cNvPr id="49" name="그림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096" y="2821495"/>
            <a:ext cx="1217487" cy="1529083"/>
          </a:xfrm>
          <a:prstGeom prst="rect">
            <a:avLst/>
          </a:prstGeom>
        </p:spPr>
      </p:pic>
      <p:sp>
        <p:nvSpPr>
          <p:cNvPr id="80" name="TextBox 79"/>
          <p:cNvSpPr txBox="1"/>
          <p:nvPr/>
        </p:nvSpPr>
        <p:spPr>
          <a:xfrm>
            <a:off x="5101526" y="4387481"/>
            <a:ext cx="106738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b="1" dirty="0" smtClean="0">
                <a:latin typeface="세방고딕 Regular"/>
                <a:ea typeface="세방고딕 Regular"/>
              </a:rPr>
              <a:t>장착 배터리</a:t>
            </a:r>
            <a:r>
              <a:rPr lang="en-US" altLang="ko-KR" sz="900" b="1" dirty="0" smtClean="0">
                <a:latin typeface="세방고딕 Regular"/>
                <a:ea typeface="세방고딕 Regular"/>
              </a:rPr>
              <a:t>.</a:t>
            </a:r>
          </a:p>
          <a:p>
            <a:pPr lvl="0" algn="ctr">
              <a:defRPr/>
            </a:pPr>
            <a:r>
              <a:rPr lang="en-US" altLang="ko-KR" sz="900" b="1" dirty="0" smtClean="0">
                <a:latin typeface="세방고딕 Regular"/>
                <a:ea typeface="세방고딕 Regular"/>
              </a:rPr>
              <a:t>(LFP </a:t>
            </a:r>
            <a:r>
              <a:rPr lang="ko-KR" altLang="en-US" sz="900" b="1" dirty="0" smtClean="0">
                <a:latin typeface="세방고딕 Regular"/>
                <a:ea typeface="세방고딕 Regular"/>
              </a:rPr>
              <a:t>배터리</a:t>
            </a:r>
            <a:r>
              <a:rPr lang="en-US" altLang="ko-KR" sz="900" b="1" dirty="0" smtClean="0">
                <a:latin typeface="세방고딕 Regular"/>
                <a:ea typeface="세방고딕 Regular"/>
              </a:rPr>
              <a:t>)</a:t>
            </a:r>
            <a:endParaRPr lang="en-US" altLang="ko-KR" sz="900" b="1" dirty="0">
              <a:latin typeface="세방고딕 Regular"/>
              <a:ea typeface="세방고딕 Regular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6459146" y="4408448"/>
            <a:ext cx="1067385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900" b="1" dirty="0" smtClean="0">
                <a:latin typeface="세방고딕 Regular"/>
                <a:ea typeface="세방고딕 Regular"/>
              </a:rPr>
              <a:t>BMS</a:t>
            </a:r>
            <a:endParaRPr lang="en-US" altLang="ko-KR" sz="900" b="1" dirty="0">
              <a:latin typeface="세방고딕 Regular"/>
              <a:ea typeface="세방고딕 Regular"/>
            </a:endParaRPr>
          </a:p>
        </p:txBody>
      </p:sp>
      <p:pic>
        <p:nvPicPr>
          <p:cNvPr id="50" name="그림 4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2588" y="4814683"/>
            <a:ext cx="2171859" cy="1628894"/>
          </a:xfrm>
          <a:prstGeom prst="rect">
            <a:avLst/>
          </a:prstGeom>
        </p:spPr>
      </p:pic>
      <p:pic>
        <p:nvPicPr>
          <p:cNvPr id="51" name="그림 5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066409" y="4821266"/>
            <a:ext cx="1152743" cy="1147388"/>
          </a:xfrm>
          <a:prstGeom prst="rect">
            <a:avLst/>
          </a:prstGeom>
        </p:spPr>
      </p:pic>
      <p:sp>
        <p:nvSpPr>
          <p:cNvPr id="86" name="타원 85"/>
          <p:cNvSpPr/>
          <p:nvPr/>
        </p:nvSpPr>
        <p:spPr>
          <a:xfrm>
            <a:off x="5836684" y="4902994"/>
            <a:ext cx="360040" cy="963027"/>
          </a:xfrm>
          <a:prstGeom prst="ellipse">
            <a:avLst/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4" name="직선 화살표 연결선 53"/>
          <p:cNvCxnSpPr/>
          <p:nvPr/>
        </p:nvCxnSpPr>
        <p:spPr>
          <a:xfrm>
            <a:off x="6080913" y="5433974"/>
            <a:ext cx="1130985" cy="144016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/>
          <p:cNvSpPr txBox="1"/>
          <p:nvPr/>
        </p:nvSpPr>
        <p:spPr>
          <a:xfrm>
            <a:off x="6590328" y="6510536"/>
            <a:ext cx="174054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900" b="1" dirty="0" smtClean="0">
                <a:latin typeface="세방고딕 Regular"/>
                <a:ea typeface="세방고딕 Regular"/>
              </a:rPr>
              <a:t>당사 브랜드 사칭</a:t>
            </a:r>
            <a:endParaRPr lang="en-US" altLang="ko-KR" sz="900" b="1" dirty="0">
              <a:latin typeface="세방고딕 Regular"/>
              <a:ea typeface="세방고딕 Regular"/>
            </a:endParaRPr>
          </a:p>
        </p:txBody>
      </p:sp>
      <p:graphicFrame>
        <p:nvGraphicFramePr>
          <p:cNvPr id="16" name="개체 15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8826681"/>
              </p:ext>
            </p:extLst>
          </p:nvPr>
        </p:nvGraphicFramePr>
        <p:xfrm>
          <a:off x="7873671" y="2986139"/>
          <a:ext cx="914400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프레젠테이션" showAsIcon="1" r:id="rId11" imgW="914400" imgH="771480" progId="PowerPoint.Show.12">
                  <p:embed/>
                </p:oleObj>
              </mc:Choice>
              <mc:Fallback>
                <p:oleObj name="프레젠테이션" showAsIcon="1" r:id="rId11" imgW="914400" imgH="771480" progId="PowerPoint.Show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873671" y="2986139"/>
                        <a:ext cx="914400" cy="7715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400" b="1"/>
              <a:t>현장점검결과 </a:t>
            </a:r>
            <a:r>
              <a:rPr lang="en-US" altLang="ko-KR" sz="2400" b="1"/>
              <a:t>PL </a:t>
            </a:r>
            <a:r>
              <a:rPr lang="ko-KR" altLang="en-US" sz="2400" b="1"/>
              <a:t>위험성 의견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251520" y="2691872"/>
            <a:ext cx="7848872" cy="3833472"/>
          </a:xfrm>
          <a:prstGeom prst="rect">
            <a:avLst/>
          </a:prstGeom>
          <a:noFill/>
          <a:ln w="9525">
            <a:noFill/>
            <a:miter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8502842"/>
              </p:ext>
            </p:extLst>
          </p:nvPr>
        </p:nvGraphicFramePr>
        <p:xfrm>
          <a:off x="204192" y="1052736"/>
          <a:ext cx="8400257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81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81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96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243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/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/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/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>
                        <a:defRPr/>
                      </a:pPr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 dirty="0" smtClean="0"/>
                        <a:t>수용적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 dirty="0" err="1" smtClean="0"/>
                        <a:t>당해물건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en-US" altLang="ko-KR" sz="1400" dirty="0" smtClean="0"/>
                        <a:t>A-1</a:t>
                      </a:r>
                      <a:endParaRPr lang="en-US" altLang="ko-KR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400" dirty="0" smtClean="0"/>
                        <a:t>제품 점검 의견 수용적</a:t>
                      </a:r>
                      <a:endParaRPr lang="en-US" altLang="ko-KR" sz="140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326230" y="692696"/>
            <a:ext cx="359769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1200" b="1" dirty="0"/>
              <a:t>1. </a:t>
            </a:r>
            <a:r>
              <a:rPr lang="ko-KR" altLang="en-US" sz="1200" b="1" dirty="0" err="1"/>
              <a:t>개인소비자</a:t>
            </a:r>
            <a:r>
              <a:rPr lang="ko-KR" altLang="en-US" sz="1200" b="1" dirty="0">
                <a:latin typeface="+mn-ea"/>
              </a:rPr>
              <a:t> </a:t>
            </a:r>
            <a:r>
              <a:rPr lang="en-US" altLang="ko-KR" sz="1200" b="1" dirty="0" smtClean="0">
                <a:latin typeface="+mn-ea"/>
              </a:rPr>
              <a:t>(AGM80L) </a:t>
            </a:r>
            <a:r>
              <a:rPr lang="en-US" altLang="ko-KR" sz="1200" b="1" dirty="0" smtClean="0"/>
              <a:t> 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348880"/>
            <a:ext cx="1984839" cy="27699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US" altLang="ko-KR" sz="1200" b="1"/>
              <a:t>※PL </a:t>
            </a:r>
            <a:r>
              <a:rPr lang="ko-KR" altLang="en-US" sz="1200" b="1"/>
              <a:t>위험성 의견 분류표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225</Words>
  <Application>Microsoft Office PowerPoint</Application>
  <PresentationFormat>화면 슬라이드 쇼(4:3)</PresentationFormat>
  <Paragraphs>64</Paragraphs>
  <Slides>2</Slides>
  <Notes>1</Notes>
  <HiddenSlides>0</HiddenSlides>
  <MMClips>0</MMClips>
  <ScaleCrop>false</ScaleCrop>
  <HeadingPairs>
    <vt:vector size="8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세방고딕 Regular</vt:lpstr>
      <vt:lpstr>Arial</vt:lpstr>
      <vt:lpstr>Wingdings</vt:lpstr>
      <vt:lpstr>1_Office 테마</vt:lpstr>
      <vt:lpstr>Microsoft 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104</cp:revision>
  <cp:lastPrinted>2026-01-13T23:57:51Z</cp:lastPrinted>
  <dcterms:created xsi:type="dcterms:W3CDTF">2018-07-03T00:02:36Z</dcterms:created>
  <dcterms:modified xsi:type="dcterms:W3CDTF">2026-03-11T05:55:46Z</dcterms:modified>
  <cp:version/>
</cp:coreProperties>
</file>