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vml" ContentType="application/vnd.openxmlformats-officedocument.vmlDrawing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32"/>
  </p:notesMasterIdLst>
  <p:handoutMasterIdLst>
    <p:handoutMasterId r:id="rId33"/>
  </p:handoutMasterIdLst>
  <p:sldIdLst>
    <p:sldId id="374" r:id="rId3"/>
    <p:sldId id="375" r:id="rId4"/>
    <p:sldId id="450" r:id="rId5"/>
    <p:sldId id="391" r:id="rId6"/>
    <p:sldId id="489" r:id="rId7"/>
    <p:sldId id="392" r:id="rId8"/>
    <p:sldId id="490" r:id="rId9"/>
    <p:sldId id="451" r:id="rId10"/>
    <p:sldId id="452" r:id="rId11"/>
    <p:sldId id="454" r:id="rId12"/>
    <p:sldId id="464" r:id="rId13"/>
    <p:sldId id="491" r:id="rId14"/>
    <p:sldId id="492" r:id="rId15"/>
    <p:sldId id="493" r:id="rId16"/>
    <p:sldId id="494" r:id="rId17"/>
    <p:sldId id="495" r:id="rId18"/>
    <p:sldId id="496" r:id="rId19"/>
    <p:sldId id="497" r:id="rId20"/>
    <p:sldId id="498" r:id="rId21"/>
    <p:sldId id="499" r:id="rId22"/>
    <p:sldId id="500" r:id="rId23"/>
    <p:sldId id="501" r:id="rId24"/>
    <p:sldId id="502" r:id="rId25"/>
    <p:sldId id="503" r:id="rId26"/>
    <p:sldId id="504" r:id="rId27"/>
    <p:sldId id="505" r:id="rId28"/>
    <p:sldId id="506" r:id="rId29"/>
    <p:sldId id="507" r:id="rId30"/>
    <p:sldId id="483" r:id="rId31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0000"/>
    <a:srgbClr val="333333"/>
    <a:srgbClr val="0083CD"/>
    <a:srgbClr val="EAEAEA"/>
    <a:srgbClr val="103991"/>
    <a:srgbClr val="808080"/>
    <a:srgbClr val="000000"/>
    <a:srgbClr val="B2B2B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979" autoAdjust="0"/>
    <p:restoredTop sz="97138" autoAdjust="0"/>
  </p:normalViewPr>
  <p:slideViewPr>
    <p:cSldViewPr snapToGrid="0" showGuides="1">
      <p:cViewPr>
        <p:scale>
          <a:sx n="100" d="100"/>
          <a:sy n="100" d="100"/>
        </p:scale>
        <p:origin x="-1302" y="-342"/>
      </p:cViewPr>
      <p:guideLst>
        <p:guide orient="horz" pos="2160"/>
        <p:guide pos="45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48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0469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493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17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3541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65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4198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589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89850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13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75077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6786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04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273315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25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39487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49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2.xml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vmlDrawing" Target="../drawings/vmlDrawing10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32" name="비트맵 이미지" r:id="rId12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  <p:sldLayoutId id="2147484627" r:id="rId7"/>
    <p:sldLayoutId id="2147484628" r:id="rId8"/>
    <p:sldLayoutId id="2147484629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57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750293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369048" y="5388862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2013.02.25</a:t>
            </a:r>
          </a:p>
          <a:p>
            <a:pPr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>
              <a:lnSpc>
                <a:spcPct val="150000"/>
              </a:lnSpc>
            </a:pP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SD_01 </a:t>
            </a:r>
            <a:r>
              <a:rPr kumimoji="1" lang="en-US" altLang="ko-KR" sz="2400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Consingment</a:t>
            </a: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(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위탁</a:t>
            </a: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)</a:t>
            </a:r>
            <a:endParaRPr lang="en-US" altLang="ko-KR" sz="24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/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2013. 02. 25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김중환 과장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 프로세스 진행에 대해 전반적인 프로세스를 이해하고 단계별 작업 내용에 대해 숙지한다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납기관리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0538" y="1338263"/>
            <a:ext cx="8939212" cy="489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납기관리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5575" y="1352550"/>
            <a:ext cx="899275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9" name="Group 5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709431300"/>
              </p:ext>
            </p:extLst>
          </p:nvPr>
        </p:nvGraphicFramePr>
        <p:xfrm>
          <a:off x="469902" y="1352550"/>
          <a:ext cx="8969374" cy="4792409"/>
        </p:xfrm>
        <a:graphic>
          <a:graphicData uri="http://schemas.openxmlformats.org/drawingml/2006/table">
            <a:tbl>
              <a:tblPr/>
              <a:tblGrid>
                <a:gridCol w="606470"/>
                <a:gridCol w="1474679"/>
                <a:gridCol w="1674710"/>
                <a:gridCol w="3108957"/>
                <a:gridCol w="1100159"/>
                <a:gridCol w="1004399"/>
              </a:tblGrid>
              <a:tr h="44684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관련 시스템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515181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01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위탁 입고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Order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생성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ctr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위탁</a:t>
                      </a:r>
                      <a:r>
                        <a:rPr lang="en-US" altLang="ko-KR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입고 오더 생성</a:t>
                      </a:r>
                      <a:endParaRPr lang="en-US" altLang="ko-KR" sz="1100" b="0" i="0" u="none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담당자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VA01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02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위탁 입고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Delivery </a:t>
                      </a: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생성</a:t>
                      </a:r>
                      <a:endParaRPr lang="en-US" altLang="ko-KR" sz="1100" b="0" i="0" u="none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당사 </a:t>
                      </a:r>
                      <a:r>
                        <a:rPr lang="en-US" altLang="ko-KR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-&gt; </a:t>
                      </a: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위탁창고로 재고 이동 </a:t>
                      </a:r>
                      <a:endParaRPr lang="en-US" altLang="ko-KR" sz="1100" b="0" i="0" u="none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(WMS interface)</a:t>
                      </a: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담당자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ZVL01N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0319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03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위탁 입고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전산재고 확인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위탁창고 재고 확인</a:t>
                      </a:r>
                      <a:endParaRPr lang="en-US" sz="1100" b="0" i="0" u="non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담당자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MB58</a:t>
                      </a: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/MMBE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0319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04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위탁 출고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고객 소요량 확인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ctr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고객 확정 소요량 확인</a:t>
                      </a:r>
                      <a:endParaRPr lang="en-US" altLang="ko-KR" sz="1100" b="0" i="0" u="none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담당자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Off - line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0319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05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위탁 출고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Order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생성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ctr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위탁</a:t>
                      </a:r>
                      <a:r>
                        <a:rPr lang="en-US" altLang="ko-KR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출고 오더 생성</a:t>
                      </a:r>
                      <a:endParaRPr lang="en-US" altLang="ko-KR" sz="1100" b="0" i="0" u="none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담당자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VA01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0319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06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위탁 출고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kumimoji="1" lang="en-US" altLang="ko-KR" sz="1100" dirty="0" smtClean="0">
                          <a:latin typeface="+mn-ea"/>
                          <a:ea typeface="+mn-ea"/>
                        </a:rPr>
                        <a:t>Delivery </a:t>
                      </a:r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생성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ctr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위탁 출고 </a:t>
                      </a:r>
                      <a:r>
                        <a:rPr lang="en-US" altLang="ko-KR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DO </a:t>
                      </a: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생성</a:t>
                      </a:r>
                      <a:endParaRPr lang="en-US" altLang="ko-KR" sz="1100" b="0" i="0" u="none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담당자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ZVL01N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5424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07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위탁 출고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출고확정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DO </a:t>
                      </a: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출고 처리</a:t>
                      </a:r>
                      <a:endParaRPr lang="en-US" sz="1100" b="0" i="0" u="non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담당자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VL02N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6725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08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위탁 출고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세금계산서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i="0" u="none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역발행</a:t>
                      </a: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세금계산서 발행</a:t>
                      </a:r>
                      <a:endParaRPr lang="en-US" sz="1100" b="0" i="0" u="non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담당자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ZFIR0020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9575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09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위탁 출고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수금 반제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수금 반제처리</a:t>
                      </a:r>
                      <a:endParaRPr lang="en-US" altLang="ko-KR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담당자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F-30</a:t>
                      </a:r>
                      <a:endParaRPr lang="ko-KR" altLang="en-US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9" name="Group 5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709431300"/>
              </p:ext>
            </p:extLst>
          </p:nvPr>
        </p:nvGraphicFramePr>
        <p:xfrm>
          <a:off x="469902" y="1352550"/>
          <a:ext cx="8969374" cy="3940615"/>
        </p:xfrm>
        <a:graphic>
          <a:graphicData uri="http://schemas.openxmlformats.org/drawingml/2006/table">
            <a:tbl>
              <a:tblPr/>
              <a:tblGrid>
                <a:gridCol w="606470"/>
                <a:gridCol w="1474679"/>
                <a:gridCol w="1674710"/>
                <a:gridCol w="3108957"/>
                <a:gridCol w="1100159"/>
                <a:gridCol w="1004399"/>
              </a:tblGrid>
              <a:tr h="44684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관련 시스템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515181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10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위탁 반품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Order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생성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ctr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위탁</a:t>
                      </a:r>
                      <a:r>
                        <a:rPr lang="en-US" altLang="ko-KR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반품 오더 생성</a:t>
                      </a:r>
                      <a:endParaRPr lang="en-US" altLang="ko-KR" sz="1100" b="0" i="0" u="none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담당자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VA01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11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위탁 반품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kumimoji="1" lang="en-US" altLang="ko-KR" sz="1100" dirty="0" smtClean="0">
                          <a:latin typeface="+mn-ea"/>
                          <a:ea typeface="+mn-ea"/>
                        </a:rPr>
                        <a:t>Delivery </a:t>
                      </a:r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생성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ctr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위탁 반품 </a:t>
                      </a:r>
                      <a:r>
                        <a:rPr lang="en-US" altLang="ko-KR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DO </a:t>
                      </a: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생성</a:t>
                      </a:r>
                      <a:endParaRPr lang="en-US" altLang="ko-KR" sz="1100" b="0" i="0" u="none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담당자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ZVL01N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0319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12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위탁 반품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반품확정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DO </a:t>
                      </a: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반품 처리</a:t>
                      </a:r>
                      <a:endParaRPr lang="en-US" sz="1100" b="0" i="0" u="non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담당자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VL02N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0319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13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위탁 반품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세금계산서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적자 세금계산서 발행</a:t>
                      </a:r>
                      <a:endParaRPr lang="en-US" sz="1100" b="0" i="0" u="non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담당자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ZFIR0020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0319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14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위탁 회수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Order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생성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ctr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위탁</a:t>
                      </a:r>
                      <a:r>
                        <a:rPr lang="en-US" altLang="ko-KR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회수 오더 생성</a:t>
                      </a:r>
                      <a:endParaRPr lang="en-US" altLang="ko-KR" sz="1100" b="0" i="0" u="none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담당자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VA01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0319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15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위탁 회수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Delivery </a:t>
                      </a: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생성</a:t>
                      </a:r>
                      <a:endParaRPr lang="en-US" altLang="ko-KR" sz="1100" b="0" i="0" u="none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위탁창고 </a:t>
                      </a:r>
                      <a:r>
                        <a:rPr lang="en-US" altLang="ko-KR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-&gt; </a:t>
                      </a: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당사로 재고 이동 </a:t>
                      </a:r>
                      <a:endParaRPr lang="en-US" altLang="ko-KR" sz="1100" b="0" i="0" u="none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(WMS interface)</a:t>
                      </a: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담당자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ZVL01N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5424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16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위탁 회수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전산재고 확인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당사 창고 재고 확인</a:t>
                      </a:r>
                      <a:endParaRPr lang="en-US" sz="1100" b="0" i="0" u="non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담당자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ZSDR0430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6725" y="1590675"/>
            <a:ext cx="4829601" cy="325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위탁입고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위탁입고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S/O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생성하기 위한 기초정보 기입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판매조직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유통경로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영업그룹을 기입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유형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ZKB1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위탁입고 오더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Enter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기초정보를 먼저 기입하며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오더유형은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기초정보의 유통경로와 관련된 유형만 리스트화 됨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판매오더생성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판매오더생성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타원 4"/>
          <p:cNvSpPr/>
          <p:nvPr/>
        </p:nvSpPr>
        <p:spPr>
          <a:xfrm>
            <a:off x="1724026" y="3105150"/>
            <a:ext cx="781050" cy="10477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1847851" y="2457450"/>
            <a:ext cx="571500" cy="4000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7" name="직선 화살표 연결선 6"/>
          <p:cNvCxnSpPr>
            <a:stCxn id="5" idx="0"/>
            <a:endCxn id="6" idx="4"/>
          </p:cNvCxnSpPr>
          <p:nvPr/>
        </p:nvCxnSpPr>
        <p:spPr>
          <a:xfrm flipV="1">
            <a:off x="2114551" y="2857500"/>
            <a:ext cx="19050" cy="247650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50" y="1576389"/>
            <a:ext cx="4962525" cy="3624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위탁입고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SO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상세내역은 표준 오더와 동일하게 진행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판매오더생성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판매오더생성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338" y="1600200"/>
            <a:ext cx="4410075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위탁입고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기본정보 기입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출하지점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출하창고 기입한다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- 1100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- 6250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울산 일반창고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위탁입고 오더번호를 기입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3)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Click.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배송오더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[SD]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참조하여 아웃바운드납품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ZVL01N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[SD]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참조하여 아웃바운드납품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타원 5"/>
          <p:cNvSpPr/>
          <p:nvPr/>
        </p:nvSpPr>
        <p:spPr>
          <a:xfrm>
            <a:off x="2143126" y="2667000"/>
            <a:ext cx="561974" cy="5905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2114550" y="3743325"/>
            <a:ext cx="914399" cy="31432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33401" y="1905000"/>
            <a:ext cx="866774" cy="37147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9" name="직선 화살표 연결선 8"/>
          <p:cNvCxnSpPr>
            <a:stCxn id="6" idx="4"/>
            <a:endCxn id="7" idx="0"/>
          </p:cNvCxnSpPr>
          <p:nvPr/>
        </p:nvCxnSpPr>
        <p:spPr>
          <a:xfrm>
            <a:off x="2424113" y="3257550"/>
            <a:ext cx="147637" cy="485775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화살표 연결선 11"/>
          <p:cNvCxnSpPr>
            <a:stCxn id="7" idx="1"/>
            <a:endCxn id="8" idx="5"/>
          </p:cNvCxnSpPr>
          <p:nvPr/>
        </p:nvCxnSpPr>
        <p:spPr>
          <a:xfrm flipH="1" flipV="1">
            <a:off x="1273239" y="2222074"/>
            <a:ext cx="975222" cy="1567283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3389" y="1571625"/>
            <a:ext cx="4976811" cy="340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위탁입고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*DO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내역 확인 후 저장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이후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WMS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배차 및 출고 완료시 해당 재고는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현대자동차 위탁 창고로 이동하게 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출고는 완료되었으나 매출이 확정되지 않은 상태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배송오더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[SD]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참조하여 아웃바운드납품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ZVL01N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[SD]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참조하여 아웃바운드납품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위탁입고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 재고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고객창고로 이동이 끝난 재고는 위탁재고 관리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(MB58)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또는 재고 개요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(MMBE)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화면에서 재고를 확인한다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Report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 재고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MB58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 재고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4813" y="1590675"/>
            <a:ext cx="4929187" cy="29973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타원 5"/>
          <p:cNvSpPr/>
          <p:nvPr/>
        </p:nvSpPr>
        <p:spPr>
          <a:xfrm>
            <a:off x="400051" y="1790700"/>
            <a:ext cx="352424" cy="31432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위탁입고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 재고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현대자동차 위탁창고에 재고가 이동된 화면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Report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 재고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MB58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 재고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488" y="1695450"/>
            <a:ext cx="4948237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타원 5"/>
          <p:cNvSpPr/>
          <p:nvPr/>
        </p:nvSpPr>
        <p:spPr>
          <a:xfrm>
            <a:off x="1038226" y="2905125"/>
            <a:ext cx="2733674" cy="5715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4" y="1662114"/>
            <a:ext cx="4852986" cy="3414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위탁출고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소요량이 확정되면 현대자동차 위탁창고에서 라인으로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투입되는 위탁출고 진행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위탁출고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S/O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생성하기 위한 기초정보 기입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판매조직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유통경로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영업그룹을 기입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유형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ZKE1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위탁출고 오더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Enter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기초정보를 먼저 기입하며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오더유형은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기초정보의 유통경로와 관련된 유형만 리스트화 됨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판매오더생성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판매오더생성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타원 4"/>
          <p:cNvSpPr/>
          <p:nvPr/>
        </p:nvSpPr>
        <p:spPr>
          <a:xfrm>
            <a:off x="1828801" y="3333750"/>
            <a:ext cx="781050" cy="10477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1952626" y="2686050"/>
            <a:ext cx="571500" cy="4000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7" name="직선 화살표 연결선 6"/>
          <p:cNvCxnSpPr>
            <a:stCxn id="5" idx="0"/>
            <a:endCxn id="6" idx="4"/>
          </p:cNvCxnSpPr>
          <p:nvPr/>
        </p:nvCxnSpPr>
        <p:spPr>
          <a:xfrm flipV="1">
            <a:off x="2219326" y="3086100"/>
            <a:ext cx="19050" cy="247650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위탁출고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SO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상세내역은 표준 오더와 동일하게 진행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위탁창고의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 재고 중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개만 확정하여 진행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판매오더생성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판매오더생성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5" y="1624013"/>
            <a:ext cx="4886325" cy="367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1963" y="1562100"/>
            <a:ext cx="4852987" cy="316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위탁출고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기본정보 기입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출하지점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출하창고는 위탁 입고와 동일하게 기입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- 1100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- 6250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울산 일반창고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위탁출고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오더번호를 기입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3)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Click.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배송오더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[SD]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참조하여 아웃바운드납품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ZVL01N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[SD]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참조하여 아웃바운드납품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타원 5"/>
          <p:cNvSpPr/>
          <p:nvPr/>
        </p:nvSpPr>
        <p:spPr>
          <a:xfrm>
            <a:off x="2143126" y="2667000"/>
            <a:ext cx="561974" cy="5905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2114550" y="3743325"/>
            <a:ext cx="914399" cy="31432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33401" y="1905000"/>
            <a:ext cx="866774" cy="37147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9" name="직선 화살표 연결선 8"/>
          <p:cNvCxnSpPr>
            <a:stCxn id="6" idx="4"/>
            <a:endCxn id="7" idx="0"/>
          </p:cNvCxnSpPr>
          <p:nvPr/>
        </p:nvCxnSpPr>
        <p:spPr>
          <a:xfrm>
            <a:off x="2424113" y="3257550"/>
            <a:ext cx="147637" cy="485775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화살표 연결선 11"/>
          <p:cNvCxnSpPr>
            <a:stCxn id="7" idx="1"/>
            <a:endCxn id="8" idx="5"/>
          </p:cNvCxnSpPr>
          <p:nvPr/>
        </p:nvCxnSpPr>
        <p:spPr>
          <a:xfrm flipH="1" flipV="1">
            <a:off x="1273239" y="2222074"/>
            <a:ext cx="975222" cy="1567283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위탁출고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출고내용 확인 후 출고전기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click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 출고는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WMS interface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타지 않으므로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바로 출고전기하여 재고를 처리한다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이후 매출확정은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batch job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의해 자동으로 처리되며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출고 확정분에 대한 역발행 세금계산서는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동일하게 처리한다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영업회계 매뉴얼 참조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배송오더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[SD]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참조하여 아웃바운드납품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ZVL01N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[SD]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참조하여 아웃바운드납품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3863" y="1619250"/>
            <a:ext cx="4986337" cy="361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9" y="1704975"/>
            <a:ext cx="5014912" cy="280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위탁출고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 재고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 재고 중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개는 매출확정되고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개의 잔량이 남음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Report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 재고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MB58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 재고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타원 5"/>
          <p:cNvSpPr/>
          <p:nvPr/>
        </p:nvSpPr>
        <p:spPr>
          <a:xfrm>
            <a:off x="1038226" y="2905125"/>
            <a:ext cx="2733674" cy="5715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2438" y="1557338"/>
            <a:ext cx="4910137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위탁반품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거래처 현장라인에서 위탁창고로 반품되는 단계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위탁반품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S/O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생성하기 위한 기초정보 기입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판매조직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유통경로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영업그룹을 기입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유형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ZKR1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위탁반품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Enter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기초정보를 먼저 기입하며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오더유형은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기초정보의 유통경로와 관련된 유형만 리스트화 됨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판매오더생성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판매오더생성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타원 4"/>
          <p:cNvSpPr/>
          <p:nvPr/>
        </p:nvSpPr>
        <p:spPr>
          <a:xfrm>
            <a:off x="1828801" y="3333750"/>
            <a:ext cx="781050" cy="10477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1952626" y="2686050"/>
            <a:ext cx="571500" cy="4000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7" name="직선 화살표 연결선 6"/>
          <p:cNvCxnSpPr>
            <a:stCxn id="5" idx="0"/>
            <a:endCxn id="6" idx="4"/>
          </p:cNvCxnSpPr>
          <p:nvPr/>
        </p:nvCxnSpPr>
        <p:spPr>
          <a:xfrm flipV="1">
            <a:off x="2219326" y="3086100"/>
            <a:ext cx="19050" cy="247650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위탁반품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상세내역은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일반반품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오더와 동일하게 진행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일반 반품오더처럼 오더사유에 반품사유 지정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소요량 확정에 따른 차이에 대한 반품일 경우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구분을 위해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결산반품 의 사유로 지정한다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판매오더생성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판매오더생성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3389" y="1619250"/>
            <a:ext cx="5002548" cy="340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타원 5"/>
          <p:cNvSpPr/>
          <p:nvPr/>
        </p:nvSpPr>
        <p:spPr>
          <a:xfrm>
            <a:off x="1276351" y="3810000"/>
            <a:ext cx="1724024" cy="2095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9100" y="1585914"/>
            <a:ext cx="4752019" cy="3109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위탁반품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기본정보 기입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반품지점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반품창고는 위탁 출고와 동일하게 기입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- 1100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- 6250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울산 일반창고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위탁반품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오더번호를 기입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3)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Click.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배송오더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[SD]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참조하여 아웃바운드납품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ZVL01N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[SD]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참조하여 아웃바운드납품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타원 5"/>
          <p:cNvSpPr/>
          <p:nvPr/>
        </p:nvSpPr>
        <p:spPr>
          <a:xfrm>
            <a:off x="2143126" y="2667000"/>
            <a:ext cx="561974" cy="5905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2114550" y="3743325"/>
            <a:ext cx="914399" cy="31432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33401" y="1905000"/>
            <a:ext cx="866774" cy="37147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9" name="직선 화살표 연결선 8"/>
          <p:cNvCxnSpPr>
            <a:stCxn id="6" idx="4"/>
            <a:endCxn id="7" idx="0"/>
          </p:cNvCxnSpPr>
          <p:nvPr/>
        </p:nvCxnSpPr>
        <p:spPr>
          <a:xfrm>
            <a:off x="2424113" y="3257550"/>
            <a:ext cx="147637" cy="485775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화살표 연결선 11"/>
          <p:cNvCxnSpPr>
            <a:stCxn id="7" idx="1"/>
            <a:endCxn id="8" idx="5"/>
          </p:cNvCxnSpPr>
          <p:nvPr/>
        </p:nvCxnSpPr>
        <p:spPr>
          <a:xfrm flipH="1" flipV="1">
            <a:off x="1273239" y="2222074"/>
            <a:ext cx="975222" cy="1567283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위탁반품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반품내용 확인 및 진행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 반품은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WMS interface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타지 않으므로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header(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모자버튼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클릭하여 선적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tab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출하유형에 반품유형만 지정한 후 입고전기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click.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별도의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interface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단계 없이 입고가 확정됨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이후 매출확정은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batch job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의해 자동으로 처리되며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 확정분에 대한 적자 세금계산서는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동일하게 처리한다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영업회계 매뉴얼 참조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배송오더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[SD]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참조하여 아웃바운드납품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ZVL01N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[SD]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참조하여 아웃바운드납품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57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5" y="1619250"/>
            <a:ext cx="380815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6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6850" y="2386013"/>
            <a:ext cx="3933825" cy="2766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타원 6"/>
          <p:cNvSpPr/>
          <p:nvPr/>
        </p:nvSpPr>
        <p:spPr>
          <a:xfrm>
            <a:off x="1095376" y="1762125"/>
            <a:ext cx="352424" cy="2857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8" name="직선 화살표 연결선 7"/>
          <p:cNvCxnSpPr>
            <a:stCxn id="7" idx="4"/>
          </p:cNvCxnSpPr>
          <p:nvPr/>
        </p:nvCxnSpPr>
        <p:spPr>
          <a:xfrm>
            <a:off x="1271588" y="2047875"/>
            <a:ext cx="1023937" cy="857250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타원 8"/>
          <p:cNvSpPr/>
          <p:nvPr/>
        </p:nvSpPr>
        <p:spPr>
          <a:xfrm>
            <a:off x="2209801" y="2819400"/>
            <a:ext cx="352424" cy="2857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0" name="직선 화살표 연결선 9"/>
          <p:cNvCxnSpPr>
            <a:stCxn id="9" idx="4"/>
            <a:endCxn id="11" idx="1"/>
          </p:cNvCxnSpPr>
          <p:nvPr/>
        </p:nvCxnSpPr>
        <p:spPr>
          <a:xfrm>
            <a:off x="2386013" y="3105150"/>
            <a:ext cx="1255409" cy="174773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타원 10"/>
          <p:cNvSpPr/>
          <p:nvPr/>
        </p:nvSpPr>
        <p:spPr>
          <a:xfrm>
            <a:off x="3524250" y="4829175"/>
            <a:ext cx="800099" cy="16192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2000251" y="1781175"/>
            <a:ext cx="514350" cy="2286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5" name="직선 화살표 연결선 14"/>
          <p:cNvCxnSpPr>
            <a:stCxn id="11" idx="0"/>
            <a:endCxn id="14" idx="5"/>
          </p:cNvCxnSpPr>
          <p:nvPr/>
        </p:nvCxnSpPr>
        <p:spPr>
          <a:xfrm flipH="1" flipV="1">
            <a:off x="2439276" y="1976297"/>
            <a:ext cx="1485024" cy="285287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67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250" y="1685925"/>
            <a:ext cx="4905375" cy="276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위탁반품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 재고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개의 잔량에 위탁반품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개가 더해져 현재 위탁창고의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총 재고는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개가 됨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Report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 재고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MB58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 재고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타원 5"/>
          <p:cNvSpPr/>
          <p:nvPr/>
        </p:nvSpPr>
        <p:spPr>
          <a:xfrm>
            <a:off x="1038226" y="2905125"/>
            <a:ext cx="2733674" cy="5715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78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9" y="1609725"/>
            <a:ext cx="4976812" cy="344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위탁회수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위탁창고에서 당사 제품창고로 반품되는 과정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위탁회수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S/O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생성하기 위한 기초정보 기입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판매조직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유통경로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영업그룹을 기입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유형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ZKA1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위탁회수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Enter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기초정보를 먼저 기입하며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오더유형은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기초정보의 유통경로와 관련된 유형만 리스트화 됨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판매오더생성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판매오더생성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타원 4"/>
          <p:cNvSpPr/>
          <p:nvPr/>
        </p:nvSpPr>
        <p:spPr>
          <a:xfrm>
            <a:off x="1828801" y="3333750"/>
            <a:ext cx="781050" cy="10477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1952626" y="2686050"/>
            <a:ext cx="571500" cy="4000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7" name="직선 화살표 연결선 6"/>
          <p:cNvCxnSpPr>
            <a:stCxn id="5" idx="0"/>
            <a:endCxn id="6" idx="4"/>
          </p:cNvCxnSpPr>
          <p:nvPr/>
        </p:nvCxnSpPr>
        <p:spPr>
          <a:xfrm flipV="1">
            <a:off x="2219326" y="3086100"/>
            <a:ext cx="19050" cy="247650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88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3388" y="1638300"/>
            <a:ext cx="4996339" cy="346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위탁회수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상세내역은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일반반품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오더와 동일하게 진행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일반 반품오더처럼 오더사유에 반품사유 지정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판매오더생성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판매오더생성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타원 5"/>
          <p:cNvSpPr/>
          <p:nvPr/>
        </p:nvSpPr>
        <p:spPr>
          <a:xfrm>
            <a:off x="1057276" y="3695700"/>
            <a:ext cx="1724024" cy="2095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98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9" y="1604963"/>
            <a:ext cx="4995862" cy="332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위탁회수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기본정보 기입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회수지점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회수창고는 사유에 따라 창고 지정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- 1100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-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6450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울산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반품창고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위탁회수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오더번호를 기입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3)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Click.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배송오더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[SD]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참조하여 아웃바운드납품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ZVL01N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[SD]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참조하여 아웃바운드납품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타원 5"/>
          <p:cNvSpPr/>
          <p:nvPr/>
        </p:nvSpPr>
        <p:spPr>
          <a:xfrm>
            <a:off x="2143126" y="2667000"/>
            <a:ext cx="561974" cy="5905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2114550" y="3743325"/>
            <a:ext cx="914399" cy="31432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33401" y="1905000"/>
            <a:ext cx="866774" cy="37147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9" name="직선 화살표 연결선 8"/>
          <p:cNvCxnSpPr>
            <a:stCxn id="6" idx="4"/>
            <a:endCxn id="7" idx="0"/>
          </p:cNvCxnSpPr>
          <p:nvPr/>
        </p:nvCxnSpPr>
        <p:spPr>
          <a:xfrm>
            <a:off x="2424113" y="3257550"/>
            <a:ext cx="147637" cy="485775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화살표 연결선 11"/>
          <p:cNvCxnSpPr>
            <a:stCxn id="7" idx="1"/>
            <a:endCxn id="8" idx="5"/>
          </p:cNvCxnSpPr>
          <p:nvPr/>
        </p:nvCxnSpPr>
        <p:spPr>
          <a:xfrm flipH="1" flipV="1">
            <a:off x="1273239" y="2222074"/>
            <a:ext cx="975222" cy="1567283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위탁회수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회수내용 확인 및 진행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 회수는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header(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모자버튼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클릭하여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tab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출하유형에 반품유형을 지정한 후 저장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WMS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interface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된 후 배차 및 회수 처리가 끝나면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batch job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으로 입고 확정이 되어 위탁창고에서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당사 창고로 재고가 이동함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배송오더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[SD]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참조하여 아웃바운드납품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ZVL01N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[SD]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참조하여 아웃바운드납품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57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5" y="1619250"/>
            <a:ext cx="380815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6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6850" y="2386013"/>
            <a:ext cx="3933825" cy="2766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타원 6"/>
          <p:cNvSpPr/>
          <p:nvPr/>
        </p:nvSpPr>
        <p:spPr>
          <a:xfrm>
            <a:off x="1095376" y="1762125"/>
            <a:ext cx="352424" cy="2857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8" name="직선 화살표 연결선 7"/>
          <p:cNvCxnSpPr>
            <a:stCxn id="7" idx="4"/>
          </p:cNvCxnSpPr>
          <p:nvPr/>
        </p:nvCxnSpPr>
        <p:spPr>
          <a:xfrm>
            <a:off x="1271588" y="2047875"/>
            <a:ext cx="1023937" cy="857250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타원 8"/>
          <p:cNvSpPr/>
          <p:nvPr/>
        </p:nvSpPr>
        <p:spPr>
          <a:xfrm>
            <a:off x="2209801" y="2819400"/>
            <a:ext cx="352424" cy="2857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0" name="직선 화살표 연결선 9"/>
          <p:cNvCxnSpPr>
            <a:stCxn id="9" idx="4"/>
            <a:endCxn id="11" idx="1"/>
          </p:cNvCxnSpPr>
          <p:nvPr/>
        </p:nvCxnSpPr>
        <p:spPr>
          <a:xfrm>
            <a:off x="2386013" y="3105150"/>
            <a:ext cx="1255409" cy="174773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타원 10"/>
          <p:cNvSpPr/>
          <p:nvPr/>
        </p:nvSpPr>
        <p:spPr>
          <a:xfrm>
            <a:off x="3524250" y="4829175"/>
            <a:ext cx="800099" cy="16192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19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2439" y="1609725"/>
            <a:ext cx="4938712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위탁반품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 재고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개의 위탁창고 재고에서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개가 회수되어 빠지게 되고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현재 위탁창고 재고는 없슴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Report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 재고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MB58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 재고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타원 5"/>
          <p:cNvSpPr/>
          <p:nvPr/>
        </p:nvSpPr>
        <p:spPr>
          <a:xfrm>
            <a:off x="457201" y="2762250"/>
            <a:ext cx="2733674" cy="5715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999030" y="2781300"/>
            <a:ext cx="424507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000" dirty="0" smtClean="0">
                <a:latin typeface="+mn-ea"/>
                <a:ea typeface="+mn-ea"/>
              </a:rPr>
              <a:t>감사합니다</a:t>
            </a:r>
            <a:r>
              <a:rPr lang="en-US" altLang="ko-KR" sz="6000" dirty="0" smtClean="0">
                <a:latin typeface="+mn-ea"/>
                <a:ea typeface="+mn-ea"/>
              </a:rPr>
              <a:t>.</a:t>
            </a:r>
            <a:endParaRPr lang="ko-KR" altLang="en-US" sz="6000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14438</TotalTime>
  <Words>1679</Words>
  <Application>Microsoft Office PowerPoint</Application>
  <PresentationFormat>A4 용지(210x297mm)</PresentationFormat>
  <Paragraphs>511</Paragraphs>
  <Slides>29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29</vt:i4>
      </vt:variant>
    </vt:vector>
  </HeadingPairs>
  <TitlesOfParts>
    <vt:vector size="32" baseType="lpstr">
      <vt:lpstr>Office Theme</vt:lpstr>
      <vt:lpstr>1_Office Theme</vt:lpstr>
      <vt:lpstr>비트맵 이미지</vt:lpstr>
      <vt:lpstr>슬라이드 0</vt:lpstr>
      <vt:lpstr>문서 개정 이력</vt:lpstr>
      <vt:lpstr>교육 개요</vt:lpstr>
      <vt:lpstr>교육 개요</vt:lpstr>
      <vt:lpstr>교육 개요</vt:lpstr>
      <vt:lpstr>교육 개요</vt:lpstr>
      <vt:lpstr>교육 개요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a</cp:lastModifiedBy>
  <cp:revision>514</cp:revision>
  <cp:lastPrinted>2006-08-30T13:33:06Z</cp:lastPrinted>
  <dcterms:created xsi:type="dcterms:W3CDTF">2008-05-17T00:48:54Z</dcterms:created>
  <dcterms:modified xsi:type="dcterms:W3CDTF">2013-03-25T20:14:26Z</dcterms:modified>
</cp:coreProperties>
</file>