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69" r:id="rId3"/>
    <p:sldId id="290" r:id="rId4"/>
    <p:sldId id="291" r:id="rId5"/>
    <p:sldId id="292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5" r:id="rId15"/>
    <p:sldId id="293" r:id="rId16"/>
    <p:sldId id="294" r:id="rId17"/>
    <p:sldId id="295" r:id="rId18"/>
    <p:sldId id="286" r:id="rId19"/>
    <p:sldId id="287" r:id="rId20"/>
    <p:sldId id="288" r:id="rId21"/>
    <p:sldId id="289" r:id="rId22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33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75" d="100"/>
          <a:sy n="75" d="100"/>
        </p:scale>
        <p:origin x="-1056" y="-7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69FFCB-A8A1-4FB5-A6DF-99CDBF1DEE81}" type="datetimeFigureOut">
              <a:rPr lang="en-US" smtClean="0"/>
              <a:pPr/>
              <a:t>10/31/2013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B59153-C5D8-4C0D-8F2B-1B3336A9D5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84052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2500" y="685800"/>
            <a:ext cx="4953000" cy="3429000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5.bin"/><Relationship Id="rId4" Type="http://schemas.openxmlformats.org/officeDocument/2006/relationships/image" Target="../media/image9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200">
              <a:solidFill>
                <a:srgbClr val="000000"/>
              </a:solidFill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2659364752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2086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1188128737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2087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Slide Number Placeholder 22"/>
          <p:cNvSpPr txBox="1">
            <a:spLocks/>
          </p:cNvSpPr>
          <p:nvPr userDrawn="1"/>
        </p:nvSpPr>
        <p:spPr>
          <a:xfrm>
            <a:off x="3797300" y="6465890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E21D87B-3FC2-4C96-A295-E56B0187B7D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>
            <a:noAutofit/>
          </a:bodyPr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6"/>
            <a:ext cx="2519242" cy="610911"/>
          </a:xfrm>
          <a:prstGeom prst="rect">
            <a:avLst/>
          </a:prstGeom>
        </p:spPr>
        <p:txBody>
          <a:bodyPr wrap="none"/>
          <a:lstStyle>
            <a:lvl1pPr marL="0" indent="0" algn="r">
              <a:buNone/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2679261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6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6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>
              <a:solidFill>
                <a:srgbClr val="000000"/>
              </a:solidFill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>
              <a:solidFill>
                <a:srgbClr val="000000"/>
              </a:solidFill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1" y="1185863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288" y="6373813"/>
            <a:ext cx="1509712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9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344246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200">
              <a:solidFill>
                <a:srgbClr val="000000"/>
              </a:solidFill>
            </a:endParaRPr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587863743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4134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625532244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4135" name="비트맵 이미지" r:id="rId5" imgW="4029637" imgH="1228571" progId="PBrush">
              <p:embed/>
            </p:oleObj>
          </a:graphicData>
        </a:graphic>
      </p:graphicFrame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Slide Number Placeholder 22"/>
          <p:cNvSpPr txBox="1">
            <a:spLocks/>
          </p:cNvSpPr>
          <p:nvPr userDrawn="1"/>
        </p:nvSpPr>
        <p:spPr>
          <a:xfrm>
            <a:off x="3797300" y="6465890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8B835D46-8045-40E5-A77C-6DB8EE70D0FB}" type="slidenum">
              <a:rPr lang="en-US" smtClean="0">
                <a:solidFill>
                  <a:prstClr val="black"/>
                </a:solidFill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339667"/>
            <a:ext cx="3465957" cy="369302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24"/>
          <p:cNvSpPr>
            <a:spLocks noGrp="1"/>
          </p:cNvSpPr>
          <p:nvPr>
            <p:ph type="body" sz="quarter" idx="12"/>
          </p:nvPr>
        </p:nvSpPr>
        <p:spPr>
          <a:xfrm>
            <a:off x="273050" y="1484314"/>
            <a:ext cx="9359900" cy="576263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텍스트 개체 틀 2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r">
              <a:buFontTx/>
              <a:buNone/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endParaRPr lang="ko-KR" alt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936568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1619251"/>
            <a:ext cx="437515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5035550" y="1619251"/>
            <a:ext cx="4375150" cy="452596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vmlDrawing" Target="../drawings/vmlDrawing1.vml"/><Relationship Id="rId11" Type="http://schemas.openxmlformats.org/officeDocument/2006/relationships/image" Target="../media/image2.png"/><Relationship Id="rId5" Type="http://schemas.openxmlformats.org/officeDocument/2006/relationships/theme" Target="../theme/theme1.xml"/><Relationship Id="rId10" Type="http://schemas.openxmlformats.org/officeDocument/2006/relationships/oleObject" Target="../embeddings/oleObject1.bin"/><Relationship Id="rId4" Type="http://schemas.openxmlformats.org/officeDocument/2006/relationships/slideLayout" Target="../slideLayouts/slideLayout4.xml"/><Relationship Id="rId9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200">
              <a:solidFill>
                <a:srgbClr val="000000"/>
              </a:solidFill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4061068230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1045" name="비트맵 이미지" r:id="rId10" imgW="4029637" imgH="1228571" progId="PBrush">
              <p:embed/>
            </p:oleObj>
          </a:graphicData>
        </a:graphic>
      </p:graphicFrame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lide Number Placeholder 22"/>
          <p:cNvSpPr txBox="1">
            <a:spLocks/>
          </p:cNvSpPr>
          <p:nvPr userDrawn="1"/>
        </p:nvSpPr>
        <p:spPr>
          <a:xfrm>
            <a:off x="3797300" y="6465890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B1FCA9C-FBC2-4A48-BA9F-BB725DF38109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AcnRoadmap_ID_2" hidden="1"/>
          <p:cNvSpPr txBox="1"/>
          <p:nvPr userDrawn="1">
            <p:custDataLst>
              <p:tags r:id="rId7"/>
            </p:custDataLst>
          </p:nvPr>
        </p:nvSpPr>
        <p:spPr bwMode="gray">
          <a:xfrm>
            <a:off x="4772819" y="88900"/>
            <a:ext cx="4187031" cy="184666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200" b="1" i="1">
                <a:solidFill>
                  <a:srgbClr val="000000"/>
                </a:solidFill>
                <a:latin typeface="Arial" charset="0"/>
              </a:rPr>
              <a:t>Roadmap</a:t>
            </a:r>
          </a:p>
        </p:txBody>
      </p:sp>
      <p:sp>
        <p:nvSpPr>
          <p:cNvPr id="3" name="AcnActionTitle_ID_3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 bwMode="gray">
          <a:xfrm>
            <a:off x="179390" y="909638"/>
            <a:ext cx="8780463" cy="27463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AcnSubjectTitle_ID_4" hidden="1"/>
          <p:cNvSpPr txBox="1"/>
          <p:nvPr userDrawn="1">
            <p:custDataLst>
              <p:tags r:id="rId9"/>
            </p:custDataLst>
          </p:nvPr>
        </p:nvSpPr>
        <p:spPr bwMode="gray">
          <a:xfrm>
            <a:off x="179389" y="1420815"/>
            <a:ext cx="6985000" cy="246221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>
                <a:solidFill>
                  <a:prstClr val="black"/>
                </a:solidFill>
                <a:latin typeface="Arial" charset="0"/>
              </a:rPr>
              <a:t>Subject Title</a:t>
            </a:r>
          </a:p>
        </p:txBody>
      </p:sp>
    </p:spTree>
    <p:extLst>
      <p:ext uri="{BB962C8B-B14F-4D97-AF65-F5344CB8AC3E}">
        <p14:creationId xmlns="" xmlns:p14="http://schemas.microsoft.com/office/powerpoint/2010/main" val="1913403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5" r:id="rId4"/>
  </p:sldLayoutIdLst>
  <p:hf sldNum="0" hdr="0" ftr="0" dt="0"/>
  <p:txStyles>
    <p:titleStyle>
      <a:lvl1pPr marL="0" indent="0" algn="l" rtl="0" eaLnBrk="0" fontAlgn="base" hangingPunct="0">
        <a:lnSpc>
          <a:spcPct val="100000"/>
        </a:lnSpc>
        <a:spcBef>
          <a:spcPct val="0"/>
        </a:spcBef>
        <a:spcAft>
          <a:spcPct val="0"/>
        </a:spcAft>
        <a:buNone/>
        <a:defRPr lang="en-US" altLang="zh-SG" sz="1800" b="1" i="0" dirty="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3"/>
          <p:cNvSpPr>
            <a:spLocks noChangeArrowheads="1"/>
          </p:cNvSpPr>
          <p:nvPr/>
        </p:nvSpPr>
        <p:spPr bwMode="gray">
          <a:xfrm>
            <a:off x="3152800" y="3073400"/>
            <a:ext cx="6408712" cy="1507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2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FTA </a:t>
            </a:r>
            <a:r>
              <a:rPr lang="ko-KR" altLang="en-US" sz="2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교육 자료</a:t>
            </a:r>
            <a:endParaRPr lang="en-US" altLang="ko-KR" sz="2400" b="1" dirty="0" smtClean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구매문서</a:t>
            </a:r>
            <a:r>
              <a:rPr lang="en-US" altLang="ko-KR" sz="2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 </a:t>
            </a:r>
            <a:r>
              <a:rPr lang="ko-KR" altLang="en-US" sz="2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전송</a:t>
            </a:r>
            <a:endParaRPr lang="en-US" altLang="ko-KR" sz="16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12291" name="직사각형 6"/>
          <p:cNvSpPr>
            <a:spLocks noChangeArrowheads="1"/>
          </p:cNvSpPr>
          <p:nvPr/>
        </p:nvSpPr>
        <p:spPr bwMode="auto">
          <a:xfrm>
            <a:off x="6330950" y="5424492"/>
            <a:ext cx="2271713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2013.10.10</a:t>
            </a:r>
            <a:endParaRPr lang="en-US" altLang="ko-KR" sz="12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8470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5" name="AutoShape 368"/>
          <p:cNvCxnSpPr>
            <a:cxnSpLocks noChangeShapeType="1"/>
            <a:stCxn id="107" idx="2"/>
            <a:endCxn id="84" idx="6"/>
          </p:cNvCxnSpPr>
          <p:nvPr/>
        </p:nvCxnSpPr>
        <p:spPr bwMode="auto">
          <a:xfrm>
            <a:off x="4412940" y="1772816"/>
            <a:ext cx="0" cy="528352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ysDash"/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1" name="Text Box 403"/>
          <p:cNvSpPr txBox="1">
            <a:spLocks noChangeArrowheads="1"/>
          </p:cNvSpPr>
          <p:nvPr/>
        </p:nvSpPr>
        <p:spPr bwMode="auto">
          <a:xfrm>
            <a:off x="4736976" y="1772816"/>
            <a:ext cx="49212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ERP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7" name="AutoShape 3"/>
          <p:cNvSpPr>
            <a:spLocks noChangeArrowheads="1"/>
          </p:cNvSpPr>
          <p:nvPr/>
        </p:nvSpPr>
        <p:spPr bwMode="auto">
          <a:xfrm>
            <a:off x="3728864" y="1100702"/>
            <a:ext cx="1368152" cy="672114"/>
          </a:xfrm>
          <a:prstGeom prst="bevel">
            <a:avLst>
              <a:gd name="adj" fmla="val 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latin typeface="+mn-ea"/>
              </a:rPr>
              <a:t>PO</a:t>
            </a:r>
            <a:r>
              <a:rPr lang="ko-KR" altLang="en-US" sz="1200" b="1" dirty="0" smtClean="0">
                <a:latin typeface="+mn-ea"/>
              </a:rPr>
              <a:t>생성</a:t>
            </a:r>
            <a:endParaRPr lang="en-US" altLang="ko-KR" sz="1200" b="1" dirty="0" smtClean="0">
              <a:latin typeface="+mn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latin typeface="+mn-ea"/>
              </a:rPr>
              <a:t>(ME21N)</a:t>
            </a:r>
            <a:endParaRPr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9" name="AutoShape 3"/>
          <p:cNvSpPr>
            <a:spLocks noChangeArrowheads="1"/>
          </p:cNvSpPr>
          <p:nvPr/>
        </p:nvSpPr>
        <p:spPr bwMode="auto">
          <a:xfrm>
            <a:off x="5655940" y="1100702"/>
            <a:ext cx="1440160" cy="647700"/>
          </a:xfrm>
          <a:prstGeom prst="bevel">
            <a:avLst>
              <a:gd name="adj" fmla="val 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PO 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승인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(NOTES)</a:t>
            </a:r>
            <a:endParaRPr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10" name="AutoShape 368"/>
          <p:cNvCxnSpPr>
            <a:cxnSpLocks noChangeShapeType="1"/>
            <a:stCxn id="107" idx="0"/>
            <a:endCxn id="109" idx="4"/>
          </p:cNvCxnSpPr>
          <p:nvPr/>
        </p:nvCxnSpPr>
        <p:spPr bwMode="auto">
          <a:xfrm flipV="1">
            <a:off x="5097016" y="1424552"/>
            <a:ext cx="558924" cy="12207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9" name="Text Box 403"/>
          <p:cNvSpPr txBox="1">
            <a:spLocks noChangeArrowheads="1"/>
          </p:cNvSpPr>
          <p:nvPr/>
        </p:nvSpPr>
        <p:spPr bwMode="auto">
          <a:xfrm>
            <a:off x="6159996" y="1772816"/>
            <a:ext cx="708149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(NOTES)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4" name="AutoShape 3"/>
          <p:cNvSpPr>
            <a:spLocks noChangeArrowheads="1"/>
          </p:cNvSpPr>
          <p:nvPr/>
        </p:nvSpPr>
        <p:spPr bwMode="auto">
          <a:xfrm>
            <a:off x="3656856" y="2301168"/>
            <a:ext cx="1512168" cy="647700"/>
          </a:xfrm>
          <a:prstGeom prst="bevel">
            <a:avLst>
              <a:gd name="adj" fmla="val 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latin typeface="+mn-ea"/>
              </a:rPr>
              <a:t>PO</a:t>
            </a:r>
            <a:r>
              <a:rPr lang="ko-KR" altLang="en-US" sz="1200" b="1" dirty="0" smtClean="0">
                <a:latin typeface="+mn-ea"/>
              </a:rPr>
              <a:t> 승인</a:t>
            </a:r>
            <a:endParaRPr lang="en-US" altLang="ko-KR" sz="1200" b="1" dirty="0" smtClean="0">
              <a:latin typeface="+mn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latin typeface="+mn-ea"/>
              </a:rPr>
              <a:t>(ME29N)</a:t>
            </a:r>
            <a:endParaRPr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0" name="AutoShape 3"/>
          <p:cNvSpPr>
            <a:spLocks noChangeArrowheads="1"/>
          </p:cNvSpPr>
          <p:nvPr/>
        </p:nvSpPr>
        <p:spPr bwMode="auto">
          <a:xfrm>
            <a:off x="2144688" y="1100702"/>
            <a:ext cx="1296144" cy="647700"/>
          </a:xfrm>
          <a:prstGeom prst="bevel">
            <a:avLst>
              <a:gd name="adj" fmla="val 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latin typeface="+mn-ea"/>
              </a:rPr>
              <a:t>PO </a:t>
            </a:r>
            <a:r>
              <a:rPr lang="ko-KR" altLang="en-US" sz="1200" b="1" dirty="0" smtClean="0">
                <a:latin typeface="+mn-ea"/>
              </a:rPr>
              <a:t>전환</a:t>
            </a:r>
            <a:endParaRPr lang="en-US" altLang="ko-KR" sz="1200" b="1" dirty="0" smtClean="0">
              <a:latin typeface="+mn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latin typeface="+mn-ea"/>
              </a:rPr>
              <a:t>(ZMMR0150)</a:t>
            </a:r>
          </a:p>
        </p:txBody>
      </p:sp>
      <p:cxnSp>
        <p:nvCxnSpPr>
          <p:cNvPr id="91" name="AutoShape 368"/>
          <p:cNvCxnSpPr>
            <a:cxnSpLocks noChangeShapeType="1"/>
            <a:stCxn id="90" idx="0"/>
            <a:endCxn id="107" idx="4"/>
          </p:cNvCxnSpPr>
          <p:nvPr/>
        </p:nvCxnSpPr>
        <p:spPr bwMode="auto">
          <a:xfrm>
            <a:off x="3440832" y="1424552"/>
            <a:ext cx="288032" cy="12207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4" name="AutoShape 3"/>
          <p:cNvSpPr>
            <a:spLocks noChangeArrowheads="1"/>
          </p:cNvSpPr>
          <p:nvPr/>
        </p:nvSpPr>
        <p:spPr bwMode="auto">
          <a:xfrm>
            <a:off x="632520" y="1100702"/>
            <a:ext cx="1224136" cy="647700"/>
          </a:xfrm>
          <a:prstGeom prst="bevel">
            <a:avLst>
              <a:gd name="adj" fmla="val 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latin typeface="+mn-ea"/>
              </a:rPr>
              <a:t>PR </a:t>
            </a:r>
            <a:r>
              <a:rPr lang="ko-KR" altLang="en-US" sz="1200" b="1" dirty="0" smtClean="0">
                <a:latin typeface="+mn-ea"/>
              </a:rPr>
              <a:t>생성</a:t>
            </a:r>
            <a:endParaRPr lang="en-US" altLang="ko-KR" sz="1200" b="1" dirty="0" smtClean="0">
              <a:latin typeface="+mn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latin typeface="+mn-ea"/>
              </a:rPr>
              <a:t>(ZMMR0140)</a:t>
            </a:r>
          </a:p>
        </p:txBody>
      </p:sp>
      <p:cxnSp>
        <p:nvCxnSpPr>
          <p:cNvPr id="97" name="AutoShape 368"/>
          <p:cNvCxnSpPr>
            <a:cxnSpLocks noChangeShapeType="1"/>
            <a:stCxn id="94" idx="0"/>
            <a:endCxn id="90" idx="4"/>
          </p:cNvCxnSpPr>
          <p:nvPr/>
        </p:nvCxnSpPr>
        <p:spPr bwMode="auto">
          <a:xfrm>
            <a:off x="1856656" y="1424552"/>
            <a:ext cx="288032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8" name="Oval 6"/>
          <p:cNvSpPr>
            <a:spLocks noChangeArrowheads="1"/>
          </p:cNvSpPr>
          <p:nvPr/>
        </p:nvSpPr>
        <p:spPr bwMode="auto">
          <a:xfrm>
            <a:off x="488504" y="956686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120" name="Oval 6"/>
          <p:cNvSpPr>
            <a:spLocks noChangeArrowheads="1"/>
          </p:cNvSpPr>
          <p:nvPr/>
        </p:nvSpPr>
        <p:spPr bwMode="auto">
          <a:xfrm>
            <a:off x="2000672" y="956686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1" name="Oval 6"/>
          <p:cNvSpPr>
            <a:spLocks noChangeArrowheads="1"/>
          </p:cNvSpPr>
          <p:nvPr/>
        </p:nvSpPr>
        <p:spPr bwMode="auto">
          <a:xfrm>
            <a:off x="3584848" y="961126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5" name="Text Box 403"/>
          <p:cNvSpPr txBox="1">
            <a:spLocks noChangeArrowheads="1"/>
          </p:cNvSpPr>
          <p:nvPr/>
        </p:nvSpPr>
        <p:spPr bwMode="auto">
          <a:xfrm>
            <a:off x="4748907" y="2996952"/>
            <a:ext cx="49212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ERP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6" name="Text Box 403"/>
          <p:cNvSpPr txBox="1">
            <a:spLocks noChangeArrowheads="1"/>
          </p:cNvSpPr>
          <p:nvPr/>
        </p:nvSpPr>
        <p:spPr bwMode="auto">
          <a:xfrm>
            <a:off x="1352600" y="1772816"/>
            <a:ext cx="49212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ERP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7" name="Text Box 403"/>
          <p:cNvSpPr txBox="1">
            <a:spLocks noChangeArrowheads="1"/>
          </p:cNvSpPr>
          <p:nvPr/>
        </p:nvSpPr>
        <p:spPr bwMode="auto">
          <a:xfrm>
            <a:off x="3008784" y="1772816"/>
            <a:ext cx="49212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ERP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3" name="AutoShape 3"/>
          <p:cNvSpPr>
            <a:spLocks noChangeArrowheads="1"/>
          </p:cNvSpPr>
          <p:nvPr/>
        </p:nvSpPr>
        <p:spPr bwMode="auto">
          <a:xfrm>
            <a:off x="7185248" y="2300796"/>
            <a:ext cx="1800200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PO 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전송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구매문서 전송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36" name="Shape 135"/>
          <p:cNvCxnSpPr>
            <a:stCxn id="109" idx="0"/>
            <a:endCxn id="133" idx="6"/>
          </p:cNvCxnSpPr>
          <p:nvPr/>
        </p:nvCxnSpPr>
        <p:spPr>
          <a:xfrm>
            <a:off x="7096100" y="1424552"/>
            <a:ext cx="989248" cy="876244"/>
          </a:xfrm>
          <a:prstGeom prst="bentConnector2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AutoShape 368"/>
          <p:cNvCxnSpPr>
            <a:cxnSpLocks noChangeShapeType="1"/>
            <a:stCxn id="84" idx="0"/>
            <a:endCxn id="133" idx="4"/>
          </p:cNvCxnSpPr>
          <p:nvPr/>
        </p:nvCxnSpPr>
        <p:spPr bwMode="auto">
          <a:xfrm flipV="1">
            <a:off x="5169024" y="2624646"/>
            <a:ext cx="2016224" cy="372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ysDash"/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8" name="AutoShape 3"/>
          <p:cNvSpPr>
            <a:spLocks noChangeArrowheads="1"/>
          </p:cNvSpPr>
          <p:nvPr/>
        </p:nvSpPr>
        <p:spPr bwMode="auto">
          <a:xfrm>
            <a:off x="7833320" y="3669066"/>
            <a:ext cx="1584176" cy="792088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구매문서 로그 조회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(FTA02)</a:t>
            </a:r>
            <a:endParaRPr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5" name="Text Box 403"/>
          <p:cNvSpPr txBox="1">
            <a:spLocks noChangeArrowheads="1"/>
          </p:cNvSpPr>
          <p:nvPr/>
        </p:nvSpPr>
        <p:spPr bwMode="auto">
          <a:xfrm>
            <a:off x="8565331" y="2996952"/>
            <a:ext cx="49212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ERP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9" name="Oval 6"/>
          <p:cNvSpPr>
            <a:spLocks noChangeArrowheads="1"/>
          </p:cNvSpPr>
          <p:nvPr/>
        </p:nvSpPr>
        <p:spPr bwMode="auto">
          <a:xfrm>
            <a:off x="5529064" y="985168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0" name="Oval 6"/>
          <p:cNvSpPr>
            <a:spLocks noChangeArrowheads="1"/>
          </p:cNvSpPr>
          <p:nvPr/>
        </p:nvSpPr>
        <p:spPr bwMode="auto">
          <a:xfrm>
            <a:off x="3512840" y="2156780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1" name="Oval 6"/>
          <p:cNvSpPr>
            <a:spLocks noChangeArrowheads="1"/>
          </p:cNvSpPr>
          <p:nvPr/>
        </p:nvSpPr>
        <p:spPr bwMode="auto">
          <a:xfrm>
            <a:off x="7058372" y="2113254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2" name="Oval 6"/>
          <p:cNvSpPr>
            <a:spLocks noChangeArrowheads="1"/>
          </p:cNvSpPr>
          <p:nvPr/>
        </p:nvSpPr>
        <p:spPr bwMode="auto">
          <a:xfrm>
            <a:off x="7689304" y="3429000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5" name="Text Box 403"/>
          <p:cNvSpPr txBox="1">
            <a:spLocks noChangeArrowheads="1"/>
          </p:cNvSpPr>
          <p:nvPr/>
        </p:nvSpPr>
        <p:spPr bwMode="auto">
          <a:xfrm>
            <a:off x="9069387" y="4485196"/>
            <a:ext cx="492125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GTS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AutoShape 3"/>
          <p:cNvSpPr>
            <a:spLocks noChangeArrowheads="1"/>
          </p:cNvSpPr>
          <p:nvPr/>
        </p:nvSpPr>
        <p:spPr bwMode="auto">
          <a:xfrm>
            <a:off x="5601072" y="3669066"/>
            <a:ext cx="1584176" cy="792088"/>
          </a:xfrm>
          <a:prstGeom prst="bevel">
            <a:avLst>
              <a:gd name="adj" fmla="val 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공급업체용 확인서 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발급대상리스트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(FTA01)</a:t>
            </a:r>
            <a:endParaRPr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Oval 6"/>
          <p:cNvSpPr>
            <a:spLocks noChangeArrowheads="1"/>
          </p:cNvSpPr>
          <p:nvPr/>
        </p:nvSpPr>
        <p:spPr bwMode="auto">
          <a:xfrm>
            <a:off x="5474196" y="3453042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7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37" name="AutoShape 368"/>
          <p:cNvCxnSpPr>
            <a:cxnSpLocks noChangeShapeType="1"/>
            <a:stCxn id="148" idx="4"/>
            <a:endCxn id="35" idx="0"/>
          </p:cNvCxnSpPr>
          <p:nvPr/>
        </p:nvCxnSpPr>
        <p:spPr bwMode="auto">
          <a:xfrm flipH="1">
            <a:off x="7185248" y="4065110"/>
            <a:ext cx="648072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0" name="Text Box 403"/>
          <p:cNvSpPr txBox="1">
            <a:spLocks noChangeArrowheads="1"/>
          </p:cNvSpPr>
          <p:nvPr/>
        </p:nvSpPr>
        <p:spPr bwMode="auto">
          <a:xfrm>
            <a:off x="6765131" y="4485196"/>
            <a:ext cx="492125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GTS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5" name="Shape 44"/>
          <p:cNvCxnSpPr>
            <a:stCxn id="133" idx="2"/>
            <a:endCxn id="148" idx="6"/>
          </p:cNvCxnSpPr>
          <p:nvPr/>
        </p:nvCxnSpPr>
        <p:spPr>
          <a:xfrm rot="16200000" flipH="1">
            <a:off x="7995093" y="3038751"/>
            <a:ext cx="720570" cy="540060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5385048" y="1988840"/>
            <a:ext cx="4176464" cy="2736304"/>
          </a:xfrm>
          <a:prstGeom prst="rect">
            <a:avLst/>
          </a:prstGeom>
          <a:noFill/>
          <a:ln w="34925">
            <a:solidFill>
              <a:srgbClr val="0033C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2" name="Text Box 403"/>
          <p:cNvSpPr txBox="1">
            <a:spLocks noChangeArrowheads="1"/>
          </p:cNvSpPr>
          <p:nvPr/>
        </p:nvSpPr>
        <p:spPr bwMode="auto">
          <a:xfrm>
            <a:off x="7545288" y="3188934"/>
            <a:ext cx="504056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I/F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6" name="Text Box 403"/>
          <p:cNvSpPr txBox="1">
            <a:spLocks noChangeArrowheads="1"/>
          </p:cNvSpPr>
          <p:nvPr/>
        </p:nvSpPr>
        <p:spPr bwMode="auto">
          <a:xfrm>
            <a:off x="560512" y="5181000"/>
            <a:ext cx="9001000" cy="830997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1)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구매 오더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(PO) </a:t>
            </a:r>
            <a:r>
              <a:rPr lang="ko-KR" altLang="en-US" sz="12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작성후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Notes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에서 최종 승인권자가 승인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(PO 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상태변경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시 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GTS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로 자동 전송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2)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구매 오더 타입 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NB,ZZ,ZY,Z1  ※)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수입상품 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이동유형 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101 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기준이며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GR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처리시 원산지 확인서 입력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수입국명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3)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구매문서 전송 기준 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원산지 확인서 중점 관리 업체 해당 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PO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9" name="Title 1"/>
          <p:cNvSpPr>
            <a:spLocks noGrp="1"/>
          </p:cNvSpPr>
          <p:nvPr>
            <p:ph type="title"/>
          </p:nvPr>
        </p:nvSpPr>
        <p:spPr>
          <a:xfrm>
            <a:off x="273050" y="188640"/>
            <a:ext cx="6984206" cy="52032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구매문서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 프로세스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38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구매문서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046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itle 1"/>
          <p:cNvSpPr>
            <a:spLocks noGrp="1"/>
          </p:cNvSpPr>
          <p:nvPr>
            <p:ph type="title"/>
          </p:nvPr>
        </p:nvSpPr>
        <p:spPr>
          <a:xfrm>
            <a:off x="273050" y="188640"/>
            <a:ext cx="6984206" cy="52032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구매문서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 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ERP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메뉴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6496" y="980728"/>
            <a:ext cx="4968552" cy="527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직사각형 38"/>
          <p:cNvSpPr/>
          <p:nvPr/>
        </p:nvSpPr>
        <p:spPr>
          <a:xfrm>
            <a:off x="632520" y="3212976"/>
            <a:ext cx="3960440" cy="14401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1" name="모서리가 둥근 사각형 설명선 40"/>
          <p:cNvSpPr/>
          <p:nvPr/>
        </p:nvSpPr>
        <p:spPr>
          <a:xfrm>
            <a:off x="5529064" y="2924944"/>
            <a:ext cx="3960440" cy="1152128"/>
          </a:xfrm>
          <a:prstGeom prst="wedgeRoundRectCallout">
            <a:avLst>
              <a:gd name="adj1" fmla="val -75549"/>
              <a:gd name="adj2" fmla="val -16224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/>
            <a:r>
              <a:rPr lang="en-US" altLang="ko-KR" sz="1400" b="1" dirty="0" smtClean="0">
                <a:solidFill>
                  <a:schemeClr val="tx1"/>
                </a:solidFill>
              </a:rPr>
              <a:t>1.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수작업 전송 시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구매문서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번호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marL="342900" indent="-342900"/>
            <a:r>
              <a:rPr lang="en-US" altLang="ko-KR" sz="1400" b="1" dirty="0" smtClean="0">
                <a:solidFill>
                  <a:schemeClr val="tx1"/>
                </a:solidFill>
              </a:rPr>
              <a:t>2.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전송 대상 구매문서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원산지 확인서 수취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marL="342900" indent="-342900"/>
            <a:r>
              <a:rPr lang="en-US" altLang="ko-KR" sz="1400" b="1" dirty="0" smtClean="0">
                <a:solidFill>
                  <a:schemeClr val="tx1"/>
                </a:solidFill>
              </a:rPr>
              <a:t>  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대상 중점관리 업체의 해당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PO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문서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전송</a:t>
            </a:r>
            <a:endParaRPr lang="en-US" altLang="ko-KR" sz="1400" b="1" dirty="0" smtClean="0">
              <a:solidFill>
                <a:schemeClr val="tx1"/>
              </a:solidFill>
            </a:endParaRPr>
          </a:p>
        </p:txBody>
      </p:sp>
      <p:sp>
        <p:nvSpPr>
          <p:cNvPr id="42" name="AutoShape 3"/>
          <p:cNvSpPr>
            <a:spLocks noChangeArrowheads="1"/>
          </p:cNvSpPr>
          <p:nvPr/>
        </p:nvSpPr>
        <p:spPr bwMode="auto">
          <a:xfrm>
            <a:off x="416496" y="980728"/>
            <a:ext cx="1000311" cy="36004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ERP</a:t>
            </a: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구매문서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046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itle 1"/>
          <p:cNvSpPr>
            <a:spLocks noGrp="1"/>
          </p:cNvSpPr>
          <p:nvPr>
            <p:ph type="title"/>
          </p:nvPr>
        </p:nvSpPr>
        <p:spPr>
          <a:xfrm>
            <a:off x="273050" y="188640"/>
            <a:ext cx="6984206" cy="52032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구매문서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 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GTS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메뉴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6496" y="908721"/>
            <a:ext cx="4896544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1064568" y="2708920"/>
            <a:ext cx="1512168" cy="14401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5745088" y="2420888"/>
            <a:ext cx="3096344" cy="576064"/>
          </a:xfrm>
          <a:prstGeom prst="wedgeRoundRectCallout">
            <a:avLst>
              <a:gd name="adj1" fmla="val -152104"/>
              <a:gd name="adj2" fmla="val 10182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구매문서 전송 로그 조회</a:t>
            </a:r>
            <a:endParaRPr lang="en-US" altLang="ko-KR" sz="1400" b="1" dirty="0" smtClean="0">
              <a:solidFill>
                <a:schemeClr val="tx1"/>
              </a:solidFill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416496" y="908720"/>
            <a:ext cx="1000311" cy="36004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GTS</a:t>
            </a: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구매문서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046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41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latinLnBrk="0">
              <a:defRPr/>
            </a:pPr>
            <a:r>
              <a:rPr lang="ko-KR" altLang="en-US" sz="1600" b="1" dirty="0">
                <a:solidFill>
                  <a:srgbClr val="000000"/>
                </a:solidFill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4" y="823913"/>
            <a:ext cx="831851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white"/>
                </a:solidFill>
              </a:rPr>
              <a:t>1</a:t>
            </a: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62880009"/>
              </p:ext>
            </p:extLst>
          </p:nvPr>
        </p:nvGraphicFramePr>
        <p:xfrm>
          <a:off x="992560" y="1484785"/>
          <a:ext cx="7920880" cy="1421060"/>
        </p:xfrm>
        <a:graphic>
          <a:graphicData uri="http://schemas.openxmlformats.org/drawingml/2006/table">
            <a:tbl>
              <a:tblPr/>
              <a:tblGrid>
                <a:gridCol w="1728192"/>
                <a:gridCol w="3090343"/>
                <a:gridCol w="1466394"/>
                <a:gridCol w="1635951"/>
              </a:tblGrid>
              <a:tr h="432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세부내역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953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구매문서 전송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구매문서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(PO)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구매문서 전송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전송 로그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latin typeface="+mn-ea"/>
                        </a:rPr>
                        <a:t>FTA02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3" y="260648"/>
            <a:ext cx="6983413" cy="448967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sz="1800" dirty="0" smtClean="0"/>
              <a:t>교육 개요</a:t>
            </a:r>
          </a:p>
        </p:txBody>
      </p:sp>
      <p:sp>
        <p:nvSpPr>
          <p:cNvPr id="6" name="Text Box 403"/>
          <p:cNvSpPr txBox="1">
            <a:spLocks noChangeArrowheads="1"/>
          </p:cNvSpPr>
          <p:nvPr/>
        </p:nvSpPr>
        <p:spPr bwMode="auto">
          <a:xfrm>
            <a:off x="920552" y="4077072"/>
            <a:ext cx="7992889" cy="1944216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 anchorCtr="0">
            <a:normAutofit/>
          </a:bodyPr>
          <a:lstStyle/>
          <a:p>
            <a:pPr marL="342900" indent="-342900">
              <a:lnSpc>
                <a:spcPct val="120000"/>
              </a:lnSpc>
            </a:pPr>
            <a:r>
              <a:rPr lang="en-US" altLang="ko-KR" sz="1300" b="1" dirty="0" smtClean="0"/>
              <a:t>1. </a:t>
            </a:r>
            <a:r>
              <a:rPr lang="ko-KR" altLang="en-US" sz="1300" b="1" dirty="0" smtClean="0"/>
              <a:t>수작업 전송 시 </a:t>
            </a:r>
            <a:r>
              <a:rPr lang="en-US" altLang="ko-KR" sz="1300" b="1" dirty="0" smtClean="0"/>
              <a:t>: </a:t>
            </a:r>
            <a:r>
              <a:rPr lang="ko-KR" altLang="en-US" sz="1300" b="1" dirty="0" smtClean="0"/>
              <a:t>구매문서</a:t>
            </a:r>
            <a:r>
              <a:rPr lang="en-US" altLang="ko-KR" sz="1300" b="1" dirty="0" smtClean="0"/>
              <a:t> </a:t>
            </a:r>
            <a:r>
              <a:rPr lang="ko-KR" altLang="en-US" sz="1300" b="1" dirty="0" smtClean="0"/>
              <a:t>번호</a:t>
            </a:r>
            <a:endParaRPr lang="en-US" altLang="ko-KR" sz="1300" b="1" dirty="0" smtClean="0"/>
          </a:p>
          <a:p>
            <a:pPr marL="342900" indent="-342900">
              <a:lnSpc>
                <a:spcPct val="120000"/>
              </a:lnSpc>
            </a:pPr>
            <a:r>
              <a:rPr lang="en-US" altLang="ko-KR" sz="1300" b="1" dirty="0" smtClean="0"/>
              <a:t>2. </a:t>
            </a:r>
            <a:r>
              <a:rPr lang="ko-KR" altLang="en-US" sz="1300" b="1" dirty="0" smtClean="0"/>
              <a:t>전송 방법 </a:t>
            </a:r>
            <a:r>
              <a:rPr lang="en-US" altLang="ko-KR" sz="1300" b="1" dirty="0" smtClean="0"/>
              <a:t>:  </a:t>
            </a:r>
            <a:r>
              <a:rPr lang="ko-KR" altLang="en-US" sz="1300" b="1" dirty="0" smtClean="0"/>
              <a:t>자동 전송</a:t>
            </a:r>
            <a:endParaRPr lang="en-US" altLang="ko-KR" sz="1300" b="1" dirty="0" smtClean="0"/>
          </a:p>
          <a:p>
            <a:pPr marL="342900" indent="-342900">
              <a:lnSpc>
                <a:spcPct val="120000"/>
              </a:lnSpc>
            </a:pPr>
            <a:r>
              <a:rPr lang="en-US" altLang="ko-KR" sz="1300" b="1" dirty="0" smtClean="0"/>
              <a:t>3. </a:t>
            </a:r>
            <a:r>
              <a:rPr lang="ko-KR" altLang="en-US" sz="1300" b="1" dirty="0" smtClean="0"/>
              <a:t>전송 대상 구매문서 </a:t>
            </a:r>
            <a:r>
              <a:rPr lang="en-US" altLang="ko-KR" sz="1300" b="1" dirty="0" smtClean="0"/>
              <a:t>: </a:t>
            </a:r>
            <a:r>
              <a:rPr lang="ko-KR" altLang="en-US" sz="1300" b="1" dirty="0" smtClean="0"/>
              <a:t>원산지 확인서 수취 대상 중점관리 업체의 해당 </a:t>
            </a:r>
            <a:r>
              <a:rPr lang="en-US" altLang="ko-KR" sz="1300" b="1" dirty="0" smtClean="0"/>
              <a:t>PO</a:t>
            </a:r>
            <a:r>
              <a:rPr lang="ko-KR" altLang="en-US" sz="1300" b="1" dirty="0" smtClean="0"/>
              <a:t>문서</a:t>
            </a:r>
            <a:r>
              <a:rPr lang="en-US" altLang="ko-KR" sz="1300" b="1" dirty="0" smtClean="0"/>
              <a:t> </a:t>
            </a:r>
            <a:r>
              <a:rPr lang="ko-KR" altLang="en-US" sz="1300" b="1" dirty="0" smtClean="0"/>
              <a:t>전송</a:t>
            </a:r>
            <a:endParaRPr lang="en-US" altLang="ko-KR" sz="1300" b="1" dirty="0" smtClean="0"/>
          </a:p>
          <a:p>
            <a:pPr marL="342900" indent="-342900">
              <a:lnSpc>
                <a:spcPct val="120000"/>
              </a:lnSpc>
            </a:pPr>
            <a:r>
              <a:rPr lang="en-US" altLang="ko-KR" sz="1300" b="1" dirty="0" smtClean="0"/>
              <a:t>4.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구매 오더 타입 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NB,ZZ,ZY,Z1 </a:t>
            </a:r>
          </a:p>
          <a:p>
            <a:pPr marL="342900" indent="-342900">
              <a:lnSpc>
                <a:spcPct val="120000"/>
              </a:lnSpc>
            </a:pP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※)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수입상품 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이동유형 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101 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기준이며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GR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처리시 원산지 확인서 입력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수입국명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342900" indent="-342900">
              <a:lnSpc>
                <a:spcPct val="120000"/>
              </a:lnSpc>
            </a:pP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5. 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구매문서가 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GTS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에 전송 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중점관리 협력업체 대상으로 원산지 확인서 발급 대상리스로 전송  </a:t>
            </a:r>
            <a:endParaRPr lang="en-US" altLang="ko-KR" sz="1300" b="1" dirty="0" smtClean="0"/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구매문서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6062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  <a:solidFill>
            <a:schemeClr val="accent2"/>
          </a:solidFill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SAP Global Trade Services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구매문서전송을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선택됩니다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3050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</a:t>
            </a:r>
            <a:r>
              <a:rPr lang="en-US" altLang="ko-KR" dirty="0" smtClean="0"/>
              <a:t>1.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구매문서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(ERP)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구매문서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전송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구매 문서 초기 전송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</a:t>
            </a:r>
            <a:r>
              <a:rPr lang="en-US" altLang="ko-KR" dirty="0" smtClean="0">
                <a:solidFill>
                  <a:srgbClr val="000000"/>
                </a:solidFill>
              </a:rPr>
              <a:t>)</a:t>
            </a:r>
            <a:r>
              <a:rPr lang="ko-KR" altLang="en-US" dirty="0" smtClean="0"/>
              <a:t>도움말</a:t>
            </a:r>
            <a:r>
              <a:rPr lang="ko-KR" altLang="en-US" dirty="0" smtClean="0"/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구매문서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전송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3050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</a:t>
            </a:r>
            <a:r>
              <a:rPr lang="en-US" altLang="ko-KR" dirty="0" smtClean="0"/>
              <a:t>1.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구매문서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(ERP)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구매 문서 복수 선택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b="1" dirty="0" smtClean="0">
                <a:solidFill>
                  <a:srgbClr val="000000"/>
                </a:solidFill>
              </a:rPr>
              <a:t>클립보드에서 업로드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구매문서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전송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73050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</a:t>
            </a:r>
            <a:r>
              <a:rPr lang="en-US" altLang="ko-KR" dirty="0" smtClean="0"/>
              <a:t>1.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구매문서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(ERP)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구매 문서 복수 선택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b="1" dirty="0" smtClean="0">
                <a:solidFill>
                  <a:srgbClr val="000000"/>
                </a:solidFill>
              </a:rPr>
              <a:t>복사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구매문서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전송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73050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</a:t>
            </a:r>
            <a:r>
              <a:rPr lang="en-US" altLang="ko-KR" dirty="0" smtClean="0"/>
              <a:t>1.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구매문서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(ERP)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구매 문서 초기 전송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V </a:t>
            </a:r>
            <a:r>
              <a:rPr lang="ko-KR" altLang="en-US" dirty="0" smtClean="0">
                <a:solidFill>
                  <a:srgbClr val="000000"/>
                </a:solidFill>
              </a:rPr>
              <a:t>마크를 입력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체크하십시오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구매문서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전송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73050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</a:t>
            </a:r>
            <a:r>
              <a:rPr lang="en-US" altLang="ko-KR" dirty="0" smtClean="0"/>
              <a:t>1.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구매문서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(ERP)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구매 문서 초기 전송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b="1" dirty="0" smtClean="0">
                <a:solidFill>
                  <a:srgbClr val="000000"/>
                </a:solidFill>
              </a:rPr>
              <a:t>실행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구매문서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전송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73050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</a:t>
            </a:r>
            <a:r>
              <a:rPr lang="en-US" altLang="ko-KR" dirty="0" smtClean="0"/>
              <a:t>1.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구매문서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(ERP)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368824" y="2564904"/>
            <a:ext cx="1008112" cy="360040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로그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err="1" smtClean="0">
                <a:solidFill>
                  <a:srgbClr val="000000"/>
                </a:solidFill>
              </a:rPr>
              <a:t>뒤로를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구매문서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전송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273050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</a:t>
            </a:r>
            <a:r>
              <a:rPr lang="en-US" altLang="ko-KR" dirty="0" smtClean="0"/>
              <a:t>1.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구매문서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(ERP)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SAP Easy Access  [FTA]</a:t>
            </a:r>
            <a:r>
              <a:rPr lang="ko-KR" altLang="en-US" dirty="0" smtClean="0">
                <a:solidFill>
                  <a:srgbClr val="000000"/>
                </a:solidFill>
              </a:rPr>
              <a:t>원산지관리 </a:t>
            </a:r>
            <a:r>
              <a:rPr lang="en-US" altLang="ko-KR" dirty="0" smtClean="0">
                <a:solidFill>
                  <a:srgbClr val="000000"/>
                </a:solidFill>
              </a:rPr>
              <a:t>Area menu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err="1" smtClean="0"/>
              <a:t>구매오더</a:t>
            </a:r>
            <a:r>
              <a:rPr lang="ko-KR" altLang="en-US" dirty="0" smtClean="0"/>
              <a:t>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 로그 조회를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두 번 클릭합니다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73050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</a:t>
            </a:r>
            <a:r>
              <a:rPr lang="en-US" altLang="ko-KR" dirty="0" smtClean="0"/>
              <a:t>2. </a:t>
            </a:r>
            <a:r>
              <a:rPr lang="ko-KR" altLang="en-US" dirty="0" smtClean="0"/>
              <a:t>구매문서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 로그 조회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_GTS_T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코드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:FTA02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구매문서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로그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  <a:noFill/>
        </p:spPr>
        <p:txBody>
          <a:bodyPr/>
          <a:lstStyle/>
          <a:p>
            <a:r>
              <a:rPr lang="ko-KR" altLang="en-US" dirty="0" err="1" smtClean="0">
                <a:solidFill>
                  <a:srgbClr val="000000"/>
                </a:solidFill>
              </a:rPr>
              <a:t>구매오더</a:t>
            </a:r>
            <a:r>
              <a:rPr lang="ko-KR" altLang="en-US" dirty="0" smtClean="0">
                <a:solidFill>
                  <a:srgbClr val="000000"/>
                </a:solidFill>
              </a:rPr>
              <a:t> 전송 로그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/>
              <a:t>도움말을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en-US" altLang="ko-KR" dirty="0" smtClean="0"/>
          </a:p>
          <a:p>
            <a:pPr marL="0" indent="0">
              <a:buNone/>
            </a:pP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구매문서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로그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모서리가 둥근 사각형 설명선 8"/>
          <p:cNvSpPr/>
          <p:nvPr/>
        </p:nvSpPr>
        <p:spPr>
          <a:xfrm>
            <a:off x="3800872" y="5085184"/>
            <a:ext cx="4968552" cy="360040"/>
          </a:xfrm>
          <a:prstGeom prst="wedgeRoundRectCallout">
            <a:avLst>
              <a:gd name="adj1" fmla="val -18559"/>
              <a:gd name="adj2" fmla="val -793846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dirty="0" smtClean="0">
                <a:solidFill>
                  <a:schemeClr val="tx1"/>
                </a:solidFill>
              </a:rPr>
              <a:t>구매 문서 </a:t>
            </a:r>
            <a:r>
              <a:rPr lang="en-US" altLang="ko-KR" sz="1400" dirty="0" smtClean="0">
                <a:solidFill>
                  <a:schemeClr val="tx1"/>
                </a:solidFill>
              </a:rPr>
              <a:t>NO &amp; </a:t>
            </a:r>
            <a:r>
              <a:rPr lang="ko-KR" altLang="en-US" sz="1400" dirty="0" smtClean="0">
                <a:solidFill>
                  <a:schemeClr val="tx1"/>
                </a:solidFill>
              </a:rPr>
              <a:t>기간</a:t>
            </a:r>
            <a:r>
              <a:rPr lang="en-US" altLang="ko-KR" sz="1400" dirty="0" smtClean="0">
                <a:solidFill>
                  <a:schemeClr val="tx1"/>
                </a:solidFill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</a:rPr>
              <a:t>시작</a:t>
            </a:r>
            <a:r>
              <a:rPr lang="en-US" altLang="ko-KR" sz="1400" dirty="0" smtClean="0">
                <a:solidFill>
                  <a:schemeClr val="tx1"/>
                </a:solidFill>
              </a:rPr>
              <a:t>,</a:t>
            </a:r>
            <a:r>
              <a:rPr lang="ko-KR" altLang="en-US" sz="1400" dirty="0" smtClean="0">
                <a:solidFill>
                  <a:schemeClr val="tx1"/>
                </a:solidFill>
              </a:rPr>
              <a:t>종료일</a:t>
            </a:r>
            <a:r>
              <a:rPr lang="en-US" altLang="ko-KR" sz="1400" dirty="0" smtClean="0">
                <a:solidFill>
                  <a:schemeClr val="tx1"/>
                </a:solidFill>
              </a:rPr>
              <a:t>)</a:t>
            </a:r>
            <a:r>
              <a:rPr lang="ko-KR" altLang="en-US" sz="1400" dirty="0" smtClean="0">
                <a:solidFill>
                  <a:schemeClr val="tx1"/>
                </a:solidFill>
              </a:rPr>
              <a:t>으로 선택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73050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</a:t>
            </a:r>
            <a:r>
              <a:rPr lang="en-US" altLang="ko-KR" dirty="0" smtClean="0"/>
              <a:t>2. </a:t>
            </a:r>
            <a:r>
              <a:rPr lang="ko-KR" altLang="en-US" dirty="0" smtClean="0"/>
              <a:t>구매문서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 로그 조회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_GTS_T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코드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:FTA02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err="1" smtClean="0">
                <a:solidFill>
                  <a:srgbClr val="000000"/>
                </a:solidFill>
              </a:rPr>
              <a:t>구매오더</a:t>
            </a:r>
            <a:r>
              <a:rPr lang="ko-KR" altLang="en-US" dirty="0" smtClean="0">
                <a:solidFill>
                  <a:srgbClr val="000000"/>
                </a:solidFill>
              </a:rPr>
              <a:t> 전송 로그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</a:t>
            </a:r>
            <a:r>
              <a:rPr lang="en-US" altLang="ko-KR" dirty="0" smtClean="0">
                <a:solidFill>
                  <a:srgbClr val="000000"/>
                </a:solidFill>
              </a:rPr>
              <a:t>)</a:t>
            </a:r>
            <a:r>
              <a:rPr lang="ko-KR" altLang="en-US" dirty="0" smtClean="0"/>
              <a:t> 도움말을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구매문서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로그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273050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</a:t>
            </a:r>
            <a:r>
              <a:rPr lang="en-US" altLang="ko-KR" dirty="0" smtClean="0"/>
              <a:t>2. </a:t>
            </a:r>
            <a:r>
              <a:rPr lang="ko-KR" altLang="en-US" dirty="0" smtClean="0"/>
              <a:t>구매문서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 로그 조회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_GTS_T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코드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:FTA02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달력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날짜를 지정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구매문서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로그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273050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</a:t>
            </a:r>
            <a:r>
              <a:rPr lang="en-US" altLang="ko-KR" dirty="0" smtClean="0"/>
              <a:t>2. </a:t>
            </a:r>
            <a:r>
              <a:rPr lang="ko-KR" altLang="en-US" dirty="0" smtClean="0"/>
              <a:t>구매문서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 로그 조회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_GTS_T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코드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:FTA02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  <a:noFill/>
        </p:spPr>
        <p:txBody>
          <a:bodyPr/>
          <a:lstStyle/>
          <a:p>
            <a:r>
              <a:rPr lang="ko-KR" altLang="en-US" dirty="0" err="1" smtClean="0">
                <a:solidFill>
                  <a:srgbClr val="000000"/>
                </a:solidFill>
              </a:rPr>
              <a:t>구매오더</a:t>
            </a:r>
            <a:r>
              <a:rPr lang="ko-KR" altLang="en-US" dirty="0" smtClean="0">
                <a:solidFill>
                  <a:srgbClr val="000000"/>
                </a:solidFill>
              </a:rPr>
              <a:t> 전송 로그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b="1" dirty="0" smtClean="0">
                <a:solidFill>
                  <a:srgbClr val="000000"/>
                </a:solidFill>
              </a:rPr>
              <a:t>실행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en-US" altLang="ko-KR" dirty="0" smtClean="0"/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구매문서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로그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73050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</a:t>
            </a:r>
            <a:r>
              <a:rPr lang="en-US" altLang="ko-KR" dirty="0" smtClean="0"/>
              <a:t>2. </a:t>
            </a:r>
            <a:r>
              <a:rPr lang="ko-KR" altLang="en-US" dirty="0" smtClean="0"/>
              <a:t>구매문서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 로그 조회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_GTS_T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코드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:FTA02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구매 문서 복수 선택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b="1" dirty="0" smtClean="0">
                <a:solidFill>
                  <a:srgbClr val="000000"/>
                </a:solidFill>
              </a:rPr>
              <a:t>클립보드에서 업로드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구매문서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로그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73050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</a:t>
            </a:r>
            <a:r>
              <a:rPr lang="en-US" altLang="ko-KR" dirty="0" smtClean="0"/>
              <a:t>2. </a:t>
            </a:r>
            <a:r>
              <a:rPr lang="ko-KR" altLang="en-US" dirty="0" smtClean="0"/>
              <a:t>구매문서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 로그 조회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_GTS_T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코드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:FTA02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구매 문서 복수 선택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b="1" dirty="0" smtClean="0">
                <a:solidFill>
                  <a:srgbClr val="000000"/>
                </a:solidFill>
              </a:rPr>
              <a:t>복사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구매문서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로그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73050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</a:t>
            </a:r>
            <a:r>
              <a:rPr lang="en-US" altLang="ko-KR" dirty="0" smtClean="0"/>
              <a:t>2. </a:t>
            </a:r>
            <a:r>
              <a:rPr lang="ko-KR" altLang="en-US" dirty="0" smtClean="0"/>
              <a:t>구매문서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 로그 조회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_GTS_T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코드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:FTA02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err="1" smtClean="0">
                <a:solidFill>
                  <a:srgbClr val="000000"/>
                </a:solidFill>
              </a:rPr>
              <a:t>구매오더</a:t>
            </a:r>
            <a:r>
              <a:rPr lang="ko-KR" altLang="en-US" dirty="0" smtClean="0">
                <a:solidFill>
                  <a:srgbClr val="000000"/>
                </a:solidFill>
              </a:rPr>
              <a:t> 전송 로그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b="1" dirty="0" smtClean="0">
                <a:solidFill>
                  <a:srgbClr val="000000"/>
                </a:solidFill>
              </a:rPr>
              <a:t>실행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구매문서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로그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73050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</a:t>
            </a:r>
            <a:r>
              <a:rPr lang="en-US" altLang="ko-KR" dirty="0" smtClean="0"/>
              <a:t>2. </a:t>
            </a:r>
            <a:r>
              <a:rPr lang="ko-KR" altLang="en-US" dirty="0" smtClean="0"/>
              <a:t>구매문서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 로그 조회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_GTS_T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코드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:FTA02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정보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b="1" dirty="0" smtClean="0">
                <a:solidFill>
                  <a:srgbClr val="000000"/>
                </a:solidFill>
              </a:rPr>
              <a:t>계속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구매문서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로그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4537" y="4653136"/>
            <a:ext cx="6276975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모서리가 둥근 사각형 설명선 9"/>
          <p:cNvSpPr/>
          <p:nvPr/>
        </p:nvSpPr>
        <p:spPr>
          <a:xfrm>
            <a:off x="3356545" y="6237312"/>
            <a:ext cx="3960440" cy="360040"/>
          </a:xfrm>
          <a:prstGeom prst="wedgeRoundRectCallout">
            <a:avLst>
              <a:gd name="adj1" fmla="val -25505"/>
              <a:gd name="adj2" fmla="val -201245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dirty="0" smtClean="0">
                <a:solidFill>
                  <a:schemeClr val="tx1"/>
                </a:solidFill>
              </a:rPr>
              <a:t>자재에 대한 구매처 정보가 없음</a:t>
            </a:r>
            <a:r>
              <a:rPr lang="en-US" altLang="ko-KR" sz="1400" dirty="0" smtClean="0">
                <a:solidFill>
                  <a:schemeClr val="tx1"/>
                </a:solidFill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</a:rPr>
              <a:t>업체전송 안됨</a:t>
            </a:r>
            <a:r>
              <a:rPr lang="en-US" altLang="ko-KR" sz="1400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3500561" y="5445224"/>
            <a:ext cx="2592288" cy="216024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500561" y="5085184"/>
            <a:ext cx="2592288" cy="216024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모서리가 둥근 사각형 설명선 12"/>
          <p:cNvSpPr/>
          <p:nvPr/>
        </p:nvSpPr>
        <p:spPr>
          <a:xfrm>
            <a:off x="3284537" y="4221088"/>
            <a:ext cx="3888432" cy="360040"/>
          </a:xfrm>
          <a:prstGeom prst="wedgeRoundRectCallout">
            <a:avLst>
              <a:gd name="adj1" fmla="val -33116"/>
              <a:gd name="adj2" fmla="val 190295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dirty="0" smtClean="0">
                <a:solidFill>
                  <a:schemeClr val="tx1"/>
                </a:solidFill>
              </a:rPr>
              <a:t>자재마스터가 </a:t>
            </a:r>
            <a:r>
              <a:rPr lang="en-US" altLang="ko-KR" sz="1400" dirty="0" smtClean="0">
                <a:solidFill>
                  <a:schemeClr val="tx1"/>
                </a:solidFill>
              </a:rPr>
              <a:t>GTS</a:t>
            </a:r>
            <a:r>
              <a:rPr lang="ko-KR" altLang="en-US" sz="1400" dirty="0" smtClean="0">
                <a:solidFill>
                  <a:schemeClr val="tx1"/>
                </a:solidFill>
              </a:rPr>
              <a:t>로 전송 안됨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  <p:sp>
        <p:nvSpPr>
          <p:cNvPr id="14" name="모서리가 둥근 사각형 설명선 13"/>
          <p:cNvSpPr/>
          <p:nvPr/>
        </p:nvSpPr>
        <p:spPr>
          <a:xfrm>
            <a:off x="6465168" y="1916832"/>
            <a:ext cx="3024336" cy="360040"/>
          </a:xfrm>
          <a:prstGeom prst="wedgeRoundRectCallout">
            <a:avLst>
              <a:gd name="adj1" fmla="val -63910"/>
              <a:gd name="adj2" fmla="val 155021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smtClean="0">
                <a:solidFill>
                  <a:schemeClr val="tx1"/>
                </a:solidFill>
              </a:rPr>
              <a:t>로그가 없음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273050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</a:t>
            </a:r>
            <a:r>
              <a:rPr lang="en-US" altLang="ko-KR" dirty="0" smtClean="0"/>
              <a:t>2. </a:t>
            </a:r>
            <a:r>
              <a:rPr lang="ko-KR" altLang="en-US" dirty="0" smtClean="0"/>
              <a:t>구매문서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 로그 조회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_GTS_T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코드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:FTA02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Roadmap"/>
  <p:tag name="DATE" val="2012-08-24 1:28:02 PM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28:18 PM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SubjectTitle"/>
  <p:tag name="DATE" val="2012-08-24 1:48:21 PM"/>
</p:tagLst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2728</TotalTime>
  <Words>663</Words>
  <Application>Microsoft Office PowerPoint</Application>
  <PresentationFormat>A4 용지(210x297mm)</PresentationFormat>
  <Paragraphs>157</Paragraphs>
  <Slides>21</Slides>
  <Notes>1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3" baseType="lpstr">
      <vt:lpstr>1_Office Theme</vt:lpstr>
      <vt:lpstr>비트맵 이미지</vt:lpstr>
      <vt:lpstr>슬라이드 1</vt:lpstr>
      <vt:lpstr> 구매문서 전송 프로세스</vt:lpstr>
      <vt:lpstr> 구매문서 전송 ERP 메뉴</vt:lpstr>
      <vt:lpstr> 구매문서 전송 GTS 메뉴</vt:lpstr>
      <vt:lpstr>교육 개요</vt:lpstr>
      <vt:lpstr> 1. 구매문서 전송(ERP)</vt:lpstr>
      <vt:lpstr> 1. 구매문서 전송(ERP)</vt:lpstr>
      <vt:lpstr> 1. 구매문서 전송(ERP)</vt:lpstr>
      <vt:lpstr> 1. 구매문서 전송(ERP)</vt:lpstr>
      <vt:lpstr> 1. 구매문서 전송(ERP)</vt:lpstr>
      <vt:lpstr> 1. 구매문서 전송(ERP)</vt:lpstr>
      <vt:lpstr> 1. 구매문서 전송(ERP)</vt:lpstr>
      <vt:lpstr> 2. 구매문서 전송 로그 조회_GTS_T코드:FTA02</vt:lpstr>
      <vt:lpstr> 2. 구매문서 전송 로그 조회_GTS_T코드:FTA02</vt:lpstr>
      <vt:lpstr> 2. 구매문서 전송 로그 조회_GTS_T코드:FTA02</vt:lpstr>
      <vt:lpstr> 2. 구매문서 전송 로그 조회_GTS_T코드:FTA02</vt:lpstr>
      <vt:lpstr> 2. 구매문서 전송 로그 조회_GTS_T코드:FTA02</vt:lpstr>
      <vt:lpstr> 2. 구매문서 전송 로그 조회_GTS_T코드:FTA02</vt:lpstr>
      <vt:lpstr> 2. 구매문서 전송 로그 조회_GTS_T코드:FTA02</vt:lpstr>
      <vt:lpstr> 2. 구매문서 전송 로그 조회_GTS_T코드:FTA02</vt:lpstr>
      <vt:lpstr> 2. 구매문서 전송 로그 조회_GTS_T코드:FTA02</vt:lpstr>
    </vt:vector>
  </TitlesOfParts>
  <Company>Accenture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테스트 스크립트</dc:title>
  <dc:creator>Jung, Jin-sung</dc:creator>
  <cp:lastModifiedBy>admin</cp:lastModifiedBy>
  <cp:revision>247</cp:revision>
  <dcterms:created xsi:type="dcterms:W3CDTF">2013-06-03T05:47:41Z</dcterms:created>
  <dcterms:modified xsi:type="dcterms:W3CDTF">2013-10-31T10:46:56Z</dcterms:modified>
</cp:coreProperties>
</file>