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40"/>
  </p:notesMasterIdLst>
  <p:handoutMasterIdLst>
    <p:handoutMasterId r:id="rId41"/>
  </p:handoutMasterIdLst>
  <p:sldIdLst>
    <p:sldId id="374" r:id="rId3"/>
    <p:sldId id="375" r:id="rId4"/>
    <p:sldId id="377" r:id="rId5"/>
    <p:sldId id="379" r:id="rId6"/>
    <p:sldId id="390" r:id="rId7"/>
    <p:sldId id="391" r:id="rId8"/>
    <p:sldId id="392" r:id="rId9"/>
    <p:sldId id="394" r:id="rId10"/>
    <p:sldId id="396" r:id="rId11"/>
    <p:sldId id="397" r:id="rId12"/>
    <p:sldId id="449" r:id="rId13"/>
    <p:sldId id="450" r:id="rId14"/>
    <p:sldId id="451" r:id="rId15"/>
    <p:sldId id="452" r:id="rId16"/>
    <p:sldId id="453" r:id="rId17"/>
    <p:sldId id="454" r:id="rId18"/>
    <p:sldId id="456" r:id="rId19"/>
    <p:sldId id="457" r:id="rId20"/>
    <p:sldId id="458" r:id="rId21"/>
    <p:sldId id="459" r:id="rId22"/>
    <p:sldId id="460" r:id="rId23"/>
    <p:sldId id="461" r:id="rId24"/>
    <p:sldId id="462" r:id="rId25"/>
    <p:sldId id="463" r:id="rId26"/>
    <p:sldId id="464" r:id="rId27"/>
    <p:sldId id="470" r:id="rId28"/>
    <p:sldId id="465" r:id="rId29"/>
    <p:sldId id="466" r:id="rId30"/>
    <p:sldId id="467" r:id="rId31"/>
    <p:sldId id="468" r:id="rId32"/>
    <p:sldId id="469" r:id="rId33"/>
    <p:sldId id="472" r:id="rId34"/>
    <p:sldId id="474" r:id="rId35"/>
    <p:sldId id="473" r:id="rId36"/>
    <p:sldId id="475" r:id="rId37"/>
    <p:sldId id="477" r:id="rId38"/>
    <p:sldId id="478" r:id="rId39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283" autoAdjust="0"/>
    <p:restoredTop sz="97138" autoAdjust="0"/>
  </p:normalViewPr>
  <p:slideViewPr>
    <p:cSldViewPr snapToGrid="0" showGuides="1">
      <p:cViewPr>
        <p:scale>
          <a:sx n="66" d="100"/>
          <a:sy n="66" d="100"/>
        </p:scale>
        <p:origin x="-1566" y="-366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TM_03_01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2015. 10</a:t>
            </a: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4720083"/>
              </p:ext>
            </p:extLst>
          </p:nvPr>
        </p:nvGraphicFramePr>
        <p:xfrm>
          <a:off x="307975" y="1322388"/>
          <a:ext cx="9190038" cy="3252789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2015.10.06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맹정화 대리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501548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 수입 운송 대행 업무에 관련한 아래와 같은 세부업무 처리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Process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검토한다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 오더 접수 정보 관리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선적서류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(House B/L, Master B/L, Packing List, Commercial Invoice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수입 화물의 </a:t>
                      </a:r>
                      <a:r>
                        <a:rPr kumimoji="0" lang="ko-KR" alt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화물의 출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도착 일정 관리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운송사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운송 진행 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관세사 및 기타 오더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/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TM_03_01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 수입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TM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대한 전반적인 이해도 증진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 수입 업무에 대한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ORDER, FREIGHT BOOKING, FREIGHT ORDER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필요 정보 구성을 통한 업무 처리 능력 습득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매출에 대한 입력 및 수정 업무 습득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TM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생성된 정보를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전송하는 방법 습득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76213" marR="0" lvl="0" indent="-176213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0291" y="1311566"/>
          <a:ext cx="9000000" cy="5040000"/>
        </p:xfrm>
        <a:graphic>
          <a:graphicData uri="http://schemas.openxmlformats.org/drawingml/2006/table">
            <a:tbl>
              <a:tblPr/>
              <a:tblGrid>
                <a:gridCol w="798473"/>
                <a:gridCol w="8201527"/>
              </a:tblGrid>
              <a:tr h="4153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843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파트너사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0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993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033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총무부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AutoShape 41"/>
          <p:cNvSpPr>
            <a:spLocks noChangeArrowheads="1"/>
          </p:cNvSpPr>
          <p:nvPr/>
        </p:nvSpPr>
        <p:spPr bwMode="auto">
          <a:xfrm>
            <a:off x="1593130" y="2424287"/>
            <a:ext cx="1086554" cy="280151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ko-KR" altLang="en-US" sz="1000" dirty="0" smtClean="0">
                <a:latin typeface="+mn-ea"/>
                <a:ea typeface="+mn-ea"/>
              </a:rPr>
              <a:t> </a:t>
            </a:r>
            <a:r>
              <a:rPr lang="en-US" altLang="ko-KR" sz="1000" dirty="0" smtClean="0">
                <a:latin typeface="+mn-ea"/>
                <a:ea typeface="+mn-ea"/>
              </a:rPr>
              <a:t>1.</a:t>
            </a:r>
            <a:r>
              <a:rPr lang="ko-KR" altLang="en-US" sz="1000" dirty="0" err="1" smtClean="0">
                <a:latin typeface="+mn-ea"/>
                <a:ea typeface="+mn-ea"/>
              </a:rPr>
              <a:t>스케쥴</a:t>
            </a:r>
            <a:r>
              <a:rPr lang="ko-KR" altLang="en-US" sz="1000" dirty="0" smtClean="0">
                <a:latin typeface="+mn-ea"/>
                <a:ea typeface="+mn-ea"/>
              </a:rPr>
              <a:t> 문의</a:t>
            </a:r>
            <a:endParaRPr lang="en-US" altLang="ko-KR" sz="1000" baseline="0" dirty="0">
              <a:latin typeface="+mn-ea"/>
              <a:ea typeface="+mn-ea"/>
            </a:endParaRPr>
          </a:p>
        </p:txBody>
      </p:sp>
      <p:sp>
        <p:nvSpPr>
          <p:cNvPr id="11" name="AutoShape 46"/>
          <p:cNvSpPr>
            <a:spLocks noChangeArrowheads="1"/>
          </p:cNvSpPr>
          <p:nvPr/>
        </p:nvSpPr>
        <p:spPr bwMode="auto">
          <a:xfrm>
            <a:off x="7652742" y="3685311"/>
            <a:ext cx="1426606" cy="369447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lvl="0">
              <a:lnSpc>
                <a:spcPct val="125000"/>
              </a:lnSpc>
              <a:buClr>
                <a:srgbClr val="000000"/>
              </a:buClr>
              <a:buSzPct val="100000"/>
              <a:tabLst>
                <a:tab pos="1028700" algn="l"/>
              </a:tabLst>
            </a:pPr>
            <a: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Billing Doc. </a:t>
            </a:r>
            <a:r>
              <a:rPr kumimoji="1" lang="ko-KR" altLang="en-US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생성</a:t>
            </a:r>
            <a:endParaRPr kumimoji="1" lang="en-US" altLang="ko-KR" sz="1000" dirty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9" name="AutoShape 41"/>
          <p:cNvSpPr>
            <a:spLocks noChangeArrowheads="1"/>
          </p:cNvSpPr>
          <p:nvPr/>
        </p:nvSpPr>
        <p:spPr bwMode="auto">
          <a:xfrm>
            <a:off x="3389746" y="2421408"/>
            <a:ext cx="1125597" cy="264211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/>
            <a:r>
              <a:rPr lang="en-US" altLang="ko-KR" sz="1000" dirty="0" smtClean="0">
                <a:latin typeface="+mn-ea"/>
                <a:ea typeface="+mn-ea"/>
              </a:rPr>
              <a:t>4.</a:t>
            </a:r>
            <a:r>
              <a:rPr lang="ko-KR" altLang="en-US" sz="1000" dirty="0" smtClean="0">
                <a:latin typeface="+mn-ea"/>
                <a:ea typeface="+mn-ea"/>
              </a:rPr>
              <a:t>선적</a:t>
            </a:r>
            <a:r>
              <a:rPr lang="en-US" altLang="ko-KR" sz="1000" dirty="0" smtClean="0">
                <a:latin typeface="+mn-ea"/>
                <a:ea typeface="+mn-ea"/>
              </a:rPr>
              <a:t> </a:t>
            </a:r>
            <a:r>
              <a:rPr lang="ko-KR" altLang="en-US" sz="1000" dirty="0" smtClean="0">
                <a:latin typeface="+mn-ea"/>
                <a:ea typeface="+mn-ea"/>
              </a:rPr>
              <a:t>요청</a:t>
            </a:r>
            <a:endParaRPr lang="en-US" altLang="ko-KR" sz="1000" baseline="0" dirty="0">
              <a:latin typeface="+mn-ea"/>
              <a:ea typeface="+mn-ea"/>
            </a:endParaRPr>
          </a:p>
        </p:txBody>
      </p:sp>
      <p:sp>
        <p:nvSpPr>
          <p:cNvPr id="21" name="AutoShape 5"/>
          <p:cNvSpPr>
            <a:spLocks noChangeArrowheads="1"/>
          </p:cNvSpPr>
          <p:nvPr/>
        </p:nvSpPr>
        <p:spPr bwMode="auto">
          <a:xfrm>
            <a:off x="3351769" y="3529772"/>
            <a:ext cx="1089592" cy="282308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7.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선적서류 접수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AutoShape 5"/>
          <p:cNvSpPr>
            <a:spLocks noChangeArrowheads="1"/>
          </p:cNvSpPr>
          <p:nvPr/>
        </p:nvSpPr>
        <p:spPr bwMode="auto">
          <a:xfrm>
            <a:off x="3379763" y="1841772"/>
            <a:ext cx="1099872" cy="281296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6.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선적지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Booking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5" name="AutoShape 5"/>
          <p:cNvSpPr>
            <a:spLocks noChangeArrowheads="1"/>
          </p:cNvSpPr>
          <p:nvPr/>
        </p:nvSpPr>
        <p:spPr bwMode="auto">
          <a:xfrm>
            <a:off x="3356672" y="2945518"/>
            <a:ext cx="1538602" cy="342628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5.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파트너사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Booking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요청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77" name="직선 화살표 연결선 76"/>
          <p:cNvCxnSpPr>
            <a:stCxn id="19" idx="2"/>
          </p:cNvCxnSpPr>
          <p:nvPr/>
        </p:nvCxnSpPr>
        <p:spPr>
          <a:xfrm>
            <a:off x="3878140" y="2685619"/>
            <a:ext cx="10369" cy="29772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꺾인 연결선 78"/>
          <p:cNvCxnSpPr>
            <a:stCxn id="75" idx="3"/>
            <a:endCxn id="33" idx="3"/>
          </p:cNvCxnSpPr>
          <p:nvPr/>
        </p:nvCxnSpPr>
        <p:spPr>
          <a:xfrm flipH="1" flipV="1">
            <a:off x="4479635" y="1982420"/>
            <a:ext cx="415639" cy="1134412"/>
          </a:xfrm>
          <a:prstGeom prst="bentConnector3">
            <a:avLst>
              <a:gd name="adj1" fmla="val -55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꺾인 연결선 82"/>
          <p:cNvCxnSpPr>
            <a:stCxn id="33" idx="1"/>
            <a:endCxn id="21" idx="1"/>
          </p:cNvCxnSpPr>
          <p:nvPr/>
        </p:nvCxnSpPr>
        <p:spPr>
          <a:xfrm rot="10800000" flipV="1">
            <a:off x="3351769" y="1982420"/>
            <a:ext cx="27994" cy="1688506"/>
          </a:xfrm>
          <a:prstGeom prst="bentConnector3">
            <a:avLst>
              <a:gd name="adj1" fmla="val 91660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AutoShape 46"/>
          <p:cNvSpPr>
            <a:spLocks noChangeArrowheads="1"/>
          </p:cNvSpPr>
          <p:nvPr/>
        </p:nvSpPr>
        <p:spPr bwMode="auto">
          <a:xfrm>
            <a:off x="5040179" y="3283318"/>
            <a:ext cx="1702367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atinLnBrk="1"/>
            <a:r>
              <a:rPr kumimoji="1" lang="en-US" altLang="ko-KR" sz="1000" dirty="0" smtClean="0">
                <a:latin typeface="+mn-ea"/>
              </a:rPr>
              <a:t>8.Forwarding Order </a:t>
            </a:r>
            <a:r>
              <a:rPr kumimoji="1" lang="ko-KR" altLang="en-US" sz="1000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kumimoji="1"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7" name="AutoShape 46"/>
          <p:cNvSpPr>
            <a:spLocks noChangeArrowheads="1"/>
          </p:cNvSpPr>
          <p:nvPr/>
        </p:nvSpPr>
        <p:spPr bwMode="auto">
          <a:xfrm>
            <a:off x="6956723" y="4371035"/>
            <a:ext cx="2168814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kumimoji="1"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Manifest</a:t>
            </a:r>
            <a:r>
              <a:rPr kumimoji="1"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전송 및 정정</a:t>
            </a:r>
          </a:p>
        </p:txBody>
      </p:sp>
      <p:sp>
        <p:nvSpPr>
          <p:cNvPr id="98" name="AutoShape 46"/>
          <p:cNvSpPr>
            <a:spLocks noChangeArrowheads="1"/>
          </p:cNvSpPr>
          <p:nvPr/>
        </p:nvSpPr>
        <p:spPr bwMode="auto">
          <a:xfrm>
            <a:off x="6956723" y="4694314"/>
            <a:ext cx="2168814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0"/>
            <a:r>
              <a:rPr kumimoji="1"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Settlement Doc. </a:t>
            </a:r>
            <a:r>
              <a:rPr kumimoji="1"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</a:t>
            </a:r>
          </a:p>
        </p:txBody>
      </p:sp>
      <p:sp>
        <p:nvSpPr>
          <p:cNvPr id="100" name="AutoShape 46"/>
          <p:cNvSpPr>
            <a:spLocks noChangeArrowheads="1"/>
          </p:cNvSpPr>
          <p:nvPr/>
        </p:nvSpPr>
        <p:spPr bwMode="auto">
          <a:xfrm>
            <a:off x="6929014" y="3187608"/>
            <a:ext cx="2187293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0"/>
            <a:r>
              <a:rPr kumimoji="1"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Settlement Doc. </a:t>
            </a:r>
            <a:r>
              <a:rPr kumimoji="1"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</a:t>
            </a:r>
          </a:p>
        </p:txBody>
      </p:sp>
      <p:sp>
        <p:nvSpPr>
          <p:cNvPr id="101" name="AutoShape 46"/>
          <p:cNvSpPr>
            <a:spLocks noChangeArrowheads="1"/>
          </p:cNvSpPr>
          <p:nvPr/>
        </p:nvSpPr>
        <p:spPr bwMode="auto">
          <a:xfrm>
            <a:off x="7693891" y="5047096"/>
            <a:ext cx="1440250" cy="33770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lvl="0">
              <a:lnSpc>
                <a:spcPct val="125000"/>
              </a:lnSpc>
              <a:buClr>
                <a:srgbClr val="000000"/>
              </a:buClr>
              <a:buSzPct val="100000"/>
              <a:tabLst>
                <a:tab pos="1028700" algn="l"/>
              </a:tabLst>
            </a:pPr>
            <a:r>
              <a:rPr kumimoji="1" lang="en-US" altLang="ko-KR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SES/PO </a:t>
            </a:r>
            <a:r>
              <a:rPr kumimoji="1" lang="ko-KR" altLang="en-US" sz="100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생성</a:t>
            </a:r>
            <a:endParaRPr kumimoji="1" lang="en-US" altLang="ko-KR" sz="1000" dirty="0"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cxnSp>
        <p:nvCxnSpPr>
          <p:cNvPr id="103" name="직선 화살표 연결선 102"/>
          <p:cNvCxnSpPr>
            <a:stCxn id="21" idx="3"/>
            <a:endCxn id="90" idx="1"/>
          </p:cNvCxnSpPr>
          <p:nvPr/>
        </p:nvCxnSpPr>
        <p:spPr>
          <a:xfrm flipV="1">
            <a:off x="4441361" y="3419526"/>
            <a:ext cx="598818" cy="251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직선 화살표 연결선 104"/>
          <p:cNvCxnSpPr>
            <a:stCxn id="90" idx="2"/>
            <a:endCxn id="93" idx="0"/>
          </p:cNvCxnSpPr>
          <p:nvPr/>
        </p:nvCxnSpPr>
        <p:spPr>
          <a:xfrm flipH="1">
            <a:off x="5890498" y="3555733"/>
            <a:ext cx="865" cy="96234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꺾인 연결선 110"/>
          <p:cNvCxnSpPr>
            <a:stCxn id="97" idx="1"/>
            <a:endCxn id="98" idx="1"/>
          </p:cNvCxnSpPr>
          <p:nvPr/>
        </p:nvCxnSpPr>
        <p:spPr>
          <a:xfrm rot="10800000" flipV="1">
            <a:off x="6956723" y="4507242"/>
            <a:ext cx="12700" cy="323279"/>
          </a:xfrm>
          <a:prstGeom prst="bentConnector3">
            <a:avLst>
              <a:gd name="adj1" fmla="val 92726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직선 연결선 120"/>
          <p:cNvCxnSpPr>
            <a:stCxn id="93" idx="3"/>
          </p:cNvCxnSpPr>
          <p:nvPr/>
        </p:nvCxnSpPr>
        <p:spPr>
          <a:xfrm flipV="1">
            <a:off x="6719469" y="4645891"/>
            <a:ext cx="133913" cy="83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AutoShape 46"/>
          <p:cNvSpPr>
            <a:spLocks noChangeArrowheads="1"/>
          </p:cNvSpPr>
          <p:nvPr/>
        </p:nvSpPr>
        <p:spPr bwMode="auto">
          <a:xfrm>
            <a:off x="1547095" y="1885080"/>
            <a:ext cx="1159160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스케쥴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통지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6" name="AutoShape 5"/>
          <p:cNvSpPr>
            <a:spLocks noChangeArrowheads="1"/>
          </p:cNvSpPr>
          <p:nvPr/>
        </p:nvSpPr>
        <p:spPr bwMode="auto">
          <a:xfrm>
            <a:off x="1539546" y="2986503"/>
            <a:ext cx="1314489" cy="44018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스케쥴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문의 및 통지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50" name="직선 화살표 연결선 149"/>
          <p:cNvCxnSpPr>
            <a:stCxn id="9" idx="2"/>
          </p:cNvCxnSpPr>
          <p:nvPr/>
        </p:nvCxnSpPr>
        <p:spPr>
          <a:xfrm>
            <a:off x="2057514" y="2704438"/>
            <a:ext cx="2195" cy="32508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꺾인 연결선 151"/>
          <p:cNvCxnSpPr>
            <a:stCxn id="146" idx="1"/>
            <a:endCxn id="143" idx="1"/>
          </p:cNvCxnSpPr>
          <p:nvPr/>
        </p:nvCxnSpPr>
        <p:spPr>
          <a:xfrm rot="10800000" flipH="1">
            <a:off x="1539545" y="2021289"/>
            <a:ext cx="7549" cy="1185309"/>
          </a:xfrm>
          <a:prstGeom prst="bentConnector3">
            <a:avLst>
              <a:gd name="adj1" fmla="val -1927051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꺾인 연결선 154"/>
          <p:cNvCxnSpPr>
            <a:stCxn id="143" idx="3"/>
            <a:endCxn id="146" idx="3"/>
          </p:cNvCxnSpPr>
          <p:nvPr/>
        </p:nvCxnSpPr>
        <p:spPr>
          <a:xfrm>
            <a:off x="2706255" y="2021288"/>
            <a:ext cx="147780" cy="1185309"/>
          </a:xfrm>
          <a:prstGeom prst="bentConnector3">
            <a:avLst>
              <a:gd name="adj1" fmla="val 173438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직선 화살표 연결선 157"/>
          <p:cNvCxnSpPr/>
          <p:nvPr/>
        </p:nvCxnSpPr>
        <p:spPr>
          <a:xfrm flipV="1">
            <a:off x="2152073" y="2715491"/>
            <a:ext cx="0" cy="29556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utoShape 46"/>
          <p:cNvSpPr>
            <a:spLocks noChangeArrowheads="1"/>
          </p:cNvSpPr>
          <p:nvPr/>
        </p:nvSpPr>
        <p:spPr bwMode="auto">
          <a:xfrm>
            <a:off x="5054030" y="4963964"/>
            <a:ext cx="1670043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0" latinLnBrk="1"/>
            <a:r>
              <a:rPr kumimoji="1"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 </a:t>
            </a:r>
            <a:r>
              <a:rPr kumimoji="1" lang="ko-KR" altLang="en-US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</a:t>
            </a:r>
          </a:p>
        </p:txBody>
      </p:sp>
      <p:cxnSp>
        <p:nvCxnSpPr>
          <p:cNvPr id="42" name="직선 연결선 41"/>
          <p:cNvCxnSpPr>
            <a:stCxn id="90" idx="3"/>
            <a:endCxn id="100" idx="1"/>
          </p:cNvCxnSpPr>
          <p:nvPr/>
        </p:nvCxnSpPr>
        <p:spPr>
          <a:xfrm flipV="1">
            <a:off x="6742546" y="3323816"/>
            <a:ext cx="186468" cy="957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>
            <a:endCxn id="11" idx="0"/>
          </p:cNvCxnSpPr>
          <p:nvPr/>
        </p:nvCxnSpPr>
        <p:spPr>
          <a:xfrm>
            <a:off x="8349673" y="3472873"/>
            <a:ext cx="16372" cy="2124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꺾인 연결선 47"/>
          <p:cNvCxnSpPr>
            <a:stCxn id="98" idx="3"/>
            <a:endCxn id="101" idx="3"/>
          </p:cNvCxnSpPr>
          <p:nvPr/>
        </p:nvCxnSpPr>
        <p:spPr>
          <a:xfrm>
            <a:off x="9125537" y="4830522"/>
            <a:ext cx="8604" cy="385426"/>
          </a:xfrm>
          <a:prstGeom prst="bentConnector3">
            <a:avLst>
              <a:gd name="adj1" fmla="val 275690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화살표 연결선 49"/>
          <p:cNvCxnSpPr/>
          <p:nvPr/>
        </p:nvCxnSpPr>
        <p:spPr>
          <a:xfrm>
            <a:off x="5477164" y="3565236"/>
            <a:ext cx="0" cy="136698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AutoShape 46"/>
          <p:cNvSpPr>
            <a:spLocks noChangeArrowheads="1"/>
          </p:cNvSpPr>
          <p:nvPr/>
        </p:nvSpPr>
        <p:spPr bwMode="auto">
          <a:xfrm>
            <a:off x="5061527" y="4518081"/>
            <a:ext cx="1657942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atinLnBrk="1"/>
            <a:r>
              <a:rPr kumimoji="1" lang="en-US" altLang="ko-KR" sz="10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9.Freight Booking</a:t>
            </a:r>
            <a:r>
              <a:rPr kumimoji="1" lang="en-US" altLang="ko-KR" sz="1000" dirty="0" smtClean="0">
                <a:latin typeface="+mn-ea"/>
              </a:rPr>
              <a:t> </a:t>
            </a:r>
            <a:r>
              <a:rPr kumimoji="1" lang="ko-KR" altLang="en-US" sz="1000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kumimoji="1"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2" name="직선 연결선 51"/>
          <p:cNvCxnSpPr>
            <a:stCxn id="40" idx="3"/>
          </p:cNvCxnSpPr>
          <p:nvPr/>
        </p:nvCxnSpPr>
        <p:spPr>
          <a:xfrm flipV="1">
            <a:off x="6724073" y="4959927"/>
            <a:ext cx="230909" cy="140245"/>
          </a:xfrm>
          <a:prstGeom prst="line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685254"/>
              </p:ext>
            </p:extLst>
          </p:nvPr>
        </p:nvGraphicFramePr>
        <p:xfrm>
          <a:off x="488950" y="1326438"/>
          <a:ext cx="8932142" cy="4716232"/>
        </p:xfrm>
        <a:graphic>
          <a:graphicData uri="http://schemas.openxmlformats.org/drawingml/2006/table">
            <a:tbl>
              <a:tblPr/>
              <a:tblGrid>
                <a:gridCol w="517814"/>
                <a:gridCol w="2235200"/>
                <a:gridCol w="6179128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문의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화주의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수입건에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대하여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스케쥴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 문의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통지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0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파트너사에게</a:t>
                      </a: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받은 </a:t>
                      </a:r>
                      <a:r>
                        <a:rPr lang="ko-KR" altLang="en-US" sz="10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스케쥴을</a:t>
                      </a: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화주에게 통지</a:t>
                      </a:r>
                      <a:endParaRPr lang="en-US" altLang="ko-KR" sz="10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스케쥴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문의 및 통지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현지 </a:t>
                      </a:r>
                      <a:r>
                        <a:rPr lang="ko-KR" altLang="en-US" sz="10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파트너사에게서</a:t>
                      </a: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스케쥴을</a:t>
                      </a: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통지 받음</a:t>
                      </a:r>
                      <a:endParaRPr lang="en-US" altLang="ko-KR" sz="10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 요청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화주의 선적 요청</a:t>
                      </a:r>
                      <a:endParaRPr lang="en-US" altLang="ko-KR" sz="10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파트너사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요청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0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파트너사에</a:t>
                      </a: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Booking</a:t>
                      </a:r>
                      <a:r>
                        <a:rPr lang="en-US" altLang="ko-KR" sz="10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0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요청</a:t>
                      </a:r>
                      <a:endParaRPr lang="en-US" altLang="ko-KR" sz="10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선적지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</a:t>
                      </a:r>
                      <a:endParaRPr kumimoji="0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000" b="0" i="0" u="none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파트너사가</a:t>
                      </a:r>
                      <a:r>
                        <a:rPr lang="ko-KR" altLang="en-US" sz="10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현지 선사에 </a:t>
                      </a:r>
                      <a:r>
                        <a:rPr lang="en-US" altLang="ko-KR" sz="10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Booking</a:t>
                      </a:r>
                      <a:endParaRPr lang="en-US" altLang="ko-KR" sz="10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선적서류 접수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선적된 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H&amp;MBL, CI</a:t>
                      </a:r>
                      <a:r>
                        <a:rPr lang="en-US" altLang="ko-KR" sz="10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&amp; PL, DEBIT NOTE </a:t>
                      </a:r>
                      <a:r>
                        <a:rPr lang="ko-KR" altLang="en-US" sz="1000" b="0" i="0" u="none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등의 서류를  접수</a:t>
                      </a:r>
                      <a:endParaRPr lang="en-US" altLang="ko-KR" sz="1000" b="0" i="0" u="none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전달받은 서류에 대한 정보를 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TM</a:t>
                      </a: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시스템에 입력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(H/BL)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전달받은 서류에 대한 정보를 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TM</a:t>
                      </a: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시스템에 입력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(M/BL)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Fowarding</a:t>
                      </a:r>
                      <a:r>
                        <a:rPr kumimoji="1"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Settlement Doc. </a:t>
                      </a:r>
                      <a:r>
                        <a:rPr kumimoji="1"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INVOICE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2286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</a:t>
                      </a:r>
                      <a:endParaRPr kumimoji="0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Doc. </a:t>
                      </a:r>
                      <a:r>
                        <a:rPr kumimoji="1" lang="ko-KR" altLang="en-US" sz="10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INVOICE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처리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1441739"/>
          <a:ext cx="8687666" cy="4773617"/>
        </p:xfrm>
        <a:graphic>
          <a:graphicData uri="http://schemas.openxmlformats.org/drawingml/2006/table">
            <a:tbl>
              <a:tblPr/>
              <a:tblGrid>
                <a:gridCol w="522720"/>
                <a:gridCol w="1625600"/>
                <a:gridCol w="6539346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전달받은 서류에 대한 정보를 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TM</a:t>
                      </a: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시스템에 입력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(H/BL)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전달받은 서류에 대한 정보를 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TM</a:t>
                      </a:r>
                      <a:r>
                        <a:rPr lang="ko-KR" altLang="en-US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시스템에 입력</a:t>
                      </a:r>
                      <a:r>
                        <a:rPr lang="en-US" altLang="ko-KR" sz="1000" b="0" i="0" u="none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(M/BL)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전송을 위한 자료 입력 후 전송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Settlement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Inland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Settlement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Additional Agreement Party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매입처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Settlement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작업을 위한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Doc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244905" y="1313507"/>
          <a:ext cx="9424201" cy="4969598"/>
        </p:xfrm>
        <a:graphic>
          <a:graphicData uri="http://schemas.openxmlformats.org/drawingml/2006/table">
            <a:tbl>
              <a:tblPr/>
              <a:tblGrid>
                <a:gridCol w="6364125"/>
                <a:gridCol w="306007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SAP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TM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이동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User / Password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nwbc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en-US" altLang="ko-KR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Nwbc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Logon - </a:t>
                      </a:r>
                      <a:r>
                        <a:rPr kumimoji="1" lang="en-US" altLang="ko-KR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nwbc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 및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 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418" y="1607175"/>
            <a:ext cx="4964513" cy="212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71" y="4217253"/>
            <a:ext cx="4772026" cy="1939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4555" y="4735043"/>
            <a:ext cx="3576779" cy="12402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488888" y="2779414"/>
            <a:ext cx="1819746" cy="38024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4157" y="4409023"/>
            <a:ext cx="896291" cy="28065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10" idx="3"/>
            <a:endCxn id="8" idx="1"/>
          </p:cNvCxnSpPr>
          <p:nvPr/>
        </p:nvCxnSpPr>
        <p:spPr>
          <a:xfrm>
            <a:off x="1430448" y="4549352"/>
            <a:ext cx="1484107" cy="80581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31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069936"/>
              </p:ext>
            </p:extLst>
          </p:nvPr>
        </p:nvGraphicFramePr>
        <p:xfrm>
          <a:off x="326383" y="1344905"/>
          <a:ext cx="9279346" cy="4911040"/>
        </p:xfrm>
        <a:graphic>
          <a:graphicData uri="http://schemas.openxmlformats.org/drawingml/2006/table">
            <a:tbl>
              <a:tblPr/>
              <a:tblGrid>
                <a:gridCol w="5929562"/>
                <a:gridCol w="3349784"/>
              </a:tblGrid>
              <a:tr h="491104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Forwarding Order Management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접속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(H/BL)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Create Forwarding Order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T="45707" marB="45707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6813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6759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81084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 – Forwarding Order – Create Forwarding Order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507" y="1730527"/>
            <a:ext cx="5183015" cy="419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303698" y="1964594"/>
            <a:ext cx="1312751" cy="58847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30577" y="4262672"/>
            <a:ext cx="1504385" cy="68052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4277311"/>
              </p:ext>
            </p:extLst>
          </p:nvPr>
        </p:nvGraphicFramePr>
        <p:xfrm>
          <a:off x="344488" y="1295399"/>
          <a:ext cx="9215437" cy="5394960"/>
        </p:xfrm>
        <a:graphic>
          <a:graphicData uri="http://schemas.openxmlformats.org/drawingml/2006/table">
            <a:tbl>
              <a:tblPr/>
              <a:tblGrid>
                <a:gridCol w="6101579"/>
                <a:gridCol w="3113858"/>
              </a:tblGrid>
              <a:tr h="4924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Basic Date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Order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Typer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해상수입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FCL-ZIFA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Movement Type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PD (PORT(CY) TO DOOR)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PP (PORT(CY) TO PORT(CY))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CC (CFS TO CFS)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Sales Group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- 601 (Sales 1)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- 602 (Sales 2)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- 603 (Sales 3)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- 604 (Sales 4)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- 610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부산사무소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모두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Continue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002" y="1730807"/>
            <a:ext cx="5757974" cy="3782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52673" y="2018916"/>
            <a:ext cx="932507" cy="29876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444079"/>
              </p:ext>
            </p:extLst>
          </p:nvPr>
        </p:nvGraphicFramePr>
        <p:xfrm>
          <a:off x="344488" y="1331611"/>
          <a:ext cx="9215437" cy="4978653"/>
        </p:xfrm>
        <a:graphic>
          <a:graphicData uri="http://schemas.openxmlformats.org/drawingml/2006/table">
            <a:tbl>
              <a:tblPr/>
              <a:tblGrid>
                <a:gridCol w="6273595"/>
                <a:gridCol w="2941842"/>
              </a:tblGrid>
              <a:tr h="49786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Business Partner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Shipper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 사용 후 직접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40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자까지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Ordering Party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Consignee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Sales Employee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Prepaid Agreement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Collect Agreement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Notify Party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087" y="1718743"/>
            <a:ext cx="436245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99175" y="4573404"/>
            <a:ext cx="3337427" cy="117554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615636" y="3023854"/>
            <a:ext cx="1937441" cy="31687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8" idx="2"/>
          </p:cNvCxnSpPr>
          <p:nvPr/>
        </p:nvCxnSpPr>
        <p:spPr>
          <a:xfrm>
            <a:off x="1584357" y="3340725"/>
            <a:ext cx="2842788" cy="1457609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006838"/>
              </p:ext>
            </p:extLst>
          </p:nvPr>
        </p:nvGraphicFramePr>
        <p:xfrm>
          <a:off x="263010" y="1340663"/>
          <a:ext cx="9387988" cy="4562194"/>
        </p:xfrm>
        <a:graphic>
          <a:graphicData uri="http://schemas.openxmlformats.org/drawingml/2006/table">
            <a:tbl>
              <a:tblPr/>
              <a:tblGrid>
                <a:gridCol w="7649719"/>
                <a:gridCol w="1738269"/>
              </a:tblGrid>
              <a:tr h="45621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Stages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Ordered Route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Source Location: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출발지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Destination Location: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최종 도착지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Actual Route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Stage 1: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해상구간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Stage 2: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육상구간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020" y="1743351"/>
            <a:ext cx="7466228" cy="384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53079" y="3720974"/>
            <a:ext cx="7496269" cy="1865014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78118"/>
                <a:gridCol w="1837319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Item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Container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Description(Item)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Container Number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Type from FWO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Container Seals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15" y="1644334"/>
            <a:ext cx="4915843" cy="467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5367" y="4543425"/>
            <a:ext cx="3188278" cy="14318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1928389" y="4934138"/>
            <a:ext cx="851025" cy="25349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/>
          <p:cNvCxnSpPr>
            <a:stCxn id="8" idx="3"/>
          </p:cNvCxnSpPr>
          <p:nvPr/>
        </p:nvCxnSpPr>
        <p:spPr>
          <a:xfrm>
            <a:off x="2779414" y="5060887"/>
            <a:ext cx="1928388" cy="271604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468653"/>
                <a:gridCol w="1746784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5-2. Item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Container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Insert – Package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Package Type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Quantify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Gross Weight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Gross Volume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Item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043" y="1615524"/>
            <a:ext cx="7290725" cy="4740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615633" y="5314385"/>
            <a:ext cx="7070756" cy="103209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14400" y="1792586"/>
            <a:ext cx="1222218" cy="79670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69064"/>
                <a:gridCol w="1846373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General Date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House Bill of Loading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Incoterms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Person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Incharge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Cargo Type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6996" y="1611517"/>
            <a:ext cx="7112770" cy="473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095469" y="2553077"/>
            <a:ext cx="2525917" cy="18107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631255" y="2860895"/>
            <a:ext cx="1557196" cy="19917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59651" y="6002448"/>
            <a:ext cx="1792587" cy="316871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05690"/>
                <a:gridCol w="1909747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Create Freight Booking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Stages 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구간을 클릭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Document – Create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(Freight Booking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생성 확인 후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필수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Departure Date/Arrival Date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 – Freight Document – Create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93820" y="1614975"/>
            <a:ext cx="6047717" cy="4740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067" y="4588951"/>
            <a:ext cx="1339629" cy="1691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55290" y="2999439"/>
            <a:ext cx="745173" cy="603847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4915978" y="4590107"/>
            <a:ext cx="1557196" cy="16296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915978" y="4906979"/>
            <a:ext cx="1557196" cy="16296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34154" y="5758004"/>
            <a:ext cx="1222218" cy="23539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4" name="Shape 13"/>
          <p:cNvCxnSpPr>
            <a:stCxn id="2" idx="1"/>
            <a:endCxn id="2050" idx="0"/>
          </p:cNvCxnSpPr>
          <p:nvPr/>
        </p:nvCxnSpPr>
        <p:spPr>
          <a:xfrm rot="10800000" flipV="1">
            <a:off x="1140882" y="3301363"/>
            <a:ext cx="1014408" cy="1287588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022050"/>
              </p:ext>
            </p:extLst>
          </p:nvPr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69064"/>
                <a:gridCol w="1846373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General Date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Carrier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Carrier’s Master Bill of Loading Number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Vessel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Voyage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Purchasing Group</a:t>
                      </a:r>
                    </a:p>
                    <a:p>
                      <a:pPr marL="92075" marR="0" lvl="0" indent="-920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>
                          <a:tab pos="263525" algn="l"/>
                        </a:tabLst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필요시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Steamship Line Booking Number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선사부킹번호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991" y="1634105"/>
            <a:ext cx="7183028" cy="46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629624" y="2462543"/>
            <a:ext cx="1602463" cy="21728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576935" y="4372824"/>
            <a:ext cx="1385180" cy="19012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530036" y="5604095"/>
            <a:ext cx="1665837" cy="43456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70368" y="3331676"/>
            <a:ext cx="2616452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8"/>
          <p:cNvSpPr/>
          <p:nvPr/>
        </p:nvSpPr>
        <p:spPr>
          <a:xfrm>
            <a:off x="570368" y="3128376"/>
            <a:ext cx="2616452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08276" y="1358771"/>
          <a:ext cx="9360827" cy="4915279"/>
        </p:xfrm>
        <a:graphic>
          <a:graphicData uri="http://schemas.openxmlformats.org/drawingml/2006/table">
            <a:tbl>
              <a:tblPr/>
              <a:tblGrid>
                <a:gridCol w="7485324"/>
                <a:gridCol w="1875503"/>
              </a:tblGrid>
              <a:tr h="49152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배정지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배정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입항지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Locations and Dates/Times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997" y="1829884"/>
            <a:ext cx="7200113" cy="3466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381877" y="3702872"/>
            <a:ext cx="3096283" cy="28065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23921"/>
        </p:xfrm>
        <a:graphic>
          <a:graphicData uri="http://schemas.openxmlformats.org/drawingml/2006/table">
            <a:tbl>
              <a:tblPr/>
              <a:tblGrid>
                <a:gridCol w="6472771"/>
                <a:gridCol w="2742666"/>
              </a:tblGrid>
              <a:tr h="50239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세관 정보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MRN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신고과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MRN / MSN NO.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Customs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4856" y="1709548"/>
            <a:ext cx="5475697" cy="4510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919333" y="4472412"/>
            <a:ext cx="2942376" cy="105020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298764" y="1313507"/>
          <a:ext cx="9334123" cy="5004000"/>
        </p:xfrm>
        <a:graphic>
          <a:graphicData uri="http://schemas.openxmlformats.org/drawingml/2006/table">
            <a:tbl>
              <a:tblPr/>
              <a:tblGrid>
                <a:gridCol w="9334123"/>
              </a:tblGrid>
              <a:tr h="44747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927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Send EDI –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– Ocean – 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165" y="1629287"/>
            <a:ext cx="9188749" cy="40653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8519311" y="4083113"/>
            <a:ext cx="914400" cy="57036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61714" y="1566249"/>
            <a:ext cx="878191" cy="58847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03698"/>
          <a:ext cx="9234078" cy="5040000"/>
        </p:xfrm>
        <a:graphic>
          <a:graphicData uri="http://schemas.openxmlformats.org/drawingml/2006/table">
            <a:tbl>
              <a:tblPr/>
              <a:tblGrid>
                <a:gridCol w="9234078"/>
              </a:tblGrid>
              <a:tr h="4516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38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 확인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클릭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=&gt;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완료 후 녹색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FLAG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ULOGISHUB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725" y="1594092"/>
            <a:ext cx="8238654" cy="416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3721" y="3958205"/>
            <a:ext cx="1924050" cy="11144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3983525" y="1801640"/>
            <a:ext cx="1348966" cy="30781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79422" y="2317687"/>
            <a:ext cx="398352" cy="46172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1" name="직선 화살표 연결선 10"/>
          <p:cNvCxnSpPr>
            <a:stCxn id="9" idx="3"/>
            <a:endCxn id="9219" idx="1"/>
          </p:cNvCxnSpPr>
          <p:nvPr/>
        </p:nvCxnSpPr>
        <p:spPr>
          <a:xfrm>
            <a:off x="977774" y="2548551"/>
            <a:ext cx="6525947" cy="196686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79346" cy="5040000"/>
        </p:xfrm>
        <a:graphic>
          <a:graphicData uri="http://schemas.openxmlformats.org/drawingml/2006/table">
            <a:tbl>
              <a:tblPr/>
              <a:tblGrid>
                <a:gridCol w="9279346"/>
              </a:tblGrid>
              <a:tr h="45166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39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Send EDI –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내용 확인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=&gt;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AutoNum type="arabicPeriod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ULOGISHUB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– Ocean – 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673" y="1621524"/>
            <a:ext cx="7610569" cy="4181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35775" y="1391358"/>
            <a:ext cx="1676400" cy="1304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3594226" y="1792586"/>
            <a:ext cx="1611517" cy="23539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075691" y="2263368"/>
            <a:ext cx="1276539" cy="30781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40000"/>
        </p:xfrm>
        <a:graphic>
          <a:graphicData uri="http://schemas.openxmlformats.org/drawingml/2006/table">
            <a:tbl>
              <a:tblPr/>
              <a:tblGrid>
                <a:gridCol w="6635734"/>
                <a:gridCol w="2579703"/>
              </a:tblGrid>
              <a:tr h="50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Calculate Charges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Calculate Charges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있으면 자동 운임이 적용됨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-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없으면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직접 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Calculate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7" y="1656173"/>
            <a:ext cx="627508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727" y="2685089"/>
            <a:ext cx="6292158" cy="3600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5314384" y="1702051"/>
            <a:ext cx="1204111" cy="37119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598345" y="6047715"/>
            <a:ext cx="353085" cy="1901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315194" y="2869948"/>
            <a:ext cx="226337" cy="15390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69064"/>
                <a:gridCol w="1846373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Create Freight Settlement Document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ECC Transfer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Invoice Date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General Date 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분류하여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ECC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제외할 대상에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Deactivated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Currency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(USD, EUR..)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Save and Transfer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(Statuses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671" y="1685328"/>
            <a:ext cx="6702971" cy="4661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6537" y="1624863"/>
            <a:ext cx="4315532" cy="7783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5676523" y="1620570"/>
            <a:ext cx="1602463" cy="44362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30036" y="4354719"/>
            <a:ext cx="1846907" cy="19012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76767" y="3809207"/>
            <a:ext cx="2182229" cy="14689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직사각형 10"/>
          <p:cNvSpPr/>
          <p:nvPr/>
        </p:nvSpPr>
        <p:spPr>
          <a:xfrm>
            <a:off x="733331" y="3521798"/>
            <a:ext cx="615635" cy="23539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5" name="직선 화살표 연결선 14"/>
          <p:cNvCxnSpPr>
            <a:stCxn id="11" idx="3"/>
          </p:cNvCxnSpPr>
          <p:nvPr/>
        </p:nvCxnSpPr>
        <p:spPr>
          <a:xfrm>
            <a:off x="1348966" y="3639493"/>
            <a:ext cx="4934139" cy="1457608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765426" y="2372008"/>
            <a:ext cx="814812" cy="20823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9353" y="4744348"/>
            <a:ext cx="1622033" cy="473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40000"/>
        </p:xfrm>
        <a:graphic>
          <a:graphicData uri="http://schemas.openxmlformats.org/drawingml/2006/table">
            <a:tbl>
              <a:tblPr/>
              <a:tblGrid>
                <a:gridCol w="7197049"/>
                <a:gridCol w="2018388"/>
              </a:tblGrid>
              <a:tr h="50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Create Freight Settlement Document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&amp; ECC Transfer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KRW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567" y="1645261"/>
            <a:ext cx="7007382" cy="4665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42796" y="4227969"/>
            <a:ext cx="2797521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837853" y="2172832"/>
            <a:ext cx="841973" cy="253497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5434" y="1321806"/>
          <a:ext cx="9252185" cy="5040000"/>
        </p:xfrm>
        <a:graphic>
          <a:graphicData uri="http://schemas.openxmlformats.org/drawingml/2006/table">
            <a:tbl>
              <a:tblPr/>
              <a:tblGrid>
                <a:gridCol w="9252185"/>
              </a:tblGrid>
              <a:tr h="45166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Freight Order Create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3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Stage2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Document – Create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Save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Stages – Stage 2 – Freight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620" y="1583551"/>
            <a:ext cx="8073522" cy="422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06257" y="2533792"/>
            <a:ext cx="1691713" cy="22283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직사각형 7"/>
          <p:cNvSpPr/>
          <p:nvPr/>
        </p:nvSpPr>
        <p:spPr>
          <a:xfrm>
            <a:off x="398352" y="1810693"/>
            <a:ext cx="543208" cy="23539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471596" y="3558012"/>
            <a:ext cx="995881" cy="461727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704499" y="4354717"/>
            <a:ext cx="1665838" cy="3078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201112"/>
              </p:ext>
            </p:extLst>
          </p:nvPr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69064"/>
                <a:gridCol w="1846373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General Date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입력사항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Carrier 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Registration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Driver Name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Driver Contact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Purchasing Group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566" y="1625594"/>
            <a:ext cx="7224665" cy="4702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020554" y="2172831"/>
            <a:ext cx="1511929" cy="208229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041149" y="3612332"/>
            <a:ext cx="2779413" cy="217283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12341" y="4499572"/>
            <a:ext cx="1493821" cy="41646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400800" y="4671588"/>
            <a:ext cx="534154" cy="226337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296637"/>
                <a:gridCol w="1918800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Calculate Charges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Calculate Charges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있으면 자동 운임이 적용됨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없으면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직접 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Charges/Settlement - Calculate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077" y="2734147"/>
            <a:ext cx="7114514" cy="3613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41703" y="1421914"/>
            <a:ext cx="4103953" cy="11900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7921783" y="3594227"/>
            <a:ext cx="262550" cy="190122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43200" y="6056768"/>
            <a:ext cx="298764" cy="226337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369064"/>
                <a:gridCol w="1846373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Create Freight Settlement Document &amp; ECC Transfer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Invoice Date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General Date 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Save and Transfer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(Statuses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Charges/Settlement -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9299" y="1825630"/>
            <a:ext cx="6770248" cy="45045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3158" y="1414793"/>
            <a:ext cx="3368125" cy="15699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22194" y="4925421"/>
            <a:ext cx="1622033" cy="473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직사각형 10"/>
          <p:cNvSpPr/>
          <p:nvPr/>
        </p:nvSpPr>
        <p:spPr>
          <a:xfrm>
            <a:off x="1774479" y="2462543"/>
            <a:ext cx="796705" cy="253497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40000"/>
        </p:xfrm>
        <a:graphic>
          <a:graphicData uri="http://schemas.openxmlformats.org/drawingml/2006/table">
            <a:tbl>
              <a:tblPr/>
              <a:tblGrid>
                <a:gridCol w="7287583"/>
                <a:gridCol w="1927854"/>
              </a:tblGrid>
              <a:tr h="50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Calculate Charges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Calculate Charges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적용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작성된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있으면 자동 운임이 적용됨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Agreement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없으면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직접 입력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Calculate 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512" y="1645502"/>
            <a:ext cx="7097917" cy="4682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766242" y="1801642"/>
            <a:ext cx="995881" cy="38024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458424" y="4834550"/>
            <a:ext cx="280657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885571" y="3232087"/>
            <a:ext cx="280657" cy="172016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6653195"/>
              </p:ext>
            </p:extLst>
          </p:nvPr>
        </p:nvGraphicFramePr>
        <p:xfrm>
          <a:off x="344488" y="1331612"/>
          <a:ext cx="9215437" cy="5040000"/>
        </p:xfrm>
        <a:graphic>
          <a:graphicData uri="http://schemas.openxmlformats.org/drawingml/2006/table">
            <a:tbl>
              <a:tblPr/>
              <a:tblGrid>
                <a:gridCol w="6572360"/>
                <a:gridCol w="2643077"/>
              </a:tblGrid>
              <a:tr h="504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Create Forwarding Settlement Document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Confirm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Create Forwarding Settlement Document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청구할 대상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/Select All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체크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Invoice Date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General Date Tab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Forwarding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421" y="1643204"/>
            <a:ext cx="6408159" cy="4592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1305" y="3129056"/>
            <a:ext cx="3329405" cy="30182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직사각형 9"/>
          <p:cNvSpPr/>
          <p:nvPr/>
        </p:nvSpPr>
        <p:spPr>
          <a:xfrm>
            <a:off x="6391747" y="4816444"/>
            <a:ext cx="1004935" cy="33497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337426" y="3820562"/>
            <a:ext cx="2915216" cy="18107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856779" y="1702050"/>
            <a:ext cx="525101" cy="2897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43132" cy="5069188"/>
        </p:xfrm>
        <a:graphic>
          <a:graphicData uri="http://schemas.openxmlformats.org/drawingml/2006/table">
            <a:tbl>
              <a:tblPr/>
              <a:tblGrid>
                <a:gridCol w="9243132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INVOICE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Forwarding Settlement Document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Preview Invoice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641" y="2236206"/>
            <a:ext cx="5738923" cy="4046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8381" y="1425496"/>
            <a:ext cx="456247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6835366" y="1656784"/>
            <a:ext cx="986827" cy="31687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꺾인 연결선 9"/>
          <p:cNvCxnSpPr>
            <a:stCxn id="8" idx="3"/>
            <a:endCxn id="22530" idx="3"/>
          </p:cNvCxnSpPr>
          <p:nvPr/>
        </p:nvCxnSpPr>
        <p:spPr>
          <a:xfrm flipH="1">
            <a:off x="6270564" y="1815220"/>
            <a:ext cx="1551629" cy="2444436"/>
          </a:xfrm>
          <a:prstGeom prst="bentConnector3">
            <a:avLst>
              <a:gd name="adj1" fmla="val -14733"/>
            </a:avLst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212080"/>
        </p:xfrm>
        <a:graphic>
          <a:graphicData uri="http://schemas.openxmlformats.org/drawingml/2006/table">
            <a:tbl>
              <a:tblPr/>
              <a:tblGrid>
                <a:gridCol w="7233262"/>
                <a:gridCol w="1982175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ECC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/TAX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별로 자동 분리된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Document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각각 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Currency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(USD, EUR..)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Save and Transfer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(Statuses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Forwarding Settlement Document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Save and Transfer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Document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311" y="1626565"/>
            <a:ext cx="7040956" cy="4738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286408" y="2679826"/>
            <a:ext cx="1104523" cy="316871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13132" y="4417951"/>
            <a:ext cx="2852979" cy="20462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직사각형 8"/>
          <p:cNvSpPr/>
          <p:nvPr/>
        </p:nvSpPr>
        <p:spPr>
          <a:xfrm>
            <a:off x="7396681" y="4427147"/>
            <a:ext cx="1991762" cy="19012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439501" y="5432080"/>
            <a:ext cx="2544024" cy="74238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394960"/>
        </p:xfrm>
        <a:graphic>
          <a:graphicData uri="http://schemas.openxmlformats.org/drawingml/2006/table">
            <a:tbl>
              <a:tblPr/>
              <a:tblGrid>
                <a:gridCol w="5929563"/>
                <a:gridCol w="3285874"/>
              </a:tblGrid>
              <a:tr h="49514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Additional Agreement Party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매입처의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Doc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하기 위함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(LINE, TRUCKER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Business Partner – additional Agreement Party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매입처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Additional Agreement Party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0885" y="1661876"/>
            <a:ext cx="5701185" cy="3779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579423" y="3748135"/>
            <a:ext cx="2706986" cy="389299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31612"/>
          <a:ext cx="9215437" cy="5069188"/>
        </p:xfrm>
        <a:graphic>
          <a:graphicData uri="http://schemas.openxmlformats.org/drawingml/2006/table">
            <a:tbl>
              <a:tblPr/>
              <a:tblGrid>
                <a:gridCol w="7061247"/>
                <a:gridCol w="2154190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Create Freight Settlement Document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Calculate Charges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Insert - Charge Line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Additional Agreement Party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480" y="1586245"/>
            <a:ext cx="6638925" cy="4280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4761" y="5789738"/>
            <a:ext cx="5091828" cy="5114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직사각형 6"/>
          <p:cNvSpPr/>
          <p:nvPr/>
        </p:nvSpPr>
        <p:spPr>
          <a:xfrm>
            <a:off x="5513560" y="1557196"/>
            <a:ext cx="1195058" cy="30781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611517" y="4282289"/>
            <a:ext cx="1122630" cy="45267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/>
          <p:cNvCxnSpPr>
            <a:stCxn id="8" idx="3"/>
            <a:endCxn id="6147" idx="1"/>
          </p:cNvCxnSpPr>
          <p:nvPr/>
        </p:nvCxnSpPr>
        <p:spPr>
          <a:xfrm>
            <a:off x="2734147" y="4508626"/>
            <a:ext cx="1640614" cy="1536849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322559"/>
          <a:ext cx="9215437" cy="5069188"/>
        </p:xfrm>
        <a:graphic>
          <a:graphicData uri="http://schemas.openxmlformats.org/drawingml/2006/table">
            <a:tbl>
              <a:tblPr/>
              <a:tblGrid>
                <a:gridCol w="7061247"/>
                <a:gridCol w="2154190"/>
              </a:tblGrid>
              <a:tr h="50691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 Create Freight Settlement Document &amp; ECC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Create Freight Settlement Document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거래처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Save and Transfer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(Statuses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– Follow UP – Create Freight Settlement Document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Additional Agreement Party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7756" y="1621371"/>
            <a:ext cx="4365845" cy="616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978" y="2317495"/>
            <a:ext cx="4405193" cy="319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20632" y="3417543"/>
            <a:ext cx="4294972" cy="29108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직사각형 12"/>
          <p:cNvSpPr/>
          <p:nvPr/>
        </p:nvSpPr>
        <p:spPr>
          <a:xfrm>
            <a:off x="2978590" y="1656784"/>
            <a:ext cx="1720159" cy="552261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074059" y="5205743"/>
            <a:ext cx="344032" cy="307817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663350" y="3440317"/>
            <a:ext cx="968721" cy="307818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tx1"/>
          </a:solidFill>
          <a:miter lim="800000"/>
          <a:headEnd/>
          <a:tailEnd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a:spPr>
      <a:bodyPr wrap="none" anchor="ctr"/>
      <a:lstStyle>
        <a:defPPr>
          <a:defRPr sz="1000" dirty="0" smtClean="0">
            <a:latin typeface="맑은 고딕" pitchFamily="50" charset="-127"/>
            <a:ea typeface="맑은 고딕" pitchFamily="50" charset="-127"/>
          </a:defRPr>
        </a:defPPr>
      </a:lstStyle>
    </a:spDef>
    <a:lnDef>
      <a:spPr>
        <a:ln>
          <a:solidFill>
            <a:schemeClr val="tx1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13937</TotalTime>
  <Words>1667</Words>
  <Application>Microsoft Office PowerPoint</Application>
  <PresentationFormat>A4 용지(210x297mm)</PresentationFormat>
  <Paragraphs>785</Paragraphs>
  <Slides>37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37</vt:i4>
      </vt:variant>
    </vt:vector>
  </HeadingPairs>
  <TitlesOfParts>
    <vt:vector size="39" baseType="lpstr"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User</cp:lastModifiedBy>
  <cp:revision>556</cp:revision>
  <cp:lastPrinted>2006-08-30T13:33:06Z</cp:lastPrinted>
  <dcterms:created xsi:type="dcterms:W3CDTF">2008-05-17T00:48:54Z</dcterms:created>
  <dcterms:modified xsi:type="dcterms:W3CDTF">2015-10-12T04:54:34Z</dcterms:modified>
</cp:coreProperties>
</file>