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1"/>
  </p:notesMasterIdLst>
  <p:handoutMasterIdLst>
    <p:handoutMasterId r:id="rId32"/>
  </p:handoutMasterIdLst>
  <p:sldIdLst>
    <p:sldId id="374" r:id="rId3"/>
    <p:sldId id="375" r:id="rId4"/>
    <p:sldId id="391" r:id="rId5"/>
    <p:sldId id="392" r:id="rId6"/>
    <p:sldId id="458" r:id="rId7"/>
    <p:sldId id="509" r:id="rId8"/>
    <p:sldId id="500" r:id="rId9"/>
    <p:sldId id="501" r:id="rId10"/>
    <p:sldId id="502" r:id="rId11"/>
    <p:sldId id="503" r:id="rId12"/>
    <p:sldId id="519" r:id="rId13"/>
    <p:sldId id="504" r:id="rId14"/>
    <p:sldId id="505" r:id="rId15"/>
    <p:sldId id="510" r:id="rId16"/>
    <p:sldId id="506" r:id="rId17"/>
    <p:sldId id="511" r:id="rId18"/>
    <p:sldId id="507" r:id="rId19"/>
    <p:sldId id="512" r:id="rId20"/>
    <p:sldId id="518" r:id="rId21"/>
    <p:sldId id="514" r:id="rId22"/>
    <p:sldId id="515" r:id="rId23"/>
    <p:sldId id="517" r:id="rId24"/>
    <p:sldId id="508" r:id="rId25"/>
    <p:sldId id="513" r:id="rId26"/>
    <p:sldId id="520" r:id="rId27"/>
    <p:sldId id="521" r:id="rId28"/>
    <p:sldId id="498" r:id="rId29"/>
    <p:sldId id="499" r:id="rId3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0083CD"/>
    <a:srgbClr val="FF0000"/>
    <a:srgbClr val="333333"/>
    <a:srgbClr val="EAEAEA"/>
    <a:srgbClr val="103991"/>
    <a:srgbClr val="80808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3" autoAdjust="0"/>
    <p:restoredTop sz="97138" autoAdjust="0"/>
  </p:normalViewPr>
  <p:slideViewPr>
    <p:cSldViewPr snapToGrid="0" showGuides="1">
      <p:cViewPr>
        <p:scale>
          <a:sx n="95" d="100"/>
          <a:sy n="95" d="100"/>
        </p:scale>
        <p:origin x="-1872" y="-510"/>
      </p:cViewPr>
      <p:guideLst>
        <p:guide orient="horz" pos="3424"/>
        <p:guide pos="38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1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2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5" name="비트맵 이미지" r:id="rId5" imgW="4029637" imgH="1228571" progId="PBrush">
              <p:embed/>
            </p:oleObj>
          </a:graphicData>
        </a:graphic>
      </p:graphicFrame>
      <p:pic>
        <p:nvPicPr>
          <p:cNvPr id="10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 latinLnBrk="0">
              <a:spcBef>
                <a:spcPts val="0"/>
              </a:spcBef>
              <a:spcAft>
                <a:spcPts val="0"/>
              </a:spcAft>
              <a:defRPr/>
            </a:pPr>
            <a:fld id="{574DD253-55CA-48E8-BCA8-EBFC50753F19}" type="slidenum">
              <a:rPr kumimoji="0" lang="en-US" smtClean="0">
                <a:solidFill>
                  <a:prstClr val="black"/>
                </a:solidFill>
                <a:latin typeface="+mn-lt"/>
                <a:ea typeface="+mn-ea"/>
              </a:rPr>
              <a:pPr defTabSz="91411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3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404454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7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2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vmlDrawing" Target="../drawings/vmlDrawing11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5" name="비트맵 이미지" r:id="rId13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  <p:sldLayoutId id="2147484670" r:id="rId10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60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2013. 03. 28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7 _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부대품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처리 메뉴</a:t>
            </a: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2013.03.28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부대품</a:t>
            </a:r>
            <a:r>
              <a:rPr lang="ko-KR" altLang="en-US" dirty="0" smtClean="0"/>
              <a:t> 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437" y="1507253"/>
            <a:ext cx="8857433" cy="4603715"/>
            <a:chOff x="326760" y="1706564"/>
            <a:chExt cx="9319552" cy="4665661"/>
          </a:xfrm>
        </p:grpSpPr>
        <p:sp>
          <p:nvSpPr>
            <p:cNvPr id="10" name="ホームベース 6"/>
            <p:cNvSpPr>
              <a:spLocks noChangeArrowheads="1"/>
            </p:cNvSpPr>
            <p:nvPr/>
          </p:nvSpPr>
          <p:spPr bwMode="auto">
            <a:xfrm>
              <a:off x="1568450" y="1706564"/>
              <a:ext cx="1129904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생산계획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ホームベース 6"/>
            <p:cNvSpPr>
              <a:spLocks noChangeArrowheads="1"/>
            </p:cNvSpPr>
            <p:nvPr/>
          </p:nvSpPr>
          <p:spPr bwMode="auto">
            <a:xfrm>
              <a:off x="7890405" y="1706564"/>
              <a:ext cx="1676797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금액정산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角丸四角形 8"/>
            <p:cNvSpPr>
              <a:spLocks noChangeArrowheads="1"/>
            </p:cNvSpPr>
            <p:nvPr/>
          </p:nvSpPr>
          <p:spPr bwMode="auto">
            <a:xfrm>
              <a:off x="326760" y="2205038"/>
              <a:ext cx="701675" cy="13081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외주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  <a:p>
              <a:pPr algn="ctr" defTabSz="912813" latinLnBrk="1">
                <a:defRPr/>
              </a:pPr>
              <a:r>
                <a:rPr kumimoji="1" lang="ko-KR" altLang="en-US" sz="1000" dirty="0" err="1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임가공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처리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ホームベース 6"/>
            <p:cNvSpPr>
              <a:spLocks noChangeArrowheads="1"/>
            </p:cNvSpPr>
            <p:nvPr/>
          </p:nvSpPr>
          <p:spPr bwMode="auto">
            <a:xfrm>
              <a:off x="2760267" y="1706564"/>
              <a:ext cx="1833298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 err="1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생산오더관리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ホームベース 6"/>
            <p:cNvSpPr>
              <a:spLocks noChangeArrowheads="1"/>
            </p:cNvSpPr>
            <p:nvPr/>
          </p:nvSpPr>
          <p:spPr bwMode="auto">
            <a:xfrm>
              <a:off x="4641719" y="1706564"/>
              <a:ext cx="1384432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작업지시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ホームベース 6"/>
            <p:cNvSpPr>
              <a:spLocks noChangeArrowheads="1"/>
            </p:cNvSpPr>
            <p:nvPr/>
          </p:nvSpPr>
          <p:spPr bwMode="auto">
            <a:xfrm>
              <a:off x="6070864" y="1706564"/>
              <a:ext cx="1754188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실적관리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角丸四角形 8"/>
            <p:cNvSpPr>
              <a:spLocks noChangeArrowheads="1"/>
            </p:cNvSpPr>
            <p:nvPr/>
          </p:nvSpPr>
          <p:spPr bwMode="auto">
            <a:xfrm>
              <a:off x="326760" y="3684588"/>
              <a:ext cx="701675" cy="10795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부대품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처리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フローチャート : 書類 78"/>
            <p:cNvSpPr>
              <a:spLocks noChangeArrowheads="1"/>
            </p:cNvSpPr>
            <p:nvPr/>
          </p:nvSpPr>
          <p:spPr bwMode="auto">
            <a:xfrm>
              <a:off x="1933046" y="2205039"/>
              <a:ext cx="662120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계획오더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18" name="フローチャート : 書類 78"/>
            <p:cNvSpPr>
              <a:spLocks noChangeArrowheads="1"/>
            </p:cNvSpPr>
            <p:nvPr/>
          </p:nvSpPr>
          <p:spPr bwMode="auto">
            <a:xfrm>
              <a:off x="2760266" y="2205039"/>
              <a:ext cx="741230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생성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19" name="フローチャート : 書類 78"/>
            <p:cNvSpPr>
              <a:spLocks noChangeArrowheads="1"/>
            </p:cNvSpPr>
            <p:nvPr/>
          </p:nvSpPr>
          <p:spPr bwMode="auto">
            <a:xfrm>
              <a:off x="3639080" y="2205039"/>
              <a:ext cx="78078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릴리즈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0" name="フローチャート : 書類 78"/>
            <p:cNvSpPr>
              <a:spLocks noChangeArrowheads="1"/>
            </p:cNvSpPr>
            <p:nvPr/>
          </p:nvSpPr>
          <p:spPr bwMode="auto">
            <a:xfrm>
              <a:off x="4641719" y="2205039"/>
              <a:ext cx="77906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외주가공 발주서출력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1" name="フローチャート : 書類 78"/>
            <p:cNvSpPr>
              <a:spLocks noChangeArrowheads="1"/>
            </p:cNvSpPr>
            <p:nvPr/>
          </p:nvSpPr>
          <p:spPr bwMode="auto">
            <a:xfrm>
              <a:off x="4641719" y="2900364"/>
              <a:ext cx="1246848" cy="6127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구성자재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PR</a:t>
              </a:r>
              <a:r>
                <a:rPr kumimoji="1" lang="en-US" altLang="ko-KR" sz="1000">
                  <a:solidFill>
                    <a:srgbClr val="000000"/>
                  </a:solidFill>
                  <a:sym typeface="Wingdings" pitchFamily="2" charset="2"/>
                </a:rPr>
                <a:t>PO</a:t>
              </a:r>
              <a:r>
                <a:rPr kumimoji="1" lang="ko-KR" altLang="en-US" sz="1000">
                  <a:solidFill>
                    <a:srgbClr val="000000"/>
                  </a:solidFill>
                  <a:sym typeface="Wingdings" pitchFamily="2" charset="2"/>
                </a:rPr>
                <a:t> 일괄 전환 및 승인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2" name="フローチャート : 書類 78"/>
            <p:cNvSpPr>
              <a:spLocks noChangeArrowheads="1"/>
            </p:cNvSpPr>
            <p:nvPr/>
          </p:nvSpPr>
          <p:spPr bwMode="auto">
            <a:xfrm>
              <a:off x="6070865" y="2900364"/>
              <a:ext cx="701675" cy="6127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구성자재 입고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3" name="フローチャート : 書類 78"/>
            <p:cNvSpPr>
              <a:spLocks noChangeArrowheads="1"/>
            </p:cNvSpPr>
            <p:nvPr/>
          </p:nvSpPr>
          <p:spPr bwMode="auto">
            <a:xfrm>
              <a:off x="7890405" y="2205039"/>
              <a:ext cx="741231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마감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4" name="フローチャート : 書類 78"/>
            <p:cNvSpPr>
              <a:spLocks noChangeArrowheads="1"/>
            </p:cNvSpPr>
            <p:nvPr/>
          </p:nvSpPr>
          <p:spPr bwMode="auto">
            <a:xfrm>
              <a:off x="1105827" y="2205039"/>
              <a:ext cx="390392" cy="61118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>
                <a:defRPr/>
              </a:pPr>
              <a:r>
                <a:rPr kumimoji="1" lang="ko-KR" altLang="en-US" sz="1000" dirty="0">
                  <a:solidFill>
                    <a:srgbClr val="000000"/>
                  </a:solidFill>
                  <a:latin typeface="+mn-lt"/>
                  <a:ea typeface="+mn-ea"/>
                  <a:cs typeface="+mn-cs"/>
                </a:rPr>
                <a:t>외주가공품</a:t>
              </a:r>
              <a:endParaRPr kumimoji="1" lang="en-US" altLang="ja-JP" sz="1000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フローチャート : 書類 78"/>
            <p:cNvSpPr>
              <a:spLocks noChangeArrowheads="1"/>
            </p:cNvSpPr>
            <p:nvPr/>
          </p:nvSpPr>
          <p:spPr bwMode="auto">
            <a:xfrm>
              <a:off x="1105827" y="2900364"/>
              <a:ext cx="390392" cy="61277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>
                <a:defRPr/>
              </a:pPr>
              <a:r>
                <a:rPr kumimoji="1" lang="ko-KR" altLang="en-US" sz="1000" dirty="0">
                  <a:solidFill>
                    <a:srgbClr val="000000"/>
                  </a:solidFill>
                  <a:latin typeface="+mn-lt"/>
                  <a:ea typeface="+mn-ea"/>
                  <a:cs typeface="+mn-cs"/>
                </a:rPr>
                <a:t>구성자재</a:t>
              </a:r>
              <a:endParaRPr kumimoji="1" lang="en-US" altLang="ja-JP" sz="1000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6" name="図形 96"/>
            <p:cNvCxnSpPr>
              <a:cxnSpLocks noChangeShapeType="1"/>
              <a:stCxn id="17" idx="3"/>
              <a:endCxn id="18" idx="1"/>
            </p:cNvCxnSpPr>
            <p:nvPr/>
          </p:nvCxnSpPr>
          <p:spPr bwMode="auto">
            <a:xfrm>
              <a:off x="2595166" y="2511425"/>
              <a:ext cx="165100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" name="フローチャート : 書類 78"/>
            <p:cNvSpPr>
              <a:spLocks noChangeArrowheads="1"/>
            </p:cNvSpPr>
            <p:nvPr/>
          </p:nvSpPr>
          <p:spPr bwMode="auto">
            <a:xfrm>
              <a:off x="6070865" y="2205039"/>
              <a:ext cx="70167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확정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8" name="フローチャート : 書類 78"/>
            <p:cNvSpPr>
              <a:spLocks noChangeArrowheads="1"/>
            </p:cNvSpPr>
            <p:nvPr/>
          </p:nvSpPr>
          <p:spPr bwMode="auto">
            <a:xfrm>
              <a:off x="6929042" y="2205039"/>
              <a:ext cx="78078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백로그 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29" name="図形 96"/>
            <p:cNvCxnSpPr>
              <a:cxnSpLocks noChangeShapeType="1"/>
              <a:stCxn id="18" idx="3"/>
              <a:endCxn id="19" idx="1"/>
            </p:cNvCxnSpPr>
            <p:nvPr/>
          </p:nvCxnSpPr>
          <p:spPr bwMode="auto">
            <a:xfrm>
              <a:off x="3501496" y="2511425"/>
              <a:ext cx="137583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" name="図形 96"/>
            <p:cNvCxnSpPr>
              <a:cxnSpLocks noChangeShapeType="1"/>
              <a:stCxn id="21" idx="3"/>
              <a:endCxn id="22" idx="1"/>
            </p:cNvCxnSpPr>
            <p:nvPr/>
          </p:nvCxnSpPr>
          <p:spPr bwMode="auto">
            <a:xfrm>
              <a:off x="5888567" y="3206750"/>
              <a:ext cx="182298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図形 96"/>
            <p:cNvCxnSpPr>
              <a:cxnSpLocks noChangeShapeType="1"/>
              <a:stCxn id="20" idx="3"/>
              <a:endCxn id="27" idx="1"/>
            </p:cNvCxnSpPr>
            <p:nvPr/>
          </p:nvCxnSpPr>
          <p:spPr bwMode="auto">
            <a:xfrm>
              <a:off x="5420784" y="2511425"/>
              <a:ext cx="650081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図形 96"/>
            <p:cNvCxnSpPr>
              <a:cxnSpLocks noChangeShapeType="1"/>
              <a:stCxn id="19" idx="3"/>
              <a:endCxn id="20" idx="1"/>
            </p:cNvCxnSpPr>
            <p:nvPr/>
          </p:nvCxnSpPr>
          <p:spPr bwMode="auto">
            <a:xfrm>
              <a:off x="4419864" y="2511425"/>
              <a:ext cx="221854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図形 96"/>
            <p:cNvCxnSpPr>
              <a:cxnSpLocks noChangeShapeType="1"/>
              <a:stCxn id="27" idx="3"/>
              <a:endCxn id="28" idx="1"/>
            </p:cNvCxnSpPr>
            <p:nvPr/>
          </p:nvCxnSpPr>
          <p:spPr bwMode="auto">
            <a:xfrm>
              <a:off x="6772540" y="2511425"/>
              <a:ext cx="156502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図形 96"/>
            <p:cNvCxnSpPr>
              <a:cxnSpLocks noChangeShapeType="1"/>
              <a:stCxn id="28" idx="3"/>
              <a:endCxn id="23" idx="1"/>
            </p:cNvCxnSpPr>
            <p:nvPr/>
          </p:nvCxnSpPr>
          <p:spPr bwMode="auto">
            <a:xfrm>
              <a:off x="7709827" y="2511425"/>
              <a:ext cx="180578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図形 96"/>
            <p:cNvCxnSpPr>
              <a:cxnSpLocks noChangeShapeType="1"/>
              <a:stCxn id="22" idx="3"/>
              <a:endCxn id="56" idx="1"/>
            </p:cNvCxnSpPr>
            <p:nvPr/>
          </p:nvCxnSpPr>
          <p:spPr bwMode="auto">
            <a:xfrm>
              <a:off x="6772540" y="3206750"/>
              <a:ext cx="1117865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" name="図形 96"/>
            <p:cNvCxnSpPr>
              <a:cxnSpLocks noChangeShapeType="1"/>
              <a:stCxn id="19" idx="3"/>
              <a:endCxn id="21" idx="1"/>
            </p:cNvCxnSpPr>
            <p:nvPr/>
          </p:nvCxnSpPr>
          <p:spPr bwMode="auto">
            <a:xfrm>
              <a:off x="4419864" y="2511426"/>
              <a:ext cx="221854" cy="69532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7" name="フローチャート : 書類 78"/>
            <p:cNvSpPr>
              <a:spLocks noChangeArrowheads="1"/>
            </p:cNvSpPr>
            <p:nvPr/>
          </p:nvSpPr>
          <p:spPr bwMode="auto">
            <a:xfrm>
              <a:off x="1573610" y="2216151"/>
              <a:ext cx="233892" cy="6000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M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R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P</a:t>
              </a:r>
            </a:p>
          </p:txBody>
        </p:sp>
        <p:cxnSp>
          <p:nvCxnSpPr>
            <p:cNvPr id="38" name="図形 96"/>
            <p:cNvCxnSpPr>
              <a:cxnSpLocks noChangeShapeType="1"/>
              <a:stCxn id="37" idx="3"/>
              <a:endCxn id="17" idx="1"/>
            </p:cNvCxnSpPr>
            <p:nvPr/>
          </p:nvCxnSpPr>
          <p:spPr bwMode="auto">
            <a:xfrm flipV="1">
              <a:off x="1807502" y="2511426"/>
              <a:ext cx="125544" cy="4763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9" name="フローチャート : 書類 78"/>
            <p:cNvSpPr>
              <a:spLocks noChangeArrowheads="1"/>
            </p:cNvSpPr>
            <p:nvPr/>
          </p:nvSpPr>
          <p:spPr bwMode="auto">
            <a:xfrm>
              <a:off x="1933046" y="3681414"/>
              <a:ext cx="662120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계획오더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40" name="フローチャート : 書類 78"/>
            <p:cNvSpPr>
              <a:spLocks noChangeArrowheads="1"/>
            </p:cNvSpPr>
            <p:nvPr/>
          </p:nvSpPr>
          <p:spPr bwMode="auto">
            <a:xfrm>
              <a:off x="2760266" y="3681414"/>
              <a:ext cx="741230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생성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41" name="フローチャート : 書類 78"/>
            <p:cNvSpPr>
              <a:spLocks noChangeArrowheads="1"/>
            </p:cNvSpPr>
            <p:nvPr/>
          </p:nvSpPr>
          <p:spPr bwMode="auto">
            <a:xfrm>
              <a:off x="3639080" y="3681414"/>
              <a:ext cx="78078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릴리즈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42" name="フローチャート : 書類 78"/>
            <p:cNvSpPr>
              <a:spLocks noChangeArrowheads="1"/>
            </p:cNvSpPr>
            <p:nvPr/>
          </p:nvSpPr>
          <p:spPr bwMode="auto">
            <a:xfrm>
              <a:off x="4641719" y="3681414"/>
              <a:ext cx="77906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부대품 작업지시서 출력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43" name="フローチャート : 書類 78"/>
            <p:cNvSpPr>
              <a:spLocks noChangeArrowheads="1"/>
            </p:cNvSpPr>
            <p:nvPr/>
          </p:nvSpPr>
          <p:spPr bwMode="auto">
            <a:xfrm>
              <a:off x="7890404" y="3681414"/>
              <a:ext cx="1625204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마감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44" name="図形 96"/>
            <p:cNvCxnSpPr>
              <a:cxnSpLocks noChangeShapeType="1"/>
              <a:stCxn id="39" idx="3"/>
              <a:endCxn id="40" idx="1"/>
            </p:cNvCxnSpPr>
            <p:nvPr/>
          </p:nvCxnSpPr>
          <p:spPr bwMode="auto">
            <a:xfrm>
              <a:off x="2595166" y="3932238"/>
              <a:ext cx="165100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5" name="フローチャート : 書類 78"/>
            <p:cNvSpPr>
              <a:spLocks noChangeArrowheads="1"/>
            </p:cNvSpPr>
            <p:nvPr/>
          </p:nvSpPr>
          <p:spPr bwMode="auto">
            <a:xfrm>
              <a:off x="6070865" y="3681414"/>
              <a:ext cx="70167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확정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46" name="フローチャート : 書類 78"/>
            <p:cNvSpPr>
              <a:spLocks noChangeArrowheads="1"/>
            </p:cNvSpPr>
            <p:nvPr/>
          </p:nvSpPr>
          <p:spPr bwMode="auto">
            <a:xfrm>
              <a:off x="6929042" y="3681414"/>
              <a:ext cx="78078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백로그 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47" name="図形 96"/>
            <p:cNvCxnSpPr>
              <a:cxnSpLocks noChangeShapeType="1"/>
              <a:stCxn id="40" idx="3"/>
              <a:endCxn id="41" idx="1"/>
            </p:cNvCxnSpPr>
            <p:nvPr/>
          </p:nvCxnSpPr>
          <p:spPr bwMode="auto">
            <a:xfrm>
              <a:off x="3501496" y="3932238"/>
              <a:ext cx="137583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図形 96"/>
            <p:cNvCxnSpPr>
              <a:cxnSpLocks noChangeShapeType="1"/>
              <a:stCxn id="42" idx="3"/>
              <a:endCxn id="45" idx="1"/>
            </p:cNvCxnSpPr>
            <p:nvPr/>
          </p:nvCxnSpPr>
          <p:spPr bwMode="auto">
            <a:xfrm>
              <a:off x="5420784" y="3932238"/>
              <a:ext cx="650081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" name="図形 96"/>
            <p:cNvCxnSpPr>
              <a:cxnSpLocks noChangeShapeType="1"/>
              <a:stCxn id="41" idx="3"/>
              <a:endCxn id="42" idx="1"/>
            </p:cNvCxnSpPr>
            <p:nvPr/>
          </p:nvCxnSpPr>
          <p:spPr bwMode="auto">
            <a:xfrm>
              <a:off x="4419864" y="3932238"/>
              <a:ext cx="221854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図形 96"/>
            <p:cNvCxnSpPr>
              <a:cxnSpLocks noChangeShapeType="1"/>
              <a:stCxn id="45" idx="3"/>
              <a:endCxn id="46" idx="1"/>
            </p:cNvCxnSpPr>
            <p:nvPr/>
          </p:nvCxnSpPr>
          <p:spPr bwMode="auto">
            <a:xfrm>
              <a:off x="6772540" y="3932238"/>
              <a:ext cx="156502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" name="図形 96"/>
            <p:cNvCxnSpPr>
              <a:cxnSpLocks noChangeShapeType="1"/>
              <a:stCxn id="46" idx="3"/>
              <a:endCxn id="43" idx="1"/>
            </p:cNvCxnSpPr>
            <p:nvPr/>
          </p:nvCxnSpPr>
          <p:spPr bwMode="auto">
            <a:xfrm>
              <a:off x="7709827" y="3932238"/>
              <a:ext cx="180578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2" name="フローチャート : 書類 78"/>
            <p:cNvSpPr>
              <a:spLocks noChangeArrowheads="1"/>
            </p:cNvSpPr>
            <p:nvPr/>
          </p:nvSpPr>
          <p:spPr bwMode="auto">
            <a:xfrm>
              <a:off x="1573610" y="3681414"/>
              <a:ext cx="233892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M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R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P</a:t>
              </a:r>
            </a:p>
          </p:txBody>
        </p:sp>
        <p:cxnSp>
          <p:nvCxnSpPr>
            <p:cNvPr id="53" name="図形 96"/>
            <p:cNvCxnSpPr>
              <a:cxnSpLocks noChangeShapeType="1"/>
              <a:stCxn id="52" idx="3"/>
              <a:endCxn id="39" idx="1"/>
            </p:cNvCxnSpPr>
            <p:nvPr/>
          </p:nvCxnSpPr>
          <p:spPr bwMode="auto">
            <a:xfrm>
              <a:off x="1807502" y="3932238"/>
              <a:ext cx="125544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4" name="フローチャート : 書類 78"/>
            <p:cNvSpPr>
              <a:spLocks noChangeArrowheads="1"/>
            </p:cNvSpPr>
            <p:nvPr/>
          </p:nvSpPr>
          <p:spPr bwMode="auto">
            <a:xfrm>
              <a:off x="1933046" y="4257675"/>
              <a:ext cx="662120" cy="50323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계획오더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수작업 생성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cxnSp>
          <p:nvCxnSpPr>
            <p:cNvPr id="55" name="図形 96"/>
            <p:cNvCxnSpPr>
              <a:cxnSpLocks noChangeShapeType="1"/>
              <a:stCxn id="54" idx="3"/>
              <a:endCxn id="40" idx="1"/>
            </p:cNvCxnSpPr>
            <p:nvPr/>
          </p:nvCxnSpPr>
          <p:spPr bwMode="auto">
            <a:xfrm flipV="1">
              <a:off x="2595166" y="3932238"/>
              <a:ext cx="165100" cy="576262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6" name="フローチャート : 書類 78"/>
            <p:cNvSpPr>
              <a:spLocks noChangeArrowheads="1"/>
            </p:cNvSpPr>
            <p:nvPr/>
          </p:nvSpPr>
          <p:spPr bwMode="auto">
            <a:xfrm>
              <a:off x="7890404" y="2900364"/>
              <a:ext cx="1625204" cy="6127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구성자재 송장처리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57" name="フローチャート : 書類 78"/>
            <p:cNvSpPr>
              <a:spLocks noChangeArrowheads="1"/>
            </p:cNvSpPr>
            <p:nvPr/>
          </p:nvSpPr>
          <p:spPr bwMode="auto">
            <a:xfrm>
              <a:off x="8776098" y="2205039"/>
              <a:ext cx="739510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송장처리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58" name="図形 96"/>
            <p:cNvCxnSpPr>
              <a:cxnSpLocks noChangeShapeType="1"/>
              <a:stCxn id="23" idx="3"/>
              <a:endCxn id="57" idx="1"/>
            </p:cNvCxnSpPr>
            <p:nvPr/>
          </p:nvCxnSpPr>
          <p:spPr bwMode="auto">
            <a:xfrm>
              <a:off x="8631635" y="2511425"/>
              <a:ext cx="144463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9" name="直線コネクタ 138"/>
            <p:cNvCxnSpPr/>
            <p:nvPr/>
          </p:nvCxnSpPr>
          <p:spPr bwMode="auto">
            <a:xfrm>
              <a:off x="338800" y="3597275"/>
              <a:ext cx="900826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0" name="角丸四角形 10"/>
            <p:cNvSpPr>
              <a:spLocks noChangeArrowheads="1"/>
            </p:cNvSpPr>
            <p:nvPr/>
          </p:nvSpPr>
          <p:spPr bwMode="auto">
            <a:xfrm>
              <a:off x="2562489" y="4918076"/>
              <a:ext cx="1754188" cy="10318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계획오더를 생산오더로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전환함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생성된 생산오더의 상태를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릴리즈로 전환함</a:t>
              </a:r>
              <a:endParaRPr kumimoji="1" lang="ja-JP" altLang="en-US" sz="1000">
                <a:solidFill>
                  <a:srgbClr val="000000"/>
                </a:solidFill>
              </a:endParaRPr>
            </a:p>
          </p:txBody>
        </p:sp>
        <p:cxnSp>
          <p:nvCxnSpPr>
            <p:cNvPr id="61" name="直線コネクタ 138"/>
            <p:cNvCxnSpPr/>
            <p:nvPr/>
          </p:nvCxnSpPr>
          <p:spPr bwMode="auto">
            <a:xfrm>
              <a:off x="338800" y="4845050"/>
              <a:ext cx="900826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2" name="角丸四角形 10"/>
            <p:cNvSpPr>
              <a:spLocks noChangeArrowheads="1"/>
            </p:cNvSpPr>
            <p:nvPr/>
          </p:nvSpPr>
          <p:spPr bwMode="auto">
            <a:xfrm>
              <a:off x="5836973" y="4922838"/>
              <a:ext cx="1754188" cy="1027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생산오더 입고수량이 확정되고 구성자재가 백플러시 처리됨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생산오더 별 구성자재에 대한 백로그 처리함</a:t>
              </a:r>
              <a:endParaRPr kumimoji="1" lang="ja-JP" altLang="en-US" sz="1000">
                <a:solidFill>
                  <a:srgbClr val="000000"/>
                </a:solidFill>
              </a:endParaRPr>
            </a:p>
          </p:txBody>
        </p:sp>
        <p:sp>
          <p:nvSpPr>
            <p:cNvPr id="63" name="角丸四角形 10"/>
            <p:cNvSpPr>
              <a:spLocks noChangeArrowheads="1"/>
            </p:cNvSpPr>
            <p:nvPr/>
          </p:nvSpPr>
          <p:spPr bwMode="auto">
            <a:xfrm>
              <a:off x="7642754" y="4935539"/>
              <a:ext cx="2003558" cy="13731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생산오더의 상태를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기술적 마감 상태로 전환함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작업장 별 코스트센터에 귀속된 비용에 대해 각 공급업체로 송장처리함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외주임가공비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공급업체 별 코스트센터 매핑은 별도 개발 테이블에서 관리됨</a:t>
              </a:r>
              <a:endParaRPr kumimoji="1" lang="ja-JP" altLang="en-US" sz="1000">
                <a:solidFill>
                  <a:srgbClr val="000000"/>
                </a:solidFill>
              </a:endParaRPr>
            </a:p>
          </p:txBody>
        </p:sp>
        <p:sp>
          <p:nvSpPr>
            <p:cNvPr id="64" name="角丸四角形 8"/>
            <p:cNvSpPr>
              <a:spLocks noChangeArrowheads="1"/>
            </p:cNvSpPr>
            <p:nvPr/>
          </p:nvSpPr>
          <p:spPr bwMode="auto">
            <a:xfrm>
              <a:off x="338800" y="4932363"/>
              <a:ext cx="701675" cy="1439862"/>
            </a:xfrm>
            <a:prstGeom prst="roundRect">
              <a:avLst>
                <a:gd name="adj" fmla="val 16667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2813" latinLnBrk="1"/>
              <a:r>
                <a:rPr kumimoji="1" lang="ko-KR" altLang="en-US" sz="1000">
                  <a:solidFill>
                    <a:srgbClr val="000000"/>
                  </a:solidFill>
                </a:rPr>
                <a:t>주요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algn="ctr" defTabSz="912813" latinLnBrk="1"/>
              <a:r>
                <a:rPr kumimoji="1" lang="ko-KR" altLang="en-US" sz="1000">
                  <a:solidFill>
                    <a:srgbClr val="000000"/>
                  </a:solidFill>
                </a:rPr>
                <a:t>내용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</p:grpSp>
      <p:sp>
        <p:nvSpPr>
          <p:cNvPr id="65" name="직사각형 64"/>
          <p:cNvSpPr/>
          <p:nvPr/>
        </p:nvSpPr>
        <p:spPr>
          <a:xfrm>
            <a:off x="462224" y="3385736"/>
            <a:ext cx="9013372" cy="1226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부대품</a:t>
            </a:r>
            <a:r>
              <a:rPr lang="ko-KR" altLang="en-US" dirty="0" smtClean="0"/>
              <a:t> 처리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614502" y="1507252"/>
            <a:ext cx="8800803" cy="4702629"/>
            <a:chOff x="182423" y="908720"/>
            <a:chExt cx="9411048" cy="5046708"/>
          </a:xfrm>
        </p:grpSpPr>
        <p:cxnSp>
          <p:nvCxnSpPr>
            <p:cNvPr id="41" name="Straight Connector 30"/>
            <p:cNvCxnSpPr/>
            <p:nvPr/>
          </p:nvCxnSpPr>
          <p:spPr>
            <a:xfrm>
              <a:off x="194471" y="1213147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374591" y="908720"/>
              <a:ext cx="5293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102564" y="908720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2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</a:t>
              </a:r>
              <a:r>
                <a:rPr lang="ko-KR" altLang="en-US" sz="1200" b="1" dirty="0" err="1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더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109916" y="908720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2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</a:t>
              </a:r>
              <a:r>
                <a:rPr lang="ko-KR" altLang="en-US" sz="1200" b="1" dirty="0" err="1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더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384216" y="908720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실적확정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178415" y="908720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마감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2483" y="1986989"/>
              <a:ext cx="1749197" cy="14003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MD01 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플랜트 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별 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[User exit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키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]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에 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100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입력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MD02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플랜트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자재 별 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altLang="ko-KR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MD04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재고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소요량 리스트 조회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035179" y="1986989"/>
              <a:ext cx="1697901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MD11/12/13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생성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변경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조회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226728" y="1986989"/>
              <a:ext cx="1616790" cy="4706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CO15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별 실적확정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073347" y="1986989"/>
              <a:ext cx="1338828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COHV (</a:t>
              </a:r>
              <a:r>
                <a:rPr lang="ko-KR" altLang="en-US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마감처리</a:t>
              </a:r>
              <a:r>
                <a:rPr lang="en-US" altLang="ko-KR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)</a:t>
              </a:r>
              <a:endParaRPr lang="en-US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대량처리</a:t>
              </a:r>
              <a:endParaRPr lang="en-US" altLang="ko-KR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979532" y="1986989"/>
              <a:ext cx="1383712" cy="17851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CO01/02/03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수작업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 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생성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변경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조회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CO40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개별 전환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CO41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일괄 전환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COHV (</a:t>
              </a:r>
              <a:r>
                <a:rPr lang="ko-KR" altLang="en-US" sz="1000" b="1" dirty="0" err="1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릴리즈</a:t>
              </a:r>
              <a:r>
                <a:rPr lang="en-US" altLang="ko-KR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)</a:t>
              </a:r>
              <a:endParaRPr lang="en-US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대량처리</a:t>
              </a:r>
              <a:endParaRPr lang="en-US" altLang="ko-KR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cxnSp>
          <p:nvCxnSpPr>
            <p:cNvPr id="52" name="Straight Connector 45"/>
            <p:cNvCxnSpPr/>
            <p:nvPr/>
          </p:nvCxnSpPr>
          <p:spPr>
            <a:xfrm>
              <a:off x="194471" y="4409402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350489" y="4132864"/>
              <a:ext cx="131638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2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부대품</a:t>
              </a:r>
              <a:r>
                <a:rPr lang="ko-KR" altLang="en-US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작업지시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2482" y="5132126"/>
              <a:ext cx="1653017" cy="6309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ZMMR0040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부대품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작업지시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플랜트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오더유형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작업장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570734" y="4126822"/>
              <a:ext cx="152477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구성자재 구매 업무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027958" y="4126822"/>
              <a:ext cx="200631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2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en-US" altLang="ko-KR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back order </a:t>
              </a:r>
              <a:r>
                <a:rPr lang="ko-KR" altLang="en-US" sz="12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처리</a:t>
              </a:r>
              <a:endParaRPr lang="en-US" sz="12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017226" y="5126084"/>
              <a:ext cx="2544286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COGI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자동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자재이동의 오류 레코드 후행 처리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2480" y="1265834"/>
              <a:ext cx="1441420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 결과 확인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035179" y="1265834"/>
              <a:ext cx="1601721" cy="6309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ea typeface="맑은 고딕" pitchFamily="50" charset="-127"/>
                  <a:cs typeface="Arial" pitchFamily="34" charset="0"/>
                </a:rPr>
                <a:t>MRP</a:t>
              </a:r>
              <a:r>
                <a:rPr lang="ko-KR" altLang="en-US" sz="1000" dirty="0" smtClean="0">
                  <a:ea typeface="맑은 고딕" pitchFamily="50" charset="-127"/>
                  <a:cs typeface="Arial" pitchFamily="34" charset="0"/>
                </a:rPr>
                <a:t>를 통한 </a:t>
              </a:r>
              <a:r>
                <a:rPr lang="ko-KR" altLang="en-US" sz="1000" dirty="0" err="1" smtClean="0">
                  <a:ea typeface="맑은 고딕" pitchFamily="50" charset="-127"/>
                  <a:cs typeface="Arial" pitchFamily="34" charset="0"/>
                </a:rPr>
                <a:t>계획오더</a:t>
              </a:r>
              <a:endParaRPr lang="en-US" altLang="ko-KR" sz="1000" dirty="0" smtClean="0"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ea typeface="맑은 고딕" pitchFamily="50" charset="-127"/>
                  <a:cs typeface="Arial" pitchFamily="34" charset="0"/>
                </a:rPr>
                <a:t>수작업 </a:t>
              </a:r>
              <a:r>
                <a:rPr lang="ko-KR" altLang="en-US" sz="1000" dirty="0" err="1"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>
                  <a:ea typeface="맑은 고딕" pitchFamily="50" charset="-127"/>
                  <a:cs typeface="Arial" pitchFamily="34" charset="0"/>
                </a:rPr>
                <a:t> 생성 </a:t>
              </a:r>
              <a:endParaRPr lang="en-US" altLang="ko-KR" sz="1000" dirty="0"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>
                  <a:ea typeface="맑은 고딕" pitchFamily="50" charset="-127"/>
                  <a:cs typeface="Arial" pitchFamily="34" charset="0"/>
                </a:rPr>
                <a:t>수행 결과 확인</a:t>
              </a:r>
              <a:endParaRPr lang="en-US" altLang="ko-KR" sz="1000" dirty="0"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3979533" y="1265834"/>
              <a:ext cx="1896673" cy="6309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계획오더를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생산오더로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전환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생성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,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변경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,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조회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릴리즈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279149" y="1265834"/>
              <a:ext cx="1210588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생산실적확정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부대품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납품수량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8073347" y="1265837"/>
              <a:ext cx="151195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기술적 마감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cxnSp>
          <p:nvCxnSpPr>
            <p:cNvPr id="63" name="Straight Connector 57"/>
            <p:cNvCxnSpPr/>
            <p:nvPr/>
          </p:nvCxnSpPr>
          <p:spPr>
            <a:xfrm>
              <a:off x="194471" y="1945424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59"/>
            <p:cNvCxnSpPr/>
            <p:nvPr/>
          </p:nvCxnSpPr>
          <p:spPr>
            <a:xfrm>
              <a:off x="194471" y="1193826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0"/>
            <p:cNvCxnSpPr/>
            <p:nvPr/>
          </p:nvCxnSpPr>
          <p:spPr>
            <a:xfrm>
              <a:off x="194471" y="4437112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260431" y="4457128"/>
              <a:ext cx="12105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작업지시서 출력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492727" y="4457125"/>
              <a:ext cx="2505814" cy="6309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 소요량 감안  담당자 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PO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생성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입고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송장처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리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017228" y="4457125"/>
              <a:ext cx="1087157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백오더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처리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R&amp;R </a:t>
              </a:r>
              <a:r>
                <a:rPr lang="ko-KR" altLang="en-US" sz="1000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확인필요</a:t>
              </a:r>
              <a:endPara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cxnSp>
          <p:nvCxnSpPr>
            <p:cNvPr id="69" name="Straight Connector 64"/>
            <p:cNvCxnSpPr/>
            <p:nvPr/>
          </p:nvCxnSpPr>
          <p:spPr>
            <a:xfrm>
              <a:off x="182423" y="5095150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054332" y="5132126"/>
              <a:ext cx="1338828" cy="8233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MIGO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자재 입고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취소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altLang="ko-KR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ZMMR0130/MIRO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구성자재 송장처리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판매 오더의 전개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생산오더로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본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T-Code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Back-Job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으로 진행될 예정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매개변수］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처리키는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METCH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*(1)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User Exit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키］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번으로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100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 키는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MPS,MRP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003" y="1657714"/>
            <a:ext cx="3885368" cy="3512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4634" y="3260469"/>
            <a:ext cx="3313652" cy="306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1652" y="6237723"/>
            <a:ext cx="3323305" cy="132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4697" y="5586883"/>
            <a:ext cx="2800617" cy="746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375914" y="15699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64161" y="2813537"/>
            <a:ext cx="1847444" cy="13062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367163" y="562106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95603" y="5898940"/>
            <a:ext cx="1353399" cy="17026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679958" y="54356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828012" y="6161871"/>
            <a:ext cx="216261" cy="1987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판매 오더의 전개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생산 오더로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본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T-Code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Back-Job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으로 진행될 예정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제품 코드 생성 건수를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MPS,MRP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55" y="1689016"/>
            <a:ext cx="5292289" cy="4601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77589" y="49377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85933" y="5475791"/>
            <a:ext cx="5091386" cy="2015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판매 오더의 전개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생산 오더로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긴급 요청건의 경우 개별로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가동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 매개변수］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MD01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 같은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방식으로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177" y="1724153"/>
            <a:ext cx="3275762" cy="2867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8866" y="3375967"/>
            <a:ext cx="3388597" cy="2754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00443" y="6117143"/>
            <a:ext cx="3323305" cy="132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66574" y="20237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5353" y="2351314"/>
            <a:ext cx="1644801" cy="13062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8152" y="27489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56980" y="2965938"/>
            <a:ext cx="1452208" cy="8725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판매 오더의 전개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생산 오더로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제품 코드 생성 건수를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567" y="1678075"/>
            <a:ext cx="4510141" cy="455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528315" y="50912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96465" y="5505936"/>
            <a:ext cx="4307614" cy="7240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후 소요량 리스트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가동 후 자재소요량 리스트 확인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일괄 접근을 통해 소요량을 확인 한다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①［개별］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［일괄］ 탭을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［개별］은 해당 코드를 확인 할 수 있을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때 사용한다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긴급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 할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［일괄］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일괄실행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(MD01)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가동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부대품의 자재소요량을 확인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②［개별접근］ 「자재코드」 와 「플랜트」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③［일괄접근］ 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관리자」 와 「플랜트」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M20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정보 개수를 확인한 후 「예」 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누르면 다음화면으로 넘어간다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자재소요량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775" y="1616674"/>
            <a:ext cx="4834513" cy="3068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7931" y="3647550"/>
            <a:ext cx="4170066" cy="282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75401" y="2542231"/>
            <a:ext cx="1132335" cy="1406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7123" y="3106613"/>
            <a:ext cx="2045062" cy="3098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36913" y="229777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68732" y="284206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46064" y="39490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694600" y="4354283"/>
            <a:ext cx="2045062" cy="3098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후 소요량 리스트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가동 후 자재소요량 리스트 확인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일자별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소요량 리스트를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CusOrd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］판매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S/O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PldOrd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］계획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대상 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PrdOrd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］생산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생산처리 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CusSt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고객 재고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실적처리 후 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자재소요량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611" y="1688122"/>
            <a:ext cx="5305530" cy="4541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50793" y="557688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49570" y="5761052"/>
            <a:ext cx="4434895" cy="33829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계획 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 전환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 오더에 대한 생산 오더로의 일괄 전환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①［계획플랜트］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M20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오더유형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ZP07(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※ ZP06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외주 임 가공품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실행 버튼을 클릭하면 다음화면으로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CO41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976" y="1671948"/>
            <a:ext cx="5328923" cy="4628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589281" y="2836981"/>
            <a:ext cx="2163968" cy="57945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82612" y="56187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90502" y="28939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01487" y="5627077"/>
            <a:ext cx="2765194" cy="2914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2196" y="2523811"/>
            <a:ext cx="261480" cy="24953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82128" y="22827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계획 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 전환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 오더에 대한 생산 오더로의 일괄 전환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판매 오더를 체크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②［전환］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생산 오더 생성되면서 생산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오더번호가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 오더 번호를 클릭하면 세부내역이 보임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 상태로 나타남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CO41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022" y="1598701"/>
            <a:ext cx="5483312" cy="4701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9873" y="4019340"/>
            <a:ext cx="5245239" cy="2372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타원 5"/>
          <p:cNvSpPr/>
          <p:nvPr/>
        </p:nvSpPr>
        <p:spPr>
          <a:xfrm>
            <a:off x="171596" y="36995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70375" y="3798277"/>
            <a:ext cx="4262400" cy="1105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23029" y="57309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61517" y="6030686"/>
            <a:ext cx="703608" cy="12895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490524" y="34416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516544" y="3811676"/>
            <a:ext cx="517543" cy="1071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구부러진 연결선 59"/>
          <p:cNvCxnSpPr>
            <a:stCxn id="11" idx="0"/>
            <a:endCxn id="240643" idx="0"/>
          </p:cNvCxnSpPr>
          <p:nvPr/>
        </p:nvCxnSpPr>
        <p:spPr>
          <a:xfrm rot="16200000" flipH="1">
            <a:off x="6160072" y="3426920"/>
            <a:ext cx="207664" cy="977177"/>
          </a:xfrm>
          <a:prstGeom prst="curvedConnector3">
            <a:avLst>
              <a:gd name="adj1" fmla="val -110082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 오더에 대한 생산 오더로의 일괄 전환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오더유형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ZP07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M20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③［시스템 상태］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CRTD(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이전단계는 생성단계임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실행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기술적 완료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009" y="1595908"/>
            <a:ext cx="3928121" cy="4714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5963" y="1859834"/>
            <a:ext cx="969718" cy="1700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6404" y="1881350"/>
            <a:ext cx="1527348" cy="3097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타원 6"/>
          <p:cNvSpPr/>
          <p:nvPr/>
        </p:nvSpPr>
        <p:spPr>
          <a:xfrm>
            <a:off x="221837" y="35286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40713" y="3557115"/>
            <a:ext cx="1669924" cy="14067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490524" y="34416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2658" y="3711193"/>
            <a:ext cx="1657979" cy="1071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구부러진 연결선 59"/>
          <p:cNvCxnSpPr>
            <a:stCxn id="10" idx="3"/>
          </p:cNvCxnSpPr>
          <p:nvPr/>
        </p:nvCxnSpPr>
        <p:spPr>
          <a:xfrm>
            <a:off x="2210637" y="3764784"/>
            <a:ext cx="2250831" cy="375137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구부러진 연결선 59"/>
          <p:cNvCxnSpPr>
            <a:stCxn id="8" idx="3"/>
            <a:endCxn id="241667" idx="1"/>
          </p:cNvCxnSpPr>
          <p:nvPr/>
        </p:nvCxnSpPr>
        <p:spPr>
          <a:xfrm flipV="1">
            <a:off x="2210637" y="2710202"/>
            <a:ext cx="1105326" cy="917252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564381" y="4838283"/>
            <a:ext cx="1686450" cy="1356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03415" y="46859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23028" y="169152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65572" y="1765161"/>
            <a:ext cx="177523" cy="17417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62820" y="4320791"/>
            <a:ext cx="2188812" cy="2069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구부러진 연결선 59"/>
          <p:cNvCxnSpPr>
            <a:stCxn id="19" idx="3"/>
            <a:endCxn id="250882" idx="1"/>
          </p:cNvCxnSpPr>
          <p:nvPr/>
        </p:nvCxnSpPr>
        <p:spPr>
          <a:xfrm>
            <a:off x="2250831" y="4906109"/>
            <a:ext cx="4211989" cy="449663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생산 오더를 지정한다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②［일괄처리］ 버튼을 클릭하면 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화면이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③［기능］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 다음 실행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이후 세부내역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 완료를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기술적 완료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353" y="1566917"/>
            <a:ext cx="9016145" cy="3638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0922" y="2628380"/>
            <a:ext cx="3426331" cy="2496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6124" y="2964091"/>
            <a:ext cx="2729907" cy="3245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465572" y="2378111"/>
            <a:ext cx="8989927" cy="13397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52052" y="17132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918145" y="259754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01261" y="1827126"/>
            <a:ext cx="266282" cy="16244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69406" y="2692959"/>
            <a:ext cx="2274278" cy="16077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206008" y="25188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22773" y="4975611"/>
            <a:ext cx="192594" cy="15909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구부러진 연결선 59"/>
          <p:cNvCxnSpPr>
            <a:stCxn id="12" idx="2"/>
            <a:endCxn id="14" idx="0"/>
          </p:cNvCxnSpPr>
          <p:nvPr/>
        </p:nvCxnSpPr>
        <p:spPr>
          <a:xfrm rot="5400000">
            <a:off x="301869" y="3570934"/>
            <a:ext cx="2121879" cy="687475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타원 18"/>
          <p:cNvSpPr/>
          <p:nvPr/>
        </p:nvSpPr>
        <p:spPr>
          <a:xfrm>
            <a:off x="6770012" y="28621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43609" y="228437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6-1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산출 리스트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생산 오더에 대한 순수 소요량을 볼 수 있는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(XXXXXXXX)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［플랜트］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(1300)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제외 조건은 의미대로 넣을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②［실행］버튼을 누르면 다음화면 생성됨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소요량이 나타난다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(ME21N, Z1 Type)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처리된 건에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대해 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생성여부 체크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저장］ 버튼을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산출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ZMMR0260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산출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224" y="1610198"/>
            <a:ext cx="5446207" cy="262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07" y="4300137"/>
            <a:ext cx="8999737" cy="2070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82321" y="2512088"/>
            <a:ext cx="3898759" cy="164793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7248" y="2219012"/>
            <a:ext cx="266282" cy="20264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9019" y="5025849"/>
            <a:ext cx="3761434" cy="132470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77102" y="465913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84992" y="244682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64896" y="19745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61291" y="4531808"/>
            <a:ext cx="666541" cy="24115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585062" y="42990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871020" y="5005756"/>
            <a:ext cx="594528" cy="13548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구부러진 연결선 59"/>
          <p:cNvCxnSpPr>
            <a:stCxn id="13" idx="6"/>
            <a:endCxn id="14" idx="0"/>
          </p:cNvCxnSpPr>
          <p:nvPr/>
        </p:nvCxnSpPr>
        <p:spPr>
          <a:xfrm>
            <a:off x="1905695" y="4471261"/>
            <a:ext cx="7262589" cy="534495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0990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6-2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산출 리스트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_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Excle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Down-Load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하는 방법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엑스포트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     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③［스프레드시트］ 「모든 사용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포멧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에서 선택」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④⑤［테이블］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Micosoft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⑥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Excle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Down-Load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받을 수 있다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-&gt;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시 활용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산출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ZMMR0260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소요랼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산출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560" y="1565085"/>
            <a:ext cx="9031794" cy="1640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592" y="2936789"/>
            <a:ext cx="3059670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9234" y="3517481"/>
            <a:ext cx="2411605" cy="1244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72437" y="4039169"/>
            <a:ext cx="1672318" cy="1245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942" y="4397375"/>
            <a:ext cx="1952625" cy="1038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01731" y="5095072"/>
            <a:ext cx="3593961" cy="1145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직사각형 9"/>
          <p:cNvSpPr/>
          <p:nvPr/>
        </p:nvSpPr>
        <p:spPr>
          <a:xfrm>
            <a:off x="2456820" y="1987899"/>
            <a:ext cx="216041" cy="1222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06056" y="28688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447547" y="16345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754210" y="33629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Picture 6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624" y="5640522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타원 14"/>
          <p:cNvSpPr/>
          <p:nvPr/>
        </p:nvSpPr>
        <p:spPr>
          <a:xfrm>
            <a:off x="3313380" y="38971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90487" y="42287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873771" y="4932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폭발 1 17"/>
          <p:cNvSpPr/>
          <p:nvPr/>
        </p:nvSpPr>
        <p:spPr>
          <a:xfrm>
            <a:off x="6571623" y="2914022"/>
            <a:ext cx="2964264" cy="2019719"/>
          </a:xfrm>
          <a:prstGeom prst="irregularSeal1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B050"/>
            </a:solidFill>
            <a:prstDash val="sysDot"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" rIns="3600"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</a:rPr>
              <a:t>4</a:t>
            </a:r>
            <a:r>
              <a:rPr lang="ko-KR" altLang="en-US" sz="1100" dirty="0" smtClean="0">
                <a:solidFill>
                  <a:schemeClr val="tx1"/>
                </a:solidFill>
              </a:rPr>
              <a:t>월 이후 추가 개발 예정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구매 오더로 전환 기능을 추가할 예정임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7-1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생산 오더의 소요자재의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생성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구매처 확인을 위해 해당 품목 라인 지정한 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［환경］ 필드를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구매업체를 제외한 나머지는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ZMMR0260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받은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Excle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자료를 활용한다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②［공급처 리스트］ 클릭하면 소스리스트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Vendor 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Copy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공급처란에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붙여 넣고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처리하면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수기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생성방법과 동일함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273" y="1660694"/>
            <a:ext cx="5325626" cy="4639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4088" y="4159459"/>
            <a:ext cx="3417512" cy="2029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1321356" y="1736690"/>
            <a:ext cx="216041" cy="1222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10633" y="15240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51501" y="3063072"/>
            <a:ext cx="698363" cy="1323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00585" y="288057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1" name="구부러진 연결선 59"/>
          <p:cNvCxnSpPr>
            <a:stCxn id="9" idx="3"/>
            <a:endCxn id="240644" idx="1"/>
          </p:cNvCxnSpPr>
          <p:nvPr/>
        </p:nvCxnSpPr>
        <p:spPr>
          <a:xfrm>
            <a:off x="2049864" y="3129224"/>
            <a:ext cx="3984224" cy="2045119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6799382" y="5657222"/>
            <a:ext cx="344996" cy="3014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기존의 구매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(MIGO)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처리와 동일한 업무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프로세스로 진행된다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995" y="1617522"/>
            <a:ext cx="5371001" cy="475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품질검사 실시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입고품의 「품질검사 결과 반영 및 조회」  와 같은 방법으로 진행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품질검사 결과 반영 후 가용화된 재고를 필히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재고가 없는 상태에서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실적처리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(CO15)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 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 가 발생됨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905" y="3485535"/>
            <a:ext cx="9048593" cy="1799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7068" y="1637880"/>
            <a:ext cx="5893411" cy="3003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8-1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오더 실적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생산 오더의 생산실적 처리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생산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생산 오더 검색 시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ZP07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지정한 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번호를 검색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CO15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838" y="1597689"/>
            <a:ext cx="5446206" cy="4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857" y="2873829"/>
            <a:ext cx="1391330" cy="3436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50916" y="2270928"/>
            <a:ext cx="1085998" cy="27130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346480" y="20063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261778" y="3064747"/>
            <a:ext cx="963743" cy="2110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061588" y="27013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0" name="구부러진 연결선 59"/>
          <p:cNvCxnSpPr>
            <a:stCxn id="8" idx="3"/>
          </p:cNvCxnSpPr>
          <p:nvPr/>
        </p:nvCxnSpPr>
        <p:spPr>
          <a:xfrm>
            <a:off x="3225521" y="3170255"/>
            <a:ext cx="532563" cy="2808514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8-2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오더 실적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생산 오더의 생산실적 처리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①［확정수율］ 실적수량을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②［최종확인］지정한다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［부분확인］의 경우 분할로 실적 처리시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      저장 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누른면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확정을 저장했다는 메시지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같이 자재의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Backflsh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실패한 자재가 있다는 것을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알수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Back-Log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세부내역을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알수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CO15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701" y="1636881"/>
            <a:ext cx="5213053" cy="4522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756" y="6089301"/>
            <a:ext cx="2590800" cy="271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727540" y="3145134"/>
            <a:ext cx="1085998" cy="40193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436915" y="28705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3653" y="3918857"/>
            <a:ext cx="2199691" cy="16077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664488" y="36559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0571" y="3199098"/>
            <a:ext cx="247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1749" y="3699468"/>
            <a:ext cx="2590800" cy="271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오더 실적 시 자재이동 오류 발생 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생산 실적처리 시 발생되는 자재이동 오류에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대한 조치 방법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:1300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［저장위치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:1100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②［오류시작일］을 지정한 후        버튼을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클릭한다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건에 대한［오류텍스트］을 확인한 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후속 조치를 취한다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아래건의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재고가 없다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메시지로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후 입고 처리 후 가용화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재고를 만들면 처리됨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불완전 자재이동 후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COGI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불완전 자재이동 후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127" y="1584553"/>
            <a:ext cx="4381082" cy="308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161" y="4748584"/>
            <a:ext cx="8972289" cy="1574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41351" y="2039815"/>
            <a:ext cx="2211414" cy="25120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0775" y="19360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93750" y="3014505"/>
            <a:ext cx="2661915" cy="904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52885" y="28822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8032" y="2629034"/>
            <a:ext cx="268254" cy="254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555232" y="5927411"/>
            <a:ext cx="8880170" cy="27242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4657" y="574491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오더 실적 시 자재이동 오류 처리 후 검색 결과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 부족에 따른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Back-Log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후 재고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유무를 확인 할 수 있다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본건의 재고 보충 작업 이후 처리 후 다시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COGI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메뉴에 들어가서 해당 건을 지정한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저장버튼을 누르면 화면에서 사라진다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5477" y="3386295"/>
            <a:ext cx="4652857" cy="293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749" y="1627123"/>
            <a:ext cx="4129088" cy="2929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오더 실적 시 자재이동 오류 처리 후 검색 결과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실적 처리된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제품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(R*****)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 창고 입고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여부를 확인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할수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있다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재고］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번호를 검색하면 가용화된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실적 처리 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수량을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176" y="1637881"/>
            <a:ext cx="5365820" cy="4692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983962" y="4109776"/>
            <a:ext cx="1467836" cy="14067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43096" y="412657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955114" y="5779477"/>
            <a:ext cx="2872930" cy="1390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614248" y="57158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오더의 작업지시서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Release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처리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창고쪽에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작업할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작업지시서를 발주서 형태로 생성해서 배포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［선택조건］을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(1300)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(ZP07)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작업장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(M0012E01: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②［출력조건］을 지정한 후      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구매문서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ZMMR0040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031" y="1665148"/>
            <a:ext cx="5325626" cy="4665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441350" y="3185327"/>
            <a:ext cx="2884653" cy="9646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20582" y="301120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2928" y="5628751"/>
            <a:ext cx="873309" cy="68161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82547" y="54356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7210" y="3814740"/>
            <a:ext cx="268254" cy="254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오더의 작업지시서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Release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처리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창고쪽에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작업할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작업지시서를 발주서 형태로 생성해서 배포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건에 대해 체크를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②［작업지시서 출력］버튼을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Pdf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파일로 작업지시서 화면이 생성된다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프린터 후 작업장에 배포한다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구매문서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ZMMR0040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539" y="1613233"/>
            <a:ext cx="5303069" cy="2094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224" y="3737987"/>
            <a:ext cx="5245241" cy="2592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직사각형 16"/>
          <p:cNvSpPr/>
          <p:nvPr/>
        </p:nvSpPr>
        <p:spPr>
          <a:xfrm>
            <a:off x="602901" y="3548742"/>
            <a:ext cx="5124659" cy="1591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52883" y="34566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70599" y="1902486"/>
            <a:ext cx="775398" cy="16747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276141" y="17299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626347" y="4191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56456" y="822857"/>
            <a:ext cx="43002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참고</a:t>
            </a:r>
            <a:r>
              <a:rPr 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] Sales Order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–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S/O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참고하여 생성</a:t>
            </a:r>
            <a:endParaRPr lang="en-US" sz="14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194471" y="1470929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50489" y="1158496"/>
            <a:ext cx="8210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S/O </a:t>
            </a:r>
            <a:r>
              <a:rPr lang="ko-KR" altLang="en-US" sz="1200" b="1" dirty="0" smtClean="0">
                <a:ea typeface="맑은 고딕" pitchFamily="50" charset="-127"/>
                <a:cs typeface="Arial" pitchFamily="34" charset="0"/>
              </a:rPr>
              <a:t>생</a:t>
            </a:r>
            <a:r>
              <a:rPr lang="ko-KR" altLang="en-US" sz="1200" b="1" dirty="0">
                <a:ea typeface="맑은 고딕" pitchFamily="50" charset="-127"/>
                <a:cs typeface="Arial" pitchFamily="34" charset="0"/>
              </a:rPr>
              <a:t>성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72482" y="1882189"/>
            <a:ext cx="2242922" cy="1208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VA01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기존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SO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를 참고하여 생성</a:t>
            </a:r>
            <a:endParaRPr lang="en-US" altLang="ko-KR" sz="1000" dirty="0" smtClean="0"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참고하여 생성할 때에 </a:t>
            </a:r>
            <a:r>
              <a:rPr lang="ko-KR" altLang="en-US" sz="1000" dirty="0" err="1" smtClean="0">
                <a:ea typeface="맑은 고딕" pitchFamily="50" charset="-127"/>
                <a:cs typeface="Arial" pitchFamily="34" charset="0"/>
              </a:rPr>
              <a:t>필수값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 입력</a:t>
            </a:r>
            <a:endParaRPr lang="en-US" altLang="ko-KR" sz="1000" dirty="0"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+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오더유형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ZOR2</a:t>
            </a:r>
          </a:p>
          <a:p>
            <a:pPr>
              <a:spcBef>
                <a:spcPts val="300"/>
              </a:spcBef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   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+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영업그룹 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570</a:t>
            </a:r>
          </a:p>
          <a:p>
            <a:pPr>
              <a:spcBef>
                <a:spcPts val="300"/>
              </a:spcBef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 +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참고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SO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입력 후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복사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]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클릭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194471" y="1498639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60431" y="1518655"/>
            <a:ext cx="11673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SO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4" name="Straight Connector 53"/>
          <p:cNvCxnSpPr/>
          <p:nvPr/>
        </p:nvCxnSpPr>
        <p:spPr>
          <a:xfrm>
            <a:off x="182423" y="1817503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40" y="3102074"/>
            <a:ext cx="4817388" cy="320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Rectangle 55"/>
          <p:cNvSpPr/>
          <p:nvPr/>
        </p:nvSpPr>
        <p:spPr>
          <a:xfrm>
            <a:off x="922944" y="3768787"/>
            <a:ext cx="972000" cy="15858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941738" y="4690742"/>
            <a:ext cx="1008000" cy="15858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906333" y="4056819"/>
            <a:ext cx="1008000" cy="15858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066734" y="6091303"/>
            <a:ext cx="432000" cy="180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361"/>
          <a:stretch/>
        </p:blipFill>
        <p:spPr bwMode="auto">
          <a:xfrm>
            <a:off x="5075375" y="3264285"/>
            <a:ext cx="4664371" cy="29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Box 59"/>
          <p:cNvSpPr txBox="1"/>
          <p:nvPr/>
        </p:nvSpPr>
        <p:spPr>
          <a:xfrm>
            <a:off x="5302366" y="1876147"/>
            <a:ext cx="2957861" cy="8233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PO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번호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인식할 수 있는 내역 입력함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000" dirty="0" err="1" smtClean="0">
                <a:ea typeface="맑은 고딕" pitchFamily="50" charset="-127"/>
                <a:cs typeface="Arial" pitchFamily="34" charset="0"/>
              </a:rPr>
              <a:t>필수값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)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납품요청일 입력</a:t>
            </a:r>
            <a:endParaRPr lang="en-US" altLang="ko-KR" sz="1000" dirty="0" smtClean="0"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자재 및 수량 확인 수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저장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]</a:t>
            </a:r>
            <a:endParaRPr lang="en-US" altLang="ko-KR" sz="1000" dirty="0"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941791" y="4390723"/>
            <a:ext cx="1332000" cy="216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315651" y="5121925"/>
            <a:ext cx="684000" cy="216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5577125" y="5812275"/>
            <a:ext cx="2376000" cy="252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365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Group 268"/>
          <p:cNvGraphicFramePr>
            <a:graphicFrameLocks/>
          </p:cNvGraphicFramePr>
          <p:nvPr/>
        </p:nvGraphicFramePr>
        <p:xfrm>
          <a:off x="415925" y="966394"/>
          <a:ext cx="9145588" cy="5316777"/>
        </p:xfrm>
        <a:graphic>
          <a:graphicData uri="http://schemas.openxmlformats.org/drawingml/2006/table">
            <a:tbl>
              <a:tblPr/>
              <a:tblGrid>
                <a:gridCol w="1828800"/>
                <a:gridCol w="1828800"/>
                <a:gridCol w="1830388"/>
                <a:gridCol w="1828800"/>
                <a:gridCol w="1828800"/>
              </a:tblGrid>
              <a:tr h="35553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대   안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대안 상세 설명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장점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단점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비고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</a:tr>
              <a:tr h="18202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표준 수행에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의한 재고 감안한  구매요청이 자동 생성되면 그를 바탕으로 구매오더 생성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0B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실행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상위자재는 생산 오더로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재고를 감안한 구매 요청이 생성되고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이를 바탕으로 담당자 판단 하에 구매 오더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SAP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의 표준 기능이며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소요량이 구매요청으로 자동 생성하여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그를 바탕으로 구매 오더를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향 후 자동 발주로 확장할 수도 있음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장부상의 재고나 자재마스터 정보가 부정확하면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정확도가 떨어지며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자동 구매요청을 바탕으로 구매오더를 생성하기 때문에 구매 오더 수량이 실제 구매 요청 수량보다 적을 경우 다음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수행 때 소요량이 발생 됨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기준정보와 장부상의 재고의 정확도가 높아야 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435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표준 수행은 하나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구매요청이 발생하지 않고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 소요량만 발생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구매오더는 생산오더의 소요량으로 판단하여 처리</a:t>
                      </a:r>
                    </a:p>
                  </a:txBody>
                  <a:tcPr marL="72000" marR="72000" marT="71986" marB="71986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0B2"/>
                    </a:solidFill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실행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상위자재는 생산 오더로 전환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생산 오더에 의한 소요량만 담당자가 판단하여 구매 오더로 전환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발생한 생산 오더 및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BOM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을 바탕으로 담당자가 판단하여 구매 오더를 생성하므로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MTO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프로세스에 적합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단지 생산 오더에 의한 소요량이므로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재고 등을 감안하지 않음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다른 종속 소요량에 대해서는 알 수 없음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기준정보와 장부상의 재고가 부정확하기 때문에 단지 발생한 생산 오더만을 가지고 담당자 판단 하에 발주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7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Option3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표준 수행은 하나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구매요청이 발생하지 않고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 소요량만 발생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종속소요량을 판단하여 구매오더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0B2"/>
                    </a:solidFill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실행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상위자재는 생산 오더로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소요량으로만 판단으로 구매 오더를 진행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구매 요청이 자동 생성되지 않는 다는 점이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 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과 차이임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 소요량 리스트를 조회하여 담당자 판단 하에 구매 오더를 생성 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담당자 판단의 의존도가 높음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Option 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과 차이는 구매 요청이 자동으로 생성되는 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?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아니냐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?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의 차이임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부대품</a:t>
            </a:r>
            <a:r>
              <a:rPr lang="ko-KR" altLang="en-US" dirty="0" smtClean="0"/>
              <a:t> 처리방안 확정 </a:t>
            </a:r>
            <a:r>
              <a:rPr lang="en-US" altLang="ko-KR" dirty="0" smtClean="0"/>
              <a:t>– Option 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16397</TotalTime>
  <Words>2667</Words>
  <Application>Microsoft Office PowerPoint</Application>
  <PresentationFormat>A4 용지(210x297mm)</PresentationFormat>
  <Paragraphs>564</Paragraphs>
  <Slides>28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1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부대품 처리방안 확정 – Option 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603</cp:revision>
  <cp:lastPrinted>2006-08-30T13:33:06Z</cp:lastPrinted>
  <dcterms:created xsi:type="dcterms:W3CDTF">2008-05-17T00:48:54Z</dcterms:created>
  <dcterms:modified xsi:type="dcterms:W3CDTF">2013-03-29T13:12:16Z</dcterms:modified>
</cp:coreProperties>
</file>