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4"/>
  </p:notesMasterIdLst>
  <p:handoutMasterIdLst>
    <p:handoutMasterId r:id="rId35"/>
  </p:handoutMasterIdLst>
  <p:sldIdLst>
    <p:sldId id="374" r:id="rId3"/>
    <p:sldId id="375" r:id="rId4"/>
    <p:sldId id="450" r:id="rId5"/>
    <p:sldId id="451" r:id="rId6"/>
    <p:sldId id="392" r:id="rId7"/>
    <p:sldId id="481" r:id="rId8"/>
    <p:sldId id="495" r:id="rId9"/>
    <p:sldId id="496" r:id="rId10"/>
    <p:sldId id="517" r:id="rId11"/>
    <p:sldId id="518" r:id="rId12"/>
    <p:sldId id="519" r:id="rId13"/>
    <p:sldId id="396" r:id="rId14"/>
    <p:sldId id="483" r:id="rId15"/>
    <p:sldId id="493" r:id="rId16"/>
    <p:sldId id="497" r:id="rId17"/>
    <p:sldId id="501" r:id="rId18"/>
    <p:sldId id="505" r:id="rId19"/>
    <p:sldId id="507" r:id="rId20"/>
    <p:sldId id="504" r:id="rId21"/>
    <p:sldId id="506" r:id="rId22"/>
    <p:sldId id="485" r:id="rId23"/>
    <p:sldId id="486" r:id="rId24"/>
    <p:sldId id="487" r:id="rId25"/>
    <p:sldId id="508" r:id="rId26"/>
    <p:sldId id="509" r:id="rId27"/>
    <p:sldId id="510" r:id="rId28"/>
    <p:sldId id="511" r:id="rId29"/>
    <p:sldId id="515" r:id="rId30"/>
    <p:sldId id="516" r:id="rId31"/>
    <p:sldId id="512" r:id="rId32"/>
    <p:sldId id="514" r:id="rId3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99CCFF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80" autoAdjust="0"/>
    <p:restoredTop sz="97138" autoAdjust="0"/>
  </p:normalViewPr>
  <p:slideViewPr>
    <p:cSldViewPr snapToGrid="0" showGuides="1">
      <p:cViewPr varScale="1">
        <p:scale>
          <a:sx n="84" d="100"/>
          <a:sy n="84" d="100"/>
        </p:scale>
        <p:origin x="-168" y="-8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PP_01_02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세부 공정 계획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정호근차장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세부 공정 계획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Up-load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된 계획 오더를 생산 오더로 일괄 전환하여 일괄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릴리즈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작업 수행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 단위 생산 계획 에서 생산 반영 오더 확정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확정 오더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LIST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Download.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 본부 계획 담당자는 입력된 오더를 기준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으로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작업 여건 및 자재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검토 하여 세부 일정 계획을 수립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물량 및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물량 확인 및 공장 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라인별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설비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공정 운용 계획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물량 및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Capa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따라 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야간 작업 시간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Shift,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특근 작업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및 정비 계획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작업 우선 순위 검토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긴급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납기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출고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교체시간 감소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※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금형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인서트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형명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&gt;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카바집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극판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극성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&gt;……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샘플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시제품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Rework,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시운전 작업 반영 검토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굴림" pitchFamily="50" charset="-127"/>
                        <a:buChar char="–"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관련 부서와 검토 사항 협의 후 금주 또는 차주 반영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수립 된 세부 공정 계획을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Upload .</a:t>
                      </a:r>
                    </a:p>
                    <a:p>
                      <a:pPr marL="179388" marR="0" lvl="0" indent="-96838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  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버전 지정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작업 시작 시간 등 입력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74" y="1362074"/>
            <a:ext cx="8829675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538664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6380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10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    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오더 일괄 전환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Up-load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Planned Order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를 생산 오더로 일괄 전환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CO41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오더 일괄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릴리즈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일정 및 제반 계획 사항 확인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후 생산 오더를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로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릴리즈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CO05N(COHV)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2075" indent="-92075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3.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자재 소요 계획 실행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오더 진행 상태 확인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 I/F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COOIS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2075" indent="-92075" algn="l"/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292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60400" y="1298577"/>
          <a:ext cx="8528050" cy="488540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4196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 원 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32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 오더 일괄 전환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Planned Order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를 생산 오더로 일괄 전환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CO41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5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변경자재투입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생산버전에 따른 동일 제품코드에 투입자재만 변경발생시 투입자재 변경데이터를 관리테이블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투입자재 변경 관리테이블에서 설정한 값들을 실행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5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생산 오더 일괄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릴리즈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일정 및 제반 계획 사항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확인후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생산 오더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릴리즈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CO05N(COHV)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5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MRP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실행 자재 소요 계획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5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오더 진행 상태 확인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 I/F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COOIS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5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및 변경 작업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ZPPC0120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5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오더→생산 오더 일괄 전환 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 일괄 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635517" y="2328246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792162" y="2235349"/>
            <a:ext cx="2471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35101" y="2633490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792162" y="2525361"/>
            <a:ext cx="2471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MRP </a:t>
            </a:r>
            <a:r>
              <a:rPr lang="ko-KR" altLang="en-US" sz="1200" dirty="0" smtClean="0">
                <a:latin typeface="+mn-ea"/>
                <a:ea typeface="+mn-ea"/>
              </a:rPr>
              <a:t>관리자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2162" y="2849605"/>
            <a:ext cx="2471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644154" y="2921522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792162" y="3110478"/>
            <a:ext cx="2471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감독자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2" name="순서도: 연결자 11"/>
          <p:cNvSpPr/>
          <p:nvPr/>
        </p:nvSpPr>
        <p:spPr>
          <a:xfrm>
            <a:off x="5644154" y="3209554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5644154" y="3515692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556764" y="1366659"/>
            <a:ext cx="26918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   T Code : CO41(COHV)</a:t>
            </a:r>
            <a:endParaRPr lang="ko-KR" altLang="en-US" sz="1200" b="1" u="sng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5486" y="3387477"/>
            <a:ext cx="426701" cy="361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472976" y="1395234"/>
            <a:ext cx="36776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1. </a:t>
            </a:r>
            <a:r>
              <a:rPr lang="ko-KR" altLang="en-US" sz="1200" b="1" dirty="0" smtClean="0">
                <a:latin typeface="+mn-ea"/>
                <a:ea typeface="+mn-ea"/>
              </a:rPr>
              <a:t>생산 오더로 일괄 전환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" y="1700808"/>
            <a:ext cx="4991101" cy="3737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순서도: 연결자 17"/>
          <p:cNvSpPr/>
          <p:nvPr/>
        </p:nvSpPr>
        <p:spPr>
          <a:xfrm>
            <a:off x="1350067" y="2369072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968298" y="2566046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972490" y="2772545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1255958" y="2647579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2" name="순서도: 연결자 21"/>
          <p:cNvSpPr/>
          <p:nvPr/>
        </p:nvSpPr>
        <p:spPr>
          <a:xfrm>
            <a:off x="675702" y="3339084"/>
            <a:ext cx="187167" cy="16560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5792162" y="3434722"/>
            <a:ext cx="2471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확정 계획 오더 </a:t>
            </a:r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82637" y="3672825"/>
            <a:ext cx="3618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Up-load</a:t>
            </a:r>
            <a:r>
              <a:rPr lang="ko-KR" altLang="en-US" sz="1200" dirty="0" smtClean="0">
                <a:latin typeface="+mn-ea"/>
                <a:ea typeface="+mn-ea"/>
              </a:rPr>
              <a:t>된 계획 오더를 확인하고</a:t>
            </a:r>
            <a:r>
              <a:rPr lang="en-US" altLang="ko-KR" sz="1200" dirty="0" smtClean="0">
                <a:latin typeface="+mn-ea"/>
                <a:ea typeface="+mn-ea"/>
              </a:rPr>
              <a:t> (</a:t>
            </a:r>
            <a:r>
              <a:rPr lang="ko-KR" altLang="en-US" sz="1200" dirty="0" smtClean="0">
                <a:latin typeface="+mn-ea"/>
                <a:ea typeface="+mn-ea"/>
              </a:rPr>
              <a:t>일정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작업 시작 시간 外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latin typeface="+mn-ea"/>
                <a:ea typeface="+mn-ea"/>
              </a:rPr>
              <a:t>계획 오더를 생산 오더로 전환</a:t>
            </a:r>
            <a:endParaRPr lang="en-US" altLang="ko-KR" sz="1200" dirty="0" smtClean="0">
              <a:latin typeface="+mn-ea"/>
              <a:ea typeface="+mn-ea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7861" y="1377702"/>
            <a:ext cx="426701" cy="361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사각형 설명선 26"/>
          <p:cNvSpPr/>
          <p:nvPr/>
        </p:nvSpPr>
        <p:spPr>
          <a:xfrm>
            <a:off x="2009775" y="3134410"/>
            <a:ext cx="3257550" cy="646331"/>
          </a:xfrm>
          <a:prstGeom prst="wedgeRectCallout">
            <a:avLst>
              <a:gd name="adj1" fmla="val -35453"/>
              <a:gd name="adj2" fmla="val -104029"/>
            </a:avLst>
          </a:prstGeom>
          <a:solidFill>
            <a:srgbClr val="99CCFF"/>
          </a:solidFill>
          <a:ln w="158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본 화면은 확정된 생산계획을 </a:t>
            </a:r>
            <a:r>
              <a:rPr lang="en-US" altLang="ko-KR" dirty="0" smtClean="0">
                <a:latin typeface="+mn-ea"/>
                <a:ea typeface="+mn-ea"/>
              </a:rPr>
              <a:t>ERP</a:t>
            </a:r>
            <a:r>
              <a:rPr lang="ko-KR" altLang="en-US" dirty="0" smtClean="0">
                <a:latin typeface="+mn-ea"/>
                <a:ea typeface="+mn-ea"/>
              </a:rPr>
              <a:t>상에 실제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생산 지시를 내리는 화면입니다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주로 생산 </a:t>
            </a:r>
            <a:r>
              <a:rPr lang="ko-KR" altLang="en-US" dirty="0" err="1" smtClean="0">
                <a:latin typeface="+mn-ea"/>
                <a:ea typeface="+mn-ea"/>
              </a:rPr>
              <a:t>관리팀</a:t>
            </a:r>
            <a:r>
              <a:rPr lang="ko-KR" altLang="en-US" dirty="0" smtClean="0">
                <a:latin typeface="+mn-ea"/>
                <a:ea typeface="+mn-ea"/>
              </a:rPr>
              <a:t> 에서 사용하게 됩니다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68336" y="1759099"/>
            <a:ext cx="3837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Up-load</a:t>
            </a:r>
            <a:r>
              <a:rPr lang="ko-KR" altLang="en-US" dirty="0" smtClean="0">
                <a:latin typeface="+mn-ea"/>
                <a:ea typeface="+mn-ea"/>
              </a:rPr>
              <a:t>된 </a:t>
            </a:r>
            <a:r>
              <a:rPr lang="ko-KR" altLang="en-US" sz="1200" dirty="0" smtClean="0">
                <a:latin typeface="+mn-ea"/>
                <a:ea typeface="+mn-ea"/>
              </a:rPr>
              <a:t>계획 </a:t>
            </a:r>
            <a:r>
              <a:rPr lang="en-US" altLang="ko-KR" dirty="0" smtClean="0">
                <a:latin typeface="+mn-ea"/>
                <a:ea typeface="+mn-ea"/>
              </a:rPr>
              <a:t>Data</a:t>
            </a:r>
            <a:r>
              <a:rPr lang="ko-KR" altLang="en-US" dirty="0" smtClean="0">
                <a:latin typeface="+mn-ea"/>
                <a:ea typeface="+mn-ea"/>
              </a:rPr>
              <a:t>를</a:t>
            </a:r>
            <a:r>
              <a:rPr lang="en-US" altLang="ko-KR" dirty="0" smtClean="0">
                <a:latin typeface="+mn-ea"/>
                <a:ea typeface="+mn-ea"/>
              </a:rPr>
              <a:t>(Planned) </a:t>
            </a:r>
            <a:r>
              <a:rPr lang="ko-KR" altLang="en-US" dirty="0" smtClean="0">
                <a:latin typeface="+mn-ea"/>
                <a:ea typeface="+mn-ea"/>
              </a:rPr>
              <a:t>생산 오더로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일괄 전환 하는 작업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오더→생산 오더 일괄 전환 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CO41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 일괄 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641101" y="183294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816327" y="1768624"/>
            <a:ext cx="36324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전환 하고자 하는 </a:t>
            </a:r>
            <a:r>
              <a:rPr lang="en-US" altLang="ko-KR" dirty="0" smtClean="0">
                <a:latin typeface="+mn-ea"/>
                <a:ea typeface="+mn-ea"/>
              </a:rPr>
              <a:t>Planned Order</a:t>
            </a:r>
            <a:r>
              <a:rPr lang="ko-KR" altLang="en-US" dirty="0" smtClean="0">
                <a:latin typeface="+mn-ea"/>
                <a:ea typeface="+mn-ea"/>
              </a:rPr>
              <a:t>를 선택 후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40685" y="213818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598393" y="1423809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CO41(COHV)</a:t>
            </a:r>
            <a:endParaRPr lang="ko-KR" altLang="en-US" sz="1200" b="1" u="sng" dirty="0"/>
          </a:p>
        </p:txBody>
      </p:sp>
      <p:sp>
        <p:nvSpPr>
          <p:cNvPr id="25" name="TextBox 24"/>
          <p:cNvSpPr txBox="1"/>
          <p:nvPr/>
        </p:nvSpPr>
        <p:spPr>
          <a:xfrm>
            <a:off x="5816327" y="2063899"/>
            <a:ext cx="3718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오더로 전환 하면 </a:t>
            </a:r>
            <a:r>
              <a:rPr lang="en-US" altLang="ko-KR" dirty="0" smtClean="0">
                <a:latin typeface="+mn-ea"/>
                <a:ea typeface="+mn-ea"/>
              </a:rPr>
              <a:t>Production Order</a:t>
            </a:r>
            <a:r>
              <a:rPr lang="ko-KR" altLang="en-US" dirty="0" smtClean="0">
                <a:latin typeface="+mn-ea"/>
                <a:ea typeface="+mn-ea"/>
              </a:rPr>
              <a:t>가 생성이 됨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39761" y="1406277"/>
            <a:ext cx="426701" cy="361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5762625" y="2619375"/>
            <a:ext cx="36861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※</a:t>
            </a:r>
            <a:r>
              <a:rPr lang="ko-KR" altLang="en-US" dirty="0" smtClean="0">
                <a:latin typeface="+mn-ea"/>
                <a:ea typeface="+mn-ea"/>
              </a:rPr>
              <a:t>필요 하면 일자나 수량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오더 유형을 수정할 수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있슴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50" y="1409700"/>
            <a:ext cx="48863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533400" y="247803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순서도: 연결자 16"/>
          <p:cNvSpPr/>
          <p:nvPr/>
        </p:nvSpPr>
        <p:spPr>
          <a:xfrm>
            <a:off x="697488" y="503564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 변경테이블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변경관리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변경프로그램을 실행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(ZPPR0030)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전에 유지보수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유지보수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From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To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항상변경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ZPPR0030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투입자재변경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ⓑ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상태로 제어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ZPPR0030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계획자의 의사결정이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필요한경우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ⓒ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변경하지 않음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변경테이블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518" y="1616528"/>
            <a:ext cx="5037585" cy="293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02129" y="3984169"/>
            <a:ext cx="8539843" cy="1371602"/>
          </a:xfrm>
          <a:prstGeom prst="rect">
            <a:avLst/>
          </a:prstGeom>
          <a:solidFill>
            <a:schemeClr val="bg1"/>
          </a:solidFill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PCC01009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0002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MCC01747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항상변경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PCC01276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0001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MCC01714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MCC91714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사용자상태로 제어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PCC02675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0002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MM01747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자재가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변경투입을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변경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안함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.</a:t>
            </a:r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44286" y="2400300"/>
            <a:ext cx="4803321" cy="432708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직선 연결선 13"/>
          <p:cNvCxnSpPr>
            <a:stCxn id="12" idx="2"/>
            <a:endCxn id="8" idx="0"/>
          </p:cNvCxnSpPr>
          <p:nvPr/>
        </p:nvCxnSpPr>
        <p:spPr>
          <a:xfrm rot="16200000" flipH="1">
            <a:off x="3383419" y="2395536"/>
            <a:ext cx="1151161" cy="2026104"/>
          </a:xfrm>
          <a:prstGeom prst="line">
            <a:avLst/>
          </a:prstGeom>
          <a:ln w="15875">
            <a:solidFill>
              <a:srgbClr val="CC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투입자재변경관리테이블에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(ZPP0090T)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상기와 같이 관리되고 있고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같이 버전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실행하면 테이블에 정의된 구성부품이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변경적용된다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618" y="1541010"/>
            <a:ext cx="4372654" cy="181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296" y="3722911"/>
            <a:ext cx="3113314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1" y="1763489"/>
            <a:ext cx="3943349" cy="261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29872" y="3861707"/>
            <a:ext cx="2629705" cy="155122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전 구성부품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25887" y="4874074"/>
            <a:ext cx="3105148" cy="130629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4054" y="3718151"/>
            <a:ext cx="2845933" cy="123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3613254" y="3910758"/>
            <a:ext cx="2662369" cy="17682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961" y="4788358"/>
            <a:ext cx="2875188" cy="10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3659518" y="5051043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결과</a:t>
            </a:r>
            <a:endParaRPr lang="ko-KR" altLang="en-US" sz="1000" dirty="0"/>
          </a:p>
        </p:txBody>
      </p:sp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7564" y="3705903"/>
            <a:ext cx="3176562" cy="176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V="1">
            <a:off x="6517829" y="4904009"/>
            <a:ext cx="3173177" cy="117023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6767389" y="3880822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후 구성부품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투입자재변경관리테이블에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(ZPP0090T)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상기와 같이 관리되고 있고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같이 버전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변경에서 사용자가 직접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(ZPPR0030)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테이블에 정의된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구성부품이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변경적용된다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596" y="1309516"/>
            <a:ext cx="4372654" cy="181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296" y="3942852"/>
            <a:ext cx="3113314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29872" y="4081648"/>
            <a:ext cx="2629705" cy="155122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전 구성부품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25887" y="5094015"/>
            <a:ext cx="3105148" cy="130629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4054" y="3938092"/>
            <a:ext cx="2845933" cy="123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3613254" y="4130699"/>
            <a:ext cx="2662369" cy="17682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961" y="5008299"/>
            <a:ext cx="2875188" cy="10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3659518" y="5270984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결과</a:t>
            </a:r>
            <a:endParaRPr lang="ko-KR" altLang="en-US" sz="1000" dirty="0"/>
          </a:p>
        </p:txBody>
      </p:sp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97564" y="3925844"/>
            <a:ext cx="3176562" cy="176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V="1">
            <a:off x="6517829" y="5123950"/>
            <a:ext cx="3173177" cy="117023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6767389" y="4100763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후 구성부품</a:t>
            </a:r>
            <a:endParaRPr lang="ko-KR" altLang="en-US" sz="1000" dirty="0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1734" y="1727297"/>
            <a:ext cx="4061081" cy="27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113590" y="2025569"/>
            <a:ext cx="254643" cy="1736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95403" y="2997664"/>
            <a:ext cx="3140992" cy="87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2305291" y="3034496"/>
            <a:ext cx="2220410" cy="6346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직선 연결선 22"/>
          <p:cNvCxnSpPr>
            <a:stCxn id="18" idx="2"/>
            <a:endCxn id="21" idx="0"/>
          </p:cNvCxnSpPr>
          <p:nvPr/>
        </p:nvCxnSpPr>
        <p:spPr>
          <a:xfrm>
            <a:off x="3240912" y="2199190"/>
            <a:ext cx="174584" cy="83530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CO05N(COHV)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7436" y="1332751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 2. </a:t>
            </a:r>
            <a:r>
              <a:rPr lang="ko-KR" altLang="en-US" sz="1200" b="1" dirty="0" smtClean="0">
                <a:latin typeface="+mn-ea"/>
                <a:ea typeface="+mn-ea"/>
              </a:rPr>
              <a:t>생산 오더 일괄 </a:t>
            </a:r>
            <a:r>
              <a:rPr lang="en-US" altLang="ko-KR" sz="1200" b="1" dirty="0" smtClean="0">
                <a:latin typeface="+mn-ea"/>
                <a:ea typeface="+mn-ea"/>
              </a:rPr>
              <a:t>Release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12" name="순서도: 연결자 11"/>
          <p:cNvSpPr/>
          <p:nvPr/>
        </p:nvSpPr>
        <p:spPr>
          <a:xfrm>
            <a:off x="5650210" y="37940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5649739" y="341703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811444" y="3365109"/>
            <a:ext cx="37040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처리 릴리스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650210" y="41540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5649738" y="22287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11443" y="217683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649322" y="25545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5820552" y="248359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레이아웃 </a:t>
            </a:r>
            <a:r>
              <a:rPr lang="ko-KR" altLang="en-US" dirty="0" smtClean="0">
                <a:latin typeface="+mn-ea"/>
                <a:ea typeface="+mn-ea"/>
              </a:rPr>
              <a:t>생성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60851" y="138509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CO05N(COHV)</a:t>
            </a:r>
            <a:endParaRPr lang="ko-KR" altLang="en-US" sz="1200" b="1" u="sng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8213" y="13409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5801919" y="37270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어플리케이션 </a:t>
            </a:r>
            <a:r>
              <a:rPr lang="ko-KR" altLang="en-US" dirty="0" err="1" smtClean="0">
                <a:latin typeface="+mn-ea"/>
                <a:ea typeface="+mn-ea"/>
              </a:rPr>
              <a:t>툴바</a:t>
            </a:r>
            <a:r>
              <a:rPr lang="ko-KR" altLang="en-US" dirty="0" smtClean="0">
                <a:latin typeface="+mn-ea"/>
                <a:ea typeface="+mn-ea"/>
              </a:rPr>
              <a:t> 조회 </a:t>
            </a:r>
            <a:r>
              <a:rPr lang="en-US" altLang="ko-KR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20969" y="41080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Release </a:t>
            </a:r>
            <a:r>
              <a:rPr lang="ko-KR" altLang="en-US" dirty="0" smtClean="0">
                <a:latin typeface="+mn-ea"/>
                <a:ea typeface="+mn-ea"/>
              </a:rPr>
              <a:t>작업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1628775"/>
            <a:ext cx="5000625" cy="3762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순서도: 연결자 34"/>
          <p:cNvSpPr/>
          <p:nvPr/>
        </p:nvSpPr>
        <p:spPr>
          <a:xfrm>
            <a:off x="1782588" y="23049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36" name="순서도: 연결자 35"/>
          <p:cNvSpPr/>
          <p:nvPr/>
        </p:nvSpPr>
        <p:spPr>
          <a:xfrm>
            <a:off x="1515472" y="24212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7" name="순서도: 연결자 36"/>
          <p:cNvSpPr/>
          <p:nvPr/>
        </p:nvSpPr>
        <p:spPr>
          <a:xfrm>
            <a:off x="811039" y="262645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8" name="순서도: 연결자 37"/>
          <p:cNvSpPr/>
          <p:nvPr/>
        </p:nvSpPr>
        <p:spPr>
          <a:xfrm>
            <a:off x="640060" y="377495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9" name="순서도: 연결자 38"/>
          <p:cNvSpPr/>
          <p:nvPr/>
        </p:nvSpPr>
        <p:spPr>
          <a:xfrm>
            <a:off x="1573510" y="39635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0" name="순서도: 연결자 39"/>
          <p:cNvSpPr/>
          <p:nvPr/>
        </p:nvSpPr>
        <p:spPr>
          <a:xfrm>
            <a:off x="5669260" y="45255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2650" y="443865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6240069" y="44890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06252" y="2912215"/>
            <a:ext cx="3628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※MRP </a:t>
            </a:r>
            <a:r>
              <a:rPr lang="ko-KR" altLang="en-US" dirty="0" smtClean="0">
                <a:latin typeface="+mn-ea"/>
                <a:ea typeface="+mn-ea"/>
              </a:rPr>
              <a:t>관리자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생산 감독자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판매 오더로 개별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latin typeface="+mn-ea"/>
                <a:ea typeface="+mn-ea"/>
              </a:rPr>
              <a:t>선택 가능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1" name="사각형 설명선 30"/>
          <p:cNvSpPr/>
          <p:nvPr/>
        </p:nvSpPr>
        <p:spPr>
          <a:xfrm>
            <a:off x="495300" y="4689128"/>
            <a:ext cx="4829175" cy="1384995"/>
          </a:xfrm>
          <a:prstGeom prst="wedgeRectCallout">
            <a:avLst>
              <a:gd name="adj1" fmla="val -44295"/>
              <a:gd name="adj2" fmla="val -86684"/>
            </a:avLst>
          </a:prstGeom>
          <a:solidFill>
            <a:srgbClr val="99CCF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Plant </a:t>
            </a:r>
            <a:r>
              <a:rPr lang="ko-KR" altLang="en-US" dirty="0" smtClean="0">
                <a:latin typeface="+mn-ea"/>
                <a:ea typeface="+mn-ea"/>
              </a:rPr>
              <a:t>내에 있는 계획 오더를 생산 오더로 일괄 </a:t>
            </a:r>
            <a:r>
              <a:rPr lang="ko-KR" altLang="en-US" dirty="0" err="1" smtClean="0">
                <a:latin typeface="+mn-ea"/>
                <a:ea typeface="+mn-ea"/>
              </a:rPr>
              <a:t>릴리즈</a:t>
            </a:r>
            <a:r>
              <a:rPr lang="ko-KR" altLang="en-US" dirty="0" smtClean="0">
                <a:latin typeface="+mn-ea"/>
                <a:ea typeface="+mn-ea"/>
              </a:rPr>
              <a:t> 가능 합니다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r>
              <a:rPr lang="ko-KR" altLang="en-US" dirty="0" smtClean="0">
                <a:latin typeface="+mn-ea"/>
                <a:ea typeface="+mn-ea"/>
              </a:rPr>
              <a:t>생산 오더 </a:t>
            </a:r>
            <a:r>
              <a:rPr lang="ko-KR" altLang="en-US" dirty="0" err="1" smtClean="0">
                <a:latin typeface="+mn-ea"/>
                <a:ea typeface="+mn-ea"/>
              </a:rPr>
              <a:t>릴리즈는</a:t>
            </a:r>
            <a:r>
              <a:rPr lang="ko-KR" altLang="en-US" dirty="0" smtClean="0">
                <a:latin typeface="+mn-ea"/>
                <a:ea typeface="+mn-ea"/>
              </a:rPr>
              <a:t> ‘생산 확정 </a:t>
            </a:r>
            <a:r>
              <a:rPr lang="en-US" altLang="ko-KR" dirty="0" smtClean="0">
                <a:latin typeface="+mn-ea"/>
                <a:ea typeface="+mn-ea"/>
              </a:rPr>
              <a:t>or </a:t>
            </a:r>
            <a:r>
              <a:rPr lang="ko-KR" altLang="en-US" dirty="0" smtClean="0">
                <a:latin typeface="+mn-ea"/>
                <a:ea typeface="+mn-ea"/>
              </a:rPr>
              <a:t>생산 최종 승인’의 개념으로 받아 들이시면 됩니다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1.Release</a:t>
            </a:r>
            <a:r>
              <a:rPr lang="ko-KR" altLang="en-US" dirty="0" smtClean="0">
                <a:latin typeface="+mn-ea"/>
                <a:ea typeface="+mn-ea"/>
              </a:rPr>
              <a:t>되지 않은 생산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프로세스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  <a:r>
              <a:rPr lang="ko-KR" altLang="en-US" dirty="0" smtClean="0">
                <a:latin typeface="+mn-ea"/>
                <a:ea typeface="+mn-ea"/>
              </a:rPr>
              <a:t>오더에 대해서는 실적처리</a:t>
            </a:r>
            <a:r>
              <a:rPr lang="en-US" altLang="ko-KR" dirty="0" smtClean="0">
                <a:latin typeface="+mn-ea"/>
                <a:ea typeface="+mn-ea"/>
              </a:rPr>
              <a:t>(G/I,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G/R, CNF,)</a:t>
            </a:r>
            <a:r>
              <a:rPr lang="ko-KR" altLang="en-US" dirty="0" smtClean="0">
                <a:latin typeface="+mn-ea"/>
                <a:ea typeface="+mn-ea"/>
              </a:rPr>
              <a:t>를 할 수 없음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2.Release</a:t>
            </a:r>
            <a:r>
              <a:rPr lang="ko-KR" altLang="en-US" dirty="0" smtClean="0">
                <a:latin typeface="+mn-ea"/>
                <a:ea typeface="+mn-ea"/>
              </a:rPr>
              <a:t>된 오더의 상세내역은 변경가능 → 생산일정</a:t>
            </a:r>
            <a:r>
              <a:rPr lang="en-US" altLang="ko-KR" dirty="0" smtClean="0">
                <a:latin typeface="+mn-ea"/>
                <a:ea typeface="+mn-ea"/>
              </a:rPr>
              <a:t>, BOM</a:t>
            </a:r>
            <a:r>
              <a:rPr lang="ko-KR" altLang="en-US" dirty="0" smtClean="0">
                <a:latin typeface="+mn-ea"/>
                <a:ea typeface="+mn-ea"/>
              </a:rPr>
              <a:t>항목 및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 수량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생산수량 등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68336" y="1759099"/>
            <a:ext cx="3837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오더를 실제 </a:t>
            </a:r>
            <a:r>
              <a:rPr lang="en-US" altLang="ko-KR" dirty="0" smtClean="0">
                <a:latin typeface="+mn-ea"/>
                <a:ea typeface="+mn-ea"/>
              </a:rPr>
              <a:t>POP</a:t>
            </a:r>
            <a:r>
              <a:rPr lang="ko-KR" altLang="en-US" dirty="0" smtClean="0">
                <a:latin typeface="+mn-ea"/>
                <a:ea typeface="+mn-ea"/>
              </a:rPr>
              <a:t>로 </a:t>
            </a:r>
            <a:r>
              <a:rPr lang="en-US" altLang="ko-KR" dirty="0" smtClean="0">
                <a:latin typeface="+mn-ea"/>
                <a:ea typeface="+mn-ea"/>
              </a:rPr>
              <a:t>Release </a:t>
            </a:r>
            <a:r>
              <a:rPr lang="ko-KR" altLang="en-US" dirty="0" smtClean="0">
                <a:latin typeface="+mn-ea"/>
                <a:ea typeface="+mn-ea"/>
              </a:rPr>
              <a:t>하는 작업 입니다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11228" y="5564569"/>
            <a:ext cx="2789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일괄 </a:t>
            </a:r>
            <a:r>
              <a:rPr lang="ko-KR" altLang="en-US" b="1" dirty="0" err="1" smtClean="0">
                <a:solidFill>
                  <a:srgbClr val="FF0000"/>
                </a:solidFill>
              </a:rPr>
              <a:t>릴리즈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ZPPR0040,  ZPPC0120 </a:t>
            </a:r>
            <a:r>
              <a:rPr lang="ko-KR" altLang="en-US" b="1" dirty="0" smtClean="0">
                <a:solidFill>
                  <a:srgbClr val="FF0000"/>
                </a:solidFill>
              </a:rPr>
              <a:t>추가</a:t>
            </a:r>
            <a:endParaRPr lang="en-US" altLang="ko-KR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CO05N(COHV)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5" y="1393825"/>
            <a:ext cx="4972050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2449338" y="17239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6900" y="3629025"/>
            <a:ext cx="38290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1887363" y="42385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</a:p>
        </p:txBody>
      </p:sp>
      <p:sp>
        <p:nvSpPr>
          <p:cNvPr id="10" name="순서도: 연결자 9"/>
          <p:cNvSpPr/>
          <p:nvPr/>
        </p:nvSpPr>
        <p:spPr>
          <a:xfrm>
            <a:off x="5192538" y="49052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5669260" y="247002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5668789" y="209305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5668788" y="17715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30493" y="171963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일괄 처리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820969" y="20316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어플리케이션 </a:t>
            </a:r>
            <a:r>
              <a:rPr lang="ko-KR" altLang="en-US" dirty="0" err="1" smtClean="0">
                <a:latin typeface="+mn-ea"/>
                <a:ea typeface="+mn-ea"/>
              </a:rPr>
              <a:t>툴바</a:t>
            </a:r>
            <a:r>
              <a:rPr lang="ko-KR" altLang="en-US" dirty="0" smtClean="0">
                <a:latin typeface="+mn-ea"/>
                <a:ea typeface="+mn-ea"/>
              </a:rPr>
              <a:t> 조회 </a:t>
            </a:r>
            <a:r>
              <a:rPr lang="en-US" altLang="ko-KR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678785" y="283006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2175" y="274320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249594" y="27936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실행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63818" y="143388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Release</a:t>
            </a:r>
            <a:r>
              <a:rPr lang="ko-KR" altLang="en-US" dirty="0" smtClean="0">
                <a:latin typeface="+mn-ea"/>
                <a:ea typeface="+mn-ea"/>
              </a:rPr>
              <a:t>할 항목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5" name="순서도: 연결자 24"/>
          <p:cNvSpPr/>
          <p:nvPr/>
        </p:nvSpPr>
        <p:spPr>
          <a:xfrm>
            <a:off x="1887363" y="46576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5811444" y="24126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err="1" smtClean="0">
                <a:latin typeface="+mn-ea"/>
                <a:ea typeface="+mn-ea"/>
              </a:rPr>
              <a:t>릴리즈</a:t>
            </a:r>
            <a:r>
              <a:rPr lang="ko-KR" altLang="en-US" dirty="0" smtClean="0">
                <a:latin typeface="+mn-ea"/>
                <a:ea typeface="+mn-ea"/>
              </a:rPr>
              <a:t> 제어 오더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35268" y="312933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→</a:t>
            </a:r>
            <a:r>
              <a:rPr lang="en-US" altLang="ko-KR" dirty="0" smtClean="0">
                <a:latin typeface="+mn-ea"/>
                <a:ea typeface="+mn-ea"/>
              </a:rPr>
              <a:t>POP</a:t>
            </a:r>
            <a:r>
              <a:rPr lang="ko-KR" altLang="en-US" dirty="0" smtClean="0">
                <a:latin typeface="+mn-ea"/>
                <a:ea typeface="+mn-ea"/>
              </a:rPr>
              <a:t>로 </a:t>
            </a:r>
            <a:r>
              <a:rPr lang="en-US" altLang="ko-KR" dirty="0" smtClean="0">
                <a:latin typeface="+mn-ea"/>
                <a:ea typeface="+mn-ea"/>
              </a:rPr>
              <a:t>Release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7" name="사각형 설명선 26"/>
          <p:cNvSpPr/>
          <p:nvPr/>
        </p:nvSpPr>
        <p:spPr>
          <a:xfrm>
            <a:off x="5781675" y="4120545"/>
            <a:ext cx="3181350" cy="1384995"/>
          </a:xfrm>
          <a:prstGeom prst="wedgeRectCallout">
            <a:avLst>
              <a:gd name="adj1" fmla="val -76522"/>
              <a:gd name="adj2" fmla="val -97741"/>
            </a:avLst>
          </a:prstGeom>
          <a:solidFill>
            <a:srgbClr val="99CCF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ko-KR" altLang="en-US" dirty="0" err="1" smtClean="0">
                <a:latin typeface="+mn-ea"/>
                <a:ea typeface="+mn-ea"/>
              </a:rPr>
              <a:t>릴리즈</a:t>
            </a:r>
            <a:r>
              <a:rPr lang="ko-KR" altLang="en-US" dirty="0" smtClean="0">
                <a:latin typeface="+mn-ea"/>
                <a:ea typeface="+mn-ea"/>
              </a:rPr>
              <a:t> 과정을 거치면 </a:t>
            </a:r>
            <a:r>
              <a:rPr lang="en-US" altLang="ko-KR" dirty="0" smtClean="0">
                <a:latin typeface="+mn-ea"/>
                <a:ea typeface="+mn-ea"/>
              </a:rPr>
              <a:t>S/R List</a:t>
            </a:r>
            <a:r>
              <a:rPr lang="ko-KR" altLang="en-US" dirty="0" smtClean="0">
                <a:latin typeface="+mn-ea"/>
                <a:ea typeface="+mn-ea"/>
              </a:rPr>
              <a:t>상에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Production order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Re </a:t>
            </a:r>
            <a:r>
              <a:rPr lang="ko-KR" altLang="en-US" dirty="0" smtClean="0">
                <a:latin typeface="+mn-ea"/>
                <a:ea typeface="+mn-ea"/>
              </a:rPr>
              <a:t>라는 </a:t>
            </a: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릴리즈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되었</a:t>
            </a:r>
            <a:r>
              <a:rPr lang="ko-KR" altLang="en-US" dirty="0" smtClean="0">
                <a:latin typeface="+mn-ea"/>
                <a:ea typeface="+mn-ea"/>
              </a:rPr>
              <a:t> 다는 표시가 더해 집니다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릴리즈</a:t>
            </a:r>
            <a:r>
              <a:rPr lang="ko-KR" altLang="en-US" dirty="0" smtClean="0">
                <a:latin typeface="+mn-ea"/>
                <a:ea typeface="+mn-ea"/>
              </a:rPr>
              <a:t> 단계를 거치 </a:t>
            </a:r>
            <a:r>
              <a:rPr lang="ko-KR" altLang="en-US" dirty="0" err="1" smtClean="0">
                <a:latin typeface="+mn-ea"/>
                <a:ea typeface="+mn-ea"/>
              </a:rPr>
              <a:t>면서</a:t>
            </a:r>
            <a:r>
              <a:rPr lang="ko-KR" altLang="en-US" dirty="0" smtClean="0">
                <a:latin typeface="+mn-ea"/>
                <a:ea typeface="+mn-ea"/>
              </a:rPr>
              <a:t> 계획상 에 만 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존재 하던 생산량이 </a:t>
            </a:r>
            <a:r>
              <a:rPr lang="ko-KR" altLang="en-US" dirty="0" err="1" smtClean="0">
                <a:latin typeface="+mn-ea"/>
                <a:ea typeface="+mn-ea"/>
              </a:rPr>
              <a:t>생산팀</a:t>
            </a:r>
            <a:r>
              <a:rPr lang="ko-KR" altLang="en-US" dirty="0" smtClean="0">
                <a:latin typeface="+mn-ea"/>
                <a:ea typeface="+mn-ea"/>
              </a:rPr>
              <a:t> 에 전달 되고 </a:t>
            </a: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생산팀은</a:t>
            </a:r>
            <a:r>
              <a:rPr lang="ko-KR" altLang="en-US" dirty="0" smtClean="0">
                <a:latin typeface="+mn-ea"/>
                <a:ea typeface="+mn-ea"/>
              </a:rPr>
              <a:t> 이 생산 지시에 따라 생산 하고 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실적을 입력 하게 됩니다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-MRP/MPS-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3528" y="1351801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  3. MRP </a:t>
            </a:r>
            <a:r>
              <a:rPr lang="ko-KR" altLang="en-US" sz="1200" b="1" dirty="0" smtClean="0">
                <a:latin typeface="+mn-ea"/>
                <a:ea typeface="+mn-ea"/>
              </a:rPr>
              <a:t>실행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94201" y="1374676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MD01</a:t>
            </a:r>
            <a:endParaRPr lang="ko-KR" altLang="en-US" sz="1200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2413" y="13409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5640685" y="385115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40214" y="360753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01919" y="3555609"/>
            <a:ext cx="37040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구매 요청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40685" y="41064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5640213" y="24097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801918" y="235780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39797" y="26498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811027" y="257884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처리키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92394" y="38032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일정 라인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11444" y="406043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650210" y="488746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8</a:t>
            </a:r>
            <a:endParaRPr lang="ko-KR" altLang="en-US" sz="1400" dirty="0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1641475"/>
            <a:ext cx="501015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1325388" y="24097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순서도: 연결자 22"/>
          <p:cNvSpPr/>
          <p:nvPr/>
        </p:nvSpPr>
        <p:spPr>
          <a:xfrm>
            <a:off x="963022" y="26593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4" name="순서도: 연결자 23"/>
          <p:cNvSpPr/>
          <p:nvPr/>
        </p:nvSpPr>
        <p:spPr>
          <a:xfrm>
            <a:off x="1392064" y="277885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5" name="순서도: 연결자 24"/>
          <p:cNvSpPr/>
          <p:nvPr/>
        </p:nvSpPr>
        <p:spPr>
          <a:xfrm>
            <a:off x="963910" y="28796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1240135" y="29729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5640685" y="435406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5811444" y="430808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 모드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963910" y="30777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5640685" y="46112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7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01919" y="45462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일정 계획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92394" y="483195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계획일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59838" y="502714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순서도: 연결자 33"/>
          <p:cNvSpPr/>
          <p:nvPr/>
        </p:nvSpPr>
        <p:spPr>
          <a:xfrm>
            <a:off x="963910" y="32682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7</a:t>
            </a:r>
            <a:endParaRPr lang="ko-KR" altLang="en-US" sz="1400" dirty="0"/>
          </a:p>
        </p:txBody>
      </p:sp>
      <p:sp>
        <p:nvSpPr>
          <p:cNvPr id="35" name="순서도: 연결자 34"/>
          <p:cNvSpPr/>
          <p:nvPr/>
        </p:nvSpPr>
        <p:spPr>
          <a:xfrm>
            <a:off x="963910" y="34682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8</a:t>
            </a:r>
            <a:endParaRPr lang="ko-KR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2147094" y="1162050"/>
            <a:ext cx="2834481" cy="646331"/>
          </a:xfrm>
          <a:prstGeom prst="wedgeRectCallout">
            <a:avLst>
              <a:gd name="adj1" fmla="val -77823"/>
              <a:gd name="adj2" fmla="val 40985"/>
            </a:avLst>
          </a:prstGeom>
          <a:solidFill>
            <a:srgbClr val="66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MPS </a:t>
            </a:r>
            <a:r>
              <a:rPr lang="ko-KR" altLang="en-US" dirty="0" smtClean="0">
                <a:latin typeface="+mn-ea"/>
                <a:ea typeface="+mn-ea"/>
              </a:rPr>
              <a:t>제어키 </a:t>
            </a:r>
            <a:r>
              <a:rPr lang="ko-KR" altLang="en-US" dirty="0" err="1" smtClean="0">
                <a:latin typeface="+mn-ea"/>
                <a:ea typeface="+mn-ea"/>
              </a:rPr>
              <a:t>를</a:t>
            </a:r>
            <a:r>
              <a:rPr lang="ko-KR" altLang="en-US" dirty="0" smtClean="0">
                <a:latin typeface="+mn-ea"/>
                <a:ea typeface="+mn-ea"/>
              </a:rPr>
              <a:t> 변경 없이 반복 하여 사용 하는 경우 </a:t>
            </a:r>
            <a:r>
              <a:rPr lang="en-US" altLang="ko-KR" dirty="0" smtClean="0">
                <a:latin typeface="+mn-ea"/>
                <a:ea typeface="+mn-ea"/>
              </a:rPr>
              <a:t>Setting </a:t>
            </a:r>
            <a:r>
              <a:rPr lang="ko-KR" altLang="en-US" dirty="0" smtClean="0">
                <a:latin typeface="+mn-ea"/>
                <a:ea typeface="+mn-ea"/>
              </a:rPr>
              <a:t>저장 하여 사용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(</a:t>
            </a:r>
            <a:r>
              <a:rPr lang="ko-KR" altLang="en-US" sz="1200" dirty="0" smtClean="0">
                <a:latin typeface="+mn-ea"/>
                <a:ea typeface="+mn-ea"/>
              </a:rPr>
              <a:t>설정 → 저장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91200" y="2794427"/>
            <a:ext cx="33337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NETCH-</a:t>
            </a:r>
            <a:r>
              <a:rPr lang="ko-KR" altLang="en-US" dirty="0" smtClean="0">
                <a:latin typeface="+mn-ea"/>
                <a:ea typeface="+mn-ea"/>
              </a:rPr>
              <a:t>총 범위에 대한 순 변경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변경 내용만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NETPL-</a:t>
            </a:r>
            <a:r>
              <a:rPr lang="ko-KR" altLang="en-US" dirty="0" smtClean="0">
                <a:latin typeface="+mn-ea"/>
                <a:ea typeface="+mn-ea"/>
              </a:rPr>
              <a:t>계획 범위에 대한 순 변경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계획 </a:t>
            </a:r>
            <a:r>
              <a:rPr lang="ko-KR" altLang="en-US" dirty="0" err="1" smtClean="0">
                <a:latin typeface="+mn-ea"/>
                <a:ea typeface="+mn-ea"/>
              </a:rPr>
              <a:t>범위내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변경 내용만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NEUPL-</a:t>
            </a:r>
            <a:r>
              <a:rPr lang="ko-KR" altLang="en-US" dirty="0" smtClean="0">
                <a:latin typeface="+mn-ea"/>
                <a:ea typeface="+mn-ea"/>
              </a:rPr>
              <a:t>재생성 계획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모든 자재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73343" y="5091482"/>
            <a:ext cx="36849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각 항목별 </a:t>
            </a:r>
            <a:r>
              <a:rPr lang="en-US" altLang="ko-KR" sz="1200" dirty="0" smtClean="0">
                <a:latin typeface="+mn-ea"/>
                <a:ea typeface="+mn-ea"/>
              </a:rPr>
              <a:t>Possible </a:t>
            </a:r>
            <a:r>
              <a:rPr lang="en-US" altLang="ko-KR" dirty="0" smtClean="0">
                <a:latin typeface="+mn-ea"/>
                <a:ea typeface="+mn-ea"/>
              </a:rPr>
              <a:t>Entry</a:t>
            </a:r>
            <a:r>
              <a:rPr lang="ko-KR" altLang="en-US" dirty="0" smtClean="0">
                <a:latin typeface="+mn-ea"/>
                <a:ea typeface="+mn-ea"/>
              </a:rPr>
              <a:t>를 클릭하여 항목 설정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668336" y="1759099"/>
            <a:ext cx="3837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생산 지시된 오더를 기준으로 자재 소요량 계획을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 하는 작업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생산 일정 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72150" y="1562785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초기화면설정 후 </a:t>
            </a:r>
            <a:r>
              <a:rPr lang="en-US" altLang="ko-KR" dirty="0" smtClean="0">
                <a:latin typeface="+mn-ea"/>
                <a:ea typeface="+mn-ea"/>
              </a:rPr>
              <a:t>Enter</a:t>
            </a:r>
            <a:r>
              <a:rPr lang="ko-KR" altLang="en-US" dirty="0" smtClean="0">
                <a:latin typeface="+mn-ea"/>
                <a:ea typeface="+mn-ea"/>
              </a:rPr>
              <a:t>를 치시면 경고 메시지 가 한번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뜨고 다시 한번 치시면 </a:t>
            </a:r>
            <a:r>
              <a:rPr lang="en-US" altLang="ko-KR" dirty="0" smtClean="0">
                <a:latin typeface="+mn-ea"/>
                <a:ea typeface="+mn-ea"/>
              </a:rPr>
              <a:t>MRP</a:t>
            </a:r>
            <a:r>
              <a:rPr lang="ko-KR" altLang="en-US" dirty="0" smtClean="0">
                <a:latin typeface="+mn-ea"/>
                <a:ea typeface="+mn-ea"/>
              </a:rPr>
              <a:t>가 </a:t>
            </a:r>
            <a:r>
              <a:rPr lang="en-US" altLang="ko-KR" dirty="0" smtClean="0">
                <a:latin typeface="+mn-ea"/>
                <a:ea typeface="+mn-ea"/>
              </a:rPr>
              <a:t>Running </a:t>
            </a:r>
            <a:r>
              <a:rPr lang="ko-KR" altLang="en-US" dirty="0" smtClean="0">
                <a:latin typeface="+mn-ea"/>
                <a:ea typeface="+mn-ea"/>
              </a:rPr>
              <a:t>하게 됩니다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13" y="1300164"/>
            <a:ext cx="5110161" cy="4071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순서도: 연결자 27"/>
          <p:cNvSpPr/>
          <p:nvPr/>
        </p:nvSpPr>
        <p:spPr>
          <a:xfrm>
            <a:off x="2871214" y="1527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14414" y="1632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781675" y="2943910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/N</a:t>
            </a:r>
            <a:r>
              <a:rPr lang="ko-KR" altLang="en-US" dirty="0" smtClean="0">
                <a:latin typeface="+mn-ea"/>
                <a:ea typeface="+mn-ea"/>
              </a:rPr>
              <a:t>을 입력하고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7188" y="290306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직사각형 46"/>
          <p:cNvSpPr/>
          <p:nvPr/>
        </p:nvSpPr>
        <p:spPr>
          <a:xfrm>
            <a:off x="5800725" y="3210610"/>
            <a:ext cx="2905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 화면으로 이동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72150" y="1959918"/>
            <a:ext cx="4953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</a:t>
            </a:r>
            <a:r>
              <a:rPr lang="ko-KR" altLang="en-US" dirty="0" smtClean="0">
                <a:latin typeface="+mn-ea"/>
                <a:ea typeface="+mn-ea"/>
              </a:rPr>
              <a:t>가 수행 되었음을 보여주는 </a:t>
            </a:r>
            <a:r>
              <a:rPr lang="en-US" altLang="ko-KR" dirty="0" smtClean="0">
                <a:latin typeface="+mn-ea"/>
                <a:ea typeface="+mn-ea"/>
              </a:rPr>
              <a:t>Report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2" name="사각형 설명선 11"/>
          <p:cNvSpPr/>
          <p:nvPr/>
        </p:nvSpPr>
        <p:spPr>
          <a:xfrm>
            <a:off x="3914775" y="4061252"/>
            <a:ext cx="4495800" cy="830997"/>
          </a:xfrm>
          <a:prstGeom prst="wedgeRectCallout">
            <a:avLst>
              <a:gd name="adj1" fmla="val -43078"/>
              <a:gd name="adj2" fmla="val -107140"/>
            </a:avLst>
          </a:prstGeom>
          <a:solidFill>
            <a:srgbClr val="99CCF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S/R List(md04)</a:t>
            </a:r>
            <a:r>
              <a:rPr lang="ko-KR" altLang="en-US" dirty="0" smtClean="0">
                <a:latin typeface="+mn-ea"/>
                <a:ea typeface="+mn-ea"/>
              </a:rPr>
              <a:t>에 보시면 계획오더가 생성되었습니다</a:t>
            </a:r>
            <a:r>
              <a:rPr lang="en-US" altLang="ko-KR" dirty="0" smtClean="0">
                <a:latin typeface="+mn-ea"/>
                <a:ea typeface="+mn-ea"/>
              </a:rPr>
              <a:t>.!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수행을 통해 </a:t>
            </a:r>
            <a:r>
              <a:rPr lang="en-US" altLang="ko-KR" dirty="0" smtClean="0">
                <a:latin typeface="+mn-ea"/>
                <a:ea typeface="+mn-ea"/>
              </a:rPr>
              <a:t>MD04 S/R </a:t>
            </a:r>
            <a:r>
              <a:rPr lang="ko-KR" altLang="en-US" dirty="0" smtClean="0">
                <a:latin typeface="+mn-ea"/>
                <a:ea typeface="+mn-ea"/>
              </a:rPr>
              <a:t>리스트에 생성된 계획 오더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만이 향후 실제 생산실행에 반영 되는 </a:t>
            </a:r>
            <a:r>
              <a:rPr lang="ko-KR" altLang="en-US" dirty="0" err="1" smtClean="0">
                <a:latin typeface="+mn-ea"/>
                <a:ea typeface="+mn-ea"/>
              </a:rPr>
              <a:t>생산오더</a:t>
            </a:r>
            <a:r>
              <a:rPr lang="en-US" altLang="ko-KR" dirty="0" smtClean="0">
                <a:latin typeface="+mn-ea"/>
                <a:ea typeface="+mn-ea"/>
              </a:rPr>
              <a:t>(PRODUCTION ORDER)</a:t>
            </a:r>
            <a:r>
              <a:rPr lang="ko-KR" altLang="en-US" dirty="0" smtClean="0">
                <a:latin typeface="+mn-ea"/>
                <a:ea typeface="+mn-ea"/>
              </a:rPr>
              <a:t>로의 전환이 가능 합니다 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34050" y="1362760"/>
            <a:ext cx="155257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b="1" u="sng" dirty="0" smtClean="0">
                <a:latin typeface="+mn-ea"/>
                <a:ea typeface="+mn-ea"/>
              </a:rPr>
              <a:t>개별 조회 시</a:t>
            </a:r>
            <a:endParaRPr lang="ko-KR" altLang="en-US" b="1" u="sng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795389" y="22514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9263" y="216011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6000750" y="2198043"/>
            <a:ext cx="284797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자재 </a:t>
            </a:r>
            <a:r>
              <a:rPr lang="en-US" altLang="ko-KR" dirty="0" smtClean="0">
                <a:latin typeface="+mn-ea"/>
                <a:ea typeface="+mn-ea"/>
              </a:rPr>
              <a:t>Code</a:t>
            </a:r>
            <a:r>
              <a:rPr lang="ko-KR" altLang="en-US" dirty="0" smtClean="0">
                <a:latin typeface="+mn-ea"/>
                <a:ea typeface="+mn-ea"/>
              </a:rPr>
              <a:t>와 플랜트를 입력하고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1762125"/>
            <a:ext cx="5019675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순서도: 연결자 11"/>
          <p:cNvSpPr/>
          <p:nvPr/>
        </p:nvSpPr>
        <p:spPr>
          <a:xfrm>
            <a:off x="537589" y="22514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478" y="1370851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dirty="0" smtClean="0">
                <a:latin typeface="+mn-ea"/>
                <a:ea typeface="+mn-ea"/>
              </a:rPr>
              <a:t>   5. </a:t>
            </a:r>
            <a:r>
              <a:rPr lang="en-US" altLang="ko-KR" b="1" dirty="0" smtClean="0">
                <a:latin typeface="+mn-ea"/>
                <a:ea typeface="+mn-ea"/>
              </a:rPr>
              <a:t>S/R LIST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35011" y="1682899"/>
            <a:ext cx="402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개별 </a:t>
            </a:r>
            <a:r>
              <a:rPr lang="en-US" altLang="ko-KR" dirty="0" smtClean="0">
                <a:latin typeface="+mn-ea"/>
                <a:ea typeface="+mn-ea"/>
              </a:rPr>
              <a:t>ITEM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실행 후 재고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소요량 리스트를 확인하는 화면 </a:t>
            </a:r>
            <a:r>
              <a:rPr lang="ko-KR" altLang="en-US" sz="1200" dirty="0" smtClean="0">
                <a:latin typeface="+mn-ea"/>
                <a:ea typeface="+mn-ea"/>
              </a:rPr>
              <a:t>입니다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72150" y="1429435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개별 </a:t>
            </a:r>
            <a:r>
              <a:rPr lang="en-US" altLang="ko-KR" dirty="0" smtClean="0">
                <a:latin typeface="+mn-ea"/>
                <a:ea typeface="+mn-ea"/>
              </a:rPr>
              <a:t>item</a:t>
            </a:r>
            <a:r>
              <a:rPr lang="ko-KR" altLang="en-US" dirty="0" smtClean="0">
                <a:latin typeface="+mn-ea"/>
                <a:ea typeface="+mn-ea"/>
              </a:rPr>
              <a:t>에 대한 재고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소요량 리스트를 확인할 수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있습니다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14414" y="14894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30325"/>
            <a:ext cx="504825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1575814" y="17085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33400" y="2809875"/>
            <a:ext cx="2009775" cy="123825"/>
          </a:xfrm>
          <a:prstGeom prst="round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2578100"/>
            <a:ext cx="4953000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1823464" y="25658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791200" y="1934260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err="1" smtClean="0">
                <a:latin typeface="+mn-ea"/>
                <a:ea typeface="+mn-ea"/>
              </a:rPr>
              <a:t>Pldod</a:t>
            </a:r>
            <a:r>
              <a:rPr lang="en-US" altLang="ko-KR" dirty="0" smtClean="0">
                <a:latin typeface="+mn-ea"/>
                <a:ea typeface="+mn-ea"/>
              </a:rPr>
              <a:t> or </a:t>
            </a:r>
            <a:r>
              <a:rPr lang="en-US" altLang="ko-KR" dirty="0" err="1" smtClean="0">
                <a:latin typeface="+mn-ea"/>
                <a:ea typeface="+mn-ea"/>
              </a:rPr>
              <a:t>CusOrd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선택시</a:t>
            </a:r>
            <a:r>
              <a:rPr lang="ko-KR" altLang="en-US" dirty="0" smtClean="0">
                <a:latin typeface="+mn-ea"/>
                <a:ea typeface="+mn-ea"/>
              </a:rPr>
              <a:t> 판매 오더 </a:t>
            </a:r>
            <a:r>
              <a:rPr lang="en-US" altLang="ko-KR" dirty="0" smtClean="0">
                <a:latin typeface="+mn-ea"/>
                <a:ea typeface="+mn-ea"/>
              </a:rPr>
              <a:t>or </a:t>
            </a:r>
            <a:r>
              <a:rPr lang="ko-KR" altLang="en-US" dirty="0" smtClean="0">
                <a:latin typeface="+mn-ea"/>
                <a:ea typeface="+mn-ea"/>
              </a:rPr>
              <a:t>생산 오더를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조회 </a:t>
            </a:r>
            <a:r>
              <a:rPr lang="ko-KR" altLang="en-US" dirty="0" err="1" smtClean="0">
                <a:latin typeface="+mn-ea"/>
                <a:ea typeface="+mn-ea"/>
              </a:rPr>
              <a:t>할수</a:t>
            </a:r>
            <a:r>
              <a:rPr lang="ko-KR" altLang="en-US" dirty="0" smtClean="0">
                <a:latin typeface="+mn-ea"/>
                <a:ea typeface="+mn-ea"/>
              </a:rPr>
              <a:t> 있다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633464" y="19943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3757039" y="30611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30325"/>
            <a:ext cx="504825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9376" y="2447925"/>
            <a:ext cx="5505449" cy="358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5772150" y="1429435"/>
            <a:ext cx="39338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아이콘 </a:t>
            </a:r>
            <a:r>
              <a:rPr lang="en-US" altLang="ko-KR" dirty="0" smtClean="0">
                <a:latin typeface="+mn-ea"/>
                <a:ea typeface="+mn-ea"/>
              </a:rPr>
              <a:t>Click</a:t>
            </a:r>
            <a:r>
              <a:rPr lang="ko-KR" altLang="en-US" dirty="0" smtClean="0">
                <a:latin typeface="+mn-ea"/>
                <a:ea typeface="+mn-ea"/>
              </a:rPr>
              <a:t>시 </a:t>
            </a:r>
            <a:r>
              <a:rPr lang="ko-KR" altLang="en-US" dirty="0" err="1" smtClean="0">
                <a:latin typeface="+mn-ea"/>
                <a:ea typeface="+mn-ea"/>
              </a:rPr>
              <a:t>폐깅된</a:t>
            </a:r>
            <a:r>
              <a:rPr lang="ko-KR" altLang="en-US" dirty="0" smtClean="0">
                <a:latin typeface="+mn-ea"/>
                <a:ea typeface="+mn-ea"/>
              </a:rPr>
              <a:t> 소요량을 확인할 수 있다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5614414" y="14894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619125" y="4762500"/>
            <a:ext cx="361950" cy="20002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Shape 22"/>
          <p:cNvCxnSpPr>
            <a:stCxn id="21" idx="0"/>
            <a:endCxn id="13" idx="1"/>
          </p:cNvCxnSpPr>
          <p:nvPr/>
        </p:nvCxnSpPr>
        <p:spPr>
          <a:xfrm rot="5400000" flipH="1" flipV="1">
            <a:off x="1447801" y="3590925"/>
            <a:ext cx="523875" cy="1819276"/>
          </a:xfrm>
          <a:prstGeom prst="bentConnector2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순서도: 연결자 23"/>
          <p:cNvSpPr/>
          <p:nvPr/>
        </p:nvSpPr>
        <p:spPr>
          <a:xfrm>
            <a:off x="823339" y="40136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" name="순서도: 연결자 28"/>
          <p:cNvSpPr/>
          <p:nvPr/>
        </p:nvSpPr>
        <p:spPr>
          <a:xfrm>
            <a:off x="5614414" y="23562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762625" y="2302818"/>
            <a:ext cx="3667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플랜트와 </a:t>
            </a:r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관리자를 입력 하고 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339850"/>
            <a:ext cx="4933950" cy="40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842389" y="19371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734050" y="1362760"/>
            <a:ext cx="155257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b="1" u="sng" dirty="0" smtClean="0">
                <a:latin typeface="+mn-ea"/>
                <a:ea typeface="+mn-ea"/>
              </a:rPr>
              <a:t>일괄 조회 시</a:t>
            </a:r>
            <a:endParaRPr lang="ko-KR" altLang="en-US" b="1" u="sng" dirty="0">
              <a:latin typeface="+mn-ea"/>
              <a:ea typeface="+mn-ea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2113" y="227441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00713" y="2690814"/>
            <a:ext cx="3729037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5734050" y="4312593"/>
            <a:ext cx="36671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“</a:t>
            </a:r>
            <a:r>
              <a:rPr lang="ko-KR" altLang="en-US" dirty="0" smtClean="0">
                <a:latin typeface="+mn-ea"/>
                <a:ea typeface="+mn-ea"/>
              </a:rPr>
              <a:t>예</a:t>
            </a:r>
            <a:r>
              <a:rPr lang="en-US" altLang="ko-KR" dirty="0" smtClean="0">
                <a:latin typeface="+mn-ea"/>
                <a:ea typeface="+mn-ea"/>
              </a:rPr>
              <a:t>” Click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35011" y="1682899"/>
            <a:ext cx="402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전체 </a:t>
            </a:r>
            <a:r>
              <a:rPr lang="en-US" altLang="ko-KR" dirty="0" smtClean="0">
                <a:latin typeface="+mn-ea"/>
                <a:ea typeface="+mn-ea"/>
              </a:rPr>
              <a:t>ITEM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실행 후 재고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소요량 리스트를 확인하는 화면 </a:t>
            </a:r>
            <a:r>
              <a:rPr lang="ko-KR" altLang="en-US" sz="1200" dirty="0" smtClean="0">
                <a:latin typeface="+mn-ea"/>
                <a:ea typeface="+mn-ea"/>
              </a:rPr>
              <a:t>입니다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-MPS, MRP-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772150" y="1572310"/>
            <a:ext cx="39338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재고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리스트 초기 화면에서 항목을 선택 하면 개별 </a:t>
            </a:r>
            <a:r>
              <a:rPr lang="ko-KR" altLang="en-US" dirty="0" err="1" smtClean="0">
                <a:latin typeface="+mn-ea"/>
                <a:ea typeface="+mn-ea"/>
              </a:rPr>
              <a:t>조회시</a:t>
            </a:r>
            <a:r>
              <a:rPr lang="ko-KR" altLang="en-US" dirty="0" smtClean="0">
                <a:latin typeface="+mn-ea"/>
                <a:ea typeface="+mn-ea"/>
              </a:rPr>
              <a:t> 와 같은 화면이 생성 됩니다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앞에서는 </a:t>
            </a:r>
            <a:r>
              <a:rPr lang="ko-KR" altLang="en-US" dirty="0" err="1" smtClean="0">
                <a:latin typeface="+mn-ea"/>
                <a:ea typeface="+mn-ea"/>
              </a:rPr>
              <a:t>페깅된</a:t>
            </a:r>
            <a:r>
              <a:rPr lang="ko-KR" altLang="en-US" dirty="0" smtClean="0">
                <a:latin typeface="+mn-ea"/>
                <a:ea typeface="+mn-ea"/>
              </a:rPr>
              <a:t> 소요량 조회 화면을 설명 드렸고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14414" y="1632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1393825"/>
            <a:ext cx="4972050" cy="388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3099814" y="29753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8125" y="2676525"/>
            <a:ext cx="4378325" cy="2809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6675" y="3038476"/>
            <a:ext cx="5368925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5781675" y="2239060"/>
            <a:ext cx="39338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여기서는 오더를 조회하여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오더 정보와 </a:t>
            </a:r>
            <a:r>
              <a:rPr lang="en-US" altLang="ko-KR" dirty="0" smtClean="0">
                <a:latin typeface="+mn-ea"/>
                <a:ea typeface="+mn-ea"/>
              </a:rPr>
              <a:t>W/C, </a:t>
            </a:r>
            <a:r>
              <a:rPr lang="ko-KR" altLang="en-US" dirty="0" smtClean="0">
                <a:latin typeface="+mn-ea"/>
                <a:ea typeface="+mn-ea"/>
              </a:rPr>
              <a:t>작업장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라우팅</a:t>
            </a:r>
            <a:r>
              <a:rPr lang="en-US" altLang="ko-KR" dirty="0" smtClean="0">
                <a:latin typeface="+mn-ea"/>
                <a:ea typeface="+mn-ea"/>
              </a:rPr>
              <a:t>,</a:t>
            </a:r>
            <a:r>
              <a:rPr lang="ko-KR" altLang="en-US" dirty="0" err="1" smtClean="0">
                <a:latin typeface="+mn-ea"/>
                <a:ea typeface="+mn-ea"/>
              </a:rPr>
              <a:t>구성품에</a:t>
            </a:r>
            <a:r>
              <a:rPr lang="ko-KR" altLang="en-US" dirty="0" smtClean="0">
                <a:latin typeface="+mn-ea"/>
                <a:ea typeface="+mn-ea"/>
              </a:rPr>
              <a:t> 대한 </a:t>
            </a:r>
            <a:r>
              <a:rPr lang="ko-KR" altLang="en-US" dirty="0" err="1" smtClean="0">
                <a:latin typeface="+mn-ea"/>
                <a:ea typeface="+mn-ea"/>
              </a:rPr>
              <a:t>활당</a:t>
            </a:r>
            <a:r>
              <a:rPr lang="ko-KR" altLang="en-US" dirty="0" smtClean="0">
                <a:latin typeface="+mn-ea"/>
                <a:ea typeface="+mn-ea"/>
              </a:rPr>
              <a:t> 정보 등을 조회 할 수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있습니다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재고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소요량 리스트 화면에서 오더 </a:t>
            </a:r>
            <a:r>
              <a:rPr lang="en-US" altLang="ko-KR" dirty="0" smtClean="0">
                <a:latin typeface="+mn-ea"/>
                <a:ea typeface="+mn-ea"/>
              </a:rPr>
              <a:t>Click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623939" y="22991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305050" y="3657600"/>
            <a:ext cx="695325" cy="304800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4" name="Shape 23"/>
          <p:cNvCxnSpPr>
            <a:stCxn id="22" idx="4"/>
            <a:endCxn id="18" idx="1"/>
          </p:cNvCxnSpPr>
          <p:nvPr/>
        </p:nvCxnSpPr>
        <p:spPr>
          <a:xfrm rot="16200000" flipH="1">
            <a:off x="2997994" y="3617119"/>
            <a:ext cx="533401" cy="1223962"/>
          </a:xfrm>
          <a:prstGeom prst="bentConnector2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순서도: 연결자 27"/>
          <p:cNvSpPr/>
          <p:nvPr/>
        </p:nvSpPr>
        <p:spPr>
          <a:xfrm>
            <a:off x="5785864" y="32897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0" name="순서도: 연결자 29"/>
          <p:cNvSpPr/>
          <p:nvPr/>
        </p:nvSpPr>
        <p:spPr>
          <a:xfrm>
            <a:off x="2252089" y="3432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6076950" y="3438525"/>
            <a:ext cx="1200150" cy="209550"/>
          </a:xfrm>
          <a:prstGeom prst="round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4819650" y="3857625"/>
            <a:ext cx="2019300" cy="971550"/>
          </a:xfrm>
          <a:prstGeom prst="wedgeRoundRectCallout">
            <a:avLst>
              <a:gd name="adj1" fmla="val 37658"/>
              <a:gd name="adj2" fmla="val -66912"/>
              <a:gd name="adj3" fmla="val 16667"/>
            </a:avLst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각각의 아이콘을 클릭하여 작업장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라우팅</a:t>
            </a:r>
            <a:r>
              <a:rPr lang="en-US" altLang="ko-KR" sz="1200" dirty="0" smtClean="0">
                <a:solidFill>
                  <a:schemeClr val="tx1"/>
                </a:solidFill>
              </a:rPr>
              <a:t>, W/C</a:t>
            </a:r>
            <a:r>
              <a:rPr lang="ko-KR" altLang="en-US" dirty="0" smtClean="0">
                <a:solidFill>
                  <a:schemeClr val="tx1"/>
                </a:solidFill>
              </a:rPr>
              <a:t>정보 조회 가능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804289" y="27753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595364" y="13275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753100" y="1257985"/>
            <a:ext cx="39338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전체 </a:t>
            </a:r>
            <a:r>
              <a:rPr lang="en-US" altLang="ko-KR" dirty="0" smtClean="0">
                <a:latin typeface="+mn-ea"/>
                <a:ea typeface="+mn-ea"/>
              </a:rPr>
              <a:t>ITEM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253" y="1628800"/>
            <a:ext cx="4981897" cy="37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584676" y="1365151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COOIS</a:t>
            </a:r>
            <a:endParaRPr lang="ko-KR" altLang="en-US" sz="1200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1351801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+mn-ea"/>
                <a:ea typeface="+mn-ea"/>
              </a:rPr>
              <a:t>4. </a:t>
            </a:r>
            <a:r>
              <a:rPr lang="ko-KR" altLang="en-US" sz="1200" b="1" dirty="0" smtClean="0">
                <a:latin typeface="+mn-ea"/>
                <a:ea typeface="+mn-ea"/>
              </a:rPr>
              <a:t>오더 진행 상태 확인</a:t>
            </a:r>
            <a:endParaRPr lang="ko-KR" altLang="en-US" sz="1200" b="1" dirty="0">
              <a:latin typeface="+mn-ea"/>
              <a:ea typeface="+mn-ea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0988" y="132191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5678785" y="338442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78314" y="300745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40019" y="2955534"/>
            <a:ext cx="37040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생산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78785" y="374446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5678313" y="23240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840018" y="227208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리스트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77897" y="26498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849127" y="257884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레이아웃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30494" y="331748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계획 플랜트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49544" y="369848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MRP </a:t>
            </a:r>
            <a:r>
              <a:rPr lang="ko-KR" altLang="en-US" dirty="0" smtClean="0">
                <a:latin typeface="+mn-ea"/>
                <a:ea typeface="+mn-ea"/>
              </a:rPr>
              <a:t>관리자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6763" y="3865090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5859069" y="393660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기타 선택 사항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676900" y="1658035"/>
            <a:ext cx="39338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Release </a:t>
            </a:r>
            <a:r>
              <a:rPr lang="ko-KR" altLang="en-US" dirty="0" smtClean="0">
                <a:latin typeface="+mn-ea"/>
                <a:ea typeface="+mn-ea"/>
              </a:rPr>
              <a:t>된 오더들의 진행 상태를 확인하는 화면 입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니다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" y="1330325"/>
            <a:ext cx="5076825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640213" y="19334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01918" y="1881557"/>
            <a:ext cx="3646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판매 오더를 </a:t>
            </a:r>
            <a:r>
              <a:rPr lang="en-US" altLang="ko-KR" sz="1200" dirty="0" smtClean="0">
                <a:latin typeface="+mn-ea"/>
                <a:ea typeface="+mn-ea"/>
              </a:rPr>
              <a:t>Click, </a:t>
            </a:r>
            <a:r>
              <a:rPr lang="ko-KR" altLang="en-US" sz="1200" dirty="0" smtClean="0">
                <a:latin typeface="+mn-ea"/>
                <a:ea typeface="+mn-ea"/>
              </a:rPr>
              <a:t>생산 오더 조회 </a:t>
            </a:r>
            <a:r>
              <a:rPr lang="ko-KR" altLang="en-US" dirty="0" smtClean="0">
                <a:latin typeface="+mn-ea"/>
                <a:ea typeface="+mn-ea"/>
              </a:rPr>
              <a:t>화면이 생성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됩니다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505822" y="19259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3900" y="2447925"/>
            <a:ext cx="4962525" cy="3362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5629275" y="1438960"/>
            <a:ext cx="39338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실행하면 다음과 같은 화면이 생성 됩니다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600950" y="3228975"/>
            <a:ext cx="533400" cy="438150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010275" y="3838575"/>
            <a:ext cx="2019300" cy="600075"/>
          </a:xfrm>
          <a:prstGeom prst="wedgeRoundRectCallout">
            <a:avLst>
              <a:gd name="adj1" fmla="val 37658"/>
              <a:gd name="adj2" fmla="val -66912"/>
              <a:gd name="adj3" fmla="val 16667"/>
            </a:avLst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Click</a:t>
            </a:r>
            <a:r>
              <a:rPr lang="ko-KR" altLang="en-US" dirty="0" smtClean="0">
                <a:solidFill>
                  <a:schemeClr val="tx1"/>
                </a:solidFill>
              </a:rPr>
              <a:t>하면 다음장의 화면이 생성 됩니다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4" y="1362075"/>
            <a:ext cx="500062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1174" y="2081213"/>
            <a:ext cx="3857625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57838" y="3657601"/>
            <a:ext cx="3919537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순서도: 연결자 6"/>
          <p:cNvSpPr/>
          <p:nvPr/>
        </p:nvSpPr>
        <p:spPr>
          <a:xfrm>
            <a:off x="5630688" y="18477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792393" y="179583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오더 </a:t>
            </a:r>
            <a:r>
              <a:rPr lang="ko-KR" altLang="en-US" dirty="0" smtClean="0">
                <a:latin typeface="+mn-ea"/>
                <a:ea typeface="+mn-ea"/>
              </a:rPr>
              <a:t>시스템 상태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순서도: 연결자 8"/>
          <p:cNvSpPr/>
          <p:nvPr/>
        </p:nvSpPr>
        <p:spPr>
          <a:xfrm>
            <a:off x="5640213" y="34193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01918" y="336745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오더 시스템 상태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849138" y="26288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2030238" y="264785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5629275" y="1438960"/>
            <a:ext cx="39338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오더의 진행 상태를 확인 가능 합니다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3419475" y="2638425"/>
            <a:ext cx="2124075" cy="838200"/>
          </a:xfrm>
          <a:prstGeom prst="wedgeRoundRectCallout">
            <a:avLst>
              <a:gd name="adj1" fmla="val 57662"/>
              <a:gd name="adj2" fmla="val -87150"/>
              <a:gd name="adj3" fmla="val 16667"/>
            </a:avLst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작업 오더에 대한 기초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sz="1200" dirty="0" smtClean="0">
                <a:solidFill>
                  <a:schemeClr val="tx1"/>
                </a:solidFill>
              </a:rPr>
              <a:t>  </a:t>
            </a:r>
            <a:r>
              <a:rPr lang="ko-KR" altLang="en-US" sz="1200" dirty="0" smtClean="0">
                <a:solidFill>
                  <a:schemeClr val="tx1"/>
                </a:solidFill>
              </a:rPr>
              <a:t>정보</a:t>
            </a:r>
          </a:p>
        </p:txBody>
      </p:sp>
      <p:sp>
        <p:nvSpPr>
          <p:cNvPr id="15" name="모서리가 둥근 사각형 설명선 14"/>
          <p:cNvSpPr/>
          <p:nvPr/>
        </p:nvSpPr>
        <p:spPr>
          <a:xfrm>
            <a:off x="3400425" y="3857625"/>
            <a:ext cx="2105025" cy="838200"/>
          </a:xfrm>
          <a:prstGeom prst="wedgeRoundRectCallout">
            <a:avLst>
              <a:gd name="adj1" fmla="val 52281"/>
              <a:gd name="adj2" fmla="val -62150"/>
              <a:gd name="adj3" fmla="val 16667"/>
            </a:avLst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INI:POP </a:t>
            </a:r>
            <a:r>
              <a:rPr lang="ko-KR" altLang="en-US" dirty="0" err="1" smtClean="0">
                <a:solidFill>
                  <a:schemeClr val="tx1"/>
                </a:solidFill>
              </a:rPr>
              <a:t>릴리즈</a:t>
            </a:r>
            <a:r>
              <a:rPr lang="ko-KR" altLang="en-US" dirty="0" smtClean="0">
                <a:solidFill>
                  <a:schemeClr val="tx1"/>
                </a:solidFill>
              </a:rPr>
              <a:t> 전 상태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RCV:POP </a:t>
            </a:r>
            <a:r>
              <a:rPr lang="ko-KR" altLang="en-US" dirty="0" err="1" smtClean="0">
                <a:solidFill>
                  <a:schemeClr val="tx1"/>
                </a:solidFill>
              </a:rPr>
              <a:t>릴리즈</a:t>
            </a:r>
            <a:r>
              <a:rPr lang="ko-KR" altLang="en-US" dirty="0" smtClean="0">
                <a:solidFill>
                  <a:schemeClr val="tx1"/>
                </a:solidFill>
              </a:rPr>
              <a:t> 상태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en-US" altLang="ko-KR" sz="1200" dirty="0" smtClean="0">
                <a:solidFill>
                  <a:schemeClr val="tx1"/>
                </a:solidFill>
              </a:rPr>
              <a:t>STD:POP </a:t>
            </a:r>
            <a:r>
              <a:rPr lang="ko-KR" altLang="en-US" sz="1200" dirty="0" smtClean="0">
                <a:solidFill>
                  <a:schemeClr val="tx1"/>
                </a:solidFill>
              </a:rPr>
              <a:t>작업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스타트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FIN:POP </a:t>
            </a:r>
            <a:r>
              <a:rPr lang="ko-KR" altLang="en-US" dirty="0" smtClean="0">
                <a:solidFill>
                  <a:schemeClr val="tx1"/>
                </a:solidFill>
              </a:rPr>
              <a:t>작업 종료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모서리가 둥근 사각형 설명선 15"/>
          <p:cNvSpPr/>
          <p:nvPr/>
        </p:nvSpPr>
        <p:spPr>
          <a:xfrm>
            <a:off x="3486150" y="5000625"/>
            <a:ext cx="2019300" cy="838200"/>
          </a:xfrm>
          <a:prstGeom prst="wedgeRoundRectCallout">
            <a:avLst>
              <a:gd name="adj1" fmla="val 52281"/>
              <a:gd name="adj2" fmla="val -62150"/>
              <a:gd name="adj3" fmla="val 16667"/>
            </a:avLst>
          </a:prstGeom>
          <a:solidFill>
            <a:schemeClr val="bg1">
              <a:lumMod val="6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자재 변경 시 </a:t>
            </a:r>
            <a:r>
              <a:rPr lang="en-US" altLang="ko-KR" dirty="0" smtClean="0">
                <a:solidFill>
                  <a:schemeClr val="tx1"/>
                </a:solidFill>
              </a:rPr>
              <a:t>Check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 Template (Create/Change)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처음으로 상세계획을 생성시에는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Template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 받는다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 수립된 상세계획을 변경시에는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Change Template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다운받는다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 받은 템플릿을 작성한 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파일을 불러와서 실행을 클릭한다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704975"/>
            <a:ext cx="5084404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657225" y="2057400"/>
            <a:ext cx="2600325" cy="2857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6493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1967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9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M : maintenance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필수유지보수값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 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, D : display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,  O : option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주황색필드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MTS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O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기본시작시간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넘버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내역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 . MTO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O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기본시작시간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넘버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내역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※1.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“X “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표시하면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즉시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릴리즈까지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완료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※2.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및 계획작업장은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Optional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필드이나 생산버전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중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둘다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입력시에는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계획작업자을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우선으로 본다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창원은 버전으로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업로드 계획이며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라인이 많아 생산버전으로 실제 라인을 찾기가 어려움이 많아 계획작업장으로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업로드 계획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※3.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생성 관련 실제 데이터는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 행부터 데이터를 작성한다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58" y="1581856"/>
            <a:ext cx="9808986" cy="164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499911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58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 : maintenance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필수유지보수값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 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, D : display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,  O : option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주황색필드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034" y="1615723"/>
            <a:ext cx="8655022" cy="388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템플릿 작성 후 생성 실행하면 좌측과 같은 화면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Validation check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하기와 같은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결과 메시지 확인 및 처리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품목이 아닙니다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기반영오더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유효한 생산버전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계획장이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없습니다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버전없음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계획작업장 유지보수 안됨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Validation check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이상없을시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오더생성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 메시지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494" y="1553986"/>
            <a:ext cx="4971488" cy="2160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4746" y="3810530"/>
            <a:ext cx="3588455" cy="1302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65314" y="1820333"/>
            <a:ext cx="1498953" cy="2003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2919" y="4888619"/>
            <a:ext cx="12096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3522" y="2859264"/>
            <a:ext cx="3921840" cy="1678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47353" y="1380376"/>
            <a:ext cx="37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3. MPS </a:t>
            </a:r>
            <a:r>
              <a:rPr lang="ko-KR" altLang="en-US" sz="1400" b="1" dirty="0" smtClean="0">
                <a:latin typeface="+mn-ea"/>
                <a:ea typeface="+mn-ea"/>
              </a:rPr>
              <a:t>실행 후 소요 자재에 대한 </a:t>
            </a:r>
            <a:r>
              <a:rPr lang="en-US" altLang="ko-KR" sz="1400" b="1" dirty="0" smtClean="0">
                <a:latin typeface="+mn-ea"/>
                <a:ea typeface="+mn-ea"/>
              </a:rPr>
              <a:t>LI</a:t>
            </a:r>
            <a:r>
              <a:rPr lang="en-US" altLang="ko-KR" sz="1200" b="1" dirty="0" smtClean="0">
                <a:latin typeface="+mn-ea"/>
                <a:ea typeface="+mn-ea"/>
              </a:rPr>
              <a:t>ST</a:t>
            </a:r>
            <a:endParaRPr lang="ko-KR" altLang="en-US" sz="1200" b="1" dirty="0">
              <a:latin typeface="+mn-ea"/>
              <a:ea typeface="+mn-ea"/>
            </a:endParaRPr>
          </a:p>
        </p:txBody>
      </p:sp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450" y="1670050"/>
            <a:ext cx="4994275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 선택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전체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5614414" y="1603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5785644" y="1847128"/>
            <a:ext cx="35583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Down-load</a:t>
            </a:r>
            <a:r>
              <a:rPr lang="ko-KR" altLang="en-US" dirty="0" smtClean="0">
                <a:latin typeface="+mn-ea"/>
                <a:ea typeface="+mn-ea"/>
              </a:rPr>
              <a:t>를 클릭하여 </a:t>
            </a:r>
            <a:r>
              <a:rPr lang="en-US" altLang="ko-KR" dirty="0" smtClean="0">
                <a:latin typeface="+mn-ea"/>
                <a:ea typeface="+mn-ea"/>
              </a:rPr>
              <a:t>Excel</a:t>
            </a:r>
            <a:r>
              <a:rPr lang="ko-KR" altLang="en-US" dirty="0" smtClean="0">
                <a:latin typeface="+mn-ea"/>
                <a:ea typeface="+mn-ea"/>
              </a:rPr>
              <a:t>로 다운 로드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5614414" y="1908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상세 라인 계획용 판매 오더 및 생산 오더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1" y="1397000"/>
            <a:ext cx="497205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09014" y="177522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785644" y="15423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항목 선택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전체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14414" y="16037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순서도: 연결자 11"/>
          <p:cNvSpPr/>
          <p:nvPr/>
        </p:nvSpPr>
        <p:spPr>
          <a:xfrm>
            <a:off x="366139" y="21657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785644" y="1847128"/>
            <a:ext cx="3558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Down-load</a:t>
            </a:r>
            <a:r>
              <a:rPr lang="ko-KR" altLang="en-US" dirty="0" smtClean="0">
                <a:latin typeface="+mn-ea"/>
                <a:ea typeface="+mn-ea"/>
              </a:rPr>
              <a:t>를 클릭하여 </a:t>
            </a:r>
            <a:r>
              <a:rPr lang="en-US" altLang="ko-KR" dirty="0" smtClean="0">
                <a:latin typeface="+mn-ea"/>
                <a:ea typeface="+mn-ea"/>
              </a:rPr>
              <a:t>Excel</a:t>
            </a:r>
            <a:r>
              <a:rPr lang="ko-KR" altLang="en-US" dirty="0" smtClean="0">
                <a:latin typeface="+mn-ea"/>
                <a:ea typeface="+mn-ea"/>
              </a:rPr>
              <a:t>로 다운 로드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전체 생산 오더와 판매 오더를 다운 로드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5614414" y="19085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0825" y="3362325"/>
            <a:ext cx="6505575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80173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1967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9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M : maintenance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필수유지보수값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 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, D : display 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,  O : option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주황색필드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MTS / MTO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O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오더릴리즈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삭제플래그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기본시작시간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계획작업장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자재내역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시스템상태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상태번호있는상태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상태번호없는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UOM /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극판수량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UOM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작업장내역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MRP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 ZPPR0040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다운로드 받은 엑셀파일을 기준으로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Option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필드값을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변경하여 엑셀 작성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                 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3" y="1548695"/>
            <a:ext cx="8190265" cy="146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9039" y="2801762"/>
            <a:ext cx="818197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 계획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변경 엑셀파일 실행 결과 화면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필드값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                  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3 .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오더변경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결과 메시지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POP I/F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시스템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정보 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ZPPC0120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상세라인계획 결과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660" y="1580445"/>
            <a:ext cx="4975021" cy="219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31448" y="1876778"/>
            <a:ext cx="1498953" cy="2003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3277" y="2137658"/>
            <a:ext cx="126682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14087</TotalTime>
  <Words>2563</Words>
  <Application>Microsoft Office PowerPoint</Application>
  <PresentationFormat>A4 용지(210x297mm)</PresentationFormat>
  <Paragraphs>669</Paragraphs>
  <Slides>31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4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IZZLOVE</cp:lastModifiedBy>
  <cp:revision>443</cp:revision>
  <cp:lastPrinted>2006-08-30T13:33:06Z</cp:lastPrinted>
  <dcterms:created xsi:type="dcterms:W3CDTF">2008-05-17T00:48:54Z</dcterms:created>
  <dcterms:modified xsi:type="dcterms:W3CDTF">2013-03-05T04:35:18Z</dcterms:modified>
</cp:coreProperties>
</file>