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49.xml" ContentType="application/vnd.openxmlformats-officedocument.presentationml.tag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tags/tag38.xml" ContentType="application/vnd.openxmlformats-officedocument.presentationml.tags+xml"/>
  <Override PartName="/ppt/tags/tag56.xml" ContentType="application/vnd.openxmlformats-officedocument.presentationml.tags+xml"/>
  <Override PartName="/ppt/tags/tag67.xml" ContentType="application/vnd.openxmlformats-officedocument.presentationml.tags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tags/tag27.xml" ContentType="application/vnd.openxmlformats-officedocument.presentationml.tags+xml"/>
  <Override PartName="/ppt/tags/tag45.xml" ContentType="application/vnd.openxmlformats-officedocument.presentationml.tags+xml"/>
  <Override PartName="/ppt/tags/tag63.xml" ContentType="application/vnd.openxmlformats-officedocument.presentationml.tags+xml"/>
  <Override PartName="/ppt/tags/tag34.xml" ContentType="application/vnd.openxmlformats-officedocument.presentationml.tags+xml"/>
  <Override PartName="/ppt/tags/tag52.xml" ContentType="application/vnd.openxmlformats-officedocument.presentationml.tags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tags/tag41.xml" ContentType="application/vnd.openxmlformats-officedocument.presentationml.tags+xml"/>
  <Override PartName="/ppt/tags/tag70.xml" ContentType="application/vnd.openxmlformats-officedocument.presentationml.tag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tags/tag30.xml" ContentType="application/vnd.openxmlformats-officedocument.presentationml.tag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Override PartName="/ppt/tags/tag39.xml" ContentType="application/vnd.openxmlformats-officedocument.presentationml.tags+xml"/>
  <Override PartName="/ppt/tags/tag59.xml" ContentType="application/vnd.openxmlformats-officedocument.presentationml.tags+xml"/>
  <Override PartName="/ppt/tags/tag68.xml" ContentType="application/vnd.openxmlformats-officedocument.presentationml.tags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tags/tag19.xml" ContentType="application/vnd.openxmlformats-officedocument.presentationml.tags+xml"/>
  <Override PartName="/ppt/tags/tag28.xml" ContentType="application/vnd.openxmlformats-officedocument.presentationml.tags+xml"/>
  <Override PartName="/ppt/tags/tag37.xml" ContentType="application/vnd.openxmlformats-officedocument.presentationml.tags+xml"/>
  <Override PartName="/ppt/tags/tag48.xml" ContentType="application/vnd.openxmlformats-officedocument.presentationml.tags+xml"/>
  <Override PartName="/ppt/tags/tag57.xml" ContentType="application/vnd.openxmlformats-officedocument.presentationml.tags+xml"/>
  <Override PartName="/ppt/tags/tag66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tags/tag17.xml" ContentType="application/vnd.openxmlformats-officedocument.presentationml.tags+xml"/>
  <Override PartName="/ppt/tags/tag26.xml" ContentType="application/vnd.openxmlformats-officedocument.presentationml.tags+xml"/>
  <Override PartName="/ppt/tags/tag35.xml" ContentType="application/vnd.openxmlformats-officedocument.presentationml.tags+xml"/>
  <Override PartName="/ppt/tags/tag46.xml" ContentType="application/vnd.openxmlformats-officedocument.presentationml.tags+xml"/>
  <Override PartName="/ppt/tags/tag55.xml" ContentType="application/vnd.openxmlformats-officedocument.presentationml.tags+xml"/>
  <Override PartName="/ppt/tags/tag64.xml" ContentType="application/vnd.openxmlformats-officedocument.presentationml.tags+xml"/>
  <Default Extension="vml" ContentType="application/vnd.openxmlformats-officedocument.vmlDrawing"/>
  <Override PartName="/ppt/slideLayouts/slideLayout10.xml" ContentType="application/vnd.openxmlformats-officedocument.presentationml.slideLayout+xml"/>
  <Override PartName="/ppt/tags/tag15.xml" ContentType="application/vnd.openxmlformats-officedocument.presentationml.tags+xml"/>
  <Override PartName="/ppt/tags/tag24.xml" ContentType="application/vnd.openxmlformats-officedocument.presentationml.tags+xml"/>
  <Override PartName="/ppt/tags/tag33.xml" ContentType="application/vnd.openxmlformats-officedocument.presentationml.tags+xml"/>
  <Override PartName="/ppt/tags/tag44.xml" ContentType="application/vnd.openxmlformats-officedocument.presentationml.tags+xml"/>
  <Override PartName="/ppt/tags/tag53.xml" ContentType="application/vnd.openxmlformats-officedocument.presentationml.tags+xml"/>
  <Override PartName="/ppt/tags/tag62.xml" ContentType="application/vnd.openxmlformats-officedocument.presentationml.tags+xml"/>
  <Override PartName="/ppt/tags/tag71.xml" ContentType="application/vnd.openxmlformats-officedocument.presentationml.tags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tags/tag31.xml" ContentType="application/vnd.openxmlformats-officedocument.presentationml.tags+xml"/>
  <Override PartName="/ppt/tags/tag40.xml" ContentType="application/vnd.openxmlformats-officedocument.presentationml.tags+xml"/>
  <Override PartName="/ppt/tags/tag42.xml" ContentType="application/vnd.openxmlformats-officedocument.presentationml.tags+xml"/>
  <Override PartName="/ppt/tags/tag51.xml" ContentType="application/vnd.openxmlformats-officedocument.presentationml.tags+xml"/>
  <Override PartName="/ppt/tags/tag60.xml" ContentType="application/vnd.openxmlformats-officedocument.presentationml.tags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ags/tag2.xml" ContentType="application/vnd.openxmlformats-officedocument.presentationml.tags+xml"/>
  <Override PartName="/ppt/tags/tag58.xml" ContentType="application/vnd.openxmlformats-officedocument.presentationml.tags+xml"/>
  <Override PartName="/ppt/tags/tag69.xml" ContentType="application/vnd.openxmlformats-officedocument.presentationml.tags+xml"/>
  <Default Extension="rels" ContentType="application/vnd.openxmlformats-package.relationships+xml"/>
  <Override PartName="/ppt/slides/slide23.xml" ContentType="application/vnd.openxmlformats-officedocument.presentationml.slide+xml"/>
  <Override PartName="/ppt/tags/tag29.xml" ContentType="application/vnd.openxmlformats-officedocument.presentationml.tags+xml"/>
  <Override PartName="/ppt/tags/tag47.xml" ContentType="application/vnd.openxmlformats-officedocument.presentationml.tags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tags/tag18.xml" ContentType="application/vnd.openxmlformats-officedocument.presentationml.tags+xml"/>
  <Override PartName="/ppt/tags/tag36.xml" ContentType="application/vnd.openxmlformats-officedocument.presentationml.tags+xml"/>
  <Override PartName="/ppt/tags/tag54.xml" ContentType="application/vnd.openxmlformats-officedocument.presentationml.tags+xml"/>
  <Override PartName="/ppt/tags/tag65.xml" ContentType="application/vnd.openxmlformats-officedocument.presentationml.tags+xml"/>
  <Override PartName="/ppt/tags/tag14.xml" ContentType="application/vnd.openxmlformats-officedocument.presentationml.tags+xml"/>
  <Override PartName="/ppt/tags/tag25.xml" ContentType="application/vnd.openxmlformats-officedocument.presentationml.tags+xml"/>
  <Override PartName="/ppt/tags/tag43.xml" ContentType="application/vnd.openxmlformats-officedocument.presentationml.tags+xml"/>
  <Override PartName="/ppt/tags/tag61.xml" ContentType="application/vnd.openxmlformats-officedocument.presentationml.tags+xml"/>
  <Override PartName="/ppt/tags/tag72.xml" ContentType="application/vnd.openxmlformats-officedocument.presentationml.tags+xml"/>
  <Override PartName="/ppt/tags/tag32.xml" ContentType="application/vnd.openxmlformats-officedocument.presentationml.tags+xml"/>
  <Override PartName="/ppt/tags/tag50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33"/>
  </p:notesMasterIdLst>
  <p:handoutMasterIdLst>
    <p:handoutMasterId r:id="rId34"/>
  </p:handoutMasterIdLst>
  <p:sldIdLst>
    <p:sldId id="374" r:id="rId3"/>
    <p:sldId id="375" r:id="rId4"/>
    <p:sldId id="450" r:id="rId5"/>
    <p:sldId id="391" r:id="rId6"/>
    <p:sldId id="394" r:id="rId7"/>
    <p:sldId id="396" r:id="rId8"/>
    <p:sldId id="460" r:id="rId9"/>
    <p:sldId id="461" r:id="rId10"/>
    <p:sldId id="462" r:id="rId11"/>
    <p:sldId id="463" r:id="rId12"/>
    <p:sldId id="464" r:id="rId13"/>
    <p:sldId id="465" r:id="rId14"/>
    <p:sldId id="466" r:id="rId15"/>
    <p:sldId id="467" r:id="rId16"/>
    <p:sldId id="468" r:id="rId17"/>
    <p:sldId id="470" r:id="rId18"/>
    <p:sldId id="471" r:id="rId19"/>
    <p:sldId id="472" r:id="rId20"/>
    <p:sldId id="492" r:id="rId21"/>
    <p:sldId id="493" r:id="rId22"/>
    <p:sldId id="494" r:id="rId23"/>
    <p:sldId id="475" r:id="rId24"/>
    <p:sldId id="485" r:id="rId25"/>
    <p:sldId id="490" r:id="rId26"/>
    <p:sldId id="489" r:id="rId27"/>
    <p:sldId id="488" r:id="rId28"/>
    <p:sldId id="487" r:id="rId29"/>
    <p:sldId id="486" r:id="rId30"/>
    <p:sldId id="474" r:id="rId31"/>
    <p:sldId id="491" r:id="rId32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333333"/>
    <a:srgbClr val="FF0000"/>
    <a:srgbClr val="0083CD"/>
    <a:srgbClr val="EAEAEA"/>
    <a:srgbClr val="103991"/>
    <a:srgbClr val="808080"/>
    <a:srgbClr val="000000"/>
    <a:srgbClr val="B2B2B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979" autoAdjust="0"/>
    <p:restoredTop sz="97138" autoAdjust="0"/>
  </p:normalViewPr>
  <p:slideViewPr>
    <p:cSldViewPr snapToGrid="0" showGuides="1">
      <p:cViewPr varScale="1">
        <p:scale>
          <a:sx n="112" d="100"/>
          <a:sy n="112" d="100"/>
        </p:scale>
        <p:origin x="-1554" y="-90"/>
      </p:cViewPr>
      <p:guideLst>
        <p:guide orient="horz" pos="2160"/>
        <p:guide pos="452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89448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0469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1493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2517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3541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4565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4198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5589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89850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6613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750774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6786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4504" name="비트맵 이미지" r:id="rId3" imgW="4029637" imgH="1228571" progId="PBrush">
              <p:embed/>
            </p:oleObj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273315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5525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39487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6549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vmlDrawing" Target="../drawings/vmlDrawing1.v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2.xml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vmlDrawing" Target="../drawings/vmlDrawing10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032" name="비트맵 이미지" r:id="rId12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  <p:sldLayoutId id="2147484627" r:id="rId7"/>
    <p:sldLayoutId id="2147484628" r:id="rId8"/>
    <p:sldLayoutId id="2147484629" r:id="rId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057" name="비트맵 이미지" r:id="rId7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7" Type="http://schemas.openxmlformats.org/officeDocument/2006/relationships/image" Target="../media/image13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tags" Target="../tags/tag6.xml"/><Relationship Id="rId7" Type="http://schemas.openxmlformats.org/officeDocument/2006/relationships/image" Target="../media/image15.pn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14.png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10.xml"/><Relationship Id="rId7" Type="http://schemas.openxmlformats.org/officeDocument/2006/relationships/image" Target="../media/image18.png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tags" Target="../tags/tag13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6" Type="http://schemas.openxmlformats.org/officeDocument/2006/relationships/tags" Target="../tags/tag16.xml"/><Relationship Id="rId11" Type="http://schemas.openxmlformats.org/officeDocument/2006/relationships/image" Target="../media/image22.png"/><Relationship Id="rId5" Type="http://schemas.openxmlformats.org/officeDocument/2006/relationships/tags" Target="../tags/tag15.xml"/><Relationship Id="rId10" Type="http://schemas.openxmlformats.org/officeDocument/2006/relationships/image" Target="../media/image21.png"/><Relationship Id="rId4" Type="http://schemas.openxmlformats.org/officeDocument/2006/relationships/tags" Target="../tags/tag14.xml"/><Relationship Id="rId9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tags" Target="../tags/tag24.xml"/><Relationship Id="rId7" Type="http://schemas.openxmlformats.org/officeDocument/2006/relationships/image" Target="../media/image27.png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26.xml"/><Relationship Id="rId4" Type="http://schemas.openxmlformats.org/officeDocument/2006/relationships/tags" Target="../tags/tag25.xml"/><Relationship Id="rId9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tags" Target="../tags/tag29.xml"/><Relationship Id="rId2" Type="http://schemas.openxmlformats.org/officeDocument/2006/relationships/tags" Target="../tags/tag28.xml"/><Relationship Id="rId1" Type="http://schemas.openxmlformats.org/officeDocument/2006/relationships/tags" Target="../tags/tag27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tags" Target="../tags/tag32.xml"/><Relationship Id="rId2" Type="http://schemas.openxmlformats.org/officeDocument/2006/relationships/tags" Target="../tags/tag31.xml"/><Relationship Id="rId1" Type="http://schemas.openxmlformats.org/officeDocument/2006/relationships/tags" Target="../tags/tag30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3.xml"/><Relationship Id="rId4" Type="http://schemas.openxmlformats.org/officeDocument/2006/relationships/image" Target="../media/image3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9.png"/><Relationship Id="rId2" Type="http://schemas.openxmlformats.org/officeDocument/2006/relationships/tags" Target="../tags/tag35.xml"/><Relationship Id="rId1" Type="http://schemas.openxmlformats.org/officeDocument/2006/relationships/tags" Target="../tags/tag34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tags" Target="../tags/tag39.xml"/><Relationship Id="rId2" Type="http://schemas.openxmlformats.org/officeDocument/2006/relationships/tags" Target="../tags/tag38.xml"/><Relationship Id="rId1" Type="http://schemas.openxmlformats.org/officeDocument/2006/relationships/tags" Target="../tags/tag37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tags" Target="../tags/tag42.xml"/><Relationship Id="rId7" Type="http://schemas.openxmlformats.org/officeDocument/2006/relationships/image" Target="../media/image44.png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6" Type="http://schemas.openxmlformats.org/officeDocument/2006/relationships/image" Target="../media/image43.png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43.xml"/><Relationship Id="rId9" Type="http://schemas.openxmlformats.org/officeDocument/2006/relationships/image" Target="../media/image4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4.xml"/><Relationship Id="rId4" Type="http://schemas.openxmlformats.org/officeDocument/2006/relationships/image" Target="../media/image48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tags" Target="../tags/tag47.xml"/><Relationship Id="rId7" Type="http://schemas.openxmlformats.org/officeDocument/2006/relationships/image" Target="../media/image33.png"/><Relationship Id="rId2" Type="http://schemas.openxmlformats.org/officeDocument/2006/relationships/tags" Target="../tags/tag46.xml"/><Relationship Id="rId1" Type="http://schemas.openxmlformats.org/officeDocument/2006/relationships/tags" Target="../tags/tag45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tags" Target="../tags/tag50.xml"/><Relationship Id="rId7" Type="http://schemas.openxmlformats.org/officeDocument/2006/relationships/image" Target="../media/image54.png"/><Relationship Id="rId2" Type="http://schemas.openxmlformats.org/officeDocument/2006/relationships/tags" Target="../tags/tag49.xml"/><Relationship Id="rId1" Type="http://schemas.openxmlformats.org/officeDocument/2006/relationships/tags" Target="../tags/tag48.xml"/><Relationship Id="rId6" Type="http://schemas.openxmlformats.org/officeDocument/2006/relationships/image" Target="../media/image53.png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51.xml"/><Relationship Id="rId9" Type="http://schemas.openxmlformats.org/officeDocument/2006/relationships/image" Target="../media/image56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13" Type="http://schemas.openxmlformats.org/officeDocument/2006/relationships/image" Target="../media/image60.png"/><Relationship Id="rId3" Type="http://schemas.openxmlformats.org/officeDocument/2006/relationships/tags" Target="../tags/tag54.xml"/><Relationship Id="rId7" Type="http://schemas.openxmlformats.org/officeDocument/2006/relationships/tags" Target="../tags/tag58.xml"/><Relationship Id="rId12" Type="http://schemas.openxmlformats.org/officeDocument/2006/relationships/image" Target="../media/image59.png"/><Relationship Id="rId2" Type="http://schemas.openxmlformats.org/officeDocument/2006/relationships/tags" Target="../tags/tag53.xml"/><Relationship Id="rId1" Type="http://schemas.openxmlformats.org/officeDocument/2006/relationships/tags" Target="../tags/tag52.xml"/><Relationship Id="rId6" Type="http://schemas.openxmlformats.org/officeDocument/2006/relationships/tags" Target="../tags/tag57.xml"/><Relationship Id="rId11" Type="http://schemas.openxmlformats.org/officeDocument/2006/relationships/image" Target="../media/image58.png"/><Relationship Id="rId5" Type="http://schemas.openxmlformats.org/officeDocument/2006/relationships/tags" Target="../tags/tag56.xml"/><Relationship Id="rId10" Type="http://schemas.openxmlformats.org/officeDocument/2006/relationships/image" Target="../media/image33.png"/><Relationship Id="rId4" Type="http://schemas.openxmlformats.org/officeDocument/2006/relationships/tags" Target="../tags/tag55.xml"/><Relationship Id="rId9" Type="http://schemas.openxmlformats.org/officeDocument/2006/relationships/image" Target="../media/image5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9.xml"/><Relationship Id="rId4" Type="http://schemas.openxmlformats.org/officeDocument/2006/relationships/image" Target="../media/image62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tags" Target="../tags/tag62.xml"/><Relationship Id="rId7" Type="http://schemas.openxmlformats.org/officeDocument/2006/relationships/image" Target="../media/image63.png"/><Relationship Id="rId2" Type="http://schemas.openxmlformats.org/officeDocument/2006/relationships/tags" Target="../tags/tag61.xml"/><Relationship Id="rId1" Type="http://schemas.openxmlformats.org/officeDocument/2006/relationships/tags" Target="../tags/tag60.x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64.xml"/><Relationship Id="rId4" Type="http://schemas.openxmlformats.org/officeDocument/2006/relationships/tags" Target="../tags/tag63.xml"/><Relationship Id="rId9" Type="http://schemas.openxmlformats.org/officeDocument/2006/relationships/image" Target="../media/image64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3" Type="http://schemas.openxmlformats.org/officeDocument/2006/relationships/tags" Target="../tags/tag67.xml"/><Relationship Id="rId7" Type="http://schemas.openxmlformats.org/officeDocument/2006/relationships/image" Target="../media/image65.png"/><Relationship Id="rId2" Type="http://schemas.openxmlformats.org/officeDocument/2006/relationships/tags" Target="../tags/tag66.xml"/><Relationship Id="rId1" Type="http://schemas.openxmlformats.org/officeDocument/2006/relationships/tags" Target="../tags/tag65.x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69.xml"/><Relationship Id="rId4" Type="http://schemas.openxmlformats.org/officeDocument/2006/relationships/tags" Target="../tags/tag68.xml"/><Relationship Id="rId9" Type="http://schemas.openxmlformats.org/officeDocument/2006/relationships/image" Target="../media/image6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tags" Target="../tags/tag72.xml"/><Relationship Id="rId2" Type="http://schemas.openxmlformats.org/officeDocument/2006/relationships/tags" Target="../tags/tag71.xml"/><Relationship Id="rId1" Type="http://schemas.openxmlformats.org/officeDocument/2006/relationships/tags" Target="../tags/tag70.xml"/><Relationship Id="rId6" Type="http://schemas.openxmlformats.org/officeDocument/2006/relationships/image" Target="../media/image69.png"/><Relationship Id="rId5" Type="http://schemas.openxmlformats.org/officeDocument/2006/relationships/image" Target="../media/image68.png"/><Relationship Id="rId4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750293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교육 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369048" y="5388862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2013.02.27</a:t>
            </a:r>
          </a:p>
          <a:p>
            <a:pPr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297839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>
              <a:lnSpc>
                <a:spcPct val="150000"/>
              </a:lnSpc>
            </a:pP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SD_EX_09     </a:t>
            </a:r>
            <a:r>
              <a:rPr kumimoji="1" lang="ko-KR" altLang="en-US" sz="2400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수출오더</a:t>
            </a: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_LP</a:t>
            </a:r>
            <a:endParaRPr lang="en-US" altLang="ko-KR" sz="24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/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2013. 02. 27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홍진욱 차장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수출오더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_LP(Lead Pay)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프로세스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LP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오더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Sales Order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등록할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 2)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등록된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Sales Order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의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 Amount Information(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원가대비 가격수준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)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을 확인하고 </a:t>
                      </a:r>
                      <a:r>
                        <a:rPr kumimoji="1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Proforma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 Invoice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를 출력할 수 있다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 3) Customer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로부터 </a:t>
                      </a:r>
                      <a:r>
                        <a:rPr kumimoji="1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Proforma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 Invoice confirmation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을 받은 후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S/O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보류를 해제할 수 있다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 4)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수출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 LP order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사용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고객의 제품별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연량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 관리를 할 수 있다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 5)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수출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LP order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에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연량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,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납가를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 일괄 반영한 후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PR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이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자동으로 생성된 것을 확인 할 수 있다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 6) S/O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 헤더 데이터와 품목 데이터의 조건 탭에서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Lead Price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가 반영된 것을 확인 할 수 있다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.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 7) Lead Price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반영 및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PR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생성 후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S/O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에서 납품보류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(40 LME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가격 반영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)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를 해제할 수 있다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 *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등록된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Sales Order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의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VC report, S/O monitoring report,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재고 조회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Report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조회는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수출 표준 오더 매뉴얼 참조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납기관리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37734"/>
            <a:ext cx="9906000" cy="5444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/>
        </p:nvGraphicFramePr>
        <p:xfrm>
          <a:off x="631831" y="1439337"/>
          <a:ext cx="8528050" cy="3456107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29921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509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Sales Order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등록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Sales Order Create for VC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ZVA01 / VA01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9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Proforma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 Invoice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출력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Proforma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Invoice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ZSDR0020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9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Sales Order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보류 해제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판매 오더 수정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VA02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9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제품별 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연량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 관리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Vertical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제품별 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연량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관리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ZSDR0150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9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5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연량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납가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 일괄 반영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Vertical Order 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연량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납가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일괄 반영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ZSDR0170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9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6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b="1" dirty="0" smtClean="0"/>
                        <a:t>S/O</a:t>
                      </a:r>
                      <a:r>
                        <a:rPr lang="en-US" altLang="ko-KR" sz="1200" b="1" baseline="0" dirty="0" smtClean="0"/>
                        <a:t> </a:t>
                      </a:r>
                      <a:r>
                        <a:rPr lang="ko-KR" altLang="en-US" sz="1200" b="1" baseline="0" dirty="0" err="1" smtClean="0"/>
                        <a:t>납가</a:t>
                      </a:r>
                      <a:r>
                        <a:rPr lang="ko-KR" altLang="en-US" sz="1200" b="1" baseline="0" dirty="0" smtClean="0"/>
                        <a:t> 적용 확인</a:t>
                      </a:r>
                      <a:endParaRPr lang="ko-KR" altLang="en-US" sz="1200" b="1" dirty="0"/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판매 오더 조회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b="1" dirty="0" smtClean="0"/>
                        <a:t>VA03</a:t>
                      </a:r>
                      <a:endParaRPr lang="ko-KR" altLang="en-US" sz="1200" b="1" dirty="0"/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9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7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dirty="0" smtClean="0"/>
                        <a:t>납품 보류 해제</a:t>
                      </a:r>
                      <a:endParaRPr lang="ko-KR" altLang="en-US" sz="1200" b="1" dirty="0"/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판매 오더 수정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b="1" dirty="0" smtClean="0"/>
                        <a:t>VA02</a:t>
                      </a:r>
                      <a:endParaRPr lang="ko-KR" altLang="en-US" sz="1200" b="1" dirty="0"/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Sales Order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등록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Sales Order Create for VC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판매문서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유형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ZOR9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판매조직 입력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영업그룹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4)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(Sold To Customer)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5)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(Ship To Customer)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6)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클릭하여 다음 화면으로 이동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VC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ZVA01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Sales Order Create for VC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883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97551" y="2817299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8679" y="1582740"/>
            <a:ext cx="3914775" cy="3768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2" name="직선 화살표 연결선 11"/>
          <p:cNvCxnSpPr>
            <a:stCxn id="19" idx="3"/>
            <a:endCxn id="238595" idx="0"/>
          </p:cNvCxnSpPr>
          <p:nvPr/>
        </p:nvCxnSpPr>
        <p:spPr>
          <a:xfrm>
            <a:off x="3623741" y="2648200"/>
            <a:ext cx="1786458" cy="858588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19624" y="3506788"/>
            <a:ext cx="1581150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직사각형 8"/>
          <p:cNvSpPr/>
          <p:nvPr>
            <p:custDataLst>
              <p:tags r:id="rId1"/>
            </p:custDataLst>
          </p:nvPr>
        </p:nvSpPr>
        <p:spPr>
          <a:xfrm>
            <a:off x="2880201" y="2483891"/>
            <a:ext cx="743540" cy="32861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20" name="직사각형 8"/>
          <p:cNvSpPr/>
          <p:nvPr>
            <p:custDataLst>
              <p:tags r:id="rId2"/>
            </p:custDataLst>
          </p:nvPr>
        </p:nvSpPr>
        <p:spPr>
          <a:xfrm>
            <a:off x="2973334" y="3144291"/>
            <a:ext cx="743540" cy="62337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21" name="직사각형 8"/>
          <p:cNvSpPr/>
          <p:nvPr>
            <p:custDataLst>
              <p:tags r:id="rId3"/>
            </p:custDataLst>
          </p:nvPr>
        </p:nvSpPr>
        <p:spPr>
          <a:xfrm>
            <a:off x="3032600" y="3906291"/>
            <a:ext cx="1056799" cy="50484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Sales Order Create for VC 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 내역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바이어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Number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PO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일자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 요청일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4) Buyer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형명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제품코드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VC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1:1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이면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VC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내역을 자동적으로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가져오고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1:N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 경우에는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팝업창이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뜨면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VC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특성값을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선택한다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5)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 수량 입력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생산지시사항은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Customer Material Info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상에 입력한 내용이며 변경 </a:t>
                      </a:r>
                      <a:r>
                        <a:rPr kumimoji="0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필요시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Customer Material Info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변경하거나 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S/O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품목 데이터의 텍스트 탭 지시 내역에서 변경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오더에만 적용 됨</a:t>
                      </a:r>
                      <a:r>
                        <a:rPr kumimoji="0" lang="en-US" altLang="ko-K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가능하다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VC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ZVA01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Sales Order Create for VC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9792" y="1393296"/>
            <a:ext cx="4918075" cy="985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직사각형 8"/>
          <p:cNvSpPr/>
          <p:nvPr>
            <p:custDataLst>
              <p:tags r:id="rId1"/>
            </p:custDataLst>
          </p:nvPr>
        </p:nvSpPr>
        <p:spPr>
          <a:xfrm>
            <a:off x="3015667" y="1713423"/>
            <a:ext cx="2284466" cy="45404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8203" y="2488672"/>
            <a:ext cx="8907464" cy="176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직사각형 8"/>
          <p:cNvSpPr/>
          <p:nvPr>
            <p:custDataLst>
              <p:tags r:id="rId2"/>
            </p:custDataLst>
          </p:nvPr>
        </p:nvSpPr>
        <p:spPr>
          <a:xfrm>
            <a:off x="873600" y="2941091"/>
            <a:ext cx="498000" cy="137690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7" name="직사각형 8"/>
          <p:cNvSpPr/>
          <p:nvPr>
            <p:custDataLst>
              <p:tags r:id="rId3"/>
            </p:custDataLst>
          </p:nvPr>
        </p:nvSpPr>
        <p:spPr>
          <a:xfrm>
            <a:off x="3396666" y="2915691"/>
            <a:ext cx="498000" cy="144464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0" name="직사각형 8"/>
          <p:cNvSpPr/>
          <p:nvPr>
            <p:custDataLst>
              <p:tags r:id="rId4"/>
            </p:custDataLst>
          </p:nvPr>
        </p:nvSpPr>
        <p:spPr>
          <a:xfrm>
            <a:off x="7934801" y="2898758"/>
            <a:ext cx="1420866" cy="496375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6) PI  Information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내용 입력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기존 입력 내용과 동일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이전 마지막 오더 입력 내용이 그대로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copy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됨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7) Create Sales Order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클릭하고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팝업창이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뜨면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Yes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=&gt;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(VA01)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화면으로 이동한다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VC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ZVA01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Sales Order Create for VC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293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3238" y="4488392"/>
            <a:ext cx="3057525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2932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95981" y="5314422"/>
            <a:ext cx="3578752" cy="79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>
            <p:custDataLst>
              <p:tags r:id="rId1"/>
            </p:custDataLst>
          </p:nvPr>
        </p:nvSpPr>
        <p:spPr>
          <a:xfrm>
            <a:off x="653466" y="4854560"/>
            <a:ext cx="1429333" cy="33550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0" name="직사각형 9"/>
          <p:cNvSpPr/>
          <p:nvPr>
            <p:custDataLst>
              <p:tags r:id="rId2"/>
            </p:custDataLst>
          </p:nvPr>
        </p:nvSpPr>
        <p:spPr>
          <a:xfrm>
            <a:off x="1915000" y="5862093"/>
            <a:ext cx="1217667" cy="33550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86751" y="1441189"/>
            <a:ext cx="8714916" cy="2741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직사각형 8"/>
          <p:cNvSpPr/>
          <p:nvPr>
            <p:custDataLst>
              <p:tags r:id="rId3"/>
            </p:custDataLst>
          </p:nvPr>
        </p:nvSpPr>
        <p:spPr>
          <a:xfrm>
            <a:off x="1423934" y="1544091"/>
            <a:ext cx="7813199" cy="260457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161280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오더 생성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오더 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추가데이터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등록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1) Port of Discharging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국가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&amp;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도착항 선택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or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수출면허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진행시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관세청으로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EDI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전송되는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내역이므로 관세청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ISO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국가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자리수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도착항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자리수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입력해야 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2) Freight Condition Charge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Sales Order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다수의 컨테이너 분량이고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P/I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하단에서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운임을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add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하는 경우 청 컨테이너 수량과 컨테이너당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운임을 기재한다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3) P/I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하단의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LESS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항목을 입력한다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기존과 동일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4) Confirm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클릭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팝업창이 뜨면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Yes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클릭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=&gt;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조건탭으로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이동된다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VA01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오더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3957" name="Picture 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07191" y="5651500"/>
            <a:ext cx="3512608" cy="6053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" name="직사각형 46"/>
          <p:cNvSpPr/>
          <p:nvPr>
            <p:custDataLst>
              <p:tags r:id="rId1"/>
            </p:custDataLst>
          </p:nvPr>
        </p:nvSpPr>
        <p:spPr>
          <a:xfrm>
            <a:off x="2727801" y="6022960"/>
            <a:ext cx="904400" cy="25930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241667" name="Picture 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27039" y="1362606"/>
            <a:ext cx="4966230" cy="4089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직사각형 28"/>
          <p:cNvSpPr/>
          <p:nvPr>
            <p:custDataLst>
              <p:tags r:id="rId2"/>
            </p:custDataLst>
          </p:nvPr>
        </p:nvSpPr>
        <p:spPr>
          <a:xfrm>
            <a:off x="3980867" y="2543159"/>
            <a:ext cx="201666" cy="33550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30" name="직사각형 29"/>
          <p:cNvSpPr/>
          <p:nvPr>
            <p:custDataLst>
              <p:tags r:id="rId3"/>
            </p:custDataLst>
          </p:nvPr>
        </p:nvSpPr>
        <p:spPr>
          <a:xfrm>
            <a:off x="3718401" y="2543160"/>
            <a:ext cx="201666" cy="33550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cxnSp>
        <p:nvCxnSpPr>
          <p:cNvPr id="31" name="직선 화살표 연결선 30"/>
          <p:cNvCxnSpPr>
            <a:stCxn id="30" idx="0"/>
            <a:endCxn id="32" idx="1"/>
          </p:cNvCxnSpPr>
          <p:nvPr/>
        </p:nvCxnSpPr>
        <p:spPr>
          <a:xfrm flipV="1">
            <a:off x="3819234" y="1803400"/>
            <a:ext cx="449483" cy="739760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268717" y="1244600"/>
            <a:ext cx="1175349" cy="111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2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662615" y="2525710"/>
            <a:ext cx="1102252" cy="1301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8" name="직선 화살표 연결선 37"/>
          <p:cNvCxnSpPr>
            <a:stCxn id="29" idx="3"/>
            <a:endCxn id="37" idx="1"/>
          </p:cNvCxnSpPr>
          <p:nvPr/>
        </p:nvCxnSpPr>
        <p:spPr>
          <a:xfrm>
            <a:off x="4182533" y="2710913"/>
            <a:ext cx="1480082" cy="465408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직사각형 44"/>
          <p:cNvSpPr/>
          <p:nvPr>
            <p:custDataLst>
              <p:tags r:id="rId4"/>
            </p:custDataLst>
          </p:nvPr>
        </p:nvSpPr>
        <p:spPr>
          <a:xfrm>
            <a:off x="450265" y="3127360"/>
            <a:ext cx="4866801" cy="67417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46" name="직사각형 45"/>
          <p:cNvSpPr/>
          <p:nvPr>
            <p:custDataLst>
              <p:tags r:id="rId5"/>
            </p:custDataLst>
          </p:nvPr>
        </p:nvSpPr>
        <p:spPr>
          <a:xfrm>
            <a:off x="602665" y="4134887"/>
            <a:ext cx="4866801" cy="67417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48" name="직사각형 47"/>
          <p:cNvSpPr/>
          <p:nvPr>
            <p:custDataLst>
              <p:tags r:id="rId6"/>
            </p:custDataLst>
          </p:nvPr>
        </p:nvSpPr>
        <p:spPr>
          <a:xfrm>
            <a:off x="382533" y="5108561"/>
            <a:ext cx="887467" cy="33550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cxnSp>
        <p:nvCxnSpPr>
          <p:cNvPr id="49" name="직선 화살표 연결선 48"/>
          <p:cNvCxnSpPr>
            <a:stCxn id="48" idx="3"/>
            <a:endCxn id="253957" idx="1"/>
          </p:cNvCxnSpPr>
          <p:nvPr/>
        </p:nvCxnSpPr>
        <p:spPr>
          <a:xfrm>
            <a:off x="1270000" y="5276315"/>
            <a:ext cx="1237191" cy="677869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오더 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조건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1) Less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항목 제대로 입력 되었는지 확인한다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파트너 탭을 클릭하여 이동한다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VA01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오더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7607" y="2370158"/>
            <a:ext cx="8987325" cy="364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>
            <p:custDataLst>
              <p:tags r:id="rId1"/>
            </p:custDataLst>
          </p:nvPr>
        </p:nvSpPr>
        <p:spPr>
          <a:xfrm>
            <a:off x="679505" y="5336683"/>
            <a:ext cx="6102296" cy="62384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0" name="직사각형 9"/>
          <p:cNvSpPr/>
          <p:nvPr>
            <p:custDataLst>
              <p:tags r:id="rId2"/>
            </p:custDataLst>
          </p:nvPr>
        </p:nvSpPr>
        <p:spPr>
          <a:xfrm>
            <a:off x="4873542" y="2442366"/>
            <a:ext cx="523400" cy="335508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오더 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파트너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하나의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Sold To Customer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Ship To Customer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별로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여러 영업사원이 담당하고 있는 경우 대표 영업사원이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입력됨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=&gt;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영업사원 파트너 항목에 영업 담당자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사번을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입력하여 영업사원을 변경한다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VA01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오더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049" y="2582862"/>
            <a:ext cx="9082617" cy="2556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>
            <p:custDataLst>
              <p:tags r:id="rId1"/>
            </p:custDataLst>
          </p:nvPr>
        </p:nvSpPr>
        <p:spPr>
          <a:xfrm>
            <a:off x="602666" y="4558226"/>
            <a:ext cx="3063401" cy="24237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오더 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텍스트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ZVA01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PI Information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상에 입력하였던 내용을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Txt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유형별로 확인한다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내용 변경 가능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VA01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오더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473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5558" y="1313922"/>
            <a:ext cx="4888442" cy="43841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>
            <p:custDataLst>
              <p:tags r:id="rId1"/>
            </p:custDataLst>
          </p:nvPr>
        </p:nvSpPr>
        <p:spPr>
          <a:xfrm>
            <a:off x="492601" y="1642534"/>
            <a:ext cx="3308932" cy="267546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146040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오더 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 데이터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Customer Master data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상의 추가데이터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고객그룹을 확인한다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고객그룹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 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고객그룹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 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고객그룹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 : Sold To Customer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기준 지역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고객그룹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 : Ship To Customer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기준 지역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VA01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오더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576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2451" y="3472920"/>
            <a:ext cx="8496300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>
            <p:custDataLst>
              <p:tags r:id="rId1"/>
            </p:custDataLst>
          </p:nvPr>
        </p:nvSpPr>
        <p:spPr>
          <a:xfrm>
            <a:off x="475667" y="3928532"/>
            <a:ext cx="3021067" cy="11768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 상단의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클릭하여 영업탭으로 이동한다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납품보류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40 LME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가격 반영 상태인지 확인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지급조건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인도조건 확인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인도조건이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Customer Master data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상의 입력 내용과 다른 경우 변경한다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도착지가 여러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곳인 경우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3) Plant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(1200 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광주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1300 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창원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),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필요시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변경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4)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금액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&amp;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통화가 제대로 입력되어 있는지 확인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VA01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오더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9075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35765" y="1302804"/>
            <a:ext cx="23812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6786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7934" y="3425827"/>
            <a:ext cx="9101667" cy="27802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직사각형 10"/>
          <p:cNvSpPr/>
          <p:nvPr>
            <p:custDataLst>
              <p:tags r:id="rId1"/>
            </p:custDataLst>
          </p:nvPr>
        </p:nvSpPr>
        <p:spPr>
          <a:xfrm>
            <a:off x="5818133" y="5150899"/>
            <a:ext cx="455667" cy="108903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2" name="직사각형 11"/>
          <p:cNvSpPr/>
          <p:nvPr>
            <p:custDataLst>
              <p:tags r:id="rId2"/>
            </p:custDataLst>
          </p:nvPr>
        </p:nvSpPr>
        <p:spPr>
          <a:xfrm>
            <a:off x="7096601" y="5176298"/>
            <a:ext cx="1403934" cy="102130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3" name="직사각형 12"/>
          <p:cNvSpPr/>
          <p:nvPr>
            <p:custDataLst>
              <p:tags r:id="rId3"/>
            </p:custDataLst>
          </p:nvPr>
        </p:nvSpPr>
        <p:spPr>
          <a:xfrm>
            <a:off x="433332" y="4566700"/>
            <a:ext cx="5451001" cy="21697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246787" name="Picture 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75190" y="1598613"/>
            <a:ext cx="4909609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직사각형 15"/>
          <p:cNvSpPr/>
          <p:nvPr>
            <p:custDataLst>
              <p:tags r:id="rId4"/>
            </p:custDataLst>
          </p:nvPr>
        </p:nvSpPr>
        <p:spPr>
          <a:xfrm>
            <a:off x="475662" y="4016359"/>
            <a:ext cx="2369132" cy="17463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7" name="직사각형 16"/>
          <p:cNvSpPr/>
          <p:nvPr>
            <p:custDataLst>
              <p:tags r:id="rId5"/>
            </p:custDataLst>
          </p:nvPr>
        </p:nvSpPr>
        <p:spPr>
          <a:xfrm>
            <a:off x="2355267" y="1815032"/>
            <a:ext cx="286333" cy="25930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 상단의 저장을 클릭한다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Order Number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확인한다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VA01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오더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009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5614" y="1691217"/>
            <a:ext cx="4751387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>
            <p:custDataLst>
              <p:tags r:id="rId1"/>
            </p:custDataLst>
          </p:nvPr>
        </p:nvSpPr>
        <p:spPr>
          <a:xfrm>
            <a:off x="2025063" y="1620296"/>
            <a:ext cx="235534" cy="36090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247810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2992" y="2575983"/>
            <a:ext cx="4705350" cy="133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>
            <p:custDataLst>
              <p:tags r:id="rId2"/>
            </p:custDataLst>
          </p:nvPr>
        </p:nvSpPr>
        <p:spPr>
          <a:xfrm>
            <a:off x="2101267" y="2822562"/>
            <a:ext cx="608066" cy="28470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1" name="직사각형 10"/>
          <p:cNvSpPr/>
          <p:nvPr>
            <p:custDataLst>
              <p:tags r:id="rId3"/>
            </p:custDataLst>
          </p:nvPr>
        </p:nvSpPr>
        <p:spPr>
          <a:xfrm>
            <a:off x="4861396" y="3593030"/>
            <a:ext cx="235534" cy="36090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527040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Proforma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Invoice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출력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Proforma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Invoice 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 조건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필수 입력 사항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 그룹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&amp;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유통 경로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판매문서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(Sales Order number),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납품처등의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조회조건을 입력한다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상태를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4)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클릭하여 조회화면으로 이동한다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ZSDR0020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ZSDR0020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Proforma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Invoice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214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8679" y="1659467"/>
            <a:ext cx="4920721" cy="370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>
            <p:custDataLst>
              <p:tags r:id="rId1"/>
            </p:custDataLst>
          </p:nvPr>
        </p:nvSpPr>
        <p:spPr>
          <a:xfrm>
            <a:off x="433333" y="2204495"/>
            <a:ext cx="819734" cy="215583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7" name="직사각형 6"/>
          <p:cNvSpPr/>
          <p:nvPr>
            <p:custDataLst>
              <p:tags r:id="rId2"/>
            </p:custDataLst>
          </p:nvPr>
        </p:nvSpPr>
        <p:spPr>
          <a:xfrm>
            <a:off x="475667" y="4490495"/>
            <a:ext cx="3368200" cy="40323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39948" y="3181374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>
            <p:custDataLst>
              <p:tags r:id="rId3"/>
            </p:custDataLst>
          </p:nvPr>
        </p:nvSpPr>
        <p:spPr>
          <a:xfrm>
            <a:off x="414860" y="1913474"/>
            <a:ext cx="279401" cy="211671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err="1" smtClean="0"/>
              <a:t>ㅍ</a:t>
            </a: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161280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Profirma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Invoice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Price Information(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가격수준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확인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및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Proforma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Invoice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판매문서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(Sales Order number)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선택한 후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Amount Information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클릭한다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2)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팝업창이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뜨면 적용환율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(USD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),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운임등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제비용을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입력하여 제조원가 대비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전월 실적 원가 대비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가격수준을 확인한다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ZSDR0020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ZSDR0020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Proforma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Invoice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883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8570" y="1399647"/>
            <a:ext cx="4983163" cy="200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직사각형 10"/>
          <p:cNvSpPr/>
          <p:nvPr>
            <p:custDataLst>
              <p:tags r:id="rId1"/>
            </p:custDataLst>
          </p:nvPr>
        </p:nvSpPr>
        <p:spPr>
          <a:xfrm>
            <a:off x="2914067" y="1769560"/>
            <a:ext cx="870533" cy="26246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cxnSp>
        <p:nvCxnSpPr>
          <p:cNvPr id="12" name="직선 화살표 연결선 11"/>
          <p:cNvCxnSpPr>
            <a:stCxn id="11" idx="2"/>
            <a:endCxn id="248836" idx="0"/>
          </p:cNvCxnSpPr>
          <p:nvPr/>
        </p:nvCxnSpPr>
        <p:spPr>
          <a:xfrm flipH="1">
            <a:off x="2915179" y="2032026"/>
            <a:ext cx="434155" cy="1515506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883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625" y="3547532"/>
            <a:ext cx="4973108" cy="2023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Print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팝업창이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뜨면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Team Type, Commercial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type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선택한 후     을 클릭하면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Proforma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Invoice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PDF file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생성된다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 또는 출력한다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ZSDR0020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ZSDR0020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Proforma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Invoice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89752" y="1911344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985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7934" y="1397339"/>
            <a:ext cx="5020733" cy="14728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직사각형 14"/>
          <p:cNvSpPr/>
          <p:nvPr>
            <p:custDataLst>
              <p:tags r:id="rId1"/>
            </p:custDataLst>
          </p:nvPr>
        </p:nvSpPr>
        <p:spPr>
          <a:xfrm>
            <a:off x="4929135" y="1566333"/>
            <a:ext cx="430266" cy="26246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cxnSp>
        <p:nvCxnSpPr>
          <p:cNvPr id="16" name="직선 화살표 연결선 15"/>
          <p:cNvCxnSpPr>
            <a:stCxn id="15" idx="2"/>
            <a:endCxn id="17" idx="0"/>
          </p:cNvCxnSpPr>
          <p:nvPr/>
        </p:nvCxnSpPr>
        <p:spPr>
          <a:xfrm flipH="1">
            <a:off x="1191894" y="1828799"/>
            <a:ext cx="3952374" cy="1226741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4920" y="3055540"/>
            <a:ext cx="1493948" cy="9022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9859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065868" y="2946401"/>
            <a:ext cx="7340598" cy="357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직사각형 23"/>
          <p:cNvSpPr/>
          <p:nvPr>
            <p:custDataLst>
              <p:tags r:id="rId2"/>
            </p:custDataLst>
          </p:nvPr>
        </p:nvSpPr>
        <p:spPr>
          <a:xfrm>
            <a:off x="3921568" y="5867369"/>
            <a:ext cx="735065" cy="46566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Sales Order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보류 해제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오더 변경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 화면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고객으로부터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Proforma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Invoice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대한 승인을 받으면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Sales Order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보류를 해제한다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1) Sales Order number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입력한 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Enter.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VA02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VA02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오더 수정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088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9942" y="1633539"/>
            <a:ext cx="4903258" cy="370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>
            <p:custDataLst>
              <p:tags r:id="rId1"/>
            </p:custDataLst>
          </p:nvPr>
        </p:nvSpPr>
        <p:spPr>
          <a:xfrm>
            <a:off x="1999667" y="2653228"/>
            <a:ext cx="862066" cy="28470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거부사유 탭을 클릭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최초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Sales Order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후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저장시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거부사유 항목에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ZZ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Proforma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Invoice confirmation by customer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지정되어 있다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하단의 모두 선택을 클릭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VA02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VA02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오더 수정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5220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81122" y="2941638"/>
            <a:ext cx="3552825" cy="77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>
            <p:custDataLst>
              <p:tags r:id="rId1"/>
            </p:custDataLst>
          </p:nvPr>
        </p:nvSpPr>
        <p:spPr>
          <a:xfrm>
            <a:off x="6571720" y="3017295"/>
            <a:ext cx="370947" cy="28470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251906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7771" y="1383772"/>
            <a:ext cx="5025496" cy="427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직사각형 11"/>
          <p:cNvSpPr/>
          <p:nvPr>
            <p:custDataLst>
              <p:tags r:id="rId2"/>
            </p:custDataLst>
          </p:nvPr>
        </p:nvSpPr>
        <p:spPr>
          <a:xfrm>
            <a:off x="3235801" y="3110428"/>
            <a:ext cx="862066" cy="28470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3" name="직사각형 12"/>
          <p:cNvSpPr/>
          <p:nvPr>
            <p:custDataLst>
              <p:tags r:id="rId3"/>
            </p:custDataLst>
          </p:nvPr>
        </p:nvSpPr>
        <p:spPr>
          <a:xfrm>
            <a:off x="1864201" y="4101029"/>
            <a:ext cx="1387000" cy="160550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상단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매뉴의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편집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(E) &gt;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빠른 변경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(S) &gt;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거부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사유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(A)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거부 사유를 해제하고    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클릭한 후 거부사유가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해제된 것을 확인한 후 저장한다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=&gt;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생산으로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S/O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release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됨</a:t>
                      </a:r>
                      <a:r>
                        <a:rPr kumimoji="0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VA02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VA02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오더 수정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6243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37200" y="2833158"/>
            <a:ext cx="3920067" cy="112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44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177617" y="2080683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직사각형 10"/>
          <p:cNvSpPr/>
          <p:nvPr>
            <p:custDataLst>
              <p:tags r:id="rId1"/>
            </p:custDataLst>
          </p:nvPr>
        </p:nvSpPr>
        <p:spPr>
          <a:xfrm>
            <a:off x="6334600" y="3093494"/>
            <a:ext cx="2885600" cy="28470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2" name="직사각형 11"/>
          <p:cNvSpPr/>
          <p:nvPr>
            <p:custDataLst>
              <p:tags r:id="rId2"/>
            </p:custDataLst>
          </p:nvPr>
        </p:nvSpPr>
        <p:spPr>
          <a:xfrm>
            <a:off x="9043934" y="3652294"/>
            <a:ext cx="269399" cy="28470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252931" name="Picture 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83117" y="1335088"/>
            <a:ext cx="4925483" cy="37787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직사각형 16"/>
          <p:cNvSpPr/>
          <p:nvPr>
            <p:custDataLst>
              <p:tags r:id="rId3"/>
            </p:custDataLst>
          </p:nvPr>
        </p:nvSpPr>
        <p:spPr>
          <a:xfrm>
            <a:off x="1093733" y="1264694"/>
            <a:ext cx="3512132" cy="76730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cxnSp>
        <p:nvCxnSpPr>
          <p:cNvPr id="18" name="직선 화살표 연결선 17"/>
          <p:cNvCxnSpPr/>
          <p:nvPr/>
        </p:nvCxnSpPr>
        <p:spPr>
          <a:xfrm>
            <a:off x="4292600" y="1905000"/>
            <a:ext cx="1346200" cy="914400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2932" name="Picture 4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504391" y="4124320"/>
            <a:ext cx="3952874" cy="1836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직사각형 20"/>
          <p:cNvSpPr/>
          <p:nvPr>
            <p:custDataLst>
              <p:tags r:id="rId4"/>
            </p:custDataLst>
          </p:nvPr>
        </p:nvSpPr>
        <p:spPr>
          <a:xfrm>
            <a:off x="7325199" y="4795288"/>
            <a:ext cx="1700266" cy="110597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제품별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연량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관리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Vertical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제품별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연량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관리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Excel Form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열기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Excel Form Download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클릭하여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Excel Form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Downlaod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받는다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연량관리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ZSDR0150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ZSDR0150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Vertical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제품별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연량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395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9533" y="1642006"/>
            <a:ext cx="4842933" cy="2464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395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745" y="4229100"/>
            <a:ext cx="9052455" cy="16721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직선 화살표 연결선 7"/>
          <p:cNvCxnSpPr>
            <a:stCxn id="9" idx="2"/>
            <a:endCxn id="253956" idx="0"/>
          </p:cNvCxnSpPr>
          <p:nvPr/>
        </p:nvCxnSpPr>
        <p:spPr>
          <a:xfrm>
            <a:off x="1291934" y="2429933"/>
            <a:ext cx="3656039" cy="1799167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직사각형 8"/>
          <p:cNvSpPr/>
          <p:nvPr>
            <p:custDataLst>
              <p:tags r:id="rId1"/>
            </p:custDataLst>
          </p:nvPr>
        </p:nvSpPr>
        <p:spPr>
          <a:xfrm>
            <a:off x="687335" y="2167467"/>
            <a:ext cx="1209198" cy="26246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344160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Vertical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제품별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연량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관리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Excel Form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작성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고객코드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제품코드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제품명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연량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효력시작일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효력종료일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Case Price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입력한 후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우측 상단의 적용할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Ex-rate(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환율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&amp; LME Lead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작성한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Excel Form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지정한 개인 폴더에 관리하기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편한 다른 이름으로 저장한다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연량관리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ZSDR0150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ZSDR0150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Vertical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제품별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연량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49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3335" y="1376364"/>
            <a:ext cx="4910665" cy="410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Vertical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제품별 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연량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관리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등록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1) 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납품처를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입력하고     을 클릭하여 등록 화면으로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이동한다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2) Excel Upload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클릭한 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Upload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Excel file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연량관리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ZSDR0150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ZSDR0150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Vertical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제품별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연량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600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7621" y="1421341"/>
            <a:ext cx="4938711" cy="1804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03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8463" y="3380846"/>
            <a:ext cx="4935537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>
            <p:custDataLst>
              <p:tags r:id="rId1"/>
            </p:custDataLst>
          </p:nvPr>
        </p:nvSpPr>
        <p:spPr>
          <a:xfrm>
            <a:off x="2211334" y="1964236"/>
            <a:ext cx="768933" cy="2794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8" name="직사각형 7"/>
          <p:cNvSpPr/>
          <p:nvPr>
            <p:custDataLst>
              <p:tags r:id="rId2"/>
            </p:custDataLst>
          </p:nvPr>
        </p:nvSpPr>
        <p:spPr>
          <a:xfrm>
            <a:off x="407933" y="1566303"/>
            <a:ext cx="210133" cy="2794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9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109954" y="1885980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04" name="Picture 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85886" y="4259264"/>
            <a:ext cx="3778250" cy="20060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직사각형 11"/>
          <p:cNvSpPr/>
          <p:nvPr>
            <p:custDataLst>
              <p:tags r:id="rId3"/>
            </p:custDataLst>
          </p:nvPr>
        </p:nvSpPr>
        <p:spPr>
          <a:xfrm>
            <a:off x="924400" y="4351836"/>
            <a:ext cx="768933" cy="2794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cxnSp>
        <p:nvCxnSpPr>
          <p:cNvPr id="13" name="직선 화살표 연결선 12"/>
          <p:cNvCxnSpPr>
            <a:stCxn id="12" idx="3"/>
          </p:cNvCxnSpPr>
          <p:nvPr/>
        </p:nvCxnSpPr>
        <p:spPr>
          <a:xfrm>
            <a:off x="1693333" y="4491552"/>
            <a:ext cx="3911600" cy="173581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3) Excel Form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내용이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Upload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되고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팝업창이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뜨면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‘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클릭하여 저장한다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4)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상단의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Save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클릭한 후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팝업창이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뜨면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‘Yes’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클릭하여 저장한다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5)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하단에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데이터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저장에 성공하였습니다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 message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연량관리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ZSDR0150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ZSDR0150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Vertical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제품별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연량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6983" y="1446741"/>
            <a:ext cx="4933950" cy="288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>
            <p:custDataLst>
              <p:tags r:id="rId1"/>
            </p:custDataLst>
          </p:nvPr>
        </p:nvSpPr>
        <p:spPr>
          <a:xfrm>
            <a:off x="2626200" y="3776102"/>
            <a:ext cx="768933" cy="2794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257026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6929" y="4517496"/>
            <a:ext cx="4876271" cy="120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>
            <p:custDataLst>
              <p:tags r:id="rId2"/>
            </p:custDataLst>
          </p:nvPr>
        </p:nvSpPr>
        <p:spPr>
          <a:xfrm>
            <a:off x="391000" y="4766702"/>
            <a:ext cx="768933" cy="2794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257027" name="Picture 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59424" y="4493683"/>
            <a:ext cx="3152775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>
            <p:custDataLst>
              <p:tags r:id="rId3"/>
            </p:custDataLst>
          </p:nvPr>
        </p:nvSpPr>
        <p:spPr>
          <a:xfrm>
            <a:off x="5758867" y="5164635"/>
            <a:ext cx="768933" cy="2794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257028" name="Picture 4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556779" y="5618692"/>
            <a:ext cx="2162175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직사각형 11"/>
          <p:cNvSpPr/>
          <p:nvPr>
            <p:custDataLst>
              <p:tags r:id="rId4"/>
            </p:custDataLst>
          </p:nvPr>
        </p:nvSpPr>
        <p:spPr>
          <a:xfrm>
            <a:off x="5530267" y="5757302"/>
            <a:ext cx="1962733" cy="2794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 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연량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납가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 일괄 반영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Vertical Order 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연량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납가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일괄 반영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판매문서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(S/O number)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입력하고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선택조건에서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“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미적용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선택한 후     을 클릭하여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다음 화면으로 이동한다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Code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일괄 반영을 클릭한 후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팝업창이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뜨면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적용 납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Code(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담당에게 문의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와 공급업체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화창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100017)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입력하고     을 클릭한다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3)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팝업창이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뜨면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“Yes’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클릭한다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연량관리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ZSDR0170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ZSDR0170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Vertical Order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연량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일괄 반영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8050" name="Picture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7459" y="1651530"/>
            <a:ext cx="4943474" cy="1785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100552" y="2072247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8052" name="Picture 4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03755" y="3632197"/>
            <a:ext cx="4947179" cy="17272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>
            <p:custDataLst>
              <p:tags r:id="rId1"/>
            </p:custDataLst>
          </p:nvPr>
        </p:nvSpPr>
        <p:spPr>
          <a:xfrm>
            <a:off x="458734" y="1777968"/>
            <a:ext cx="235533" cy="2794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0" name="직사각형 9"/>
          <p:cNvSpPr/>
          <p:nvPr>
            <p:custDataLst>
              <p:tags r:id="rId2"/>
            </p:custDataLst>
          </p:nvPr>
        </p:nvSpPr>
        <p:spPr>
          <a:xfrm>
            <a:off x="2262134" y="2252101"/>
            <a:ext cx="1666399" cy="4064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1" name="직사각형 10"/>
          <p:cNvSpPr/>
          <p:nvPr>
            <p:custDataLst>
              <p:tags r:id="rId3"/>
            </p:custDataLst>
          </p:nvPr>
        </p:nvSpPr>
        <p:spPr>
          <a:xfrm>
            <a:off x="1821868" y="3031035"/>
            <a:ext cx="582665" cy="2455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2" name="직사각형 11"/>
          <p:cNvSpPr/>
          <p:nvPr>
            <p:custDataLst>
              <p:tags r:id="rId4"/>
            </p:custDataLst>
          </p:nvPr>
        </p:nvSpPr>
        <p:spPr>
          <a:xfrm>
            <a:off x="399468" y="3826901"/>
            <a:ext cx="963665" cy="2455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258053" name="Picture 5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572126" y="3738033"/>
            <a:ext cx="3817408" cy="1274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직사각형 13"/>
          <p:cNvSpPr/>
          <p:nvPr>
            <p:custDataLst>
              <p:tags r:id="rId5"/>
            </p:custDataLst>
          </p:nvPr>
        </p:nvSpPr>
        <p:spPr>
          <a:xfrm>
            <a:off x="7638468" y="3928501"/>
            <a:ext cx="1573265" cy="3556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15" name="Picture 6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626420" y="3003573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직사각형 15"/>
          <p:cNvSpPr/>
          <p:nvPr>
            <p:custDataLst>
              <p:tags r:id="rId6"/>
            </p:custDataLst>
          </p:nvPr>
        </p:nvSpPr>
        <p:spPr>
          <a:xfrm>
            <a:off x="8265001" y="4775168"/>
            <a:ext cx="235533" cy="2794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258054" name="Picture 6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542491" y="5365750"/>
            <a:ext cx="3796242" cy="7895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직사각형 17"/>
          <p:cNvSpPr/>
          <p:nvPr>
            <p:custDataLst>
              <p:tags r:id="rId7"/>
            </p:custDataLst>
          </p:nvPr>
        </p:nvSpPr>
        <p:spPr>
          <a:xfrm>
            <a:off x="5792734" y="5960536"/>
            <a:ext cx="938266" cy="19473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제품코드와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공급업체가 반영된 것을 확인한다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* Case Price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반영을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클릭한 후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팝업창이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뜨면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‘Yes’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클릭하여 구매 요청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(PR)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자동 생성 및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납가를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적용한다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  <a:cs typeface="윤고딕130"/>
                        </a:rPr>
                        <a:t>▷ S/O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  <a:cs typeface="윤고딕130"/>
                        </a:rPr>
                        <a:t>별로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  <a:cs typeface="윤고딕130"/>
                        </a:rPr>
                        <a:t>PR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  <a:cs typeface="윤고딕130"/>
                        </a:rPr>
                        <a:t>이 자동 생성되며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  <a:cs typeface="윤고딕130"/>
                        </a:rPr>
                        <a:t>S/O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  <a:cs typeface="윤고딕130"/>
                        </a:rPr>
                        <a:t>의 각 제품별로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/>
                        <a:ea typeface="맑은 고딕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  <a:cs typeface="윤고딕130"/>
                        </a:rPr>
                        <a:t>납가가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  <a:cs typeface="윤고딕130"/>
                        </a:rPr>
                        <a:t> 반영된다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  <a:cs typeface="윤고딕130"/>
                        </a:rPr>
                        <a:t>.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ㅂ가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연량관리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ZSDR0170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ZSDR0170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Vertical Order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연량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일괄 반영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9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5441" y="1624986"/>
            <a:ext cx="9060291" cy="21426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>
            <p:custDataLst>
              <p:tags r:id="rId1"/>
            </p:custDataLst>
          </p:nvPr>
        </p:nvSpPr>
        <p:spPr>
          <a:xfrm>
            <a:off x="8053336" y="2192834"/>
            <a:ext cx="904398" cy="151556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25907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3808" y="3882496"/>
            <a:ext cx="4954059" cy="19933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판매문서등을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입력하고 전체를 선택한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후      을 클릭하여 조회 화면으로 이동한다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조회화면에서 생성된 구매요청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number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및 반영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내역들을 확인한다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연량관리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ZSDR0170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ZSDR0170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Vertical Order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연량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일괄 반영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0099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9791" y="1426633"/>
            <a:ext cx="4926542" cy="212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>
            <p:custDataLst>
              <p:tags r:id="rId1"/>
            </p:custDataLst>
          </p:nvPr>
        </p:nvSpPr>
        <p:spPr>
          <a:xfrm>
            <a:off x="534934" y="3251168"/>
            <a:ext cx="582665" cy="2455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8" name="직사각형 7"/>
          <p:cNvSpPr/>
          <p:nvPr>
            <p:custDataLst>
              <p:tags r:id="rId2"/>
            </p:custDataLst>
          </p:nvPr>
        </p:nvSpPr>
        <p:spPr>
          <a:xfrm>
            <a:off x="492601" y="1634035"/>
            <a:ext cx="294799" cy="2455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9" name="직사각형 8"/>
          <p:cNvSpPr/>
          <p:nvPr>
            <p:custDataLst>
              <p:tags r:id="rId3"/>
            </p:custDataLst>
          </p:nvPr>
        </p:nvSpPr>
        <p:spPr>
          <a:xfrm>
            <a:off x="2812467" y="2209768"/>
            <a:ext cx="1116066" cy="5249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10" name="Picture 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856887" y="1725113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0100" name="Picture 4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02749" y="3698566"/>
            <a:ext cx="4629150" cy="164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직사각형 11"/>
          <p:cNvSpPr/>
          <p:nvPr>
            <p:custDataLst>
              <p:tags r:id="rId4"/>
            </p:custDataLst>
          </p:nvPr>
        </p:nvSpPr>
        <p:spPr>
          <a:xfrm>
            <a:off x="594200" y="3826902"/>
            <a:ext cx="845133" cy="142243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3" name="직사각형 12"/>
          <p:cNvSpPr/>
          <p:nvPr>
            <p:custDataLst>
              <p:tags r:id="rId5"/>
            </p:custDataLst>
          </p:nvPr>
        </p:nvSpPr>
        <p:spPr>
          <a:xfrm>
            <a:off x="1813400" y="3826902"/>
            <a:ext cx="2064333" cy="142243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6. S/O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별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납가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적용 확인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VA03(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조회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오더를 입력하고 헤더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(S/O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전체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와 품목 데이터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조건 탭을 조회하면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(Lead Price)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적용된 것을 확인 할 수 있다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82600"/>
          <a:ext cx="9217025" cy="728664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3565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VA03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VA03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오더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1122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5288" y="2765968"/>
            <a:ext cx="4591579" cy="3380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1124" name="Picture 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19100" y="1610793"/>
            <a:ext cx="4686300" cy="9292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>
            <p:custDataLst>
              <p:tags r:id="rId1"/>
            </p:custDataLst>
          </p:nvPr>
        </p:nvSpPr>
        <p:spPr>
          <a:xfrm>
            <a:off x="577267" y="5418681"/>
            <a:ext cx="4468865" cy="2032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261125" name="Picture 5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122333" y="2771774"/>
            <a:ext cx="4334933" cy="347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직사각형 11"/>
          <p:cNvSpPr/>
          <p:nvPr>
            <p:custDataLst>
              <p:tags r:id="rId2"/>
            </p:custDataLst>
          </p:nvPr>
        </p:nvSpPr>
        <p:spPr>
          <a:xfrm>
            <a:off x="5318602" y="5918213"/>
            <a:ext cx="3969332" cy="22011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3" name="직사각형 12"/>
          <p:cNvSpPr/>
          <p:nvPr>
            <p:custDataLst>
              <p:tags r:id="rId3"/>
            </p:custDataLst>
          </p:nvPr>
        </p:nvSpPr>
        <p:spPr>
          <a:xfrm>
            <a:off x="2465331" y="2700833"/>
            <a:ext cx="735066" cy="2455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4" name="직사각형 13"/>
          <p:cNvSpPr/>
          <p:nvPr>
            <p:custDataLst>
              <p:tags r:id="rId4"/>
            </p:custDataLst>
          </p:nvPr>
        </p:nvSpPr>
        <p:spPr>
          <a:xfrm>
            <a:off x="7037330" y="2717767"/>
            <a:ext cx="650400" cy="2455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5" name="직사각형 14"/>
          <p:cNvSpPr/>
          <p:nvPr>
            <p:custDataLst>
              <p:tags r:id="rId5"/>
            </p:custDataLst>
          </p:nvPr>
        </p:nvSpPr>
        <p:spPr>
          <a:xfrm>
            <a:off x="2016598" y="2082768"/>
            <a:ext cx="980602" cy="2371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dirty="0" smtClean="0"/>
                        <a:t>7. </a:t>
                      </a:r>
                      <a:r>
                        <a:rPr lang="ko-KR" altLang="en-US" sz="1200" b="1" dirty="0" smtClean="0"/>
                        <a:t>납품 보류 해제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Lead Price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반영 및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자동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후 출하 전에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S/O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상의 납품보류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(40 LME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가격 반영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해제한 후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VA02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VA02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오더 수정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214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5138" y="1640417"/>
            <a:ext cx="4810125" cy="1475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2147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2491" y="3189816"/>
            <a:ext cx="4084110" cy="309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>
            <p:custDataLst>
              <p:tags r:id="rId1"/>
            </p:custDataLst>
          </p:nvPr>
        </p:nvSpPr>
        <p:spPr>
          <a:xfrm>
            <a:off x="2135131" y="2252100"/>
            <a:ext cx="735066" cy="2455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8" name="직사각형 7"/>
          <p:cNvSpPr/>
          <p:nvPr>
            <p:custDataLst>
              <p:tags r:id="rId2"/>
            </p:custDataLst>
          </p:nvPr>
        </p:nvSpPr>
        <p:spPr>
          <a:xfrm>
            <a:off x="577265" y="4876767"/>
            <a:ext cx="735066" cy="2455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9" name="직사각형 8"/>
          <p:cNvSpPr/>
          <p:nvPr>
            <p:custDataLst>
              <p:tags r:id="rId3"/>
            </p:custDataLst>
          </p:nvPr>
        </p:nvSpPr>
        <p:spPr>
          <a:xfrm>
            <a:off x="1889597" y="4919100"/>
            <a:ext cx="2005069" cy="131236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solidFill>
            <a:srgbClr val="FF0000"/>
          </a:solidFill>
        </a:ln>
      </a:spPr>
      <a:bodyPr anchor="ctr"/>
      <a:lstStyle>
        <a:defPPr algn="ctr" fontAlgn="auto" latinLnBrk="0">
          <a:spcBef>
            <a:spcPts val="0"/>
          </a:spcBef>
          <a:spcAft>
            <a:spcPts val="0"/>
          </a:spcAft>
          <a:defRPr kumimoji="0"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14499</TotalTime>
  <Words>2125</Words>
  <Application>Microsoft Office PowerPoint</Application>
  <PresentationFormat>A4 용지(210x297mm)</PresentationFormat>
  <Paragraphs>768</Paragraphs>
  <Slides>30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30</vt:i4>
      </vt:variant>
    </vt:vector>
  </HeadingPairs>
  <TitlesOfParts>
    <vt:vector size="33" baseType="lpstr">
      <vt:lpstr>Office Theme</vt:lpstr>
      <vt:lpstr>1_Office Theme</vt:lpstr>
      <vt:lpstr>비트맵 이미지</vt:lpstr>
      <vt:lpstr>슬라이드 0</vt:lpstr>
      <vt:lpstr>문서 개정 이력</vt:lpstr>
      <vt:lpstr>교육 개요</vt:lpstr>
      <vt:lpstr>교육 개요</vt:lpstr>
      <vt:lpstr>교육 개요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gbattery</cp:lastModifiedBy>
  <cp:revision>509</cp:revision>
  <cp:lastPrinted>2006-08-30T13:33:06Z</cp:lastPrinted>
  <dcterms:created xsi:type="dcterms:W3CDTF">2008-05-17T00:48:54Z</dcterms:created>
  <dcterms:modified xsi:type="dcterms:W3CDTF">2013-03-30T08:53:20Z</dcterms:modified>
</cp:coreProperties>
</file>