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slides/slide36.xml" ContentType="application/vnd.openxmlformats-officedocument.presentationml.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96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tags/tag85.xml" ContentType="application/vnd.openxmlformats-officedocument.presentationml.tags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52.xml" ContentType="application/vnd.openxmlformats-officedocument.presentationml.tags+xml"/>
  <Override PartName="/ppt/tags/tag109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tags/tag105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ags/tag112.xml" ContentType="application/vnd.openxmlformats-officedocument.presentationml.tags+xml"/>
  <Override PartName="/ppt/tags/tag123.xml" ContentType="application/vnd.openxmlformats-officedocument.presentationml.tag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68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tags/tag75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64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53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20.xml" ContentType="application/vnd.openxmlformats-officedocument.presentationml.tags+xml"/>
  <Override PartName="/ppt/tags/tag106.xml" ContentType="application/vnd.openxmlformats-officedocument.presentationml.tags+xml"/>
  <Override PartName="/ppt/tags/tag124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113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ags/tag98.xml" ContentType="application/vnd.openxmlformats-officedocument.presentationml.tags+xml"/>
  <Override PartName="/ppt/tags/tag102.xml" ContentType="application/vnd.openxmlformats-officedocument.presentationml.tags+xml"/>
  <Override PartName="/ppt/tags/tag120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ags/tag87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tags/tag76.xml" ContentType="application/vnd.openxmlformats-officedocument.presentationml.tags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90.xml" ContentType="application/vnd.openxmlformats-officedocument.presentationml.tags+xml"/>
  <Override PartName="/ppt/tags/tag118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114.xml" ContentType="application/vnd.openxmlformats-officedocument.presentationml.tags+xml"/>
  <Override PartName="/ppt/tags/tag125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103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tags/tag3.xml" ContentType="application/vnd.openxmlformats-officedocument.presentationml.tags+xml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tags/tag119.xml" ContentType="application/vnd.openxmlformats-officedocument.presentationml.tags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tags/tag11.xml" ContentType="application/vnd.openxmlformats-officedocument.presentationml.tags+xml"/>
  <Override PartName="/ppt/tags/tag115.xml" ContentType="application/vnd.openxmlformats-officedocument.presentationml.tags+xml"/>
  <Override PartName="/ppt/slides/slide29.xml" ContentType="application/vnd.openxmlformats-officedocument.presentationml.slide+xml"/>
  <Override PartName="/ppt/tags/tag122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tags/tag78.xml" ContentType="application/vnd.openxmlformats-officedocument.presentationml.tags+xml"/>
  <Override PartName="/ppt/tags/tag100.xml" ContentType="application/vnd.openxmlformats-officedocument.presentationml.tags+xml"/>
  <Override PartName="/ppt/slides/slide32.xml" ContentType="application/vnd.openxmlformats-officedocument.presentationml.slide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gs/tag45.xml" ContentType="application/vnd.openxmlformats-officedocument.presentationml.tags+xml"/>
  <Override PartName="/ppt/tags/tag92.xml" ContentType="application/vnd.openxmlformats-officedocument.presentationml.tags+xml"/>
  <Override PartName="/ppt/tags/tag34.xml" ContentType="application/vnd.openxmlformats-officedocument.presentationml.tags+xml"/>
  <Override PartName="/ppt/tags/tag81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77"/>
  </p:notesMasterIdLst>
  <p:handoutMasterIdLst>
    <p:handoutMasterId r:id="rId78"/>
  </p:handoutMasterIdLst>
  <p:sldIdLst>
    <p:sldId id="374" r:id="rId3"/>
    <p:sldId id="375" r:id="rId4"/>
    <p:sldId id="450" r:id="rId5"/>
    <p:sldId id="391" r:id="rId6"/>
    <p:sldId id="394" r:id="rId7"/>
    <p:sldId id="523" r:id="rId8"/>
    <p:sldId id="396" r:id="rId9"/>
    <p:sldId id="449" r:id="rId10"/>
    <p:sldId id="451" r:id="rId11"/>
    <p:sldId id="453" r:id="rId12"/>
    <p:sldId id="455" r:id="rId13"/>
    <p:sldId id="456" r:id="rId14"/>
    <p:sldId id="458" r:id="rId15"/>
    <p:sldId id="459" r:id="rId16"/>
    <p:sldId id="460" r:id="rId17"/>
    <p:sldId id="461" r:id="rId18"/>
    <p:sldId id="462" r:id="rId19"/>
    <p:sldId id="463" r:id="rId20"/>
    <p:sldId id="464" r:id="rId21"/>
    <p:sldId id="465" r:id="rId22"/>
    <p:sldId id="466" r:id="rId23"/>
    <p:sldId id="467" r:id="rId24"/>
    <p:sldId id="468" r:id="rId25"/>
    <p:sldId id="469" r:id="rId26"/>
    <p:sldId id="470" r:id="rId27"/>
    <p:sldId id="471" r:id="rId28"/>
    <p:sldId id="472" r:id="rId29"/>
    <p:sldId id="474" r:id="rId30"/>
    <p:sldId id="475" r:id="rId31"/>
    <p:sldId id="511" r:id="rId32"/>
    <p:sldId id="479" r:id="rId33"/>
    <p:sldId id="478" r:id="rId34"/>
    <p:sldId id="481" r:id="rId35"/>
    <p:sldId id="482" r:id="rId36"/>
    <p:sldId id="483" r:id="rId37"/>
    <p:sldId id="484" r:id="rId38"/>
    <p:sldId id="485" r:id="rId39"/>
    <p:sldId id="486" r:id="rId40"/>
    <p:sldId id="487" r:id="rId41"/>
    <p:sldId id="488" r:id="rId42"/>
    <p:sldId id="489" r:id="rId43"/>
    <p:sldId id="490" r:id="rId44"/>
    <p:sldId id="495" r:id="rId45"/>
    <p:sldId id="494" r:id="rId46"/>
    <p:sldId id="493" r:id="rId47"/>
    <p:sldId id="492" r:id="rId48"/>
    <p:sldId id="491" r:id="rId49"/>
    <p:sldId id="496" r:id="rId50"/>
    <p:sldId id="497" r:id="rId51"/>
    <p:sldId id="498" r:id="rId52"/>
    <p:sldId id="499" r:id="rId53"/>
    <p:sldId id="500" r:id="rId54"/>
    <p:sldId id="501" r:id="rId55"/>
    <p:sldId id="502" r:id="rId56"/>
    <p:sldId id="503" r:id="rId57"/>
    <p:sldId id="504" r:id="rId58"/>
    <p:sldId id="505" r:id="rId59"/>
    <p:sldId id="506" r:id="rId60"/>
    <p:sldId id="507" r:id="rId61"/>
    <p:sldId id="508" r:id="rId62"/>
    <p:sldId id="509" r:id="rId63"/>
    <p:sldId id="510" r:id="rId64"/>
    <p:sldId id="512" r:id="rId65"/>
    <p:sldId id="513" r:id="rId66"/>
    <p:sldId id="514" r:id="rId67"/>
    <p:sldId id="524" r:id="rId68"/>
    <p:sldId id="525" r:id="rId69"/>
    <p:sldId id="526" r:id="rId70"/>
    <p:sldId id="515" r:id="rId71"/>
    <p:sldId id="516" r:id="rId72"/>
    <p:sldId id="517" r:id="rId73"/>
    <p:sldId id="518" r:id="rId74"/>
    <p:sldId id="519" r:id="rId75"/>
    <p:sldId id="521" r:id="rId7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57" autoAdjust="0"/>
    <p:restoredTop sz="97138" autoAdjust="0"/>
  </p:normalViewPr>
  <p:slideViewPr>
    <p:cSldViewPr snapToGrid="0" showGuides="1">
      <p:cViewPr varScale="1">
        <p:scale>
          <a:sx n="72" d="100"/>
          <a:sy n="72" d="100"/>
        </p:scale>
        <p:origin x="-1284" y="-10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handoutMaster" Target="handoutMasters/handout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dirty="0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dirty="0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 dirty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6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9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4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tags" Target="../tags/tag19.xml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5.png"/><Relationship Id="rId5" Type="http://schemas.openxmlformats.org/officeDocument/2006/relationships/tags" Target="../tags/tag21.xml"/><Relationship Id="rId10" Type="http://schemas.openxmlformats.org/officeDocument/2006/relationships/image" Target="../media/image44.png"/><Relationship Id="rId4" Type="http://schemas.openxmlformats.org/officeDocument/2006/relationships/tags" Target="../tags/tag20.xml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tags" Target="../tags/tag25.xml"/><Relationship Id="rId7" Type="http://schemas.openxmlformats.org/officeDocument/2006/relationships/image" Target="../media/image53.pn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5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6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png"/><Relationship Id="rId3" Type="http://schemas.openxmlformats.org/officeDocument/2006/relationships/tags" Target="../tags/tag30.xml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65.png"/><Relationship Id="rId5" Type="http://schemas.openxmlformats.org/officeDocument/2006/relationships/tags" Target="../tags/tag32.xml"/><Relationship Id="rId10" Type="http://schemas.openxmlformats.org/officeDocument/2006/relationships/image" Target="../media/image64.png"/><Relationship Id="rId4" Type="http://schemas.openxmlformats.org/officeDocument/2006/relationships/tags" Target="../tags/tag31.xml"/><Relationship Id="rId9" Type="http://schemas.openxmlformats.org/officeDocument/2006/relationships/image" Target="../media/image63.png"/><Relationship Id="rId14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7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tags" Target="../tags/tag37.xml"/><Relationship Id="rId7" Type="http://schemas.openxmlformats.org/officeDocument/2006/relationships/image" Target="../media/image74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8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4" Type="http://schemas.openxmlformats.org/officeDocument/2006/relationships/image" Target="../media/image8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tags" Target="../tags/tag48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9" Type="http://schemas.openxmlformats.org/officeDocument/2006/relationships/image" Target="../media/image8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tags" Target="../tags/tag54.xml"/><Relationship Id="rId7" Type="http://schemas.openxmlformats.org/officeDocument/2006/relationships/image" Target="../media/image90.png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image" Target="../media/image89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93.png"/><Relationship Id="rId4" Type="http://schemas.openxmlformats.org/officeDocument/2006/relationships/tags" Target="../tags/tag55.xml"/><Relationship Id="rId9" Type="http://schemas.openxmlformats.org/officeDocument/2006/relationships/image" Target="../media/image9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Relationship Id="rId4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7.xml"/><Relationship Id="rId4" Type="http://schemas.openxmlformats.org/officeDocument/2006/relationships/image" Target="../media/image9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tags" Target="../tags/tag60.xml"/><Relationship Id="rId7" Type="http://schemas.openxmlformats.org/officeDocument/2006/relationships/image" Target="../media/image97.png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7" Type="http://schemas.openxmlformats.org/officeDocument/2006/relationships/image" Target="../media/image101.png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7.xml"/><Relationship Id="rId4" Type="http://schemas.openxmlformats.org/officeDocument/2006/relationships/image" Target="../media/image10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tags" Target="../tags/tag70.xml"/><Relationship Id="rId7" Type="http://schemas.openxmlformats.org/officeDocument/2006/relationships/image" Target="../media/image107.png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3.xml"/><Relationship Id="rId4" Type="http://schemas.openxmlformats.org/officeDocument/2006/relationships/image" Target="../media/image1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4.xml"/><Relationship Id="rId4" Type="http://schemas.openxmlformats.org/officeDocument/2006/relationships/image" Target="../media/image11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tags" Target="../tags/tag80.xml"/><Relationship Id="rId7" Type="http://schemas.openxmlformats.org/officeDocument/2006/relationships/image" Target="../media/image118.png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image" Target="../media/image122.png"/><Relationship Id="rId5" Type="http://schemas.openxmlformats.org/officeDocument/2006/relationships/image" Target="../media/image121.png"/><Relationship Id="rId4" Type="http://schemas.openxmlformats.org/officeDocument/2006/relationships/image" Target="../media/image12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3.xml"/><Relationship Id="rId4" Type="http://schemas.openxmlformats.org/officeDocument/2006/relationships/image" Target="../media/image125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0.png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image" Target="../media/image127.png"/><Relationship Id="rId5" Type="http://schemas.openxmlformats.org/officeDocument/2006/relationships/image" Target="../media/image45.png"/><Relationship Id="rId4" Type="http://schemas.openxmlformats.org/officeDocument/2006/relationships/image" Target="../media/image12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6.xml"/><Relationship Id="rId4" Type="http://schemas.openxmlformats.org/officeDocument/2006/relationships/image" Target="../media/image131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tags" Target="../tags/tag89.xml"/><Relationship Id="rId7" Type="http://schemas.openxmlformats.org/officeDocument/2006/relationships/image" Target="../media/image132.png"/><Relationship Id="rId2" Type="http://schemas.openxmlformats.org/officeDocument/2006/relationships/tags" Target="../tags/tag88.xml"/><Relationship Id="rId1" Type="http://schemas.openxmlformats.org/officeDocument/2006/relationships/tags" Target="../tags/tag87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9" Type="http://schemas.openxmlformats.org/officeDocument/2006/relationships/image" Target="../media/image13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8.png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5" Type="http://schemas.openxmlformats.org/officeDocument/2006/relationships/image" Target="../media/image140.png"/><Relationship Id="rId4" Type="http://schemas.openxmlformats.org/officeDocument/2006/relationships/image" Target="../media/image13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6.xml"/><Relationship Id="rId4" Type="http://schemas.openxmlformats.org/officeDocument/2006/relationships/image" Target="../media/image1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5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9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openxmlformats.org/officeDocument/2006/relationships/image" Target="../media/image148.png"/><Relationship Id="rId5" Type="http://schemas.openxmlformats.org/officeDocument/2006/relationships/image" Target="../media/image147.png"/><Relationship Id="rId4" Type="http://schemas.openxmlformats.org/officeDocument/2006/relationships/image" Target="../media/image146.png"/><Relationship Id="rId9" Type="http://schemas.openxmlformats.org/officeDocument/2006/relationships/image" Target="../media/image1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image" Target="../media/image153.png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4.xml"/><Relationship Id="rId1" Type="http://schemas.openxmlformats.org/officeDocument/2006/relationships/tags" Target="../tags/tag103.xml"/><Relationship Id="rId4" Type="http://schemas.openxmlformats.org/officeDocument/2006/relationships/image" Target="../media/image154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107.xml"/><Relationship Id="rId7" Type="http://schemas.openxmlformats.org/officeDocument/2006/relationships/tags" Target="../tags/tag111.xml"/><Relationship Id="rId2" Type="http://schemas.openxmlformats.org/officeDocument/2006/relationships/tags" Target="../tags/tag106.xml"/><Relationship Id="rId1" Type="http://schemas.openxmlformats.org/officeDocument/2006/relationships/tags" Target="../tags/tag105.xml"/><Relationship Id="rId6" Type="http://schemas.openxmlformats.org/officeDocument/2006/relationships/tags" Target="../tags/tag110.xml"/><Relationship Id="rId11" Type="http://schemas.openxmlformats.org/officeDocument/2006/relationships/image" Target="../media/image157.png"/><Relationship Id="rId5" Type="http://schemas.openxmlformats.org/officeDocument/2006/relationships/tags" Target="../tags/tag109.xml"/><Relationship Id="rId10" Type="http://schemas.openxmlformats.org/officeDocument/2006/relationships/image" Target="../media/image156.png"/><Relationship Id="rId4" Type="http://schemas.openxmlformats.org/officeDocument/2006/relationships/tags" Target="../tags/tag108.xml"/><Relationship Id="rId9" Type="http://schemas.openxmlformats.org/officeDocument/2006/relationships/image" Target="../media/image155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1.png"/><Relationship Id="rId3" Type="http://schemas.openxmlformats.org/officeDocument/2006/relationships/tags" Target="../tags/tag114.xml"/><Relationship Id="rId7" Type="http://schemas.openxmlformats.org/officeDocument/2006/relationships/image" Target="../media/image160.png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image" Target="../media/image159.png"/><Relationship Id="rId5" Type="http://schemas.openxmlformats.org/officeDocument/2006/relationships/image" Target="../media/image158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6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5.xml"/><Relationship Id="rId4" Type="http://schemas.openxmlformats.org/officeDocument/2006/relationships/image" Target="../media/image1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6.xml"/><Relationship Id="rId4" Type="http://schemas.openxmlformats.org/officeDocument/2006/relationships/image" Target="../media/image165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4" Type="http://schemas.openxmlformats.org/officeDocument/2006/relationships/image" Target="../media/image166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6" Type="http://schemas.openxmlformats.org/officeDocument/2006/relationships/image" Target="../media/image169.png"/><Relationship Id="rId5" Type="http://schemas.openxmlformats.org/officeDocument/2006/relationships/image" Target="../media/image168.png"/><Relationship Id="rId4" Type="http://schemas.openxmlformats.org/officeDocument/2006/relationships/image" Target="../media/image16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2.png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image" Target="../media/image171.png"/><Relationship Id="rId5" Type="http://schemas.openxmlformats.org/officeDocument/2006/relationships/image" Target="../media/image12.png"/><Relationship Id="rId4" Type="http://schemas.openxmlformats.org/officeDocument/2006/relationships/image" Target="../media/image170.pn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png"/><Relationship Id="rId3" Type="http://schemas.openxmlformats.org/officeDocument/2006/relationships/tags" Target="../tags/tag125.xml"/><Relationship Id="rId7" Type="http://schemas.openxmlformats.org/officeDocument/2006/relationships/image" Target="../media/image175.png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image" Target="../media/image174.png"/><Relationship Id="rId5" Type="http://schemas.openxmlformats.org/officeDocument/2006/relationships/image" Target="../media/image17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2013.03.04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TE_01_01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</a:t>
            </a:r>
            <a:r>
              <a:rPr lang="en-US" altLang="ko-KR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 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관리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2013. 03. 04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 수출 오더에 대해 오더의 인도조건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결제조건에 따라 수출을 진행하기 위한 수출 재무문서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수출 통관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, S/R 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선적서류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윤고딕130" pitchFamily="18" charset="-127"/>
                        <a:ea typeface="윤고딕130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 B/L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문서 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은행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Nego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및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입금처리 등의 일련의 업무를 수행하는데 필요한 시스템  사용 방법을 학습한다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윤고딕130" pitchFamily="18" charset="-127"/>
                          <a:ea typeface="윤고딕130" pitchFamily="18" charset="-127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윤고딕130" pitchFamily="18" charset="-127"/>
                        <a:ea typeface="윤고딕130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600" y="1371601"/>
            <a:ext cx="8983133" cy="48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40292" y="1329844"/>
          <a:ext cx="8528050" cy="500322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444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191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수출 재무문서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재무문서 생성 대상 리스트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ZTER000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면허용 선적서류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면허용 선적서류 생성대상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ZTER2001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통관 의뢰단위 생성 및 확정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수출통관의뢰단위생성 대상리스트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수출통관의뢰단위 확정 대상리스트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ZTER400 / ZTER410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통관생성 대상 접수 및 의뢰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수출생성 대상리스트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관세사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ZTER420 / ZTER405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면허등록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수출면장등록 대상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ZTER450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면장조회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신고필증 출력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ZTET453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Shipping  Request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Shipping Request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생성대상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ZTER2002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B/L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문서 생성 및 확정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ZTER500 / ZTET505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Nego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용 선적서류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Nego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용 선적서류 생성대상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통관기준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ZTER2003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40292" y="1509489"/>
          <a:ext cx="8528050" cy="3825817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320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00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선적서류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출력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출력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ZTER205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입금의뢰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작업대상 리스트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ZTER600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은행지정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은행지정 리스트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ZTER602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EDI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ZTET607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선수금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ZTET651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입금처리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작업대상 리스트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ZTER620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8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차입금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실입금 대상 현황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ZTER680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수출 재무문서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L/C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 및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O/A &amp; D/A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NEGO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 건은 재무문서 생성이 필수임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수출재무문서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ZTER000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ZTER000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재무문서 생성 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135" y="1703615"/>
            <a:ext cx="4944608" cy="366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6883" y="171661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재무문서 생성 대상 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: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 재무문서 참조하여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: 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참조하여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수출재무문서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ZTER000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ZTER000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재무문서 생성 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054" y="1501775"/>
            <a:ext cx="485933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6318" y="1872646"/>
            <a:ext cx="11620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7246" y="2281463"/>
            <a:ext cx="12382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6999" y="2655201"/>
            <a:ext cx="12477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6726" y="3314700"/>
            <a:ext cx="3486150" cy="1672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1098494" y="1820877"/>
            <a:ext cx="696439" cy="2195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1472114" y="2040467"/>
            <a:ext cx="796953" cy="1253066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4" name="직사각형 13"/>
          <p:cNvSpPr/>
          <p:nvPr>
            <p:custDataLst>
              <p:tags r:id="rId2"/>
            </p:custDataLst>
          </p:nvPr>
        </p:nvSpPr>
        <p:spPr>
          <a:xfrm>
            <a:off x="2427761" y="3463409"/>
            <a:ext cx="916572" cy="2280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재무문서 생성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General Data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L/C No, O/A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계약서</a:t>
                      </a:r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 No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등을</a:t>
                      </a:r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입력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② 서류 담당자 입력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③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Applicant, Beneficiary(/Shipper), Notify Party,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Consignee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조항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외 항목 선택 입력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④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F/D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개설일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L/C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개설일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O/A, D/A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계약일 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⑤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선적일자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L/C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Latest date of shipment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⑥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유효일자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L/C EXPIRY DATE,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계약서 종료일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⑦ 저장 후 생성된 관리번호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수출재무문서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ZTER000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ZTER000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재무문서 생성 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3062" y="1361087"/>
            <a:ext cx="5037137" cy="3939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2893427" y="1770076"/>
            <a:ext cx="916572" cy="2280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624361" y="2295009"/>
            <a:ext cx="916572" cy="7106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573560" y="4073010"/>
            <a:ext cx="916572" cy="1518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4"/>
            </p:custDataLst>
          </p:nvPr>
        </p:nvSpPr>
        <p:spPr>
          <a:xfrm>
            <a:off x="2605559" y="4064544"/>
            <a:ext cx="1136707" cy="1687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5"/>
            </p:custDataLst>
          </p:nvPr>
        </p:nvSpPr>
        <p:spPr>
          <a:xfrm>
            <a:off x="3782425" y="4064544"/>
            <a:ext cx="1136707" cy="1687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6"/>
            </p:custDataLst>
          </p:nvPr>
        </p:nvSpPr>
        <p:spPr>
          <a:xfrm>
            <a:off x="4451294" y="1795476"/>
            <a:ext cx="671039" cy="2280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141" y="5464020"/>
            <a:ext cx="32956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재무문서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①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조건 입력 후     실행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② 추가할 내역 선택 후            를 클릭하여 추가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수출재무문서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ZTET002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ZTET002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재무문서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" y="1445740"/>
            <a:ext cx="4906662" cy="251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6016" y="190288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680" y="4162726"/>
            <a:ext cx="5034921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54104" y="2272667"/>
            <a:ext cx="5619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404227" y="4470943"/>
            <a:ext cx="349306" cy="22805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184" y="1609815"/>
            <a:ext cx="4979616" cy="3749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9949" y="171661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면허용 선적 서류 생성 대상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797" y="1522738"/>
            <a:ext cx="501547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4009" y="1729657"/>
            <a:ext cx="10477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Vessel name &amp; On Board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팀사인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인보이스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사인 포함 여부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292" y="1344613"/>
            <a:ext cx="5023908" cy="2900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1073" y="4249052"/>
            <a:ext cx="4904528" cy="1000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7857" y="5401733"/>
            <a:ext cx="8014944" cy="78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573559" y="3700476"/>
            <a:ext cx="1932573" cy="2703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01623" y="3953405"/>
            <a:ext cx="552978" cy="364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3884025" y="3912144"/>
            <a:ext cx="535575" cy="2111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Shipping mark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 시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7567" y="1435630"/>
            <a:ext cx="35814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598025" y="2913077"/>
            <a:ext cx="1280642" cy="482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Condition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Amount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 적용대상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%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경우는 자동 계산된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S/O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의 여러 컨테이너로 구성되어 있고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Less</a:t>
                      </a:r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항목에서</a:t>
                      </a:r>
                      <a:endParaRPr lang="en-US" altLang="ko-KR" sz="1200" b="1" baseline="0" dirty="0" smtClean="0"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운임이 추가되는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영업사원이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S/O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컨테이너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수량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컨테이너당 금액을 입력하면 선적서류 생성시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CNTR.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운임여부에 체크하고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CNTR.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적용수량에 수량을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 후                                 을 클릭하면 자동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계산 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962" y="1484227"/>
            <a:ext cx="4965228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7348" y="3432604"/>
            <a:ext cx="5076696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6815" y="4708697"/>
            <a:ext cx="4930732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389" y="2138980"/>
            <a:ext cx="16954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9994" y="3530214"/>
            <a:ext cx="17049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4392025" y="3700477"/>
            <a:ext cx="518642" cy="6767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21325" y="4012678"/>
            <a:ext cx="89535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5520266" y="4056085"/>
            <a:ext cx="897467" cy="482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C/I Once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 시 수정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Remark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필요 내용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금액을 안 가져왔을 경우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902" y="1430037"/>
            <a:ext cx="4955574" cy="314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3217" y="2274273"/>
            <a:ext cx="847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8) C/I(once-less)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면허진행용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Less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항목이 단가에 반영됨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하단의 비용 안분 요율 참조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744" y="1444968"/>
            <a:ext cx="4766877" cy="3942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3911600" y="4750351"/>
            <a:ext cx="745068" cy="6767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9) P/L : Packing List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10)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최종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 후 서류완료에 체크한 후 저장한다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735" y="1477919"/>
            <a:ext cx="4812956" cy="377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851400" y="1422951"/>
            <a:ext cx="457200" cy="2873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서류 인쇄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① 인쇄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② 팝업 창이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뜨면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‘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예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’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를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클릭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③ 출력마법사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출력물 정의 팝업 창이 뜨면 인쇄할 서류 선택하고                 를 클릭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④ 출력마법사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출력옵션 정의 팝업 창이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⑤ 서류가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 PDF format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으로 생성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–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저장 또는 인쇄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.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면허용 선적서류 생성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3200" y="2708447"/>
            <a:ext cx="4508929" cy="1480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3219" y="4428868"/>
            <a:ext cx="4902544" cy="132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6685" y="1369923"/>
            <a:ext cx="4880847" cy="199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7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8350" y="1747965"/>
            <a:ext cx="3095110" cy="661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8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36863" y="2798286"/>
            <a:ext cx="7905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3959" name="Picture 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27385" y="3365328"/>
            <a:ext cx="8191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2963334" y="1312885"/>
            <a:ext cx="220133" cy="2788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795867" y="2184952"/>
            <a:ext cx="626533" cy="2788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98041" y="4224868"/>
            <a:ext cx="4187825" cy="2531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3"/>
            </p:custDataLst>
          </p:nvPr>
        </p:nvSpPr>
        <p:spPr>
          <a:xfrm>
            <a:off x="3979334" y="3979885"/>
            <a:ext cx="626533" cy="2788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5" name="직사각형 14"/>
          <p:cNvSpPr/>
          <p:nvPr>
            <p:custDataLst>
              <p:tags r:id="rId4"/>
            </p:custDataLst>
          </p:nvPr>
        </p:nvSpPr>
        <p:spPr>
          <a:xfrm>
            <a:off x="4284134" y="5571618"/>
            <a:ext cx="626533" cy="2788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6" name="직사각형 15"/>
          <p:cNvSpPr/>
          <p:nvPr>
            <p:custDataLst>
              <p:tags r:id="rId5"/>
            </p:custDataLst>
          </p:nvPr>
        </p:nvSpPr>
        <p:spPr>
          <a:xfrm>
            <a:off x="6451600" y="6409818"/>
            <a:ext cx="626533" cy="2788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통관의뢰 단위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의뢰단위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수출통관의뢰단위생성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000" y="1618737"/>
            <a:ext cx="4891475" cy="3731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812" y="172897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통관의뢰단위 생성 대상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의뢰단위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수통관의뢰단위생성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114" y="1446907"/>
            <a:ext cx="4945219" cy="1914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5871" y="1739728"/>
            <a:ext cx="14954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23332" y="1904993"/>
            <a:ext cx="694267" cy="254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필증자동생성에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체크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확인 후 저장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관리번호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69557"/>
          <a:ext cx="9217025" cy="741707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487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의뢰단위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수출통관의뢰단위생성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416" y="1359243"/>
            <a:ext cx="4992130" cy="3991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92719" y="3649761"/>
            <a:ext cx="3069368" cy="92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92205" y="5057003"/>
            <a:ext cx="32194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6231466" y="5096932"/>
            <a:ext cx="821267" cy="203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57310" y="2890838"/>
            <a:ext cx="26860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>
            <a:off x="6036732" y="4326466"/>
            <a:ext cx="694267" cy="254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3"/>
            </p:custDataLst>
          </p:nvPr>
        </p:nvSpPr>
        <p:spPr>
          <a:xfrm>
            <a:off x="7145866" y="3014132"/>
            <a:ext cx="1151467" cy="254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통관의뢰 단위 확정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의뢰단위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수출통관의뢰단위 확정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636" y="1736517"/>
            <a:ext cx="496291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812" y="172897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통관의뢰단위 생성 대상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의뢰단위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수출통관의뢰단위 확정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387" y="1496712"/>
            <a:ext cx="4967802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2515" y="1727372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328332" y="1837266"/>
            <a:ext cx="355601" cy="1778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 생성 대상 접수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 제품관리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9238" y="1590027"/>
            <a:ext cx="5035379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812" y="2084588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통관의뢰단위 생성 대상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후            를 클릭하면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ZTET405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관세사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수출생성 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459127"/>
            <a:ext cx="4905632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1805" y="1721650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286000" y="1778000"/>
            <a:ext cx="296334" cy="1947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 확인 후 관세사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운송수단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운송용기 선택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5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클릭하여 관세사에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e-mail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5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5"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문서를 해당 관세사로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통관의뢰 합니다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관세사에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전송됨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74134"/>
          <a:ext cx="9217025" cy="73713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44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관세사 지정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5313" y="1328322"/>
            <a:ext cx="4973080" cy="3438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37905" y="3276153"/>
            <a:ext cx="2015481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518" y="4622799"/>
            <a:ext cx="4755149" cy="17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490133" y="2379133"/>
            <a:ext cx="821267" cy="203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609600" y="5029201"/>
            <a:ext cx="3589867" cy="152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cxnSp>
        <p:nvCxnSpPr>
          <p:cNvPr id="10" name="직선 화살표 연결선 9"/>
          <p:cNvCxnSpPr>
            <a:stCxn id="8" idx="3"/>
            <a:endCxn id="245763" idx="1"/>
          </p:cNvCxnSpPr>
          <p:nvPr/>
        </p:nvCxnSpPr>
        <p:spPr>
          <a:xfrm>
            <a:off x="2311400" y="2480734"/>
            <a:ext cx="3026505" cy="1281194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32236" y="2616312"/>
            <a:ext cx="7810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10151" y="5103998"/>
            <a:ext cx="2436055" cy="856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66756" y="6051540"/>
            <a:ext cx="35433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>
            <p:custDataLst>
              <p:tags r:id="rId3"/>
            </p:custDataLst>
          </p:nvPr>
        </p:nvSpPr>
        <p:spPr>
          <a:xfrm>
            <a:off x="1845733" y="1938867"/>
            <a:ext cx="821267" cy="203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3404" y="4427339"/>
            <a:ext cx="3933894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12754" y="2264074"/>
            <a:ext cx="8096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>
            <p:custDataLst>
              <p:tags r:id="rId4"/>
            </p:custDataLst>
          </p:nvPr>
        </p:nvSpPr>
        <p:spPr>
          <a:xfrm>
            <a:off x="8178800" y="4741334"/>
            <a:ext cx="821267" cy="203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3" name="직사각형 22"/>
          <p:cNvSpPr/>
          <p:nvPr>
            <p:custDataLst>
              <p:tags r:id="rId5"/>
            </p:custDataLst>
          </p:nvPr>
        </p:nvSpPr>
        <p:spPr>
          <a:xfrm>
            <a:off x="6858001" y="4741334"/>
            <a:ext cx="685800" cy="1947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면장등록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수신시 불필요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면허등록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수출면장등록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897" y="1633607"/>
            <a:ext cx="4914257" cy="374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812" y="2084588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48734" y="1811866"/>
            <a:ext cx="245534" cy="177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면허등록 대상 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면허등록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수출면장등록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323" y="1419212"/>
            <a:ext cx="4988009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2509" y="1731031"/>
            <a:ext cx="16764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55599" y="1777999"/>
            <a:ext cx="829733" cy="1947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 내용 확인 후                     클릭하면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 뜨고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면장이 등록됨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면허등록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ZTER450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수출면장등록 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1812" y="1408671"/>
            <a:ext cx="4971019" cy="39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89775" y="1513417"/>
            <a:ext cx="10096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1667" y="3793066"/>
            <a:ext cx="3638550" cy="1038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97611" y="5080159"/>
            <a:ext cx="32004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668867" y="1625599"/>
            <a:ext cx="711200" cy="2201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6121401" y="4580465"/>
            <a:ext cx="711200" cy="2201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6324601" y="5079998"/>
            <a:ext cx="1735666" cy="2540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면장조회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수신시 조회에서 수출신고 필증 인쇄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통관관리번호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매뉴에서 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((Print)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면허등록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ZTER453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ZTET453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458" y="1590417"/>
            <a:ext cx="44672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190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060" y="2929008"/>
            <a:ext cx="4929874" cy="2845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3766" y="2248959"/>
            <a:ext cx="2286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625601" y="2269064"/>
            <a:ext cx="999066" cy="2201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2235201" y="2954864"/>
            <a:ext cx="270932" cy="220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출력마법사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출력물 정의 팝업창이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수출신고필증이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PDF FORMAT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출력되면 저장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인쇄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수출통관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면허등록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ZTER453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ZTET453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586" y="1392652"/>
            <a:ext cx="4618338" cy="1333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3105" y="1722336"/>
            <a:ext cx="8191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5249" y="2819400"/>
            <a:ext cx="6572250" cy="3504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4157134" y="2539998"/>
            <a:ext cx="516466" cy="220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7. Shipping Request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Shipping Request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1412" y="1636747"/>
            <a:ext cx="4974922" cy="3697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812" y="1915255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80998" y="1837267"/>
            <a:ext cx="245534" cy="177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대상 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Shipping Request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00" y="1477044"/>
            <a:ext cx="5062836" cy="1647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2195" y="1709980"/>
            <a:ext cx="8858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81000" y="1888069"/>
            <a:ext cx="355600" cy="2709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On Board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Shipping Request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933" y="1334917"/>
            <a:ext cx="4995334" cy="4024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541867" y="4749802"/>
            <a:ext cx="1938866" cy="2709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Shipping Mark Text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컨테이너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Seal number,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적재된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pallet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Shipping Request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0198" y="1481281"/>
            <a:ext cx="4860324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142999" y="2861735"/>
            <a:ext cx="1261533" cy="448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3056465" y="2878667"/>
            <a:ext cx="2108202" cy="4571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527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arenR" startAt="5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하면 이전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 건 내역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6) ETA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(ETD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앞문서 작성시 입력한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가져옴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Booking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수신자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발신자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B/L Check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입력하면 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10) Remark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내용이 나오게 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편집가능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Shipping Request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0267" y="1336719"/>
            <a:ext cx="495300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31733" y="1527147"/>
            <a:ext cx="12763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295400" y="1625602"/>
            <a:ext cx="677334" cy="2539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668865" y="3471335"/>
            <a:ext cx="1270001" cy="457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660398" y="4038602"/>
            <a:ext cx="1270001" cy="1168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4"/>
            </p:custDataLst>
          </p:nvPr>
        </p:nvSpPr>
        <p:spPr>
          <a:xfrm>
            <a:off x="3064933" y="4504269"/>
            <a:ext cx="330200" cy="2539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5"/>
            </p:custDataLst>
          </p:nvPr>
        </p:nvSpPr>
        <p:spPr>
          <a:xfrm>
            <a:off x="1100666" y="5554135"/>
            <a:ext cx="330200" cy="2539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6"/>
            </p:custDataLst>
          </p:nvPr>
        </p:nvSpPr>
        <p:spPr>
          <a:xfrm>
            <a:off x="2616198" y="2590802"/>
            <a:ext cx="2108202" cy="1473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9) DMS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필요서류 첨부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서류완료 항목에 체크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11)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클릭하고 팝업창이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→ Trade One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으로 전송되며 세방익스프레스에서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Trade One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들어와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Shipping Request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생성대상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3175" y="1451019"/>
            <a:ext cx="451781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38381" y="2258497"/>
            <a:ext cx="7715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5188" y="4688414"/>
            <a:ext cx="3790950" cy="1111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2980265" y="1397002"/>
            <a:ext cx="347135" cy="304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5097" y="4074579"/>
            <a:ext cx="41052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126066" y="4021664"/>
            <a:ext cx="541868" cy="304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1100663" y="5528733"/>
            <a:ext cx="541868" cy="304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8163" y="3464983"/>
            <a:ext cx="24288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4"/>
            </p:custDataLst>
          </p:nvPr>
        </p:nvSpPr>
        <p:spPr>
          <a:xfrm>
            <a:off x="2074331" y="3412064"/>
            <a:ext cx="728135" cy="304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8. B/L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생성 및 확정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375" y="1597356"/>
            <a:ext cx="4940771" cy="3702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812" y="2084595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40266" y="1744135"/>
            <a:ext cx="203202" cy="304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B/L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대상 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1464204"/>
            <a:ext cx="4978399" cy="1651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3582" y="1725996"/>
            <a:ext cx="14573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48732" y="1837268"/>
            <a:ext cx="609601" cy="3047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B/L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B/L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On Board Date 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 예정일 입력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G/M : D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도착일자 기준으로 매출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 경우 해당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2039" y="1375162"/>
            <a:ext cx="4948894" cy="397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48943" y="3473302"/>
            <a:ext cx="3911299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2683932" y="1828802"/>
            <a:ext cx="745068" cy="2624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4292598" y="1820335"/>
            <a:ext cx="990601" cy="2624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550331" y="2362202"/>
            <a:ext cx="1413936" cy="1947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4"/>
            </p:custDataLst>
          </p:nvPr>
        </p:nvSpPr>
        <p:spPr>
          <a:xfrm>
            <a:off x="8517465" y="4707469"/>
            <a:ext cx="431802" cy="2624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5"/>
            </p:custDataLst>
          </p:nvPr>
        </p:nvSpPr>
        <p:spPr>
          <a:xfrm>
            <a:off x="3022597" y="3183470"/>
            <a:ext cx="1236135" cy="203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6600(Container yard)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변경되었는지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(WMS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광양창고 출고 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Interface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정보오면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6260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→ 660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으로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0527" y="1457301"/>
            <a:ext cx="489734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317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8007" y="2861448"/>
            <a:ext cx="36385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317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0711" y="4688130"/>
            <a:ext cx="30861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3682995" y="1744135"/>
            <a:ext cx="609601" cy="6519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1083729" y="3953935"/>
            <a:ext cx="609601" cy="296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1202262" y="4639735"/>
            <a:ext cx="838205" cy="296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B/L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관리번호 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390" y="1471613"/>
            <a:ext cx="441007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744129" y="2032001"/>
            <a:ext cx="999071" cy="2455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확인 후              클릭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275" y="1363663"/>
            <a:ext cx="4945592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5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4073" y="1535842"/>
            <a:ext cx="6667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770463" y="1600201"/>
            <a:ext cx="423337" cy="296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확정 완료 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Confirm: G/I Billing processing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출고일자에 선적일 입력하고            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6313" y="1393282"/>
            <a:ext cx="37909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4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24602" y="2092581"/>
            <a:ext cx="8191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185329" y="2455335"/>
            <a:ext cx="609601" cy="296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325" y="2904065"/>
            <a:ext cx="4918075" cy="238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1608662" y="3335868"/>
            <a:ext cx="931338" cy="296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3996263" y="5003800"/>
            <a:ext cx="694271" cy="296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실제로는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G/I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녹색으로 변동되면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.... 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적색이면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SYSTEM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담당자에게 연락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정상 처리되었을 경우 조회 화면으로 들어가면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G/I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녹색으로 되어있음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B/L(AWB)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뮨서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ZTER505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ZTER505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72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981" y="1545367"/>
            <a:ext cx="4811927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2330" y="3772958"/>
            <a:ext cx="8982603" cy="1027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5173129" y="4487335"/>
            <a:ext cx="609601" cy="203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6104463" y="4478867"/>
            <a:ext cx="965204" cy="2031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 Nego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 선적서류 생성대상 조회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(D/O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:  Consignment Issue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생성대상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8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486" y="1618736"/>
            <a:ext cx="5006417" cy="3706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810" y="1898321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14864" y="1837268"/>
            <a:ext cx="330204" cy="1862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Nego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 선적서류 생성대상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               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생성대상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9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519" y="1514233"/>
            <a:ext cx="4974281" cy="161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93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5145" y="1728287"/>
            <a:ext cx="10953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31798" y="1913468"/>
            <a:ext cx="567271" cy="2709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General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 내용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생성대상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0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357" y="1408670"/>
            <a:ext cx="4944576" cy="3933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550331" y="1972735"/>
            <a:ext cx="491069" cy="2624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바이어에 따라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C/I(Each), C/I(Once)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확인 및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생성대상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1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1347788"/>
            <a:ext cx="4703161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811868" y="1583268"/>
            <a:ext cx="863602" cy="2709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Under Value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 오더의 경우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C/I(Under)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작업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생성대상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328738"/>
            <a:ext cx="5015299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3090332" y="1566335"/>
            <a:ext cx="567271" cy="2709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Packing List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팝업창이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* Item : Item Text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하단에 인쇄할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생성대상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34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331" y="1350776"/>
            <a:ext cx="4910536" cy="3907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341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54860" y="1867961"/>
            <a:ext cx="1685925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341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1461" y="2412027"/>
            <a:ext cx="3070738" cy="898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341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33236" y="4087198"/>
            <a:ext cx="31337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3793065" y="1896533"/>
            <a:ext cx="965202" cy="2709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5977465" y="3090334"/>
            <a:ext cx="635002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6476998" y="4097868"/>
            <a:ext cx="635002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확인 후                체크하고 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8)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 후 관리번호 확인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네고용 선적서류 생성대상 조회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통관기준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44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158" y="1587328"/>
            <a:ext cx="36385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44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202" y="3309938"/>
            <a:ext cx="31527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 flipV="1">
            <a:off x="1388531" y="2743198"/>
            <a:ext cx="567271" cy="2032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 flipV="1">
            <a:off x="1126064" y="3318931"/>
            <a:ext cx="838203" cy="2116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76496" y="1502834"/>
            <a:ext cx="7524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10.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출력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일괄 출력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5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596" y="1575749"/>
            <a:ext cx="4899404" cy="375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812" y="1898321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선적서류 출력대상 선택 후                           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일괄 출력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6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163" y="1362176"/>
            <a:ext cx="4944303" cy="3980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4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7967" y="1710438"/>
            <a:ext cx="10096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 flipV="1">
            <a:off x="2895599" y="1557864"/>
            <a:ext cx="431802" cy="220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출력마법사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출력물 정의 창이 뜨면 인쇄할 서류 선적하고           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출력마법사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출력옵션 정의 창의              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선적서류가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PDF format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생성됨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또는 인쇄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ZTER205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ZTER205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일괄 출력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858" y="1358128"/>
            <a:ext cx="4583070" cy="165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50585" y="1712727"/>
            <a:ext cx="7905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5871" y="3153260"/>
            <a:ext cx="4581268" cy="205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0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85224" y="2075421"/>
            <a:ext cx="8191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7510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3183" y="2904067"/>
            <a:ext cx="4409618" cy="383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 flipV="1">
            <a:off x="4038600" y="2810931"/>
            <a:ext cx="541867" cy="2116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 flipV="1">
            <a:off x="4106334" y="4986864"/>
            <a:ext cx="508000" cy="2032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635" y="1596572"/>
            <a:ext cx="4895621" cy="375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9063" y="173475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입금의뢰 대상 선택 후                           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1" y="1518706"/>
            <a:ext cx="4963886" cy="1808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4151" y="1709354"/>
            <a:ext cx="6667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 flipV="1">
            <a:off x="440268" y="2031997"/>
            <a:ext cx="330200" cy="237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NEGO HEADER TEXT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확인 후 필요시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은행지정 확정 체크하지 말고 진행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(L/C NEGO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재경팀에서 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Nego Req. Amt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부분반제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(U/V, VERTICAL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건의 경우 금액을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Nego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금액으로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Nego Req. Amt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금액을 변경하면 채권반제의뢰액이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향후 조정 예정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기존에 선수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예수금이 있는 경우 선수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예수금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탭에서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7351" y="1345294"/>
            <a:ext cx="5026478" cy="306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340" y="4401911"/>
            <a:ext cx="4820557" cy="1338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091" y="5794526"/>
            <a:ext cx="5500234" cy="88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 flipV="1">
            <a:off x="618067" y="2421463"/>
            <a:ext cx="1913466" cy="6942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 flipV="1">
            <a:off x="1752600" y="3674531"/>
            <a:ext cx="541867" cy="2116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 flipV="1">
            <a:off x="2548466" y="4182531"/>
            <a:ext cx="2023534" cy="1778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4"/>
            </p:custDataLst>
          </p:nvPr>
        </p:nvSpPr>
        <p:spPr>
          <a:xfrm flipV="1">
            <a:off x="711200" y="5791197"/>
            <a:ext cx="694267" cy="220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5"/>
            </p:custDataLst>
          </p:nvPr>
        </p:nvSpPr>
        <p:spPr>
          <a:xfrm flipV="1">
            <a:off x="1439334" y="5791197"/>
            <a:ext cx="753533" cy="2455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최종 확인 후                 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    →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환어음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매입신청서 양식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format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출력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8)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161" y="1411288"/>
            <a:ext cx="4871582" cy="391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43272" y="2081893"/>
            <a:ext cx="8191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48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44417" y="1515835"/>
            <a:ext cx="10858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 flipV="1">
            <a:off x="1761066" y="1625597"/>
            <a:ext cx="541867" cy="2116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 flipV="1">
            <a:off x="2353733" y="1617130"/>
            <a:ext cx="541867" cy="2116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9)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문서요청 완료 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10)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관리번호 저장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0468" y="1563008"/>
            <a:ext cx="36385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675" y="3261632"/>
            <a:ext cx="32194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 flipV="1">
            <a:off x="1473200" y="2700864"/>
            <a:ext cx="541867" cy="2116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 flipV="1">
            <a:off x="889000" y="3251197"/>
            <a:ext cx="2336800" cy="2624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은행지정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재경팀에서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은행지정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ZTER602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 지정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728" y="1582058"/>
            <a:ext cx="4860472" cy="370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8278" y="208458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 flipV="1">
            <a:off x="472302" y="1749394"/>
            <a:ext cx="194963" cy="2029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은행지정 대상 선택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Document Assign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창이 뜨면 은행 지정하고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은행지정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ZTER602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 지정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075" y="1357387"/>
            <a:ext cx="4960257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66396" y="1708150"/>
            <a:ext cx="11906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4543" y="3875651"/>
            <a:ext cx="4977190" cy="1538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35892" y="2526441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 flipV="1">
            <a:off x="2610021" y="1712324"/>
            <a:ext cx="541867" cy="2116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 flipV="1">
            <a:off x="595870" y="4220744"/>
            <a:ext cx="1653060" cy="2276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 지정 후 양식 출력할 경우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ZTER602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검색조건 하단의 입금처리대상 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양식 출력할 대상 선택하고                    클릭한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팝업창이 뜨면                    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환어음 매입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신청서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BILL OF EXCHANGE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양식이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format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은행지정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ZTER602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 지정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636" y="1310294"/>
            <a:ext cx="13430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08080" y="2248121"/>
            <a:ext cx="8953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3378" y="4046850"/>
            <a:ext cx="4705350" cy="1501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38128" y="2464069"/>
            <a:ext cx="12573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3061" y="2804983"/>
            <a:ext cx="5066270" cy="1112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38278" y="191158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1"/>
            </p:custDataLst>
          </p:nvPr>
        </p:nvSpPr>
        <p:spPr>
          <a:xfrm flipV="1">
            <a:off x="527221" y="2025591"/>
            <a:ext cx="1039112" cy="2011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 flipV="1">
            <a:off x="2025821" y="5327591"/>
            <a:ext cx="1276179" cy="2265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문서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환어음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전송의 경우에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입금의뢰 관리번호 입력한 후 이동한 화면에서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은행지정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ZTET607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ZTET607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EDI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553" y="1628235"/>
            <a:ext cx="347662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2487" y="2824400"/>
            <a:ext cx="4942702" cy="3112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7173" y="6309178"/>
            <a:ext cx="5810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62239" y="2110431"/>
            <a:ext cx="5810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 flipV="1">
            <a:off x="2347554" y="2321924"/>
            <a:ext cx="1276179" cy="2265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 flipV="1">
            <a:off x="1839556" y="3033125"/>
            <a:ext cx="378712" cy="2265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예수금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구분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수작업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&gt; ZTET651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ZTET651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805" y="1629547"/>
            <a:ext cx="33718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 flipV="1">
            <a:off x="434090" y="2294465"/>
            <a:ext cx="2334510" cy="177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 flipV="1">
            <a:off x="442557" y="3158065"/>
            <a:ext cx="2334510" cy="177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당좌계정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Nego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의뢰은행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처리할 금액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최종 확인 후                  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전기완료 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          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수작업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&gt; ZTET651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ZTET651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648" y="3720241"/>
            <a:ext cx="933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3545" y="5480794"/>
            <a:ext cx="3638550" cy="71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9447" y="1371600"/>
            <a:ext cx="4933020" cy="4003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 flipV="1">
            <a:off x="434090" y="2937930"/>
            <a:ext cx="1326977" cy="1862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 flipV="1">
            <a:off x="2677756" y="2599264"/>
            <a:ext cx="1022177" cy="1778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 flipV="1">
            <a:off x="434084" y="3115731"/>
            <a:ext cx="1326977" cy="1862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4"/>
            </p:custDataLst>
          </p:nvPr>
        </p:nvSpPr>
        <p:spPr>
          <a:xfrm flipV="1">
            <a:off x="476423" y="3632196"/>
            <a:ext cx="1547110" cy="2032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5"/>
            </p:custDataLst>
          </p:nvPr>
        </p:nvSpPr>
        <p:spPr>
          <a:xfrm flipV="1">
            <a:off x="2720090" y="4174064"/>
            <a:ext cx="1326977" cy="1862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6"/>
            </p:custDataLst>
          </p:nvPr>
        </p:nvSpPr>
        <p:spPr>
          <a:xfrm flipV="1">
            <a:off x="815090" y="1617130"/>
            <a:ext cx="539577" cy="1693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직사각형 13"/>
          <p:cNvSpPr/>
          <p:nvPr>
            <p:custDataLst>
              <p:tags r:id="rId7"/>
            </p:custDataLst>
          </p:nvPr>
        </p:nvSpPr>
        <p:spPr>
          <a:xfrm flipV="1">
            <a:off x="1060623" y="6045197"/>
            <a:ext cx="539577" cy="1693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해당전표의                   클릭하면 반제할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입금금액이 입력됨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12)   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전표번호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수작업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&gt; ZTET651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ZTET651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75481" y="1529205"/>
            <a:ext cx="933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722" y="3936099"/>
            <a:ext cx="4824011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89898" y="2073632"/>
            <a:ext cx="14382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3333" y="1447800"/>
            <a:ext cx="4893734" cy="2319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8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4716" y="4770867"/>
            <a:ext cx="4229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 flipV="1">
            <a:off x="2906357" y="3539064"/>
            <a:ext cx="539577" cy="1693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 flipV="1">
            <a:off x="2677757" y="4284130"/>
            <a:ext cx="929043" cy="2032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3"/>
            </p:custDataLst>
          </p:nvPr>
        </p:nvSpPr>
        <p:spPr>
          <a:xfrm flipV="1">
            <a:off x="628824" y="4834464"/>
            <a:ext cx="3511376" cy="169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ZTER620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01" y="1640115"/>
            <a:ext cx="4983745" cy="3722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9063" y="173475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 flipV="1">
            <a:off x="434089" y="1839324"/>
            <a:ext cx="226312" cy="2096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입금처리 대상 선택 후                           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ZTER620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5230" y="1460861"/>
            <a:ext cx="4934857" cy="1628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4524" y="1745809"/>
            <a:ext cx="11620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 flipV="1">
            <a:off x="417156" y="1856256"/>
            <a:ext cx="539578" cy="2519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6695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2033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Reference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계산서 번호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환어음 매입번호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ZTER620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1" y="1386587"/>
            <a:ext cx="4895327" cy="4013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 flipV="1">
            <a:off x="1797221" y="1847791"/>
            <a:ext cx="1276179" cy="2265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 flipV="1">
            <a:off x="637289" y="2372724"/>
            <a:ext cx="1140712" cy="2434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입금외화비용에서 환가료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우편료등 입금 비용 확인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          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전기완료 창이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재경팀으로 넘어감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ZTER620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8645" y="1413469"/>
            <a:ext cx="4989476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94373" y="1904418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5954" y="3251200"/>
            <a:ext cx="3638550" cy="107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 flipV="1">
            <a:off x="1255355" y="1441391"/>
            <a:ext cx="700446" cy="2180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 flipV="1">
            <a:off x="1424688" y="4074524"/>
            <a:ext cx="615779" cy="2434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차입금 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 추출을 위한 조회 조건 입력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작업대상 리스트에서 차입금 종료처리 대상 선택 후                            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차입금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실입금 대상 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190" y="1606382"/>
            <a:ext cx="4865216" cy="2195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3804" y="1726292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2439" y="3867679"/>
            <a:ext cx="4898494" cy="1432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95577" y="2444288"/>
            <a:ext cx="12763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 flipV="1">
            <a:off x="476422" y="1678458"/>
            <a:ext cx="243246" cy="1926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 flipV="1">
            <a:off x="434088" y="4165598"/>
            <a:ext cx="717379" cy="304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재경팀에서 차입금이 상환된 전표 번호를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NEGO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임시계정 탭에서 해당전표 선택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클릭하면 반제처리 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   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차입금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ZTER680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실입금 대상 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8780" y="1371539"/>
            <a:ext cx="4999981" cy="2781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77443" y="2434454"/>
            <a:ext cx="1314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5401" y="4264001"/>
            <a:ext cx="4952466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468" y="2082741"/>
            <a:ext cx="13906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1"/>
            </p:custDataLst>
          </p:nvPr>
        </p:nvSpPr>
        <p:spPr>
          <a:xfrm flipV="1">
            <a:off x="1568622" y="4538132"/>
            <a:ext cx="886712" cy="2624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직사각형 13"/>
          <p:cNvSpPr/>
          <p:nvPr>
            <p:custDataLst>
              <p:tags r:id="rId2"/>
            </p:custDataLst>
          </p:nvPr>
        </p:nvSpPr>
        <p:spPr>
          <a:xfrm flipV="1">
            <a:off x="1483956" y="1498599"/>
            <a:ext cx="785111" cy="177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5" name="직사각형 14"/>
          <p:cNvSpPr/>
          <p:nvPr>
            <p:custDataLst>
              <p:tags r:id="rId3"/>
            </p:custDataLst>
          </p:nvPr>
        </p:nvSpPr>
        <p:spPr>
          <a:xfrm flipV="1">
            <a:off x="705024" y="1507067"/>
            <a:ext cx="708910" cy="1693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14234</TotalTime>
  <Words>3506</Words>
  <Application>Microsoft Office PowerPoint</Application>
  <PresentationFormat>A4 용지(210x297mm)</PresentationFormat>
  <Paragraphs>1774</Paragraphs>
  <Slides>74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74</vt:i4>
      </vt:variant>
    </vt:vector>
  </HeadingPairs>
  <TitlesOfParts>
    <vt:vector size="7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슬라이드 54</vt:lpstr>
      <vt:lpstr>슬라이드 55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슬라이드 68</vt:lpstr>
      <vt:lpstr>슬라이드 69</vt:lpstr>
      <vt:lpstr>슬라이드 70</vt:lpstr>
      <vt:lpstr>슬라이드 71</vt:lpstr>
      <vt:lpstr>슬라이드 72</vt:lpstr>
      <vt:lpstr>슬라이드 73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500</cp:revision>
  <cp:lastPrinted>2006-08-30T13:33:06Z</cp:lastPrinted>
  <dcterms:created xsi:type="dcterms:W3CDTF">2008-05-17T00:48:54Z</dcterms:created>
  <dcterms:modified xsi:type="dcterms:W3CDTF">2013-03-30T07:46:22Z</dcterms:modified>
</cp:coreProperties>
</file>