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673" r:id="rId2"/>
  </p:sldMasterIdLst>
  <p:notesMasterIdLst>
    <p:notesMasterId r:id="rId7"/>
  </p:notesMasterIdLst>
  <p:sldIdLst>
    <p:sldId id="329" r:id="rId3"/>
    <p:sldId id="331" r:id="rId4"/>
    <p:sldId id="332" r:id="rId5"/>
    <p:sldId id="333" r:id="rId6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C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88" autoAdjust="0"/>
    <p:restoredTop sz="98157" autoAdjust="0"/>
  </p:normalViewPr>
  <p:slideViewPr>
    <p:cSldViewPr>
      <p:cViewPr varScale="1">
        <p:scale>
          <a:sx n="112" d="100"/>
          <a:sy n="112" d="100"/>
        </p:scale>
        <p:origin x="189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1"/>
            <a:ext cx="2918831" cy="493315"/>
          </a:xfrm>
          <a:prstGeom prst="rect">
            <a:avLst/>
          </a:prstGeom>
        </p:spPr>
        <p:txBody>
          <a:bodyPr vert="horz" lIns="94706" tIns="47354" rIns="94706" bIns="4735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4" y="11"/>
            <a:ext cx="2918831" cy="493315"/>
          </a:xfrm>
          <a:prstGeom prst="rect">
            <a:avLst/>
          </a:prstGeom>
        </p:spPr>
        <p:txBody>
          <a:bodyPr vert="horz" lIns="94706" tIns="47354" rIns="94706" bIns="47354" rtlCol="0"/>
          <a:lstStyle>
            <a:lvl1pPr algn="r">
              <a:defRPr sz="1300"/>
            </a:lvl1pPr>
          </a:lstStyle>
          <a:p>
            <a:fld id="{BECB3E30-7029-4A27-ACD2-1C260342C399}" type="datetimeFigureOut">
              <a:rPr lang="ko-KR" altLang="en-US" smtClean="0"/>
              <a:pPr/>
              <a:t>2023-05-11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06" tIns="47354" rIns="94706" bIns="4735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4706" tIns="47354" rIns="94706" bIns="4735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371296"/>
            <a:ext cx="2918831" cy="493315"/>
          </a:xfrm>
          <a:prstGeom prst="rect">
            <a:avLst/>
          </a:prstGeom>
        </p:spPr>
        <p:txBody>
          <a:bodyPr vert="horz" lIns="94706" tIns="47354" rIns="94706" bIns="4735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4" y="9371296"/>
            <a:ext cx="2918831" cy="493315"/>
          </a:xfrm>
          <a:prstGeom prst="rect">
            <a:avLst/>
          </a:prstGeom>
        </p:spPr>
        <p:txBody>
          <a:bodyPr vert="horz" lIns="94706" tIns="47354" rIns="94706" bIns="47354" rtlCol="0" anchor="b"/>
          <a:lstStyle>
            <a:lvl1pPr algn="r">
              <a:defRPr sz="1300"/>
            </a:lvl1pPr>
          </a:lstStyle>
          <a:p>
            <a:fld id="{C9912615-83A8-4556-AB48-AF43E314EAE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23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6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6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9189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6" y="5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6" y="0"/>
            <a:ext cx="291025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41"/>
            <a:ext cx="9144000" cy="563563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5" y="1185863"/>
            <a:ext cx="2312377" cy="1235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3" y="6373816"/>
            <a:ext cx="139358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305" y="1"/>
            <a:ext cx="1547447" cy="1989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50" y="1"/>
            <a:ext cx="1534257" cy="1989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5" y="1"/>
            <a:ext cx="1594339" cy="1989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6543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80447825"/>
              </p:ext>
            </p:extLst>
          </p:nvPr>
        </p:nvGraphicFramePr>
        <p:xfrm>
          <a:off x="52761" y="6540504"/>
          <a:ext cx="1123951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5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61" y="6540504"/>
                        <a:ext cx="1123951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82" y="6535739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7" y="360367"/>
            <a:ext cx="8122627" cy="288926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7" y="1711331"/>
            <a:ext cx="8122627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9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419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308561539"/>
              </p:ext>
            </p:extLst>
          </p:nvPr>
        </p:nvGraphicFramePr>
        <p:xfrm>
          <a:off x="52761" y="6540504"/>
          <a:ext cx="1123951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61" y="6540504"/>
                        <a:ext cx="1123951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82" y="6535739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753310264"/>
              </p:ext>
            </p:extLst>
          </p:nvPr>
        </p:nvGraphicFramePr>
        <p:xfrm>
          <a:off x="52761" y="6540504"/>
          <a:ext cx="1123951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9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61" y="6540504"/>
                        <a:ext cx="1123951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82" y="6535739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91"/>
            <a:ext cx="2133600" cy="365124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53" y="70026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51" y="804625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82" y="80213"/>
            <a:ext cx="2325455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218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241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6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pPr defTabSz="914378"/>
            <a:fld id="{8761FD00-3F21-42CF-9EF5-8F6D81CE3AFD}" type="datetimeFigureOut">
              <a:rPr lang="ko-KR" altLang="en-US" smtClean="0">
                <a:solidFill>
                  <a:prstClr val="black"/>
                </a:solidFill>
              </a:rPr>
              <a:pPr defTabSz="914378"/>
              <a:t>2023-05-11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pPr defTabSz="914378"/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30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7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  <a:lvl2pPr>
              <a:defRPr>
                <a:latin typeface="나눔고딕" pitchFamily="50" charset="-127"/>
                <a:ea typeface="나눔고딕" pitchFamily="50" charset="-127"/>
              </a:defRPr>
            </a:lvl2pPr>
            <a:lvl3pPr>
              <a:defRPr>
                <a:latin typeface="나눔고딕" pitchFamily="50" charset="-127"/>
                <a:ea typeface="나눔고딕" pitchFamily="50" charset="-127"/>
              </a:defRPr>
            </a:lvl3pPr>
            <a:lvl4pPr>
              <a:defRPr>
                <a:latin typeface="나눔고딕" pitchFamily="50" charset="-127"/>
                <a:ea typeface="나눔고딕" pitchFamily="50" charset="-127"/>
              </a:defRPr>
            </a:lvl4pPr>
            <a:lvl5pPr>
              <a:defRPr>
                <a:latin typeface="나눔고딕" pitchFamily="50" charset="-127"/>
                <a:ea typeface="나눔고딕" pitchFamily="50" charset="-127"/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pPr defTabSz="914378"/>
            <a:fld id="{8761FD00-3F21-42CF-9EF5-8F6D81CE3AFD}" type="datetimeFigureOut">
              <a:rPr lang="ko-KR" altLang="en-US" smtClean="0">
                <a:solidFill>
                  <a:prstClr val="black"/>
                </a:solidFill>
              </a:rPr>
              <a:pPr defTabSz="914378"/>
              <a:t>2023-05-11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pPr defTabSz="914378"/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346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2938" y="6244631"/>
            <a:ext cx="2134139" cy="476589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914378">
              <a:defRPr/>
            </a:pPr>
            <a:fld id="{920E8093-5EF1-4DE2-AA3B-A1407D54BC20}" type="slidenum">
              <a:rPr lang="en-US" altLang="ko-KR" smtClean="0">
                <a:solidFill>
                  <a:prstClr val="black"/>
                </a:solidFill>
              </a:rPr>
              <a:pPr defTabSz="914378">
                <a:defRPr/>
              </a:pPr>
              <a:t>‹#›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69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863605"/>
            <a:ext cx="8229600" cy="693739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7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7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0889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3058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battery.com/?home" TargetMode="External"/><Relationship Id="rId3" Type="http://schemas.openxmlformats.org/officeDocument/2006/relationships/slideLayout" Target="../slideLayouts/slideLayout7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Relationship Id="rId9" Type="http://schemas.openxmlformats.org/officeDocument/2006/relationships/image" Target="../media/image9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5" y="5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5" y="6535740"/>
            <a:ext cx="8496300" cy="323851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49" y="6635750"/>
            <a:ext cx="1502582" cy="1108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rgbClr val="FFFFFF"/>
              </a:buClr>
              <a:buFont typeface="Arial" charset="0"/>
              <a:buChar char="©"/>
              <a:defRPr/>
            </a:pPr>
            <a:r>
              <a:rPr lang="en-US" sz="800" smtClean="0">
                <a:solidFill>
                  <a:srgbClr val="FFFFFF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574300" y="6635750"/>
            <a:ext cx="249033" cy="1108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rgbClr val="333399"/>
              </a:buClr>
              <a:buFont typeface="Arial" charset="0"/>
              <a:buNone/>
            </a:pPr>
            <a:fld id="{75600150-B41F-4914-AC83-D95B3DFBADC8}" type="slidenum">
              <a:rPr lang="en-US" altLang="ko-KR" sz="800">
                <a:solidFill>
                  <a:srgbClr val="FFFFFF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rgbClr val="333399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4"/>
            <a:ext cx="8229600" cy="693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val="1230339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/>
          <p:cNvCxnSpPr/>
          <p:nvPr userDrawn="1"/>
        </p:nvCxnSpPr>
        <p:spPr>
          <a:xfrm>
            <a:off x="364803" y="737333"/>
            <a:ext cx="84060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364801" y="6379211"/>
            <a:ext cx="8406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SEBANG 세방전지">
            <a:hlinkClick r:id="rId8"/>
          </p:cNvPr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68366" y="6452292"/>
            <a:ext cx="787124" cy="302740"/>
          </a:xfrm>
          <a:prstGeom prst="rect">
            <a:avLst/>
          </a:prstGeom>
          <a:noFill/>
        </p:spPr>
      </p:pic>
      <p:sp>
        <p:nvSpPr>
          <p:cNvPr id="10" name="부제목 2"/>
          <p:cNvSpPr txBox="1">
            <a:spLocks/>
          </p:cNvSpPr>
          <p:nvPr userDrawn="1"/>
        </p:nvSpPr>
        <p:spPr>
          <a:xfrm>
            <a:off x="264463" y="6387291"/>
            <a:ext cx="6721224" cy="456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8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800" b="0" i="0" u="none" strike="noStrike" kern="1200" cap="none" spc="-2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This</a:t>
            </a:r>
            <a:r>
              <a:rPr kumimoji="0" lang="ko-KR" altLang="en-US" sz="800" b="0" i="0" u="none" strike="noStrike" kern="1200" cap="none" spc="-2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-2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information is confidential and was prepared by SEBANG GLOBAL BATTERY CO,LTD. It is not to be relied on by any 3</a:t>
            </a:r>
            <a:r>
              <a:rPr kumimoji="0" lang="en-US" altLang="ko-KR" sz="800" b="0" i="0" u="none" strike="noStrike" kern="1200" cap="none" spc="-20" normalizeH="0" baseline="3000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rd</a:t>
            </a:r>
            <a:r>
              <a:rPr kumimoji="0" lang="en-US" altLang="ko-KR" sz="800" b="0" i="0" u="none" strike="noStrike" kern="1200" cap="none" spc="-2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 party without SEBANG GLOBAL BATTERY ’s prior written consent.</a:t>
            </a:r>
            <a:endParaRPr kumimoji="0" lang="ko-KR" altLang="en-US" sz="800" b="0" i="0" u="sng" strike="noStrike" kern="1200" cap="none" spc="-20" normalizeH="0" baseline="0" noProof="0">
              <a:ln>
                <a:noFill/>
              </a:ln>
              <a:solidFill>
                <a:srgbClr val="4495D2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11" name="SlideNumber"/>
          <p:cNvSpPr/>
          <p:nvPr userDrawn="1"/>
        </p:nvSpPr>
        <p:spPr>
          <a:xfrm>
            <a:off x="7515070" y="6485324"/>
            <a:ext cx="450923" cy="187329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marL="0" marR="0" lvl="0" indent="0" algn="ctr" defTabSz="914378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69BBE8-4DB2-4642-B003-B220ACD5A2F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378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fr-FR" sz="1200" b="1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맑은 고딕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6981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</p:sldLayoutIdLst>
  <p:hf hdr="0" ftr="0" dt="0"/>
  <p:txStyles>
    <p:titleStyle>
      <a:lvl1pPr algn="ctr" defTabSz="914378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j-cs"/>
        </a:defRPr>
      </a:lvl1pPr>
    </p:titleStyle>
    <p:bodyStyle>
      <a:lvl1pPr marL="342892" indent="-342892" algn="l" defTabSz="914378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742931" indent="-285743" algn="l" defTabSz="91437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2pPr>
      <a:lvl3pPr marL="1142972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3pPr>
      <a:lvl4pPr marL="1600160" indent="-228594" algn="l" defTabSz="91437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4pPr>
      <a:lvl5pPr marL="2057348" indent="-228594" algn="l" defTabSz="91437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5pPr>
      <a:lvl6pPr marL="2514537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441350" y="232768"/>
            <a:ext cx="7659043" cy="315912"/>
          </a:xfrm>
          <a:prstGeom prst="rect">
            <a:avLst/>
          </a:prstGeom>
        </p:spPr>
        <p:txBody>
          <a:bodyPr/>
          <a:lstStyle>
            <a:lvl1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lang="en-GB" altLang="ko-KR" sz="2000" b="1" dirty="0" smtClean="0">
                <a:solidFill>
                  <a:srgbClr val="336699"/>
                </a:solidFill>
                <a:latin typeface="Corbel" pitchFamily="34" charset="0"/>
                <a:ea typeface="맑은 고딕" panose="020B0503020000020004" pitchFamily="50" charset="-127"/>
                <a:cs typeface="+mj-cs"/>
              </a:defRPr>
            </a:lvl1pPr>
            <a:lvl2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2pPr>
            <a:lvl3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3pPr>
            <a:lvl4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4pPr>
            <a:lvl5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5pPr>
            <a:lvl6pPr marL="4572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39776">
              <a:defRPr/>
            </a:pP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 </a:t>
            </a:r>
            <a:r>
              <a:rPr lang="ko-KR" altLang="en-US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광주렌탈 </a:t>
            </a: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VOC </a:t>
            </a:r>
            <a:r>
              <a:rPr lang="ko-KR" altLang="en-US" sz="2400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청취 결과보고</a:t>
            </a:r>
            <a:endParaRPr lang="en-US" altLang="ko-KR" sz="2400" kern="0" dirty="0">
              <a:solidFill>
                <a:schemeClr val="tx1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974" y="725614"/>
            <a:ext cx="809839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lnSpc>
                <a:spcPct val="150000"/>
              </a:lnSpc>
              <a:spcBef>
                <a:spcPts val="600"/>
              </a:spcBef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장소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광주광역시 서구  </a:t>
            </a:r>
            <a:endParaRPr lang="ko-KR" altLang="en-US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일시 </a:t>
            </a:r>
            <a:r>
              <a:rPr lang="en-US" altLang="ko-KR" sz="120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’23.05.10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대상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김민상 대표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관리부장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4.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참석자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품질경영실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 박성철 책임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품질경영팀 배규한 책임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차량대리점팀 서부사업소 박종욱 사원</a:t>
            </a:r>
            <a:endParaRPr lang="en-US" altLang="ko-KR" sz="120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5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내용 요약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550186"/>
              </p:ext>
            </p:extLst>
          </p:nvPr>
        </p:nvGraphicFramePr>
        <p:xfrm>
          <a:off x="721010" y="2636912"/>
          <a:ext cx="7451390" cy="2537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8248">
                  <a:extLst>
                    <a:ext uri="{9D8B030D-6E8A-4147-A177-3AD203B41FA5}">
                      <a16:colId xmlns:a16="http://schemas.microsoft.com/office/drawing/2014/main" val="3628981215"/>
                    </a:ext>
                  </a:extLst>
                </a:gridCol>
                <a:gridCol w="6147078">
                  <a:extLst>
                    <a:ext uri="{9D8B030D-6E8A-4147-A177-3AD203B41FA5}">
                      <a16:colId xmlns:a16="http://schemas.microsoft.com/office/drawing/2014/main" val="429139484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311847904"/>
                    </a:ext>
                  </a:extLst>
                </a:gridCol>
              </a:tblGrid>
              <a:tr h="2345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구분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인터뷰 내용</a:t>
                      </a:r>
                      <a:endParaRPr lang="ko-KR" altLang="en-US" sz="12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12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8095416"/>
                  </a:ext>
                </a:extLst>
              </a:tr>
              <a:tr h="170038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광주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렌탈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장비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80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여대 운용중이며 약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10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여대에 세방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L-6240 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적용 중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기타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-NBA 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적용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장비 운용 중 단자 녹음 현상이 타사제품 대비 높으나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 Dual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 출시는 긍정적 평가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세방제품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사용결과 정제수 보충주기가 기존 제품대비 개선된 것으로 판단 됨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기대수명은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약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년이며 현재 세방제품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년째 정상 사용 중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 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-.NBA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약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사용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무보수 배터리로 교체 계획은 없으며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리듐인산철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배터리에 대해 관심이 있음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6.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자체 방전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Test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를 통해 배터리 상태 확인실시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-.L-6240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초기제품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75A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방전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Test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 약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110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분으로 양호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광주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093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96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441350" y="232768"/>
            <a:ext cx="7659043" cy="315912"/>
          </a:xfrm>
          <a:prstGeom prst="rect">
            <a:avLst/>
          </a:prstGeom>
        </p:spPr>
        <p:txBody>
          <a:bodyPr/>
          <a:lstStyle>
            <a:lvl1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lang="en-GB" altLang="ko-KR" sz="2000" b="1" dirty="0" smtClean="0">
                <a:solidFill>
                  <a:srgbClr val="336699"/>
                </a:solidFill>
                <a:latin typeface="Corbel" pitchFamily="34" charset="0"/>
                <a:ea typeface="맑은 고딕" panose="020B0503020000020004" pitchFamily="50" charset="-127"/>
                <a:cs typeface="+mj-cs"/>
              </a:defRPr>
            </a:lvl1pPr>
            <a:lvl2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2pPr>
            <a:lvl3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3pPr>
            <a:lvl4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4pPr>
            <a:lvl5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5pPr>
            <a:lvl6pPr marL="4572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39776">
              <a:defRPr/>
            </a:pP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 </a:t>
            </a:r>
            <a:r>
              <a:rPr lang="ko-KR" altLang="en-US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기린</a:t>
            </a:r>
            <a:r>
              <a:rPr lang="ko-KR" altLang="en-US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렌탈 </a:t>
            </a: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VOC </a:t>
            </a:r>
            <a:r>
              <a:rPr lang="ko-KR" altLang="en-US" sz="2400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청취 결과보고</a:t>
            </a:r>
            <a:endParaRPr lang="en-US" altLang="ko-KR" sz="2400" kern="0" dirty="0">
              <a:solidFill>
                <a:schemeClr val="tx1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974" y="725614"/>
            <a:ext cx="809839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lnSpc>
                <a:spcPct val="150000"/>
              </a:lnSpc>
              <a:spcBef>
                <a:spcPts val="600"/>
              </a:spcBef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장소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전라남도 함평군 월야면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lang="ko-KR" altLang="en-US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일시 </a:t>
            </a:r>
            <a:r>
              <a:rPr lang="en-US" altLang="ko-KR" sz="120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’23.05.10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대상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송재현 차장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lang="en-US" altLang="ko-KR" sz="120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4.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참석자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품질경영실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 박성철 책임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품질경영팀 배규한 책임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차량대리점팀 서부사업소 박종욱 사원</a:t>
            </a:r>
            <a:endParaRPr lang="en-US" altLang="ko-KR" sz="120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5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내용 요약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923096"/>
              </p:ext>
            </p:extLst>
          </p:nvPr>
        </p:nvGraphicFramePr>
        <p:xfrm>
          <a:off x="721010" y="2636912"/>
          <a:ext cx="7451390" cy="2811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8248">
                  <a:extLst>
                    <a:ext uri="{9D8B030D-6E8A-4147-A177-3AD203B41FA5}">
                      <a16:colId xmlns:a16="http://schemas.microsoft.com/office/drawing/2014/main" val="3628981215"/>
                    </a:ext>
                  </a:extLst>
                </a:gridCol>
                <a:gridCol w="6147078">
                  <a:extLst>
                    <a:ext uri="{9D8B030D-6E8A-4147-A177-3AD203B41FA5}">
                      <a16:colId xmlns:a16="http://schemas.microsoft.com/office/drawing/2014/main" val="429139484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311847904"/>
                    </a:ext>
                  </a:extLst>
                </a:gridCol>
              </a:tblGrid>
              <a:tr h="2345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구분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인터뷰 내용</a:t>
                      </a:r>
                      <a:endParaRPr lang="ko-KR" altLang="en-US" sz="12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12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8095416"/>
                  </a:ext>
                </a:extLst>
              </a:tr>
              <a:tr h="170038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기린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렌탈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장비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220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여대 보유중이며 현재 약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110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여대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가동 중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2.Trojan 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사용하였으나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’21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이후 세방제품 사용 중 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장비 운용 중 단자 풀림현상 발생이 잦으며 재 조임 반복 시 단자 녹음 현상이 발생 됨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-.Dual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 출시는 긍정적 평가하나 단자 녹음 현상에 대한 개선 요구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무보수 기대수명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4~5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년이나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사용결과 기대수명에 미달될 것으로 예상 됨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기대수명은 약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이상이며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Longest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품질에 대해 만족하고 있으나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Trojan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대비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정제수 보액 주기가 짧음에 따라 개선 요구 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-.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장기 렌탈장비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1~2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개월 이내 방문점검을 통한 정제수 보충이 이뤄지고 있으며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단기 렌탈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장비는 입고 후 점검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관리 진행 중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전남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함평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093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505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441350" y="232768"/>
            <a:ext cx="7659043" cy="315912"/>
          </a:xfrm>
          <a:prstGeom prst="rect">
            <a:avLst/>
          </a:prstGeom>
        </p:spPr>
        <p:txBody>
          <a:bodyPr/>
          <a:lstStyle>
            <a:lvl1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lang="en-GB" altLang="ko-KR" sz="2000" b="1" dirty="0" smtClean="0">
                <a:solidFill>
                  <a:srgbClr val="336699"/>
                </a:solidFill>
                <a:latin typeface="Corbel" pitchFamily="34" charset="0"/>
                <a:ea typeface="맑은 고딕" panose="020B0503020000020004" pitchFamily="50" charset="-127"/>
                <a:cs typeface="+mj-cs"/>
              </a:defRPr>
            </a:lvl1pPr>
            <a:lvl2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2pPr>
            <a:lvl3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3pPr>
            <a:lvl4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4pPr>
            <a:lvl5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5pPr>
            <a:lvl6pPr marL="4572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39776">
              <a:defRPr/>
            </a:pPr>
            <a:r>
              <a:rPr lang="en-US" altLang="ko-KR" sz="240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</a:t>
            </a: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 </a:t>
            </a:r>
            <a:r>
              <a:rPr lang="ko-KR" altLang="en-US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김제스파힐스</a:t>
            </a: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CC</a:t>
            </a:r>
            <a:r>
              <a:rPr lang="ko-KR" altLang="en-US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VOC </a:t>
            </a:r>
            <a:r>
              <a:rPr lang="ko-KR" altLang="en-US" sz="2400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청취 결과보고</a:t>
            </a:r>
            <a:endParaRPr lang="en-US" altLang="ko-KR" sz="2400" kern="0" dirty="0">
              <a:solidFill>
                <a:schemeClr val="tx1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974" y="725614"/>
            <a:ext cx="809839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lnSpc>
                <a:spcPct val="150000"/>
              </a:lnSpc>
              <a:spcBef>
                <a:spcPts val="600"/>
              </a:spcBef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장소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전라북도 김제시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lang="ko-KR" altLang="en-US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일시 </a:t>
            </a:r>
            <a:r>
              <a:rPr lang="en-US" altLang="ko-KR" sz="120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’23.05.11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대상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이성용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차장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lang="en-US" altLang="ko-KR" sz="120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4.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참석자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품질경영실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 박성철 책임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품질경영팀 배규한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책임</a:t>
            </a:r>
            <a:endParaRPr lang="en-US" altLang="ko-KR" sz="120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5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내용 요약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542680"/>
              </p:ext>
            </p:extLst>
          </p:nvPr>
        </p:nvGraphicFramePr>
        <p:xfrm>
          <a:off x="721010" y="2636912"/>
          <a:ext cx="7691834" cy="3633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8692">
                  <a:extLst>
                    <a:ext uri="{9D8B030D-6E8A-4147-A177-3AD203B41FA5}">
                      <a16:colId xmlns:a16="http://schemas.microsoft.com/office/drawing/2014/main" val="3628981215"/>
                    </a:ext>
                  </a:extLst>
                </a:gridCol>
                <a:gridCol w="6147078">
                  <a:extLst>
                    <a:ext uri="{9D8B030D-6E8A-4147-A177-3AD203B41FA5}">
                      <a16:colId xmlns:a16="http://schemas.microsoft.com/office/drawing/2014/main" val="429139484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311847904"/>
                    </a:ext>
                  </a:extLst>
                </a:gridCol>
              </a:tblGrid>
              <a:tr h="2345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구분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인터뷰 내용</a:t>
                      </a:r>
                      <a:endParaRPr lang="ko-KR" altLang="en-US" sz="12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12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8095416"/>
                  </a:ext>
                </a:extLst>
              </a:tr>
              <a:tr h="170038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김제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스파힐스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CC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카트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70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대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60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대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/120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(Max.)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으로 카트 부하율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200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％ 운용 중 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기존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Delta-Q 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충전기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Algorithm 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변경 후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(3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 →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정제수 보충 주기가 연장되고 악취 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미발생으로 만족도가 높음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→정제수 보충주기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: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동절기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개월이상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하절기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개월 주기 점검 관리 중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3.10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여년 전 제품보다 품질이 매우 향상 됨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 – 3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 향상 체감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기대수명은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년이나 안정적 운용을 위해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2.5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사용 후 배터리 교체 진행 중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5.US 8V 160Ah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약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2.5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사용으로 수명은 만족하나 용량이 낮음에 따라 안정적인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운용을 위해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Longest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 사용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6.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정제수 보충 시 단자 재조임을 실시함에 따라 운용 중 단자 녹음 현상은 발생되지 않으나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풀림현상은 미비하게 발생됨에 따라 개선요구 됨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신차 구입시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Li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장착 계획은 있으나 현재 운용중인 카트에 대해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Li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대체 계획은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없음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 –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가격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수명 만족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전북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김제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093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466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441350" y="232768"/>
            <a:ext cx="7659043" cy="315912"/>
          </a:xfrm>
          <a:prstGeom prst="rect">
            <a:avLst/>
          </a:prstGeom>
        </p:spPr>
        <p:txBody>
          <a:bodyPr/>
          <a:lstStyle>
            <a:lvl1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lang="en-GB" altLang="ko-KR" sz="2000" b="1" dirty="0" smtClean="0">
                <a:solidFill>
                  <a:srgbClr val="336699"/>
                </a:solidFill>
                <a:latin typeface="Corbel" pitchFamily="34" charset="0"/>
                <a:ea typeface="맑은 고딕" panose="020B0503020000020004" pitchFamily="50" charset="-127"/>
                <a:cs typeface="+mj-cs"/>
              </a:defRPr>
            </a:lvl1pPr>
            <a:lvl2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2pPr>
            <a:lvl3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3pPr>
            <a:lvl4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4pPr>
            <a:lvl5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5pPr>
            <a:lvl6pPr marL="4572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39776">
              <a:defRPr/>
            </a:pP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</a:t>
            </a: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 </a:t>
            </a:r>
            <a:r>
              <a:rPr lang="ko-KR" altLang="en-US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태양렌탈 </a:t>
            </a:r>
            <a:r>
              <a:rPr lang="en-US" altLang="ko-KR" sz="240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VOC </a:t>
            </a:r>
            <a:r>
              <a:rPr lang="ko-KR" altLang="en-US" sz="2400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청취 결과보고</a:t>
            </a:r>
            <a:endParaRPr lang="en-US" altLang="ko-KR" sz="2400" kern="0" dirty="0">
              <a:solidFill>
                <a:schemeClr val="tx1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974" y="725614"/>
            <a:ext cx="809839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lnSpc>
                <a:spcPct val="150000"/>
              </a:lnSpc>
              <a:spcBef>
                <a:spcPts val="600"/>
              </a:spcBef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장소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전라북도 김제시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lang="ko-KR" altLang="en-US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 </a:t>
            </a:r>
            <a:r>
              <a:rPr lang="ko-KR" altLang="en-US" sz="1200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일시 </a:t>
            </a:r>
            <a:r>
              <a:rPr lang="en-US" altLang="ko-KR" sz="120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’23.05.11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 </a:t>
            </a:r>
            <a:r>
              <a:rPr lang="ko-KR" altLang="en-US" sz="12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대상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곽은식 차장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lang="en-US" altLang="ko-KR" sz="120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4.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참석자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품질경영실 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 박성철 책임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품질경영팀 배규한 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책임</a:t>
            </a:r>
            <a:endParaRPr lang="en-US" altLang="ko-KR" sz="1200" smtClean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defTabSz="685800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5</a:t>
            </a:r>
            <a:r>
              <a:rPr lang="en-US" altLang="ko-KR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인터뷰 내용 요약</a:t>
            </a:r>
            <a:endParaRPr lang="en-US" altLang="ko-KR" sz="1200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109386"/>
              </p:ext>
            </p:extLst>
          </p:nvPr>
        </p:nvGraphicFramePr>
        <p:xfrm>
          <a:off x="721010" y="2636912"/>
          <a:ext cx="7691834" cy="2811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8692">
                  <a:extLst>
                    <a:ext uri="{9D8B030D-6E8A-4147-A177-3AD203B41FA5}">
                      <a16:colId xmlns:a16="http://schemas.microsoft.com/office/drawing/2014/main" val="3628981215"/>
                    </a:ext>
                  </a:extLst>
                </a:gridCol>
                <a:gridCol w="6147078">
                  <a:extLst>
                    <a:ext uri="{9D8B030D-6E8A-4147-A177-3AD203B41FA5}">
                      <a16:colId xmlns:a16="http://schemas.microsoft.com/office/drawing/2014/main" val="429139484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311847904"/>
                    </a:ext>
                  </a:extLst>
                </a:gridCol>
              </a:tblGrid>
              <a:tr h="2345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구분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인터뷰 내용</a:t>
                      </a:r>
                      <a:endParaRPr lang="ko-KR" altLang="en-US" sz="12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12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B w="38100" cmpd="sng"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8095416"/>
                  </a:ext>
                </a:extLst>
              </a:tr>
              <a:tr h="170038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태양렌탈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부하율이 높은 괘도차량 </a:t>
                      </a:r>
                      <a:r>
                        <a:rPr lang="en-US" altLang="ko-KR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80</a:t>
                      </a:r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대 운용 중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기대수명은 부하율이 높은 장비임에 따라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1.5~2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년이며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상태에 따라 교체 진행 중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품질수준은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Trojan&gt;US&gt;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세방 수준이나 가격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구입편의등으로 세방제품 사용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정제수 보충주기가 세방제품이 가장 짧음에 따라 개선요구되며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장비 운용 중 단자풀림현상이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Trojan,US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제품대비 가장 심하게 발생 됨에 따라 개선 요구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6.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무보수 배터리만 장착가능한 일부 장비에 무보수 배터리 적용중이며 수명은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1.5~2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사용 함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-.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가격은 높은편이나 유지보수 편의성이 높음에 따라 적용 중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 [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무보수 배터리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19~20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만원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7.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무보수 배터리 外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Longest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제품만 사용 중이며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무보수 제품 출시 검토 요청</a:t>
                      </a:r>
                      <a:endParaRPr lang="en-US" altLang="ko-KR" sz="1200" baseline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8.Longest Dual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 제품 출시에 대해서는 긍정적인 반응 임 </a:t>
                      </a:r>
                      <a:r>
                        <a:rPr lang="en-US" altLang="ko-KR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aseline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전북</a:t>
                      </a:r>
                      <a:endParaRPr lang="en-US" altLang="ko-KR" sz="120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김제</a:t>
                      </a:r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093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128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3_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39639D"/>
      </a:hlink>
      <a:folHlink>
        <a:srgbClr val="343434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17101</TotalTime>
  <Words>726</Words>
  <Application>Microsoft Office PowerPoint</Application>
  <PresentationFormat>화면 슬라이드 쇼(4:3)</PresentationFormat>
  <Paragraphs>88</Paragraphs>
  <Slides>4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4" baseType="lpstr">
      <vt:lpstr>Arial Unicode MS</vt:lpstr>
      <vt:lpstr>굴림</vt:lpstr>
      <vt:lpstr>나눔고딕</vt:lpstr>
      <vt:lpstr>맑은 고딕</vt:lpstr>
      <vt:lpstr>세방고딕 Regular</vt:lpstr>
      <vt:lpstr>Arial</vt:lpstr>
      <vt:lpstr>Verdana</vt:lpstr>
      <vt:lpstr>Custom Design</vt:lpstr>
      <vt:lpstr>13_Office 테마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SFA(영업 기회 관리) 개선안 </dc:title>
  <dc:creator>gbattery</dc:creator>
  <cp:lastModifiedBy>gbattery</cp:lastModifiedBy>
  <cp:revision>1491</cp:revision>
  <cp:lastPrinted>2019-09-25T22:53:33Z</cp:lastPrinted>
  <dcterms:created xsi:type="dcterms:W3CDTF">2014-12-22T07:44:03Z</dcterms:created>
  <dcterms:modified xsi:type="dcterms:W3CDTF">2023-05-10T23:53:01Z</dcterms:modified>
</cp:coreProperties>
</file>