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3"/>
  </p:notesMasterIdLst>
  <p:handoutMasterIdLst>
    <p:handoutMasterId r:id="rId24"/>
  </p:handoutMasterIdLst>
  <p:sldIdLst>
    <p:sldId id="374" r:id="rId3"/>
    <p:sldId id="375" r:id="rId4"/>
    <p:sldId id="394" r:id="rId5"/>
    <p:sldId id="571" r:id="rId6"/>
    <p:sldId id="572" r:id="rId7"/>
    <p:sldId id="573" r:id="rId8"/>
    <p:sldId id="574" r:id="rId9"/>
    <p:sldId id="575" r:id="rId10"/>
    <p:sldId id="576" r:id="rId11"/>
    <p:sldId id="540" r:id="rId12"/>
    <p:sldId id="562" r:id="rId13"/>
    <p:sldId id="563" r:id="rId14"/>
    <p:sldId id="564" r:id="rId15"/>
    <p:sldId id="541" r:id="rId16"/>
    <p:sldId id="542" r:id="rId17"/>
    <p:sldId id="557" r:id="rId18"/>
    <p:sldId id="544" r:id="rId19"/>
    <p:sldId id="565" r:id="rId20"/>
    <p:sldId id="566" r:id="rId21"/>
    <p:sldId id="568" r:id="rId22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03991"/>
    <a:srgbClr val="FF0000"/>
    <a:srgbClr val="0083CD"/>
    <a:srgbClr val="000000"/>
    <a:srgbClr val="333333"/>
    <a:srgbClr val="EAEAEA"/>
    <a:srgbClr val="80808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9926" autoAdjust="0"/>
    <p:restoredTop sz="98327" autoAdjust="0"/>
  </p:normalViewPr>
  <p:slideViewPr>
    <p:cSldViewPr snapToGrid="0" showGuides="1">
      <p:cViewPr>
        <p:scale>
          <a:sx n="75" d="100"/>
          <a:sy n="75" d="100"/>
        </p:scale>
        <p:origin x="-1470" y="108"/>
      </p:cViewPr>
      <p:guideLst>
        <p:guide orient="horz" pos="4074"/>
        <p:guide pos="3782"/>
      </p:guideLst>
    </p:cSldViewPr>
  </p:slideViewPr>
  <p:outlineViewPr>
    <p:cViewPr>
      <p:scale>
        <a:sx n="33" d="100"/>
        <a:sy n="33" d="100"/>
      </p:scale>
      <p:origin x="0" y="9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61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8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50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30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54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7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60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17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38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62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45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70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srmeu.sgnsis.com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get.adobe.com/kr/reade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SRM_2.4_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전자입찰 관리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 (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협력사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</a:t>
            </a:r>
          </a:p>
          <a:p>
            <a:pPr lvl="0" eaLnBrk="0" hangingPunct="0">
              <a:lnSpc>
                <a:spcPct val="150000"/>
              </a:lnSpc>
            </a:pP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v1.0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" name="Group 181"/>
          <p:cNvGraphicFramePr>
            <a:graphicFrameLocks noGrp="1"/>
          </p:cNvGraphicFramePr>
          <p:nvPr/>
        </p:nvGraphicFramePr>
        <p:xfrm>
          <a:off x="471714" y="1465490"/>
          <a:ext cx="8962572" cy="2340000"/>
        </p:xfrm>
        <a:graphic>
          <a:graphicData uri="http://schemas.openxmlformats.org/drawingml/2006/table">
            <a:tbl>
              <a:tblPr/>
              <a:tblGrid>
                <a:gridCol w="749106"/>
                <a:gridCol w="1827180"/>
                <a:gridCol w="4075571"/>
                <a:gridCol w="2310715"/>
              </a:tblGrid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 설명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메뉴 경로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협력사 포탈 안내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로그인 및 화면 구성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전자입찰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입찰자에 공시된 입찰 정보를 조회한다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경매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전자입찰 응찰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입찰에 대해 견적을 제출한다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경매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전자입찰 응찰 변경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입찰에 대해 기 제출한 견적을 변경한다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마감일 이내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경매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5314" y="1615277"/>
            <a:ext cx="7151686" cy="3363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21056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47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11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Internet Explorer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실행하고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주소창에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hlinkClick r:id="rId3"/>
                        </a:rPr>
                        <a:t>http://srmeu.sgnsis.com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사용자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비밀번호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로그인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사용자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협력사 코드이며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초기 접속 시 비밀번호는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‘init00’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비밀번호 분실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비밀번호 찾기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비밀번호 초기화 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팝업 창에 사용자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등록된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E-mail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보내기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임시 비밀번호가 입력한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E-mail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4" name="타원 23"/>
          <p:cNvSpPr/>
          <p:nvPr/>
        </p:nvSpPr>
        <p:spPr>
          <a:xfrm>
            <a:off x="3024712" y="3077253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4253437" y="3915453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411429" y="3287520"/>
            <a:ext cx="1927744" cy="4271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851082" y="3859358"/>
            <a:ext cx="718035" cy="1971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31" name="직선 화살표 연결선 30"/>
          <p:cNvCxnSpPr>
            <a:stCxn id="28" idx="3"/>
            <a:endCxn id="238599" idx="1"/>
          </p:cNvCxnSpPr>
          <p:nvPr/>
        </p:nvCxnSpPr>
        <p:spPr>
          <a:xfrm flipV="1">
            <a:off x="5569117" y="3712273"/>
            <a:ext cx="1294168" cy="245661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982013" y="1694346"/>
            <a:ext cx="4767060" cy="1693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863162" y="1638978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859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63285" y="2806700"/>
            <a:ext cx="2306116" cy="1811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직사각형 34"/>
          <p:cNvSpPr/>
          <p:nvPr/>
        </p:nvSpPr>
        <p:spPr>
          <a:xfrm>
            <a:off x="8343900" y="4246564"/>
            <a:ext cx="638175" cy="2022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7996762" y="4201203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22072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11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최초 로그인 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패스워드 변경 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이전비밀번호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초기비밀번호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‘init00’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변경할 비밀번호를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신규비밀번호는 최소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자리 이상이고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영문자과 숫자가 각각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자이상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포함되어야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비밀번호 등록이 완료된다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 b="2541"/>
          <a:stretch>
            <a:fillRect/>
          </a:stretch>
        </p:blipFill>
        <p:spPr bwMode="auto">
          <a:xfrm>
            <a:off x="433387" y="1587455"/>
            <a:ext cx="9039226" cy="3714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027607" y="3264695"/>
            <a:ext cx="1903293" cy="7993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3720037" y="3023278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015157" y="3327143"/>
            <a:ext cx="461843" cy="4574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6542612" y="3372528"/>
            <a:ext cx="280463" cy="288042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sz="10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810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81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 b="11893"/>
          <a:stretch>
            <a:fillRect/>
          </a:stretch>
        </p:blipFill>
        <p:spPr bwMode="auto">
          <a:xfrm>
            <a:off x="393701" y="1558150"/>
            <a:ext cx="9118600" cy="470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 bwMode="gray">
          <a:xfrm flipV="1">
            <a:off x="482600" y="4114799"/>
            <a:ext cx="1663700" cy="812800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b="1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6" name="직사각형 5"/>
          <p:cNvSpPr/>
          <p:nvPr/>
        </p:nvSpPr>
        <p:spPr bwMode="gray">
          <a:xfrm flipV="1">
            <a:off x="2247900" y="3568698"/>
            <a:ext cx="6845300" cy="2717802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 bwMode="gray">
          <a:xfrm flipV="1">
            <a:off x="482600" y="5016497"/>
            <a:ext cx="1663700" cy="555627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b="1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9" name="설명선 2 8"/>
          <p:cNvSpPr/>
          <p:nvPr/>
        </p:nvSpPr>
        <p:spPr bwMode="gray">
          <a:xfrm>
            <a:off x="1755140" y="3038794"/>
            <a:ext cx="1748155" cy="359726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23529"/>
              <a:gd name="adj5" fmla="val 294092"/>
              <a:gd name="adj6" fmla="val -46415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협력사 </a:t>
            </a:r>
            <a:r>
              <a:rPr lang="en-US" altLang="ko-KR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To-Do List </a:t>
            </a: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건수</a:t>
            </a:r>
            <a:endParaRPr lang="en-US" altLang="ko-KR" sz="105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0" name="설명선 2 9"/>
          <p:cNvSpPr/>
          <p:nvPr/>
        </p:nvSpPr>
        <p:spPr bwMode="gray">
          <a:xfrm>
            <a:off x="5033645" y="2804160"/>
            <a:ext cx="2089150" cy="379414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15683"/>
              <a:gd name="adj5" fmla="val 232513"/>
              <a:gd name="adj6" fmla="val -36888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공지사항</a:t>
            </a:r>
            <a:r>
              <a:rPr lang="en-US" altLang="ko-KR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, FAQ, </a:t>
            </a: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협업대화방</a:t>
            </a:r>
            <a:endParaRPr lang="en-US" altLang="ko-KR" sz="105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1" name="설명선 2 10"/>
          <p:cNvSpPr/>
          <p:nvPr/>
        </p:nvSpPr>
        <p:spPr bwMode="gray">
          <a:xfrm>
            <a:off x="2971483" y="4012882"/>
            <a:ext cx="1857692" cy="1044893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22161"/>
              <a:gd name="adj5" fmla="val 104260"/>
              <a:gd name="adj6" fmla="val -51180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algn="l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ko-KR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SRM </a:t>
            </a: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매뉴얼 다운로드</a:t>
            </a:r>
            <a:endParaRPr lang="en-US" altLang="ko-KR" sz="105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228600" indent="-228600" algn="l" fontAlgn="auto" latinLnBrk="0">
              <a:lnSpc>
                <a:spcPct val="150000"/>
              </a:lnSpc>
              <a:spcAft>
                <a:spcPts val="0"/>
              </a:spcAft>
              <a:buFontTx/>
              <a:buChar char="-"/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구매발주 협업</a:t>
            </a:r>
            <a:endParaRPr lang="en-US" altLang="ko-KR" sz="105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228600" indent="-228600" algn="l" fontAlgn="auto" latinLnBrk="0">
              <a:lnSpc>
                <a:spcPct val="150000"/>
              </a:lnSpc>
              <a:spcAft>
                <a:spcPts val="0"/>
              </a:spcAft>
              <a:buFontTx/>
              <a:buChar char="-"/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입찰 응찰</a:t>
            </a:r>
            <a:endParaRPr lang="en-US" altLang="ko-KR" sz="105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 marL="228600" indent="-228600" algn="l" fontAlgn="auto" latinLnBrk="0">
              <a:lnSpc>
                <a:spcPct val="150000"/>
              </a:lnSpc>
              <a:spcAft>
                <a:spcPts val="0"/>
              </a:spcAft>
              <a:buFontTx/>
              <a:buChar char="-"/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협력사정보 등록</a:t>
            </a:r>
            <a:endParaRPr lang="en-US" altLang="ko-KR" sz="105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7" name="직사각형 6"/>
          <p:cNvSpPr/>
          <p:nvPr/>
        </p:nvSpPr>
        <p:spPr bwMode="gray">
          <a:xfrm flipV="1">
            <a:off x="1739900" y="1752600"/>
            <a:ext cx="2933700" cy="393700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 bwMode="gray">
          <a:xfrm flipV="1">
            <a:off x="482600" y="5630859"/>
            <a:ext cx="1663700" cy="555627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27" tIns="45714" rIns="91427" bIns="45714" anchor="b"/>
          <a:lstStyle/>
          <a:p>
            <a:pPr algn="ctr" fontAlgn="auto" latinLnBrk="0">
              <a:spcAft>
                <a:spcPts val="0"/>
              </a:spcAft>
              <a:defRPr/>
            </a:pPr>
            <a:endParaRPr kumimoji="0" lang="ko-KR" altLang="en-US" sz="1200" kern="0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13" name="설명선 2 12"/>
          <p:cNvSpPr/>
          <p:nvPr/>
        </p:nvSpPr>
        <p:spPr bwMode="gray">
          <a:xfrm>
            <a:off x="2871471" y="5955986"/>
            <a:ext cx="2014855" cy="444818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22161"/>
              <a:gd name="adj5" fmla="val -9393"/>
              <a:gd name="adj6" fmla="val -39423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전자세금계산서 사이트 이동</a:t>
            </a:r>
            <a:endParaRPr lang="en-US" altLang="ko-KR" sz="105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7" name="설명선 2 16"/>
          <p:cNvSpPr/>
          <p:nvPr/>
        </p:nvSpPr>
        <p:spPr bwMode="gray">
          <a:xfrm>
            <a:off x="3519175" y="2261236"/>
            <a:ext cx="2367280" cy="379414"/>
          </a:xfrm>
          <a:prstGeom prst="borderCallout2">
            <a:avLst>
              <a:gd name="adj1" fmla="val 45426"/>
              <a:gd name="adj2" fmla="val -234"/>
              <a:gd name="adj3" fmla="val 46225"/>
              <a:gd name="adj4" fmla="val -15683"/>
              <a:gd name="adj5" fmla="val -49913"/>
              <a:gd name="adj6" fmla="val -34152"/>
            </a:avLst>
          </a:prstGeom>
          <a:solidFill>
            <a:schemeClr val="bg1"/>
          </a:solidFill>
          <a:ln w="6350">
            <a:solidFill>
              <a:srgbClr val="103991"/>
            </a:solidFill>
            <a:miter lim="800000"/>
            <a:headEnd/>
            <a:tailEnd type="oval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27" tIns="45714" rIns="91427" bIns="45714" anchor="ctr"/>
          <a:lstStyle/>
          <a:p>
            <a:pPr marL="228600" indent="-228600" fontAlgn="auto" latinLnBrk="0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협력사 포탈 </a:t>
            </a:r>
            <a:r>
              <a:rPr lang="ko-KR" altLang="en-US" sz="1050" b="1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메인메뉴</a:t>
            </a:r>
            <a:r>
              <a:rPr lang="ko-KR" altLang="en-US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lang="en-US" altLang="ko-KR" sz="105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(1~2 Level)</a:t>
            </a:r>
            <a:endParaRPr lang="en-US" altLang="ko-KR" sz="105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7" grpId="0" animBg="1"/>
      <p:bldP spid="12" grpId="0" animBg="1"/>
      <p:bldP spid="13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Group 29"/>
          <p:cNvGraphicFramePr>
            <a:graphicFrameLocks noGrp="1"/>
          </p:cNvGraphicFramePr>
          <p:nvPr/>
        </p:nvGraphicFramePr>
        <p:xfrm>
          <a:off x="330200" y="1320800"/>
          <a:ext cx="9232900" cy="4794249"/>
        </p:xfrm>
        <a:graphic>
          <a:graphicData uri="http://schemas.openxmlformats.org/drawingml/2006/table">
            <a:tbl>
              <a:tblPr/>
              <a:tblGrid>
                <a:gridCol w="6797831"/>
                <a:gridCol w="2435069"/>
              </a:tblGrid>
              <a:tr h="47942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신뢰할 수 있는 사이트 등록</a:t>
                      </a:r>
                    </a:p>
                    <a:p>
                      <a:pPr marL="228600" indent="-228600">
                        <a:defRPr/>
                      </a:pPr>
                      <a:endParaRPr lang="ko-KR" altLang="en-US" sz="1200" b="1" dirty="0" smtClean="0">
                        <a:solidFill>
                          <a:schemeClr val="tx1"/>
                        </a:solidFill>
                        <a:ea typeface="가는각진제목체" pitchFamily="18" charset="-127"/>
                      </a:endParaRPr>
                    </a:p>
                    <a:p>
                      <a:pPr marL="228600" indent="-228600"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인터넷익스플로어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도구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인터넷 옵션 선택</a:t>
                      </a: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보안 탭 이동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[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신뢰할수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있는 사이트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영역 선택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사이트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버튼을 클릭하면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신뢰할수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있는 사이트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팝업이 나옴</a:t>
                      </a: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altLang="ko-KR" sz="1200" dirty="0" err="1" smtClean="0">
                          <a:solidFill>
                            <a:schemeClr val="tx1"/>
                          </a:solidFill>
                        </a:rPr>
                        <a:t>sgnsis.com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입력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추가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버튼 클릭</a:t>
                      </a: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이영역에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적용할 보안수준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기본수준을 선택하고 최소로 낮춤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136" y="2027245"/>
            <a:ext cx="3887787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직선 화살표 연결선 10"/>
          <p:cNvCxnSpPr/>
          <p:nvPr/>
        </p:nvCxnSpPr>
        <p:spPr>
          <a:xfrm>
            <a:off x="3609975" y="3582985"/>
            <a:ext cx="330200" cy="46990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6049" y="3759207"/>
            <a:ext cx="3148013" cy="223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374299" y="1647440"/>
            <a:ext cx="512832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+mn-ea"/>
                <a:ea typeface="+mn-ea"/>
              </a:rPr>
              <a:t>- SAP EP</a:t>
            </a:r>
            <a:r>
              <a:rPr lang="ko-KR" altLang="en-US" dirty="0" smtClean="0">
                <a:latin typeface="+mn-ea"/>
                <a:ea typeface="+mn-ea"/>
              </a:rPr>
              <a:t>를 사용하기 위한 사전 환경 세팅 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신뢰할 수 있는 사이트 등록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100513" y="4514850"/>
            <a:ext cx="2843212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Group 29"/>
          <p:cNvGraphicFramePr>
            <a:graphicFrameLocks noGrp="1"/>
          </p:cNvGraphicFramePr>
          <p:nvPr/>
        </p:nvGraphicFramePr>
        <p:xfrm>
          <a:off x="330200" y="1320800"/>
          <a:ext cx="9232900" cy="4794249"/>
        </p:xfrm>
        <a:graphic>
          <a:graphicData uri="http://schemas.openxmlformats.org/drawingml/2006/table">
            <a:tbl>
              <a:tblPr/>
              <a:tblGrid>
                <a:gridCol w="6797831"/>
                <a:gridCol w="2435069"/>
              </a:tblGrid>
              <a:tr h="47942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호환성보기 설정</a:t>
                      </a:r>
                    </a:p>
                    <a:p>
                      <a:pPr marL="228600" indent="-228600">
                        <a:defRPr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인터넷익스플로어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도구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호환성 보기 설정</a:t>
                      </a: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FontTx/>
                        <a:buAutoNum type="arabicPeriod"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altLang="ko-KR" sz="1200" dirty="0" err="1" smtClean="0">
                          <a:solidFill>
                            <a:schemeClr val="tx1"/>
                          </a:solidFill>
                        </a:rPr>
                        <a:t>sgnsis.com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입력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&gt; 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추가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버튼 클릭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422250" y="1647440"/>
            <a:ext cx="44037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- SAP EP</a:t>
            </a:r>
            <a:r>
              <a:rPr lang="ko-KR" altLang="en-US" dirty="0" smtClean="0">
                <a:latin typeface="+mn-ea"/>
                <a:ea typeface="+mn-ea"/>
              </a:rPr>
              <a:t>를 사용하기 위한 사전 환경 세팅 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호환성 보기 설정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6" y="1981200"/>
            <a:ext cx="4356100" cy="326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0448" y="2681288"/>
            <a:ext cx="3500438" cy="325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직선 화살표 연결선 13"/>
          <p:cNvCxnSpPr/>
          <p:nvPr/>
        </p:nvCxnSpPr>
        <p:spPr>
          <a:xfrm>
            <a:off x="3057527" y="4100512"/>
            <a:ext cx="542925" cy="22860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Group 29"/>
          <p:cNvGraphicFramePr>
            <a:graphicFrameLocks noGrp="1"/>
          </p:cNvGraphicFramePr>
          <p:nvPr/>
        </p:nvGraphicFramePr>
        <p:xfrm>
          <a:off x="330200" y="1320800"/>
          <a:ext cx="9232900" cy="4794249"/>
        </p:xfrm>
        <a:graphic>
          <a:graphicData uri="http://schemas.openxmlformats.org/drawingml/2006/table">
            <a:tbl>
              <a:tblPr/>
              <a:tblGrid>
                <a:gridCol w="5899150"/>
                <a:gridCol w="3333750"/>
              </a:tblGrid>
              <a:tr h="47942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안내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설치가 필요한 응용 프로그램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200" b="1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228600" indent="-228600">
                        <a:defRPr/>
                      </a:pPr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buFontTx/>
                        <a:buAutoNum type="arabicPeriod"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Adobe Reader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PDF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파일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URL: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hlinkClick r:id="rId2"/>
                        </a:rPr>
                        <a:t>http://get.adobe.com/kr/reader/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용도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납품서 양식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buFontTx/>
                        <a:buAutoNum type="arabicPeriod"/>
                        <a:defRPr/>
                      </a:pPr>
                      <a:endParaRPr lang="en-US" altLang="ko-KR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lnSpc>
                          <a:spcPct val="150000"/>
                        </a:lnSpc>
                        <a:buFontTx/>
                        <a:buAutoNum type="arabicPeriod"/>
                        <a:defRPr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Microsoft Office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</a:rPr>
                        <a:t>제품군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XLS(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엑셀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파일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용도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견적 및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ASN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생성 시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 엑셀 업로드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다운로드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422250" y="1657354"/>
            <a:ext cx="453040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협력사 포탈에서 업무를 위한 응용 프로그램</a:t>
            </a:r>
            <a:endParaRPr lang="ko-KR" altLang="en-US" dirty="0">
              <a:latin typeface="+mn-ea"/>
              <a:ea typeface="+mn-ea"/>
            </a:endParaRPr>
          </a:p>
        </p:txBody>
      </p:sp>
      <p:grpSp>
        <p:nvGrpSpPr>
          <p:cNvPr id="2" name="그룹 10"/>
          <p:cNvGrpSpPr/>
          <p:nvPr/>
        </p:nvGrpSpPr>
        <p:grpSpPr>
          <a:xfrm>
            <a:off x="661988" y="2114550"/>
            <a:ext cx="3618206" cy="1800225"/>
            <a:chOff x="547688" y="2176464"/>
            <a:chExt cx="3608631" cy="1795461"/>
          </a:xfrm>
        </p:grpSpPr>
        <p:pic>
          <p:nvPicPr>
            <p:cNvPr id="23961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b="3067"/>
            <a:stretch>
              <a:fillRect/>
            </a:stretch>
          </p:blipFill>
          <p:spPr bwMode="auto">
            <a:xfrm>
              <a:off x="547688" y="2466975"/>
              <a:ext cx="3524250" cy="1504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9618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24187" y="2176464"/>
              <a:ext cx="1132132" cy="1009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90799" y="3948112"/>
            <a:ext cx="3438525" cy="1925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302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188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15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이벤트 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이벤트 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내역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입찰건에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대한 입찰자의 응찰 여부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우측 도표 참고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종료시간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견적제출 마감일자와 시간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상세내용을 조회하기 위해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번호를 클릭하거나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이벤트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9721658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2" cstate="print"/>
          <a:srcRect l="1848" t="38111" b="-6631"/>
          <a:stretch>
            <a:fillRect/>
          </a:stretch>
        </p:blipFill>
        <p:spPr bwMode="auto">
          <a:xfrm>
            <a:off x="399141" y="2357610"/>
            <a:ext cx="9102048" cy="2060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타원 15"/>
          <p:cNvSpPr/>
          <p:nvPr/>
        </p:nvSpPr>
        <p:spPr>
          <a:xfrm>
            <a:off x="3442226" y="189559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782197" y="3328684"/>
            <a:ext cx="781682" cy="1856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613424" y="297955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93781" y="3835094"/>
            <a:ext cx="2600325" cy="13335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5871990" y="3310016"/>
            <a:ext cx="867234" cy="21538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3" name="직선 연결선 22"/>
          <p:cNvCxnSpPr>
            <a:stCxn id="22" idx="2"/>
          </p:cNvCxnSpPr>
          <p:nvPr/>
        </p:nvCxnSpPr>
        <p:spPr>
          <a:xfrm>
            <a:off x="6305607" y="3525397"/>
            <a:ext cx="195492" cy="262454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2425" y="1657265"/>
            <a:ext cx="9001150" cy="641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1841595" y="2047875"/>
            <a:ext cx="704851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397620" y="20368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20294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26426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57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개요가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헤더 상세정보를 확인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 기한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 제출 마감일자와 시간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 금액의 통화 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1100-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세방전지본사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1200-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광주생산본부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1300-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창원생산본부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 입찰 건에 대한 대금지급조건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인도조건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 입찰 건에 대한 인도조건 및 위치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필수 등록 여부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옵션이 선택되어 있으면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등록시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견적 제출이 불가함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협상 여부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758590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43587" y="3948114"/>
            <a:ext cx="3188800" cy="1166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그룹 10"/>
          <p:cNvGrpSpPr/>
          <p:nvPr/>
        </p:nvGrpSpPr>
        <p:grpSpPr>
          <a:xfrm>
            <a:off x="419100" y="1585201"/>
            <a:ext cx="9067800" cy="2310524"/>
            <a:chOff x="419100" y="1585201"/>
            <a:chExt cx="9067800" cy="2310524"/>
          </a:xfrm>
        </p:grpSpPr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 b="31506"/>
            <a:stretch>
              <a:fillRect/>
            </a:stretch>
          </p:blipFill>
          <p:spPr bwMode="auto">
            <a:xfrm>
              <a:off x="419100" y="1585201"/>
              <a:ext cx="9067800" cy="23105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 b="6027"/>
            <a:stretch>
              <a:fillRect/>
            </a:stretch>
          </p:blipFill>
          <p:spPr bwMode="auto">
            <a:xfrm>
              <a:off x="2532063" y="2700339"/>
              <a:ext cx="2370137" cy="11223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직사각형 18"/>
          <p:cNvSpPr/>
          <p:nvPr/>
        </p:nvSpPr>
        <p:spPr>
          <a:xfrm>
            <a:off x="523874" y="2295526"/>
            <a:ext cx="661988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275286" y="22369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77520" y="2713990"/>
            <a:ext cx="4467860" cy="111887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5026549" y="27353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23" name="직선 연결선 22"/>
          <p:cNvCxnSpPr/>
          <p:nvPr/>
        </p:nvCxnSpPr>
        <p:spPr>
          <a:xfrm>
            <a:off x="3957638" y="3471863"/>
            <a:ext cx="1885949" cy="1059657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937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061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입찰 품목 정보가 하단에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품목 내역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입찰수량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품목에 대한 납품 요청일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 및 첨부파일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품목에 대해 추가 전달사항 및 첨부파일이 있는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건수가 표기됨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8570029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2" cstate="print"/>
          <a:srcRect b="14294"/>
          <a:stretch>
            <a:fillRect/>
          </a:stretch>
        </p:blipFill>
        <p:spPr bwMode="auto">
          <a:xfrm>
            <a:off x="381000" y="1597296"/>
            <a:ext cx="9144000" cy="2682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595314" y="3073400"/>
            <a:ext cx="8777286" cy="317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65230" y="2320926"/>
            <a:ext cx="554020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715042" y="22623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8926102" y="257726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302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57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32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 및 첨부파일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관련 전달사항 및 첨부파일이 조회화면으로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범주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필드를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세방전지 구매담당자의 전달사항이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세방전지 구매담당자가 첨부한 파일 조회 및 다운로드가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클릭해서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입찰 건에 대해 견적을 제출한다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3613446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 b="5037"/>
          <a:stretch>
            <a:fillRect/>
          </a:stretch>
        </p:blipFill>
        <p:spPr bwMode="auto">
          <a:xfrm>
            <a:off x="390525" y="1583143"/>
            <a:ext cx="9124950" cy="2745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1509730" y="2295526"/>
            <a:ext cx="1004870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573880" y="22369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92230" y="3070226"/>
            <a:ext cx="2414570" cy="1555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335880" y="26433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690812" y="3908426"/>
            <a:ext cx="788987" cy="1555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302417" y="380535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3850" y="1955799"/>
            <a:ext cx="2571750" cy="147684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4166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75200" y="3171825"/>
            <a:ext cx="2489200" cy="135868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cxnSp>
        <p:nvCxnSpPr>
          <p:cNvPr id="23" name="직선 연결선 22"/>
          <p:cNvCxnSpPr>
            <a:stCxn id="18" idx="6"/>
            <a:endCxn id="241668" idx="1"/>
          </p:cNvCxnSpPr>
          <p:nvPr/>
        </p:nvCxnSpPr>
        <p:spPr>
          <a:xfrm flipV="1">
            <a:off x="3656513" y="2694223"/>
            <a:ext cx="477337" cy="121273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>
            <a:stCxn id="19" idx="3"/>
            <a:endCxn id="241669" idx="1"/>
          </p:cNvCxnSpPr>
          <p:nvPr/>
        </p:nvCxnSpPr>
        <p:spPr>
          <a:xfrm flipV="1">
            <a:off x="3479799" y="3851169"/>
            <a:ext cx="1295401" cy="135044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2622550" y="1784351"/>
            <a:ext cx="504824" cy="1555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2205580" y="16654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595227"/>
            <a:ext cx="9124950" cy="361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904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1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정보를 확인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 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해당 입찰 건에 대한 견적 제출기한과 남은 시간 정보를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본 건에 대한 입찰 정보를 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인도조건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7295094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523874" y="2338389"/>
            <a:ext cx="661988" cy="2333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46599" y="19511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338511" y="2009776"/>
            <a:ext cx="2747963" cy="2333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904062" y="19082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9" y="2752720"/>
            <a:ext cx="2519360" cy="1214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409573" y="2886075"/>
            <a:ext cx="2476502" cy="10858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989785" y="275125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2489" y="2743201"/>
            <a:ext cx="3052761" cy="1471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19652" y="2790825"/>
            <a:ext cx="2291549" cy="139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334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046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8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선택하여 입찰 가격을 입력화면으로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품목 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 입찰 가격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입찰 금액을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우측 하단에 전체 품목에 대한 견적 총액을 최종 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5" name="그룹 14"/>
          <p:cNvGrpSpPr/>
          <p:nvPr/>
        </p:nvGrpSpPr>
        <p:grpSpPr>
          <a:xfrm>
            <a:off x="393700" y="1584292"/>
            <a:ext cx="9118600" cy="3257616"/>
            <a:chOff x="393700" y="1584292"/>
            <a:chExt cx="9118600" cy="3257616"/>
          </a:xfrm>
        </p:grpSpPr>
        <p:pic>
          <p:nvPicPr>
            <p:cNvPr id="24371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3700" y="1584292"/>
              <a:ext cx="9118600" cy="3257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3716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74050" y="4584700"/>
              <a:ext cx="1108075" cy="143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6457463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5267325" y="2901951"/>
            <a:ext cx="803276" cy="4984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789512" y="19352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09662" y="2314576"/>
            <a:ext cx="538163" cy="2412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833248" y="44609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8229600" y="4535490"/>
            <a:ext cx="1174750" cy="2365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109099" y="248296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87" y="1617339"/>
            <a:ext cx="9039226" cy="262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2420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112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8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 및 첨부파일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전달사항 및 첨부파일 등록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입찰자 텍스트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비고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입찰 담당자에게 전달사항을 입력하고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첨부파일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첨부할 파일을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선택되어 있으면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첨부파일을 필수로 등록하여야 견적 제출이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정보 입력이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417409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549277" y="2781300"/>
            <a:ext cx="349248" cy="1762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947626" y="255694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09574" y="1773236"/>
            <a:ext cx="347663" cy="2412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870473" y="16812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255284" y="33989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49277" y="3604260"/>
            <a:ext cx="655636" cy="1762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0" name="직선 연결선 19"/>
          <p:cNvCxnSpPr>
            <a:stCxn id="8" idx="6"/>
          </p:cNvCxnSpPr>
          <p:nvPr/>
        </p:nvCxnSpPr>
        <p:spPr>
          <a:xfrm flipV="1">
            <a:off x="1268259" y="2609850"/>
            <a:ext cx="1427315" cy="119288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>
            <a:stCxn id="16" idx="6"/>
            <a:endCxn id="249860" idx="1"/>
          </p:cNvCxnSpPr>
          <p:nvPr/>
        </p:nvCxnSpPr>
        <p:spPr>
          <a:xfrm>
            <a:off x="1575917" y="3571148"/>
            <a:ext cx="1580033" cy="161860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98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55950" y="3132140"/>
            <a:ext cx="3276483" cy="120173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4986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30500" y="1520826"/>
            <a:ext cx="2327275" cy="146318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574799" y="2325686"/>
            <a:ext cx="923926" cy="2412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471502" y="193782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28720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6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92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대한 견적을 제출하면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                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 기한 내에서 제출한 견적에 대한 변경이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제출기한 이후 변경 불가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576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566831"/>
            <a:ext cx="9096376" cy="3724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1663181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406400" y="2011363"/>
            <a:ext cx="18859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06401" y="1758952"/>
            <a:ext cx="4508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396379" y="19508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948579" y="15698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576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57475" y="5449889"/>
            <a:ext cx="24479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4769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46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303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경매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입찰에 대해 제출한 응찰 번호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입찰에 대한 응찰 여부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클릭하여 응찰 조회화면으로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7527093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2" cstate="print"/>
          <a:srcRect l="3085" t="35922"/>
          <a:stretch>
            <a:fillRect/>
          </a:stretch>
        </p:blipFill>
        <p:spPr bwMode="auto">
          <a:xfrm>
            <a:off x="428586" y="2324559"/>
            <a:ext cx="9086889" cy="2056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5310130" y="3613532"/>
            <a:ext cx="729007" cy="2091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062624" y="321716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425" y="1657265"/>
            <a:ext cx="9001150" cy="641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1852612" y="2047875"/>
            <a:ext cx="704851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408637" y="20368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3272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4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65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선택하여 입찰 품목 상세화면으로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응찰내용 변경을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 모드로 전환된다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 변경은 제출기한 내에서만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2" cstate="print"/>
          <a:srcRect b="2826"/>
          <a:stretch>
            <a:fillRect/>
          </a:stretch>
        </p:blipFill>
        <p:spPr bwMode="auto">
          <a:xfrm>
            <a:off x="433387" y="1610902"/>
            <a:ext cx="9039226" cy="331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5353512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1152526" y="2331659"/>
            <a:ext cx="490537" cy="2127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727726" y="225398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23865" y="1790321"/>
            <a:ext cx="447674" cy="1984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984776" y="166978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0957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90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92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품목 상세화면의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 입찰 가격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필드에서 견적 금액을 변경한다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 및 첨부파일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탭에서 전달사항 및 첨부파일 등록이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전자입찰 응찰 부분 참고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클릭해서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견적을 최종 제출한다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견적 제출이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             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892357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590389"/>
            <a:ext cx="9124950" cy="3305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352425" y="1758953"/>
            <a:ext cx="394335" cy="1984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799036" y="179336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267325" y="3079753"/>
            <a:ext cx="815975" cy="31114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015436" y="268236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98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3613" y="5903913"/>
            <a:ext cx="221932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17279</TotalTime>
  <Words>1058</Words>
  <Application>Microsoft Office PowerPoint</Application>
  <PresentationFormat>A4 용지(210x297mm)</PresentationFormat>
  <Paragraphs>264</Paragraphs>
  <Slides>20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3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김효섭</cp:lastModifiedBy>
  <cp:revision>657</cp:revision>
  <cp:lastPrinted>2006-08-30T13:33:06Z</cp:lastPrinted>
  <dcterms:created xsi:type="dcterms:W3CDTF">2008-05-17T00:48:54Z</dcterms:created>
  <dcterms:modified xsi:type="dcterms:W3CDTF">2013-03-29T12:04:29Z</dcterms:modified>
</cp:coreProperties>
</file>