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69"/>
  </p:notesMasterIdLst>
  <p:handoutMasterIdLst>
    <p:handoutMasterId r:id="rId70"/>
  </p:handoutMasterIdLst>
  <p:sldIdLst>
    <p:sldId id="374" r:id="rId3"/>
    <p:sldId id="375" r:id="rId4"/>
    <p:sldId id="450" r:id="rId5"/>
    <p:sldId id="391" r:id="rId6"/>
    <p:sldId id="392" r:id="rId7"/>
    <p:sldId id="457" r:id="rId8"/>
    <p:sldId id="504" r:id="rId9"/>
    <p:sldId id="394" r:id="rId10"/>
    <p:sldId id="396" r:id="rId11"/>
    <p:sldId id="449" r:id="rId12"/>
    <p:sldId id="458" r:id="rId13"/>
    <p:sldId id="508" r:id="rId14"/>
    <p:sldId id="459" r:id="rId15"/>
    <p:sldId id="460" r:id="rId16"/>
    <p:sldId id="461" r:id="rId17"/>
    <p:sldId id="462" r:id="rId18"/>
    <p:sldId id="494" r:id="rId19"/>
    <p:sldId id="463" r:id="rId20"/>
    <p:sldId id="451" r:id="rId21"/>
    <p:sldId id="505" r:id="rId22"/>
    <p:sldId id="452" r:id="rId23"/>
    <p:sldId id="495" r:id="rId24"/>
    <p:sldId id="454" r:id="rId25"/>
    <p:sldId id="464" r:id="rId26"/>
    <p:sldId id="518" r:id="rId27"/>
    <p:sldId id="517" r:id="rId28"/>
    <p:sldId id="509" r:id="rId29"/>
    <p:sldId id="516" r:id="rId30"/>
    <p:sldId id="496" r:id="rId31"/>
    <p:sldId id="465" r:id="rId32"/>
    <p:sldId id="466" r:id="rId33"/>
    <p:sldId id="467" r:id="rId34"/>
    <p:sldId id="468" r:id="rId35"/>
    <p:sldId id="506" r:id="rId36"/>
    <p:sldId id="469" r:id="rId37"/>
    <p:sldId id="470" r:id="rId38"/>
    <p:sldId id="471" r:id="rId39"/>
    <p:sldId id="472" r:id="rId40"/>
    <p:sldId id="473" r:id="rId41"/>
    <p:sldId id="474" r:id="rId42"/>
    <p:sldId id="475" r:id="rId43"/>
    <p:sldId id="507" r:id="rId44"/>
    <p:sldId id="476" r:id="rId45"/>
    <p:sldId id="477" r:id="rId46"/>
    <p:sldId id="478" r:id="rId47"/>
    <p:sldId id="479" r:id="rId48"/>
    <p:sldId id="480" r:id="rId49"/>
    <p:sldId id="481" r:id="rId50"/>
    <p:sldId id="482" r:id="rId51"/>
    <p:sldId id="493" r:id="rId52"/>
    <p:sldId id="492" r:id="rId53"/>
    <p:sldId id="485" r:id="rId54"/>
    <p:sldId id="486" r:id="rId55"/>
    <p:sldId id="487" r:id="rId56"/>
    <p:sldId id="488" r:id="rId57"/>
    <p:sldId id="489" r:id="rId58"/>
    <p:sldId id="490" r:id="rId59"/>
    <p:sldId id="491" r:id="rId60"/>
    <p:sldId id="497" r:id="rId61"/>
    <p:sldId id="498" r:id="rId62"/>
    <p:sldId id="499" r:id="rId63"/>
    <p:sldId id="500" r:id="rId64"/>
    <p:sldId id="501" r:id="rId65"/>
    <p:sldId id="502" r:id="rId66"/>
    <p:sldId id="503" r:id="rId67"/>
    <p:sldId id="483" r:id="rId68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100" d="100"/>
          <a:sy n="100" d="100"/>
        </p:scale>
        <p:origin x="-1944" y="-43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50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71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5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3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7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91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6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51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4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9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5.png"/><Relationship Id="rId18" Type="http://schemas.openxmlformats.org/officeDocument/2006/relationships/image" Target="../media/image9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17" Type="http://schemas.openxmlformats.org/officeDocument/2006/relationships/image" Target="../media/image89.png"/><Relationship Id="rId2" Type="http://schemas.openxmlformats.org/officeDocument/2006/relationships/image" Target="../media/image74.png"/><Relationship Id="rId16" Type="http://schemas.openxmlformats.org/officeDocument/2006/relationships/image" Target="../media/image88.png"/><Relationship Id="rId20" Type="http://schemas.openxmlformats.org/officeDocument/2006/relationships/image" Target="../media/image9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5" Type="http://schemas.openxmlformats.org/officeDocument/2006/relationships/image" Target="../media/image87.png"/><Relationship Id="rId10" Type="http://schemas.openxmlformats.org/officeDocument/2006/relationships/image" Target="../media/image82.png"/><Relationship Id="rId19" Type="http://schemas.openxmlformats.org/officeDocument/2006/relationships/image" Target="../media/image91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Relationship Id="rId14" Type="http://schemas.openxmlformats.org/officeDocument/2006/relationships/image" Target="../media/image86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image" Target="../media/image104.png"/><Relationship Id="rId18" Type="http://schemas.openxmlformats.org/officeDocument/2006/relationships/image" Target="../media/image109.pn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12" Type="http://schemas.openxmlformats.org/officeDocument/2006/relationships/image" Target="../media/image103.png"/><Relationship Id="rId17" Type="http://schemas.openxmlformats.org/officeDocument/2006/relationships/image" Target="../media/image108.png"/><Relationship Id="rId2" Type="http://schemas.openxmlformats.org/officeDocument/2006/relationships/image" Target="../media/image93.png"/><Relationship Id="rId16" Type="http://schemas.openxmlformats.org/officeDocument/2006/relationships/image" Target="../media/image10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7.png"/><Relationship Id="rId11" Type="http://schemas.openxmlformats.org/officeDocument/2006/relationships/image" Target="../media/image102.png"/><Relationship Id="rId5" Type="http://schemas.openxmlformats.org/officeDocument/2006/relationships/image" Target="../media/image96.png"/><Relationship Id="rId15" Type="http://schemas.openxmlformats.org/officeDocument/2006/relationships/image" Target="../media/image106.png"/><Relationship Id="rId10" Type="http://schemas.openxmlformats.org/officeDocument/2006/relationships/image" Target="../media/image101.png"/><Relationship Id="rId19" Type="http://schemas.openxmlformats.org/officeDocument/2006/relationships/image" Target="../media/image110.png"/><Relationship Id="rId4" Type="http://schemas.openxmlformats.org/officeDocument/2006/relationships/image" Target="../media/image95.png"/><Relationship Id="rId9" Type="http://schemas.openxmlformats.org/officeDocument/2006/relationships/image" Target="../media/image100.png"/><Relationship Id="rId14" Type="http://schemas.openxmlformats.org/officeDocument/2006/relationships/image" Target="../media/image105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표준 오더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/ Sample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9387908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 오더 진행에 대해 전반적인 프로세스를 이해하고 단계별 작업 내용에 대해 숙지한다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447675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447675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I.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Process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 대한 이해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447675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II.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수송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요청에 대한 이해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447675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III.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재고 확인 에 대한 이해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447675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IV.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배송 요청에 대한 이해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447675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V.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매출 처리에 대한 이해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447675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VI.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매출 반제 처리에 대한 이해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일반 계좌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가상 계좌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자수 어음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타수 어음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 카드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/ Sample</a:t>
            </a:r>
            <a:endParaRPr lang="ko-KR" altLang="en-US" dirty="0" smtClean="0">
              <a:latin typeface="+mn-ea"/>
              <a:ea typeface="+mn-ea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320" y="1343025"/>
            <a:ext cx="8998989" cy="4912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59090499"/>
              </p:ext>
            </p:extLst>
          </p:nvPr>
        </p:nvGraphicFramePr>
        <p:xfrm>
          <a:off x="469902" y="1352550"/>
          <a:ext cx="8969374" cy="4886433"/>
        </p:xfrm>
        <a:graphic>
          <a:graphicData uri="http://schemas.openxmlformats.org/drawingml/2006/table">
            <a:tbl>
              <a:tblPr/>
              <a:tblGrid>
                <a:gridCol w="606470"/>
                <a:gridCol w="1474679"/>
                <a:gridCol w="1674710"/>
                <a:gridCol w="3108957"/>
                <a:gridCol w="1100159"/>
                <a:gridCol w="1004399"/>
              </a:tblGrid>
              <a:tr h="446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15181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01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수송업무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재고 조회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생산요청하여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완료된 재고 확인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영업기획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ZSDR0430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02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수송업무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err="1" smtClean="0">
                          <a:latin typeface="+mn-ea"/>
                          <a:ea typeface="+mn-ea"/>
                        </a:rPr>
                        <a:t>수송오더입력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수송 </a:t>
                      </a:r>
                      <a:r>
                        <a:rPr lang="ko-KR" altLang="en-US" sz="11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오더입력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영업기획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ME21N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03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수송업무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수송</a:t>
                      </a: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DO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수송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영업기획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VL10B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04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수송업무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이동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WMS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출고 및 입고 완료내역 확인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영업기획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ZSDR0050/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ZSDR0430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05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관리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재고 조회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고객으로 </a:t>
                      </a:r>
                      <a:r>
                        <a:rPr lang="ko-KR" altLang="en-US" sz="1100" b="0" i="0" u="none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부터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의 주문 확인 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ZSDR0380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ZSDR0400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ZSDR0430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06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관리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SO</a:t>
                      </a:r>
                      <a:r>
                        <a:rPr kumimoji="1"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100" baseline="0" dirty="0" smtClean="0">
                          <a:latin typeface="+mn-ea"/>
                          <a:ea typeface="+mn-ea"/>
                        </a:rPr>
                        <a:t>입력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SO</a:t>
                      </a:r>
                      <a:r>
                        <a:rPr 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입력작업 진행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424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07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배송 관리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DO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진행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 </a:t>
                      </a:r>
                      <a:r>
                        <a:rPr lang="ko-KR" altLang="en-US" sz="1100" b="0" i="0" u="none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생성작업 진행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08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배송 관리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출고확정</a:t>
                      </a: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Batch job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으로 자동 출고 확정</a:t>
                      </a: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산전 설치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Order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제외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Batch job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VL02N</a:t>
                      </a: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09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배송 관리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Billing</a:t>
                      </a:r>
                      <a:r>
                        <a:rPr lang="en-US" altLang="ko-KR" sz="11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확정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Batch job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으로 자동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Billing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확정</a:t>
                      </a: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Batch job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VF04</a:t>
                      </a: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09431300"/>
              </p:ext>
            </p:extLst>
          </p:nvPr>
        </p:nvGraphicFramePr>
        <p:xfrm>
          <a:off x="469902" y="1352550"/>
          <a:ext cx="8969374" cy="4310275"/>
        </p:xfrm>
        <a:graphic>
          <a:graphicData uri="http://schemas.openxmlformats.org/drawingml/2006/table">
            <a:tbl>
              <a:tblPr/>
              <a:tblGrid>
                <a:gridCol w="606470"/>
                <a:gridCol w="1474679"/>
                <a:gridCol w="1674710"/>
                <a:gridCol w="3108957"/>
                <a:gridCol w="1100159"/>
                <a:gridCol w="1004399"/>
              </a:tblGrid>
              <a:tr h="446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15181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10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매출 관리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전자세금계산서 발행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매출 전자세금계산서 발행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ZFIR0020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11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매출 관리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전자세금계산서 관리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발행된 전자세금계산서 송신 및 승인 확인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ZSBDTIAR02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12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수금업무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현금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입금확인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입금내역 확인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ZTRR0010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13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수금업무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현금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수금반제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해당 매출에 대해 입금 반제 처리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F-30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14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수금업무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현금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반제결과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반제된 내역 확인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FBL5N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15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수금업무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어음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어음확인 및 수탁전기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어음 수탁내역 확인 및 수탁 확정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ZTRR0020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424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16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수금업무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어음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어음반제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해당 매출에 대해 어음 반제 처리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F-30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17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수금업무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어음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반제결과 확인</a:t>
                      </a: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반제된 내역 확인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FBL5N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271464" y="87313"/>
            <a:ext cx="6337719" cy="431800"/>
          </a:xfrm>
        </p:spPr>
        <p:txBody>
          <a:bodyPr/>
          <a:lstStyle/>
          <a:p>
            <a:pPr marL="285750" indent="-285750" latinLnBrk="1"/>
            <a:r>
              <a:rPr kumimoji="1" lang="en-US" altLang="ko-KR" dirty="0" smtClean="0"/>
              <a:t>PART Ⅱ  : </a:t>
            </a:r>
            <a:r>
              <a:rPr kumimoji="1" lang="ko-KR" altLang="en-US" dirty="0" smtClean="0"/>
              <a:t>영업 관련 </a:t>
            </a:r>
            <a:r>
              <a:rPr kumimoji="1" lang="en-US" altLang="ko-KR" dirty="0" smtClean="0"/>
              <a:t>SAP </a:t>
            </a:r>
            <a:r>
              <a:rPr kumimoji="1" lang="ko-KR" altLang="en-US" dirty="0" smtClean="0"/>
              <a:t>조직 </a:t>
            </a:r>
            <a:r>
              <a:rPr kumimoji="1" lang="en-US" altLang="ko-KR" dirty="0" smtClean="0"/>
              <a:t>– </a:t>
            </a:r>
            <a:r>
              <a:rPr kumimoji="1" lang="ko-KR" altLang="en-US" dirty="0" smtClean="0"/>
              <a:t>저장위치</a:t>
            </a:r>
            <a:endParaRPr kumimoji="1" lang="en-US" altLang="ko-KR" dirty="0">
              <a:solidFill>
                <a:schemeClr val="tx2"/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26345214"/>
              </p:ext>
            </p:extLst>
          </p:nvPr>
        </p:nvGraphicFramePr>
        <p:xfrm>
          <a:off x="416497" y="1058626"/>
          <a:ext cx="2307654" cy="3167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114"/>
                <a:gridCol w="1712540"/>
              </a:tblGrid>
              <a:tr h="3167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플랜트</a:t>
                      </a:r>
                      <a:endParaRPr lang="ko-KR" altLang="en-US" sz="1050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/>
                        <a:t>플랜트명</a:t>
                      </a:r>
                      <a:endParaRPr lang="ko-KR" altLang="en-US" sz="1050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49" y="1381124"/>
            <a:ext cx="2286001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" y="2271713"/>
            <a:ext cx="2228850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8488" y="1085850"/>
            <a:ext cx="1985961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1649" y="1076325"/>
            <a:ext cx="1894511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71320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51267406"/>
              </p:ext>
            </p:extLst>
          </p:nvPr>
        </p:nvGraphicFramePr>
        <p:xfrm>
          <a:off x="631825" y="2060575"/>
          <a:ext cx="8528050" cy="245665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수송업무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재고 조회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ZSDR0380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ZSDR0400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ZSDR0430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수송 오더 입력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ME21N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수송</a:t>
                      </a: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DO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VL10B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운송 중</a:t>
                      </a: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재고 이동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MB5T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업무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Plant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 모양을 클릭하여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단축키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F8)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조회조건에서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또는 자재코드를 필수 입력해야 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Onhand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ZSDR0430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Onhand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4" y="1666875"/>
            <a:ext cx="4881562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2009775" y="2495550"/>
            <a:ext cx="1152525" cy="5524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09576" y="1924050"/>
            <a:ext cx="323850" cy="3238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14"/>
          <p:cNvSpPr>
            <a:spLocks noChangeArrowheads="1"/>
          </p:cNvSpPr>
          <p:nvPr/>
        </p:nvSpPr>
        <p:spPr bwMode="auto">
          <a:xfrm>
            <a:off x="4559052" y="2570730"/>
            <a:ext cx="288032" cy="288032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>
              <a:spcBef>
                <a:spcPct val="100000"/>
              </a:spcBef>
            </a:pPr>
            <a:endParaRPr kumimoji="1" lang="ko-KR" altLang="en-US" sz="2400" b="0" u="sng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모서리가 둥근 사각형 설명선 7"/>
          <p:cNvSpPr/>
          <p:nvPr/>
        </p:nvSpPr>
        <p:spPr bwMode="auto">
          <a:xfrm>
            <a:off x="1280592" y="1719334"/>
            <a:ext cx="2664296" cy="792088"/>
          </a:xfrm>
          <a:prstGeom prst="wedgeRoundRectCallout">
            <a:avLst>
              <a:gd name="adj1" fmla="val 71926"/>
              <a:gd name="adj2" fmla="val 60874"/>
              <a:gd name="adj3" fmla="val 16667"/>
            </a:avLst>
          </a:prstGeom>
          <a:solidFill>
            <a:schemeClr val="bg1"/>
          </a:solidFill>
          <a:ln w="28575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rtlCol="0" anchor="ctr"/>
          <a:lstStyle/>
          <a:p>
            <a:pPr latinLnBrk="1">
              <a:spcBef>
                <a:spcPct val="0"/>
              </a:spcBef>
            </a:pPr>
            <a:r>
              <a:rPr kumimoji="1" lang="ko-KR" altLang="en-US" dirty="0" smtClean="0">
                <a:latin typeface="+mn-ea"/>
                <a:ea typeface="+mn-ea"/>
              </a:rPr>
              <a:t>필드</a:t>
            </a:r>
            <a:r>
              <a:rPr kumimoji="1" lang="en-US" altLang="ko-KR" dirty="0" smtClean="0">
                <a:latin typeface="+mn-ea"/>
                <a:ea typeface="+mn-ea"/>
              </a:rPr>
              <a:t> </a:t>
            </a:r>
            <a:r>
              <a:rPr kumimoji="1" lang="ko-KR" altLang="en-US" dirty="0" smtClean="0">
                <a:latin typeface="+mn-ea"/>
                <a:ea typeface="+mn-ea"/>
              </a:rPr>
              <a:t>값을 여러 개 입력하고자 </a:t>
            </a:r>
            <a:r>
              <a:rPr kumimoji="1" lang="ko-KR" altLang="en-US" dirty="0" err="1" smtClean="0">
                <a:latin typeface="+mn-ea"/>
                <a:ea typeface="+mn-ea"/>
              </a:rPr>
              <a:t>할때</a:t>
            </a:r>
            <a:r>
              <a:rPr kumimoji="1" lang="en-US" altLang="ko-KR" dirty="0" smtClean="0">
                <a:latin typeface="+mn-ea"/>
                <a:ea typeface="+mn-ea"/>
              </a:rPr>
              <a:t>, </a:t>
            </a:r>
            <a:r>
              <a:rPr kumimoji="1" lang="ko-KR" altLang="en-US" dirty="0" smtClean="0">
                <a:latin typeface="+mn-ea"/>
                <a:ea typeface="+mn-ea"/>
              </a:rPr>
              <a:t>또는 범위로 입력하고자 할 때 사용</a:t>
            </a:r>
            <a:r>
              <a:rPr kumimoji="1" lang="en-US" altLang="ko-KR" dirty="0" smtClean="0">
                <a:latin typeface="+mn-ea"/>
                <a:ea typeface="+mn-ea"/>
              </a:rPr>
              <a:t>.</a:t>
            </a:r>
            <a:endParaRPr kumimoji="1" lang="ko-KR" altLang="en-US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62929557"/>
              </p:ext>
            </p:extLst>
          </p:nvPr>
        </p:nvGraphicFramePr>
        <p:xfrm>
          <a:off x="344488" y="1295400"/>
          <a:ext cx="9215437" cy="525272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업무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수량 확인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별 품목 및 수량을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창고 재고의 확인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창고의 재고는 당일 새벽의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기준으로 추출 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9" y="1643064"/>
            <a:ext cx="4941432" cy="1753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5976641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Onhand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ZSDR0430 / ZSDR0400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Onhand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4340" y="3590698"/>
            <a:ext cx="4941432" cy="1773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모서리가 둥근 사각형 설명선 6"/>
          <p:cNvSpPr/>
          <p:nvPr/>
        </p:nvSpPr>
        <p:spPr bwMode="auto">
          <a:xfrm>
            <a:off x="3851041" y="2484647"/>
            <a:ext cx="2664296" cy="792088"/>
          </a:xfrm>
          <a:prstGeom prst="wedgeRoundRectCallout">
            <a:avLst>
              <a:gd name="adj1" fmla="val -106145"/>
              <a:gd name="adj2" fmla="val -77931"/>
              <a:gd name="adj3" fmla="val 16667"/>
            </a:avLst>
          </a:prstGeom>
          <a:solidFill>
            <a:schemeClr val="bg1"/>
          </a:solidFill>
          <a:ln w="28575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rtlCol="0" anchor="ctr"/>
          <a:lstStyle/>
          <a:p>
            <a:pPr latinLnBrk="1">
              <a:spcBef>
                <a:spcPct val="0"/>
              </a:spcBef>
            </a:pPr>
            <a:r>
              <a:rPr kumimoji="1" lang="ko-KR" altLang="en-US" dirty="0" smtClean="0">
                <a:latin typeface="+mn-ea"/>
                <a:ea typeface="+mn-ea"/>
              </a:rPr>
              <a:t>레이아웃을 변경하여 저장하고 상황에 맞게 선택하여 사용할 수 있다</a:t>
            </a:r>
            <a:r>
              <a:rPr kumimoji="1" lang="en-US" altLang="ko-KR" dirty="0" smtClean="0">
                <a:latin typeface="+mn-ea"/>
                <a:ea typeface="+mn-ea"/>
              </a:rPr>
              <a:t>.</a:t>
            </a:r>
            <a:endParaRPr kumimoji="1" lang="ko-KR" altLang="en-US" dirty="0" smtClean="0">
              <a:latin typeface="+mn-ea"/>
              <a:ea typeface="+mn-ea"/>
            </a:endParaRPr>
          </a:p>
        </p:txBody>
      </p:sp>
      <p:sp>
        <p:nvSpPr>
          <p:cNvPr id="8" name="직사각형 14"/>
          <p:cNvSpPr>
            <a:spLocks noChangeArrowheads="1"/>
          </p:cNvSpPr>
          <p:nvPr/>
        </p:nvSpPr>
        <p:spPr bwMode="auto">
          <a:xfrm>
            <a:off x="2009800" y="1988840"/>
            <a:ext cx="288032" cy="288032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>
              <a:spcBef>
                <a:spcPct val="100000"/>
              </a:spcBef>
            </a:pPr>
            <a:endParaRPr kumimoji="1" lang="ko-KR" altLang="en-US" b="0" u="sng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1152171" y="2003298"/>
            <a:ext cx="288032" cy="288032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>
              <a:spcBef>
                <a:spcPct val="100000"/>
              </a:spcBef>
            </a:pPr>
            <a:endParaRPr kumimoji="1" lang="ko-KR" altLang="en-US" b="0" u="sng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auto">
          <a:xfrm>
            <a:off x="1482518" y="2003298"/>
            <a:ext cx="288032" cy="288032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>
              <a:spcBef>
                <a:spcPct val="100000"/>
              </a:spcBef>
            </a:pPr>
            <a:endParaRPr kumimoji="1" lang="ko-KR" altLang="en-US" b="0" u="sng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1" name="모서리가 둥근 사각형 설명선 10"/>
          <p:cNvSpPr/>
          <p:nvPr/>
        </p:nvSpPr>
        <p:spPr bwMode="auto">
          <a:xfrm>
            <a:off x="1820652" y="1098037"/>
            <a:ext cx="2664296" cy="792088"/>
          </a:xfrm>
          <a:prstGeom prst="wedgeRoundRectCallout">
            <a:avLst>
              <a:gd name="adj1" fmla="val -52962"/>
              <a:gd name="adj2" fmla="val 70493"/>
              <a:gd name="adj3" fmla="val 16667"/>
            </a:avLst>
          </a:prstGeom>
          <a:solidFill>
            <a:schemeClr val="bg1"/>
          </a:solidFill>
          <a:ln w="28575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rtlCol="0" anchor="ctr"/>
          <a:lstStyle/>
          <a:p>
            <a:pPr latinLnBrk="1">
              <a:spcBef>
                <a:spcPct val="0"/>
              </a:spcBef>
            </a:pPr>
            <a:r>
              <a:rPr kumimoji="1" lang="ko-KR" altLang="en-US" dirty="0" smtClean="0">
                <a:latin typeface="+mn-ea"/>
                <a:ea typeface="+mn-ea"/>
              </a:rPr>
              <a:t>숫자나 금액 필드에 대해 </a:t>
            </a:r>
            <a:r>
              <a:rPr kumimoji="1" lang="en-US" altLang="ko-KR" dirty="0" smtClean="0">
                <a:latin typeface="+mn-ea"/>
                <a:ea typeface="+mn-ea"/>
              </a:rPr>
              <a:t>SUM</a:t>
            </a:r>
            <a:r>
              <a:rPr kumimoji="1" lang="ko-KR" altLang="en-US" dirty="0" smtClean="0">
                <a:latin typeface="+mn-ea"/>
                <a:ea typeface="+mn-ea"/>
              </a:rPr>
              <a:t>을 구하고 </a:t>
            </a:r>
            <a:r>
              <a:rPr kumimoji="1" lang="en-US" altLang="ko-KR" dirty="0" smtClean="0">
                <a:latin typeface="+mn-ea"/>
                <a:ea typeface="+mn-ea"/>
              </a:rPr>
              <a:t>SUB SUM</a:t>
            </a:r>
            <a:r>
              <a:rPr kumimoji="1" lang="ko-KR" altLang="en-US" dirty="0" smtClean="0">
                <a:latin typeface="+mn-ea"/>
                <a:ea typeface="+mn-ea"/>
              </a:rPr>
              <a:t>을 구할 수 있다</a:t>
            </a:r>
            <a:r>
              <a:rPr kumimoji="1" lang="en-US" altLang="ko-KR" dirty="0" smtClean="0">
                <a:latin typeface="+mn-ea"/>
                <a:ea typeface="+mn-ea"/>
              </a:rPr>
              <a:t>.</a:t>
            </a:r>
            <a:endParaRPr kumimoji="1" lang="ko-KR" altLang="en-US" dirty="0" smtClean="0">
              <a:latin typeface="+mn-ea"/>
              <a:ea typeface="+mn-ea"/>
            </a:endParaRPr>
          </a:p>
        </p:txBody>
      </p:sp>
      <p:sp>
        <p:nvSpPr>
          <p:cNvPr id="12" name="모서리가 둥근 사각형 설명선 11"/>
          <p:cNvSpPr/>
          <p:nvPr/>
        </p:nvSpPr>
        <p:spPr bwMode="auto">
          <a:xfrm>
            <a:off x="272480" y="3068960"/>
            <a:ext cx="2664296" cy="792088"/>
          </a:xfrm>
          <a:prstGeom prst="wedgeRoundRectCallout">
            <a:avLst>
              <a:gd name="adj1" fmla="val -10266"/>
              <a:gd name="adj2" fmla="val -153747"/>
              <a:gd name="adj3" fmla="val 16667"/>
            </a:avLst>
          </a:prstGeom>
          <a:solidFill>
            <a:schemeClr val="bg1"/>
          </a:solidFill>
          <a:ln w="28575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rtlCol="0" anchor="ctr"/>
          <a:lstStyle/>
          <a:p>
            <a:pPr latinLnBrk="1">
              <a:spcBef>
                <a:spcPct val="0"/>
              </a:spcBef>
            </a:pPr>
            <a:r>
              <a:rPr kumimoji="1" lang="ko-KR" altLang="en-US" dirty="0" smtClean="0">
                <a:latin typeface="+mn-ea"/>
                <a:ea typeface="+mn-ea"/>
              </a:rPr>
              <a:t>조회된 </a:t>
            </a:r>
            <a:r>
              <a:rPr kumimoji="1" lang="ko-KR" altLang="en-US" dirty="0" err="1" smtClean="0">
                <a:latin typeface="+mn-ea"/>
                <a:ea typeface="+mn-ea"/>
              </a:rPr>
              <a:t>레포트에서</a:t>
            </a:r>
            <a:r>
              <a:rPr kumimoji="1" lang="ko-KR" altLang="en-US" dirty="0" smtClean="0">
                <a:latin typeface="+mn-ea"/>
                <a:ea typeface="+mn-ea"/>
              </a:rPr>
              <a:t> 특정 필드의 값으로 </a:t>
            </a:r>
            <a:r>
              <a:rPr kumimoji="1" lang="ko-KR" altLang="en-US" dirty="0" err="1" smtClean="0">
                <a:latin typeface="+mn-ea"/>
                <a:ea typeface="+mn-ea"/>
              </a:rPr>
              <a:t>필터링하여</a:t>
            </a:r>
            <a:r>
              <a:rPr kumimoji="1" lang="ko-KR" altLang="en-US" dirty="0" smtClean="0">
                <a:latin typeface="+mn-ea"/>
                <a:ea typeface="+mn-ea"/>
              </a:rPr>
              <a:t> 데이터를 조회할 수 있다</a:t>
            </a:r>
            <a:r>
              <a:rPr kumimoji="1" lang="en-US" altLang="ko-KR" dirty="0" smtClean="0">
                <a:latin typeface="+mn-ea"/>
                <a:ea typeface="+mn-ea"/>
              </a:rPr>
              <a:t>.</a:t>
            </a:r>
            <a:endParaRPr kumimoji="1" lang="ko-KR" altLang="en-US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0160357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업무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오더 생성 조건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STO(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1200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출발지 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1000/900/1000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4) Plant/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1100/6230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-.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위한 도착 장소의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와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S.Loc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5)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출고저장위치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3100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출발지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저장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Plant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위치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도착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Plant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도착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저장 위치를 정확히 관리 하는 것이 중요 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.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951" y="1600200"/>
            <a:ext cx="5105399" cy="3582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409575" y="2209800"/>
            <a:ext cx="885825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238375" y="2209800"/>
            <a:ext cx="885825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933450" y="2714625"/>
            <a:ext cx="885825" cy="8572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71900" y="4086225"/>
            <a:ext cx="1076325" cy="5524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019676" y="4048125"/>
            <a:ext cx="609600" cy="5524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직선 화살표 연결선 10"/>
          <p:cNvCxnSpPr>
            <a:stCxn id="6" idx="6"/>
            <a:endCxn id="7" idx="2"/>
          </p:cNvCxnSpPr>
          <p:nvPr/>
        </p:nvCxnSpPr>
        <p:spPr>
          <a:xfrm>
            <a:off x="1295400" y="2366963"/>
            <a:ext cx="942975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endCxn id="8" idx="7"/>
          </p:cNvCxnSpPr>
          <p:nvPr/>
        </p:nvCxnSpPr>
        <p:spPr>
          <a:xfrm flipH="1">
            <a:off x="1689549" y="2524125"/>
            <a:ext cx="853627" cy="31604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endCxn id="9" idx="2"/>
          </p:cNvCxnSpPr>
          <p:nvPr/>
        </p:nvCxnSpPr>
        <p:spPr>
          <a:xfrm>
            <a:off x="1762126" y="3333751"/>
            <a:ext cx="2009774" cy="102869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>
            <a:stCxn id="9" idx="6"/>
            <a:endCxn id="10" idx="2"/>
          </p:cNvCxnSpPr>
          <p:nvPr/>
        </p:nvCxnSpPr>
        <p:spPr>
          <a:xfrm flipV="1">
            <a:off x="4848225" y="4324350"/>
            <a:ext cx="171451" cy="381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0160357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업무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MTO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수송의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line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번호를 필수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614489"/>
            <a:ext cx="5043487" cy="3637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>
          <a:xfrm>
            <a:off x="323850" y="4857750"/>
            <a:ext cx="1676400" cy="5524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476376" y="3038475"/>
            <a:ext cx="695324" cy="2571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085976" y="3057525"/>
            <a:ext cx="495299" cy="2190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885928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업무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조건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출하지점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입고지점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Plant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납품생성일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 (F8)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참조로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VL10B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참조로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75" y="1681164"/>
            <a:ext cx="5047157" cy="356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>
          <a:xfrm>
            <a:off x="2105025" y="2038349"/>
            <a:ext cx="876299" cy="6000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61951" y="1895474"/>
            <a:ext cx="285750" cy="30480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5618742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업무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해당라인 선택 후 백그라운드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납품보기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숨기기를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수송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자동으로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interface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(3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 마다 처리됨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참조로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VL10B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참조로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0292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타원 10"/>
          <p:cNvSpPr/>
          <p:nvPr/>
        </p:nvSpPr>
        <p:spPr>
          <a:xfrm>
            <a:off x="361951" y="2533649"/>
            <a:ext cx="285750" cy="30480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609600" y="2000249"/>
            <a:ext cx="723899" cy="30480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504951" y="2009774"/>
            <a:ext cx="285750" cy="30480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371975" y="2705099"/>
            <a:ext cx="838199" cy="30480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5" name="직선 화살표 연결선 14"/>
          <p:cNvCxnSpPr>
            <a:stCxn id="11" idx="7"/>
            <a:endCxn id="9" idx="4"/>
          </p:cNvCxnSpPr>
          <p:nvPr/>
        </p:nvCxnSpPr>
        <p:spPr>
          <a:xfrm flipV="1">
            <a:off x="605854" y="2305050"/>
            <a:ext cx="365696" cy="27323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stCxn id="9" idx="6"/>
            <a:endCxn id="12" idx="2"/>
          </p:cNvCxnSpPr>
          <p:nvPr/>
        </p:nvCxnSpPr>
        <p:spPr>
          <a:xfrm>
            <a:off x="1333499" y="2152650"/>
            <a:ext cx="171452" cy="952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>
            <a:stCxn id="12" idx="5"/>
            <a:endCxn id="13" idx="2"/>
          </p:cNvCxnSpPr>
          <p:nvPr/>
        </p:nvCxnSpPr>
        <p:spPr>
          <a:xfrm>
            <a:off x="1748854" y="2269938"/>
            <a:ext cx="2623121" cy="58756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2647972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업무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작업일자로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interface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내역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delivery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처리는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system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에서 자동으로 처리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지시 생성 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지시 생성 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685925"/>
            <a:ext cx="5062537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타원 10"/>
          <p:cNvSpPr/>
          <p:nvPr/>
        </p:nvSpPr>
        <p:spPr>
          <a:xfrm>
            <a:off x="3162300" y="3800474"/>
            <a:ext cx="838199" cy="40957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305050" y="2514599"/>
            <a:ext cx="838199" cy="40957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81001" y="1981199"/>
            <a:ext cx="323850" cy="40957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업무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작업일자로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interface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내역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WMS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출고 및 입고처리된 내역은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ZSDR0430 (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Onhand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제품수송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완료내역을 최종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지시 생성 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수송 지시 생성 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5" y="1733550"/>
            <a:ext cx="5076343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6367017"/>
              </p:ext>
            </p:extLst>
          </p:nvPr>
        </p:nvGraphicFramePr>
        <p:xfrm>
          <a:off x="631825" y="2060575"/>
          <a:ext cx="8528050" cy="1469228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재고 조회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ZSDR0380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ZSDR0400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ZSDR0430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SO</a:t>
                      </a:r>
                      <a:r>
                        <a:rPr kumimoji="1"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100" baseline="0" dirty="0" smtClean="0">
                          <a:latin typeface="+mn-ea"/>
                          <a:ea typeface="+mn-ea"/>
                        </a:rPr>
                        <a:t>입력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239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주문 요청된 제품에 대해 조회조건을 기입하고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Plant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 모양을 클릭하여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단축키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F8)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조회조건에서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또는 자재코드를 필수 입력해야 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Onhand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ZSDR0430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Onhand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4" y="1666875"/>
            <a:ext cx="4881562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2009775" y="2495550"/>
            <a:ext cx="1152525" cy="5524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09576" y="1924050"/>
            <a:ext cx="323850" cy="3238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생성하기 위한 기초정보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(Enter)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고정값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지정방법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 확인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해당칸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우클릭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도움말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기술정보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 지정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시스템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사용자프로파일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고유데이터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 -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기초정보를 먼저 기입하며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기초정보의 유통경로와 관련된 유형만 리스트화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863" y="1628775"/>
            <a:ext cx="4986337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1781176" y="3248025"/>
            <a:ext cx="781050" cy="1047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905001" y="2600325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V="1">
            <a:off x="2171701" y="3000375"/>
            <a:ext cx="19050" cy="2476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15400" y="3805238"/>
            <a:ext cx="2476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제목 1"/>
          <p:cNvSpPr>
            <a:spLocks noGrp="1"/>
          </p:cNvSpPr>
          <p:nvPr>
            <p:ph type="title"/>
          </p:nvPr>
        </p:nvSpPr>
        <p:spPr>
          <a:xfrm>
            <a:off x="271465" y="87313"/>
            <a:ext cx="5833666" cy="431800"/>
          </a:xfrm>
        </p:spPr>
        <p:txBody>
          <a:bodyPr/>
          <a:lstStyle/>
          <a:p>
            <a:pPr marL="285750" indent="-285750" latinLnBrk="1"/>
            <a:r>
              <a:rPr kumimoji="1" lang="en-US" altLang="ko-KR" dirty="0" smtClean="0"/>
              <a:t>PART Ⅲ  : Sales Order Type (</a:t>
            </a:r>
            <a:r>
              <a:rPr kumimoji="1" lang="ko-KR" altLang="en-US" dirty="0" err="1" smtClean="0"/>
              <a:t>유통경로별</a:t>
            </a:r>
            <a:r>
              <a:rPr kumimoji="1" lang="en-US" altLang="ko-KR" dirty="0" smtClean="0"/>
              <a:t>) </a:t>
            </a:r>
            <a:endParaRPr kumimoji="1" lang="en-US" altLang="ko-KR" dirty="0" smtClean="0">
              <a:solidFill>
                <a:prstClr val="black"/>
              </a:solidFill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" y="1223963"/>
            <a:ext cx="1743075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89718" y="876300"/>
            <a:ext cx="15103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유통경로 </a:t>
            </a:r>
            <a:r>
              <a:rPr lang="en-US" altLang="ko-KR" dirty="0" smtClean="0"/>
              <a:t>: 10(</a:t>
            </a:r>
            <a:r>
              <a:rPr lang="ko-KR" altLang="en-US" dirty="0" smtClean="0"/>
              <a:t>수출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337568" y="876300"/>
            <a:ext cx="15103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유통경로 </a:t>
            </a:r>
            <a:r>
              <a:rPr lang="en-US" altLang="ko-KR" dirty="0" smtClean="0"/>
              <a:t>: 20(</a:t>
            </a:r>
            <a:r>
              <a:rPr lang="ko-KR" altLang="en-US" dirty="0" smtClean="0"/>
              <a:t>로컬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109218" y="876300"/>
            <a:ext cx="15103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유통경로 </a:t>
            </a:r>
            <a:r>
              <a:rPr lang="en-US" altLang="ko-KR" dirty="0" smtClean="0"/>
              <a:t>: 30(</a:t>
            </a:r>
            <a:r>
              <a:rPr lang="ko-KR" altLang="en-US" dirty="0" smtClean="0"/>
              <a:t>산전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737499" y="866775"/>
            <a:ext cx="16642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유통경로 </a:t>
            </a:r>
            <a:r>
              <a:rPr lang="en-US" altLang="ko-KR" dirty="0" smtClean="0"/>
              <a:t>: 50(</a:t>
            </a:r>
            <a:r>
              <a:rPr lang="ko-KR" altLang="en-US" dirty="0" smtClean="0"/>
              <a:t>대리점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918968" y="876300"/>
            <a:ext cx="15103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유통경로 </a:t>
            </a:r>
            <a:r>
              <a:rPr lang="en-US" altLang="ko-KR" dirty="0" smtClean="0"/>
              <a:t>: 40(</a:t>
            </a:r>
            <a:r>
              <a:rPr lang="ko-KR" altLang="en-US" dirty="0" smtClean="0"/>
              <a:t>직판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47863" y="1228725"/>
            <a:ext cx="1938337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19539" y="1228725"/>
            <a:ext cx="1928811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76925" y="1223963"/>
            <a:ext cx="1895475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0500" y="1238250"/>
            <a:ext cx="1876425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48370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6" y="1552576"/>
            <a:ext cx="5029200" cy="372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4874342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/Plant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생성완료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좌측하단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불량 대체출고일 경우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오더사유를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지정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Plant : 1100(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1200(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1300(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Plant </a:t>
                      </a:r>
                      <a:r>
                        <a:rPr kumimoji="0" lang="ko-KR" altLang="en-US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생산 </a:t>
                      </a: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Plant </a:t>
                      </a:r>
                      <a:r>
                        <a:rPr kumimoji="0" lang="ko-KR" altLang="en-US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 함</a:t>
                      </a: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809626" y="2085975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571501" y="44005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676401" y="4410075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000626" y="43624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43575" y="4338638"/>
            <a:ext cx="3380473" cy="47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1675" y="2867025"/>
            <a:ext cx="28384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6762751" y="3400425"/>
            <a:ext cx="695324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30958734"/>
              </p:ext>
            </p:extLst>
          </p:nvPr>
        </p:nvGraphicFramePr>
        <p:xfrm>
          <a:off x="631825" y="2060575"/>
          <a:ext cx="8528050" cy="1811339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 관리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DO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진행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출고확정</a:t>
                      </a: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VL02N</a:t>
                      </a: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Billing</a:t>
                      </a:r>
                      <a:r>
                        <a:rPr lang="en-US" altLang="ko-KR" sz="11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확정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VF04</a:t>
                      </a: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369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출하지점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출하창고를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오더번호를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선택일은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납기요청일 이후의 날짜로 선택해야 함</a:t>
                      </a: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609725"/>
            <a:ext cx="49053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2143126" y="2667000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14550" y="3743325"/>
            <a:ext cx="914399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33401" y="1905000"/>
            <a:ext cx="866774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>
            <a:stCxn id="6" idx="4"/>
            <a:endCxn id="7" idx="0"/>
          </p:cNvCxnSpPr>
          <p:nvPr/>
        </p:nvCxnSpPr>
        <p:spPr>
          <a:xfrm>
            <a:off x="2424113" y="3257550"/>
            <a:ext cx="147637" cy="4857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>
            <a:stCxn id="7" idx="1"/>
            <a:endCxn id="8" idx="5"/>
          </p:cNvCxnSpPr>
          <p:nvPr/>
        </p:nvCxnSpPr>
        <p:spPr>
          <a:xfrm flipH="1" flipV="1">
            <a:off x="1273239" y="2222074"/>
            <a:ext cx="975222" cy="156728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*DO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확인 후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출고 확정 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Billing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의해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자동으로 진행 완료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1724025"/>
            <a:ext cx="5019675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배송지의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상세정보에 대해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주소버튼으로 변경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번호 옆의 주소 버튼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상세주소나 인수자 연락처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이름 등을 변경한다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인수자 연락처 등이 자주 바뀌는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825" y="1695450"/>
            <a:ext cx="4095750" cy="2357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781176" y="2152650"/>
            <a:ext cx="295274" cy="2571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1" y="2581276"/>
            <a:ext cx="3276600" cy="3692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2905126" y="3257550"/>
            <a:ext cx="904874" cy="2571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895601" y="4600575"/>
            <a:ext cx="647699" cy="2381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828926" y="5076825"/>
            <a:ext cx="647699" cy="2381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/>
          <p:cNvCxnSpPr>
            <a:stCxn id="6" idx="5"/>
            <a:endCxn id="9" idx="1"/>
          </p:cNvCxnSpPr>
          <p:nvPr/>
        </p:nvCxnSpPr>
        <p:spPr>
          <a:xfrm>
            <a:off x="2033208" y="2372163"/>
            <a:ext cx="1004434" cy="92304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714500"/>
            <a:ext cx="410836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 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산전오더의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거래처에 설치장소가 지정되어 있지 않은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경우는 설치장소를 반드시 지정해야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header(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 -&gt;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 click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밑의 빈칸에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설치장소를 선택하고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칸에 설치장소의 번호를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설치장소가 동일한 경우는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번호를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카피하여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붙여넣기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 오더는 설치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미설치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여부 상관없이 설치장소를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2624138"/>
            <a:ext cx="5073044" cy="277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>
          <a:xfrm>
            <a:off x="2924176" y="3228976"/>
            <a:ext cx="485774" cy="247649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95301" y="4038601"/>
            <a:ext cx="1438274" cy="247649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6" name="직선 화살표 연결선 15"/>
          <p:cNvCxnSpPr>
            <a:stCxn id="13" idx="3"/>
            <a:endCxn id="15" idx="7"/>
          </p:cNvCxnSpPr>
          <p:nvPr/>
        </p:nvCxnSpPr>
        <p:spPr>
          <a:xfrm flipH="1">
            <a:off x="1722945" y="3440358"/>
            <a:ext cx="1272371" cy="63451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타원 8"/>
          <p:cNvSpPr/>
          <p:nvPr/>
        </p:nvSpPr>
        <p:spPr>
          <a:xfrm>
            <a:off x="1381126" y="1914526"/>
            <a:ext cx="238124" cy="247649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>
            <a:stCxn id="9" idx="5"/>
            <a:endCxn id="13" idx="1"/>
          </p:cNvCxnSpPr>
          <p:nvPr/>
        </p:nvCxnSpPr>
        <p:spPr>
          <a:xfrm>
            <a:off x="1584378" y="2125908"/>
            <a:ext cx="1410938" cy="113933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 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설치오더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설치오더의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경우 설치유형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header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아이콘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 –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특별처리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Id : Z002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reservation(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창고로 재고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 프로세스는 별도의 납품설치 매뉴얼 참조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 지정을 하지 않으면 자동으로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미설치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형태로 인식하며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아래의 확인 창을 띄워 확인 단계를 거친다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" y="1543050"/>
            <a:ext cx="5000625" cy="366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085851" y="1724026"/>
            <a:ext cx="238124" cy="209549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266826" y="2143126"/>
            <a:ext cx="485774" cy="247649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990851" y="4695826"/>
            <a:ext cx="447674" cy="238124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019551" y="4371976"/>
            <a:ext cx="904874" cy="238124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직선 화살표 연결선 10"/>
          <p:cNvCxnSpPr>
            <a:stCxn id="7" idx="5"/>
            <a:endCxn id="8" idx="0"/>
          </p:cNvCxnSpPr>
          <p:nvPr/>
        </p:nvCxnSpPr>
        <p:spPr>
          <a:xfrm>
            <a:off x="1289103" y="1902887"/>
            <a:ext cx="220610" cy="24023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stCxn id="8" idx="5"/>
          </p:cNvCxnSpPr>
          <p:nvPr/>
        </p:nvCxnSpPr>
        <p:spPr>
          <a:xfrm>
            <a:off x="1681460" y="2354508"/>
            <a:ext cx="1480840" cy="237941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stCxn id="9" idx="6"/>
            <a:endCxn id="10" idx="3"/>
          </p:cNvCxnSpPr>
          <p:nvPr/>
        </p:nvCxnSpPr>
        <p:spPr>
          <a:xfrm flipV="1">
            <a:off x="3438525" y="4575228"/>
            <a:ext cx="713542" cy="23966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7389" y="3924300"/>
            <a:ext cx="3113786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 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설치오더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설치로 지정된 오더는 산전설치창고로 재고가 이동되며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납품설치가 끝난 후 담당자가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VL02N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해당 내용에 대해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출고전기를 시키면 출고확정이 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VL02N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3" y="1609725"/>
            <a:ext cx="4967287" cy="369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2038351" y="1990726"/>
            <a:ext cx="904874" cy="238124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47432939"/>
              </p:ext>
            </p:extLst>
          </p:nvPr>
        </p:nvGraphicFramePr>
        <p:xfrm>
          <a:off x="631825" y="2060575"/>
          <a:ext cx="8528050" cy="1317626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관리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전자세금계산서 발행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ZFIR0020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전자세금계산서 관리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ZSBDTIAR02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713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발행조건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증빙일을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 (F8)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9" y="1581150"/>
            <a:ext cx="5024436" cy="373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885951" y="2790825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42901" y="1733550"/>
            <a:ext cx="285749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리스트에서 라인을 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화면은 전체선택을 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세금계산서 발행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추가정보에서 거래처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메일 정보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(Master 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누락으로 비었을 때는 수동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거래명세서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첨부시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하단의 거래명세서첨부 체크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663" y="1619250"/>
            <a:ext cx="5062537" cy="3601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314326" y="2190750"/>
            <a:ext cx="285749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61951" y="1800225"/>
            <a:ext cx="876299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486026" y="3819525"/>
            <a:ext cx="1209674" cy="4191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409826" y="4524375"/>
            <a:ext cx="285749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600576" y="4743450"/>
            <a:ext cx="285749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직선 화살표 연결선 13"/>
          <p:cNvCxnSpPr>
            <a:stCxn id="9" idx="7"/>
            <a:endCxn id="10" idx="4"/>
          </p:cNvCxnSpPr>
          <p:nvPr/>
        </p:nvCxnSpPr>
        <p:spPr>
          <a:xfrm flipV="1">
            <a:off x="558228" y="2047875"/>
            <a:ext cx="241873" cy="17914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endCxn id="11" idx="1"/>
          </p:cNvCxnSpPr>
          <p:nvPr/>
        </p:nvCxnSpPr>
        <p:spPr>
          <a:xfrm>
            <a:off x="971550" y="2038350"/>
            <a:ext cx="1691629" cy="184255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>
            <a:stCxn id="11" idx="3"/>
          </p:cNvCxnSpPr>
          <p:nvPr/>
        </p:nvCxnSpPr>
        <p:spPr>
          <a:xfrm flipH="1">
            <a:off x="2581275" y="4177249"/>
            <a:ext cx="81904" cy="32807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12" idx="6"/>
            <a:endCxn id="13" idx="2"/>
          </p:cNvCxnSpPr>
          <p:nvPr/>
        </p:nvCxnSpPr>
        <p:spPr>
          <a:xfrm>
            <a:off x="2695575" y="4648200"/>
            <a:ext cx="1905001" cy="2190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관리 조회조건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작성일을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 (F8)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950" y="1809750"/>
            <a:ext cx="5057775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342901" y="2000250"/>
            <a:ext cx="285749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895476" y="3200400"/>
            <a:ext cx="590549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885951" y="3771900"/>
            <a:ext cx="1924049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전자세금계산서 확인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수신미승인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거래처에서 승인 후는 수신승인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4" y="1600200"/>
            <a:ext cx="5081586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>
          <a:xfrm>
            <a:off x="723901" y="4448175"/>
            <a:ext cx="1924049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30958734"/>
              </p:ext>
            </p:extLst>
          </p:nvPr>
        </p:nvGraphicFramePr>
        <p:xfrm>
          <a:off x="631825" y="2060575"/>
          <a:ext cx="8528050" cy="1811339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 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입금확인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ZTRR0010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수금반제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F-30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반제결과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FBL5N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369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3" y="1704975"/>
            <a:ext cx="5062537" cy="3545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입금내역 관리 조회조건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입금구분 선택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일반계좌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가상계좌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입금일자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고객코드 기입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가상계좌일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 (F8)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입출금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입금내역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ZTRR0010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입금내역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1428751" y="2381250"/>
            <a:ext cx="647699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276476" y="3000374"/>
            <a:ext cx="2162174" cy="2762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257427" y="4114800"/>
            <a:ext cx="809624" cy="285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71476" y="1952625"/>
            <a:ext cx="247649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664" y="1657350"/>
            <a:ext cx="5091112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입금내역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 작업을 위해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필히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입출금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입금내역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ZTRR0010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입금내역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타원 9"/>
          <p:cNvSpPr/>
          <p:nvPr/>
        </p:nvSpPr>
        <p:spPr>
          <a:xfrm>
            <a:off x="4752977" y="2876550"/>
            <a:ext cx="561973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반제전기 조건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전표헤더텍스트 입력 후 미결항목선택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725" y="1638300"/>
            <a:ext cx="4581525" cy="3670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285877" y="2066925"/>
            <a:ext cx="733423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285877" y="2628900"/>
            <a:ext cx="733423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95302" y="1847850"/>
            <a:ext cx="733423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직선 화살표 연결선 10"/>
          <p:cNvCxnSpPr>
            <a:stCxn id="7" idx="4"/>
            <a:endCxn id="8" idx="0"/>
          </p:cNvCxnSpPr>
          <p:nvPr/>
        </p:nvCxnSpPr>
        <p:spPr>
          <a:xfrm>
            <a:off x="1652589" y="2314575"/>
            <a:ext cx="0" cy="31432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stCxn id="8" idx="1"/>
            <a:endCxn id="9" idx="5"/>
          </p:cNvCxnSpPr>
          <p:nvPr/>
        </p:nvCxnSpPr>
        <p:spPr>
          <a:xfrm flipH="1" flipV="1">
            <a:off x="1121318" y="2059233"/>
            <a:ext cx="271966" cy="60593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반제전기 조건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해당거래처 번호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미결항목 처리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9" y="1643063"/>
            <a:ext cx="5062536" cy="3425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1219202" y="2514600"/>
            <a:ext cx="733423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28627" y="1914525"/>
            <a:ext cx="733423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5" name="직선 화살표 연결선 14"/>
          <p:cNvCxnSpPr>
            <a:stCxn id="12" idx="1"/>
          </p:cNvCxnSpPr>
          <p:nvPr/>
        </p:nvCxnSpPr>
        <p:spPr>
          <a:xfrm flipH="1" flipV="1">
            <a:off x="1047750" y="2162175"/>
            <a:ext cx="278859" cy="38869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반제전기 작업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거래처의 매출과 입금의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KRW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double click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지급액의 반제 금액 생성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확인 후 저장하여 반제 완료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※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일부 또는 수금 일부와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반제처리시는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반제작업 진행</a:t>
                      </a: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6" y="1700213"/>
            <a:ext cx="504825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3486152" y="2819400"/>
            <a:ext cx="733423" cy="1809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486152" y="2990850"/>
            <a:ext cx="733423" cy="1809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거래처 번호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 항목 선택 후 반제일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※ </a:t>
                      </a: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진행중인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항목은 미결 항목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 (F8)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" y="1743075"/>
            <a:ext cx="49815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1685927" y="2362200"/>
            <a:ext cx="733423" cy="1809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95302" y="4181475"/>
            <a:ext cx="733423" cy="1809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628777" y="4276725"/>
            <a:ext cx="1752598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09577" y="1971675"/>
            <a:ext cx="276223" cy="2000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 내역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643063"/>
            <a:ext cx="4943475" cy="3632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1600201" y="3895725"/>
            <a:ext cx="2543173" cy="381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30958734"/>
              </p:ext>
            </p:extLst>
          </p:nvPr>
        </p:nvGraphicFramePr>
        <p:xfrm>
          <a:off x="631825" y="2060575"/>
          <a:ext cx="8528050" cy="1811339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 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어음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어음확인 및 수탁전기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ZTRR0020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어음반제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F-30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반제결과 확인</a:t>
                      </a: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FBL5N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369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어음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받을어음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조회조건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수신일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만기일을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 (F8)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입출금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받을어음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ZTRR0020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받을어음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1690688"/>
            <a:ext cx="5062537" cy="342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>
          <a:xfrm>
            <a:off x="2076452" y="2752725"/>
            <a:ext cx="990598" cy="2571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81003" y="1981200"/>
            <a:ext cx="285748" cy="2190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어음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수탁어음에 대해 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등록작업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선택 후 어음수탁등록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자타수구분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사업영역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4)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버튼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입출금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받을어음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ZTRR0020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받을어음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713" y="1652588"/>
            <a:ext cx="5023357" cy="351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333378" y="2419350"/>
            <a:ext cx="285748" cy="2190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76303" y="1800225"/>
            <a:ext cx="542922" cy="2571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657477" y="3495675"/>
            <a:ext cx="514347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638428" y="3724275"/>
            <a:ext cx="285748" cy="2190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162177" y="4705350"/>
            <a:ext cx="742947" cy="3048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6" name="직선 화살표 연결선 15"/>
          <p:cNvCxnSpPr>
            <a:stCxn id="9" idx="7"/>
            <a:endCxn id="11" idx="3"/>
          </p:cNvCxnSpPr>
          <p:nvPr/>
        </p:nvCxnSpPr>
        <p:spPr>
          <a:xfrm flipV="1">
            <a:off x="577279" y="2019738"/>
            <a:ext cx="378533" cy="43169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>
            <a:stCxn id="11" idx="5"/>
            <a:endCxn id="13" idx="1"/>
          </p:cNvCxnSpPr>
          <p:nvPr/>
        </p:nvCxnSpPr>
        <p:spPr>
          <a:xfrm>
            <a:off x="1339716" y="2019738"/>
            <a:ext cx="1393085" cy="150941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>
            <a:stCxn id="14" idx="4"/>
            <a:endCxn id="15" idx="0"/>
          </p:cNvCxnSpPr>
          <p:nvPr/>
        </p:nvCxnSpPr>
        <p:spPr>
          <a:xfrm flipH="1">
            <a:off x="2533651" y="3943350"/>
            <a:ext cx="247651" cy="7620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어음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반제전기 조건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전표헤더텍스트 입력 후 미결항목선택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725" y="1638300"/>
            <a:ext cx="4581525" cy="3670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285877" y="2066925"/>
            <a:ext cx="733423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285877" y="2628900"/>
            <a:ext cx="733423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95302" y="1847850"/>
            <a:ext cx="733423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직선 화살표 연결선 10"/>
          <p:cNvCxnSpPr>
            <a:stCxn id="7" idx="4"/>
            <a:endCxn id="8" idx="0"/>
          </p:cNvCxnSpPr>
          <p:nvPr/>
        </p:nvCxnSpPr>
        <p:spPr>
          <a:xfrm>
            <a:off x="1652589" y="2314575"/>
            <a:ext cx="0" cy="31432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stCxn id="8" idx="1"/>
            <a:endCxn id="9" idx="5"/>
          </p:cNvCxnSpPr>
          <p:nvPr/>
        </p:nvCxnSpPr>
        <p:spPr>
          <a:xfrm flipH="1" flipV="1">
            <a:off x="1121318" y="2059233"/>
            <a:ext cx="271966" cy="60593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어음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반제전기 조건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거래처번호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지시자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 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받을어음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clearing)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미결항목 처리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9" y="1662114"/>
            <a:ext cx="5091112" cy="345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1276352" y="2590800"/>
            <a:ext cx="733423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276352" y="3019425"/>
            <a:ext cx="733423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38152" y="1962150"/>
            <a:ext cx="733423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6" name="직선 화살표 연결선 15"/>
          <p:cNvCxnSpPr>
            <a:stCxn id="12" idx="4"/>
            <a:endCxn id="13" idx="0"/>
          </p:cNvCxnSpPr>
          <p:nvPr/>
        </p:nvCxnSpPr>
        <p:spPr>
          <a:xfrm>
            <a:off x="1643064" y="2838450"/>
            <a:ext cx="0" cy="1809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>
            <a:stCxn id="13" idx="1"/>
            <a:endCxn id="15" idx="4"/>
          </p:cNvCxnSpPr>
          <p:nvPr/>
        </p:nvCxnSpPr>
        <p:spPr>
          <a:xfrm flipH="1" flipV="1">
            <a:off x="804864" y="2209800"/>
            <a:ext cx="578895" cy="84589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어음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반제전기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 click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매출과 수금 금액이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다른경우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순액부분을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각각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double click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지급액 생성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지급액 중 큰 금액을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double click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매출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수금액 일치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4)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 완료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33539"/>
            <a:ext cx="5038725" cy="1192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5" y="2895600"/>
            <a:ext cx="5056733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" y="4124325"/>
            <a:ext cx="4991100" cy="1213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타원 13"/>
          <p:cNvSpPr/>
          <p:nvPr/>
        </p:nvSpPr>
        <p:spPr>
          <a:xfrm>
            <a:off x="638178" y="1943100"/>
            <a:ext cx="571498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314703" y="3476625"/>
            <a:ext cx="676272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610103" y="4914900"/>
            <a:ext cx="571498" cy="1619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어음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거래처 번호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 항목 선택 후 반제일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※ </a:t>
                      </a: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진행중인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항목은 미결 항목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 (F8)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" y="1743075"/>
            <a:ext cx="49815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1685927" y="2362200"/>
            <a:ext cx="733423" cy="1809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95302" y="4181475"/>
            <a:ext cx="733423" cy="1809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628777" y="4276725"/>
            <a:ext cx="1752598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09577" y="1971675"/>
            <a:ext cx="276223" cy="2000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수금업무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어음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 내역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5" y="1633538"/>
            <a:ext cx="5057775" cy="3645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600201" y="3914775"/>
            <a:ext cx="2543173" cy="381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17428973"/>
              </p:ext>
            </p:extLst>
          </p:nvPr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924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867629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monitoring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order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진행 현황의 파악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조건의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status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진행현황을 파악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2443764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SO Tracking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monotoring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ZSDR0360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 Tracking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monotoring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806" y="1728614"/>
            <a:ext cx="4799538" cy="350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91084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8319716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분기말 단위로 거래처에 발송하는 미수잔액 확인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7771814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거래명세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 현황표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 현황표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390650"/>
            <a:ext cx="49911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66863" y="1766508"/>
            <a:ext cx="3729037" cy="360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9277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409381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월별 거래처별 매출 확인 및 거래처 발송용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7238527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거래명세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 명세서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ZSDR0140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 명세서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6" y="1319214"/>
            <a:ext cx="5105399" cy="3125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7262" y="2271714"/>
            <a:ext cx="4452938" cy="3100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8720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3583277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별도의 대체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생성한다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-&gt;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대체오더로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생산에 반영되지 않음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대체요청지시 프로그램에서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기존오더에서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대체오더로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대체작업 진행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기존오더의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대체한 제품코드도 생산에 반영되지 않도록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reject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0077648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요청 지시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ZSDR0160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요청 지시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575" y="1471613"/>
            <a:ext cx="5000625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1221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6886788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오더 진행 및 완료내역 리스트 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482358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요청 지시 내역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ZSDR0180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요청 지시 내역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6" y="1962150"/>
            <a:ext cx="8410574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5793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1236664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월말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DC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나 매출조정 등의 사유로 단가가 변동되는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경우에 대해 일괄 또는 선택한 매출에 대해 금액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/%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 조정을 할 수 있는 프로그램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해당월의 매출에 대해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월중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수금 반제가 있었을 경우는 반드시 반제 취소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하여야 단가조정 가능함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0499030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월말 단가 일괄 조정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ZSDR0250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월말 단가 일괄 조정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5" y="1476375"/>
            <a:ext cx="5076825" cy="360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0999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22427051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 및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수금율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현황 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7909733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판매 지원 현황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ZSDR0440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판매 지원 현황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288" y="1695450"/>
            <a:ext cx="9033102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9764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61281491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939699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ZSDR0570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S/O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대비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진행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6" y="1604964"/>
            <a:ext cx="5086350" cy="358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2471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085541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8727731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거래명세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불량 반품 명세서 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ZSDR0450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불량 반품 명세서 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728789"/>
            <a:ext cx="8639175" cy="255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2345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2083089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위치별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ZSDR0380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위치별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5" y="1285876"/>
            <a:ext cx="8658225" cy="3943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 현황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ZSDR0400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 현황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343026"/>
            <a:ext cx="6919594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8323130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001099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거래처별 여신 관리 차트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ZSDR0240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거래처별 여신 관리 차트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6" y="1685925"/>
            <a:ext cx="9105900" cy="3307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2287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Appendix.  SAP</a:t>
            </a:r>
            <a:r>
              <a:rPr lang="ko-KR" altLang="en-US" dirty="0" smtClean="0"/>
              <a:t> 기본 아이콘</a:t>
            </a:r>
            <a:r>
              <a:rPr lang="en-US" altLang="ko-KR" dirty="0" smtClean="0"/>
              <a:t>(1/3)</a:t>
            </a:r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294967295"/>
          </p:nvPr>
        </p:nvSpPr>
        <p:spPr>
          <a:xfrm>
            <a:off x="3887788" y="6570669"/>
            <a:ext cx="2133600" cy="28733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B6499AD-9061-4167-BC64-BB1F6E8DAC4F}" type="slidenum">
              <a:rPr lang="zh-SG" altLang="en-US" smtClean="0">
                <a:solidFill>
                  <a:prstClr val="black"/>
                </a:solidFill>
              </a:rPr>
              <a:pPr>
                <a:defRPr/>
              </a:pPr>
              <a:t>62</a:t>
            </a:fld>
            <a:endParaRPr lang="en-US" altLang="zh-SG" dirty="0">
              <a:solidFill>
                <a:prstClr val="black"/>
              </a:solidFill>
            </a:endParaRPr>
          </a:p>
        </p:txBody>
      </p:sp>
      <p:graphicFrame>
        <p:nvGraphicFramePr>
          <p:cNvPr id="5" name="Group 108"/>
          <p:cNvGraphicFramePr>
            <a:graphicFrameLocks noGrp="1"/>
          </p:cNvGraphicFramePr>
          <p:nvPr/>
        </p:nvGraphicFramePr>
        <p:xfrm>
          <a:off x="200472" y="836712"/>
          <a:ext cx="9505056" cy="5378310"/>
        </p:xfrm>
        <a:graphic>
          <a:graphicData uri="http://schemas.openxmlformats.org/drawingml/2006/table">
            <a:tbl>
              <a:tblPr/>
              <a:tblGrid>
                <a:gridCol w="1131255"/>
                <a:gridCol w="1046451"/>
                <a:gridCol w="7327350"/>
              </a:tblGrid>
              <a:tr h="2740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아이콘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이름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설  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DFDF"/>
                    </a:solidFill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Enter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Enter key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를 치는 것과 같다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Enter key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를 치면 현재 화면의 데이터를 검증해 준다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또는 실행을 해줌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취소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실행한 동작을 중단하고 취소하고자 할 때 사용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저장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데이터를 저장한다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앞화면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앞 화면으로 돌아간다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종료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현재 진행중인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Transaction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을 빠져 나간다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취소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현재 화면의 작업을 취소한다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>
                          <a:tab pos="2700338" algn="ctr"/>
                          <a:tab pos="5400675" algn="r"/>
                        </a:tabLst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프린트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데이터를 출력한다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PC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에서 출력을 하려면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printer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를 ‘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LOCL’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로 선택해야 하고 그러면 기본 프린터로 설정된 프린터로 출력이 된다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찾기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계속찾기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현재 화면에서 데이터 검색을 한다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5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Page up / Page down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현재 화면의 데이터가 한 화면을 넘어가는 경우 이 버튼들을 이용해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단위로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scroll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할 수 있다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세션생성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새로운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session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화면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을 열어 준다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에서는 최대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6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개의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session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을 한 번에 띄워 놓고 작업이 가능하다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Shortcut 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생성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logon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을 하면 현재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transaction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을 바로 수행시킬 수 있는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shortcut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을 만들어 준다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도움말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(F1)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현재 화면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필드에 대한 도움말이 뜬다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필드에 커서를 놓고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F1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키를 누르면 도움말을 볼 수 있다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Execute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변수 입력 후 프로그램을 수행한다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실행명령이다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다중선택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Selection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화면에서                             조건을 주고 선택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변형선택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이미 저장돼 있는 변수 값을 불러와서 실행시킬 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상세조회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현재 선택된 라인의 상세 내역 화면을 보여준다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대부분의 화면에서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double click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과 같은 역할을 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개요화면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변수를 입력하고 개요 사항을 조회할 때        와 비슷한 결과를 보여 준다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정보조회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현재 화면에 대한 정보를 알려준다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321" y="1427264"/>
            <a:ext cx="2381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0"/>
          <p:cNvPicPr>
            <a:picLocks noChangeAspect="1" noChangeArrowheads="1"/>
          </p:cNvPicPr>
          <p:nvPr/>
        </p:nvPicPr>
        <p:blipFill>
          <a:blip r:embed="rId3" cstate="print"/>
          <a:srcRect r="10124" b="9230"/>
          <a:stretch>
            <a:fillRect/>
          </a:stretch>
        </p:blipFill>
        <p:spPr bwMode="auto">
          <a:xfrm>
            <a:off x="665609" y="1701901"/>
            <a:ext cx="18891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9"/>
          <p:cNvPicPr>
            <a:picLocks noChangeAspect="1" noChangeArrowheads="1"/>
          </p:cNvPicPr>
          <p:nvPr/>
        </p:nvPicPr>
        <p:blipFill>
          <a:blip r:embed="rId4" cstate="print"/>
          <a:srcRect t="8508" b="11729"/>
          <a:stretch>
            <a:fillRect/>
          </a:stretch>
        </p:blipFill>
        <p:spPr bwMode="auto">
          <a:xfrm>
            <a:off x="641796" y="1965426"/>
            <a:ext cx="25717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8"/>
          <p:cNvPicPr>
            <a:picLocks noChangeAspect="1" noChangeArrowheads="1"/>
          </p:cNvPicPr>
          <p:nvPr/>
        </p:nvPicPr>
        <p:blipFill>
          <a:blip r:embed="rId5" cstate="print"/>
          <a:srcRect b="13782"/>
          <a:stretch>
            <a:fillRect/>
          </a:stretch>
        </p:blipFill>
        <p:spPr bwMode="auto">
          <a:xfrm>
            <a:off x="660847" y="2241649"/>
            <a:ext cx="219075" cy="20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7"/>
          <p:cNvPicPr>
            <a:picLocks noChangeAspect="1" noChangeArrowheads="1"/>
          </p:cNvPicPr>
          <p:nvPr/>
        </p:nvPicPr>
        <p:blipFill>
          <a:blip r:embed="rId6" cstate="print"/>
          <a:srcRect l="9651" t="7924" r="10101" b="11307"/>
          <a:stretch>
            <a:fillRect/>
          </a:stretch>
        </p:blipFill>
        <p:spPr bwMode="auto">
          <a:xfrm>
            <a:off x="667196" y="2509939"/>
            <a:ext cx="2063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6"/>
          <p:cNvPicPr>
            <a:picLocks noChangeAspect="1" noChangeArrowheads="1"/>
          </p:cNvPicPr>
          <p:nvPr/>
        </p:nvPicPr>
        <p:blipFill>
          <a:blip r:embed="rId7" cstate="print"/>
          <a:srcRect b="13248"/>
          <a:stretch>
            <a:fillRect/>
          </a:stretch>
        </p:blipFill>
        <p:spPr bwMode="auto">
          <a:xfrm>
            <a:off x="665610" y="2784574"/>
            <a:ext cx="209550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3210" y="3071912"/>
            <a:ext cx="5143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4"/>
          <p:cNvPicPr>
            <a:picLocks noChangeAspect="1" noChangeArrowheads="1"/>
          </p:cNvPicPr>
          <p:nvPr/>
        </p:nvPicPr>
        <p:blipFill>
          <a:blip r:embed="rId9" cstate="print"/>
          <a:srcRect b="16382"/>
          <a:stretch>
            <a:fillRect/>
          </a:stretch>
        </p:blipFill>
        <p:spPr bwMode="auto">
          <a:xfrm>
            <a:off x="322710" y="3422749"/>
            <a:ext cx="895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4496" y="3778351"/>
            <a:ext cx="22383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2"/>
          <p:cNvPicPr>
            <a:picLocks noChangeAspect="1" noChangeArrowheads="1"/>
          </p:cNvPicPr>
          <p:nvPr/>
        </p:nvPicPr>
        <p:blipFill>
          <a:blip r:embed="rId11" cstate="print"/>
          <a:srcRect r="12057" b="10982"/>
          <a:stretch>
            <a:fillRect/>
          </a:stretch>
        </p:blipFill>
        <p:spPr bwMode="auto">
          <a:xfrm>
            <a:off x="656085" y="4056164"/>
            <a:ext cx="201612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1"/>
          <p:cNvPicPr>
            <a:picLocks noChangeAspect="1" noChangeArrowheads="1"/>
          </p:cNvPicPr>
          <p:nvPr/>
        </p:nvPicPr>
        <p:blipFill>
          <a:blip r:embed="rId12" cstate="print"/>
          <a:srcRect l="19241" t="8051" b="8615"/>
          <a:stretch>
            <a:fillRect/>
          </a:stretch>
        </p:blipFill>
        <p:spPr bwMode="auto">
          <a:xfrm>
            <a:off x="640209" y="4343501"/>
            <a:ext cx="230187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0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1323" y="4581624"/>
            <a:ext cx="2190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9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37035" y="4883249"/>
            <a:ext cx="2667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30685" y="5135662"/>
            <a:ext cx="2381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6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37035" y="5422999"/>
            <a:ext cx="2667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5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46559" y="5691289"/>
            <a:ext cx="2476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4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51321" y="1143101"/>
            <a:ext cx="2381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3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60847" y="5983389"/>
            <a:ext cx="2190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915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675509" y="4886426"/>
            <a:ext cx="102870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918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786760" y="5711926"/>
            <a:ext cx="2381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0863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Appendix.  SAP</a:t>
            </a:r>
            <a:r>
              <a:rPr lang="ko-KR" altLang="en-US" dirty="0" smtClean="0"/>
              <a:t> 기본 아이콘</a:t>
            </a:r>
            <a:r>
              <a:rPr lang="en-US" altLang="ko-KR" dirty="0" smtClean="0"/>
              <a:t>(2/3)</a:t>
            </a:r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294967295"/>
          </p:nvPr>
        </p:nvSpPr>
        <p:spPr>
          <a:xfrm>
            <a:off x="3887788" y="6570669"/>
            <a:ext cx="2133600" cy="28733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B6499AD-9061-4167-BC64-BB1F6E8DAC4F}" type="slidenum">
              <a:rPr lang="zh-SG" altLang="en-US" smtClean="0">
                <a:solidFill>
                  <a:prstClr val="black"/>
                </a:solidFill>
              </a:rPr>
              <a:pPr>
                <a:defRPr/>
              </a:pPr>
              <a:t>63</a:t>
            </a:fld>
            <a:endParaRPr lang="en-US" altLang="zh-SG" dirty="0">
              <a:solidFill>
                <a:prstClr val="black"/>
              </a:solidFill>
            </a:endParaRPr>
          </a:p>
        </p:txBody>
      </p:sp>
      <p:graphicFrame>
        <p:nvGraphicFramePr>
          <p:cNvPr id="26" name="Group 107"/>
          <p:cNvGraphicFramePr>
            <a:graphicFrameLocks noGrp="1"/>
          </p:cNvGraphicFramePr>
          <p:nvPr/>
        </p:nvGraphicFramePr>
        <p:xfrm>
          <a:off x="200471" y="836712"/>
          <a:ext cx="9505504" cy="5400580"/>
        </p:xfrm>
        <a:graphic>
          <a:graphicData uri="http://schemas.openxmlformats.org/drawingml/2006/table">
            <a:tbl>
              <a:tblPr/>
              <a:tblGrid>
                <a:gridCol w="1081139"/>
                <a:gridCol w="1322449"/>
                <a:gridCol w="7101916"/>
              </a:tblGrid>
              <a:tr h="275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아이콘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이름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설   명</a:t>
                      </a:r>
                      <a:endParaRPr kumimoji="1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DFDF"/>
                    </a:solidFill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정렬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현재 선택된 열의 값을 기준으로 데이터를 오름차순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내림차순으로 정렬한다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임계값 설정</a:t>
                      </a:r>
                      <a:r>
                        <a:rPr kumimoji="1" lang="en-US" altLang="ko-KR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</a:t>
                      </a: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필터</a:t>
                      </a:r>
                      <a:r>
                        <a:rPr kumimoji="1" lang="en-US" altLang="ko-KR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열에서 조건 값을 설정하여 원하는 조건대로 화면을 나타나게 해준다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ABC</a:t>
                      </a: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분석 설정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ABC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분석 조건을 설정하고 조건에 따라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DATA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를 조회 가능하게 해준다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수정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수정모드로의 전환을 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조회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조회모드로의 전환을 하거나 조회를 할 수 있게 해줌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헤더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현재 화면의 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header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정보를 보여준다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파일첨부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작업 중 파일첨부가 필요할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최신표시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DATA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를 최신 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DATA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로 변경을 원할 때 사용한다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찾아가기 설정해제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계층구조를 통해 찾아갈 수 있게 보여주게 한다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페이지 이동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페이지 좌우이동 밑 좌우 끝 페이지로 이동을 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로컬레이아웃셋팅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글꼴 이나 커서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언어 등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여러가지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세팅을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할 수 있는 곳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전체선택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원하는 라인을 전체 선택할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전체선택해제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선택된 라인을 전체 해제할 때 사용한다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선택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원하는 라인을 개별 선택 할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삭제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삭제할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삭제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라인을 삭제할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추가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라인을 추가할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다중선택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계정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조직 등에서 연속되지 않은 값들을 동시에 선택하고자 할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7" name="Picture 2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271" y="1171027"/>
            <a:ext cx="4286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809" y="1466303"/>
            <a:ext cx="2095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8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0996" y="1728242"/>
            <a:ext cx="2571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8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5758" y="2021929"/>
            <a:ext cx="2476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8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521" y="2323552"/>
            <a:ext cx="2381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8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5758" y="2575967"/>
            <a:ext cx="24765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8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945" y="2879177"/>
            <a:ext cx="295276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8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0521" y="3149052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9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6672" y="3423690"/>
            <a:ext cx="8858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91"/>
          <p:cNvPicPr>
            <a:picLocks noChangeAspect="1" noChangeArrowheads="1"/>
          </p:cNvPicPr>
          <p:nvPr/>
        </p:nvPicPr>
        <p:blipFill>
          <a:blip r:embed="rId11" cstate="print"/>
          <a:srcRect t="13210" r="4298" b="7208"/>
          <a:stretch>
            <a:fillRect/>
          </a:stretch>
        </p:blipFill>
        <p:spPr bwMode="auto">
          <a:xfrm>
            <a:off x="290959" y="3712615"/>
            <a:ext cx="865187" cy="22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9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4333" y="3966615"/>
            <a:ext cx="190500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9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9571" y="4271417"/>
            <a:ext cx="2000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9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5284" y="4534940"/>
            <a:ext cx="228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9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90996" y="4807992"/>
            <a:ext cx="2571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296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05284" y="5100092"/>
            <a:ext cx="2286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97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24333" y="5404890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98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19571" y="5676352"/>
            <a:ext cx="2000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299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81472" y="5965279"/>
            <a:ext cx="2762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790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Appendix.  SAP</a:t>
            </a:r>
            <a:r>
              <a:rPr lang="ko-KR" altLang="en-US" dirty="0" smtClean="0"/>
              <a:t> 기본 아이콘</a:t>
            </a:r>
            <a:r>
              <a:rPr lang="en-US" altLang="ko-KR" dirty="0" smtClean="0"/>
              <a:t>(3/3)</a:t>
            </a:r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294967295"/>
          </p:nvPr>
        </p:nvSpPr>
        <p:spPr>
          <a:xfrm>
            <a:off x="3887788" y="6570669"/>
            <a:ext cx="2133600" cy="28733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B6499AD-9061-4167-BC64-BB1F6E8DAC4F}" type="slidenum">
              <a:rPr lang="zh-SG" altLang="en-US" smtClean="0">
                <a:solidFill>
                  <a:prstClr val="black"/>
                </a:solidFill>
              </a:rPr>
              <a:pPr>
                <a:defRPr/>
              </a:pPr>
              <a:t>64</a:t>
            </a:fld>
            <a:endParaRPr lang="en-US" altLang="zh-SG" dirty="0">
              <a:solidFill>
                <a:prstClr val="black"/>
              </a:solidFill>
            </a:endParaRPr>
          </a:p>
        </p:txBody>
      </p:sp>
      <p:graphicFrame>
        <p:nvGraphicFramePr>
          <p:cNvPr id="23" name="Group 42"/>
          <p:cNvGraphicFramePr>
            <a:graphicFrameLocks noGrp="1"/>
          </p:cNvGraphicFramePr>
          <p:nvPr/>
        </p:nvGraphicFramePr>
        <p:xfrm>
          <a:off x="200472" y="836712"/>
          <a:ext cx="9505056" cy="2039106"/>
        </p:xfrm>
        <a:graphic>
          <a:graphicData uri="http://schemas.openxmlformats.org/drawingml/2006/table">
            <a:tbl>
              <a:tblPr/>
              <a:tblGrid>
                <a:gridCol w="1081088"/>
                <a:gridCol w="1079501"/>
                <a:gridCol w="7344467"/>
              </a:tblGrid>
              <a:tr h="3398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아이콘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이름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설  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DFDF"/>
                    </a:solidFill>
                  </a:tcPr>
                </a:tc>
              </a:tr>
              <a:tr h="3398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송신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결재 승인을 의뢰하거나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문서를 송신할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8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통화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통화를 선택할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8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펼치기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접기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계층구조가 있을 시 펼치거나 접을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8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그래프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그래프 형식으로 조회할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8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사용자 메뉴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사용자 메뉴를 보기 원할 때 사용한다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" name="Picture 2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3059" y="1255812"/>
            <a:ext cx="3048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8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2109" y="1566962"/>
            <a:ext cx="2667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28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6384" y="1914626"/>
            <a:ext cx="4381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28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209" y="2262287"/>
            <a:ext cx="1905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28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5922" y="2587726"/>
            <a:ext cx="2190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2917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99030" y="2781300"/>
            <a:ext cx="42450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 smtClean="0">
                <a:latin typeface="+mn-ea"/>
                <a:ea typeface="+mn-ea"/>
              </a:rPr>
              <a:t>감사합니다</a:t>
            </a:r>
            <a:r>
              <a:rPr lang="en-US" altLang="ko-KR" sz="6000" dirty="0" smtClean="0">
                <a:latin typeface="+mn-ea"/>
                <a:ea typeface="+mn-ea"/>
              </a:rPr>
              <a:t>.</a:t>
            </a:r>
            <a:endParaRPr lang="ko-KR" altLang="en-US" sz="60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15795</TotalTime>
  <Words>3995</Words>
  <Application>Microsoft Office PowerPoint</Application>
  <PresentationFormat>A4 용지(210x297mm)</PresentationFormat>
  <Paragraphs>1127</Paragraphs>
  <Slides>66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66</vt:i4>
      </vt:variant>
    </vt:vector>
  </HeadingPairs>
  <TitlesOfParts>
    <vt:vector size="69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PART Ⅱ  : 영업 관련 SAP 조직 – 저장위치</vt:lpstr>
      <vt:lpstr>교육 개요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교육 개요</vt:lpstr>
      <vt:lpstr>슬라이드 17</vt:lpstr>
      <vt:lpstr>슬라이드 18</vt:lpstr>
      <vt:lpstr>PART Ⅲ  : Sales Order Type (유통경로별) </vt:lpstr>
      <vt:lpstr>슬라이드 20</vt:lpstr>
      <vt:lpstr>교육 개요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교육 개요</vt:lpstr>
      <vt:lpstr>슬라이드 29</vt:lpstr>
      <vt:lpstr>슬라이드 30</vt:lpstr>
      <vt:lpstr>슬라이드 31</vt:lpstr>
      <vt:lpstr>슬라이드 32</vt:lpstr>
      <vt:lpstr>교육 개요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교육 개요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교육 개요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Appendix.  SAP 기본 아이콘(1/3)</vt:lpstr>
      <vt:lpstr>Appendix.  SAP 기본 아이콘(2/3)</vt:lpstr>
      <vt:lpstr>Appendix.  SAP 기본 아이콘(3/3)</vt:lpstr>
      <vt:lpstr>슬라이드 65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603</cp:revision>
  <cp:lastPrinted>2006-08-30T13:33:06Z</cp:lastPrinted>
  <dcterms:created xsi:type="dcterms:W3CDTF">2008-05-17T00:48:54Z</dcterms:created>
  <dcterms:modified xsi:type="dcterms:W3CDTF">2013-03-27T12:33:39Z</dcterms:modified>
</cp:coreProperties>
</file>