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Masters/slideMaster6.xml" ContentType="application/vnd.openxmlformats-officedocument.presentationml.slideMaster+xml"/>
  <Override PartName="/ppt/theme/theme8.xml" ContentType="application/vnd.openxmlformats-officedocument.theme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theme/theme4.xml" ContentType="application/vnd.openxmlformats-officedocument.theme+xml"/>
  <Override PartName="/ppt/slideLayouts/slideLayout29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Layouts/slideLayout18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Default Extension="vml" ContentType="application/vnd.openxmlformats-officedocument.vmlDrawing"/>
  <Override PartName="/ppt/slideLayouts/slideLayout10.xml" ContentType="application/vnd.openxmlformats-officedocument.presentationml.slideLayout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theme/theme7.xml" ContentType="application/vnd.openxmlformats-officedocument.them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Layouts/slideLayout2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  <p:sldMasterId id="2147484670" r:id="rId3"/>
    <p:sldMasterId id="2147484672" r:id="rId4"/>
    <p:sldMasterId id="2147484674" r:id="rId5"/>
    <p:sldMasterId id="2147484682" r:id="rId6"/>
  </p:sldMasterIdLst>
  <p:notesMasterIdLst>
    <p:notesMasterId r:id="rId68"/>
  </p:notesMasterIdLst>
  <p:handoutMasterIdLst>
    <p:handoutMasterId r:id="rId69"/>
  </p:handoutMasterIdLst>
  <p:sldIdLst>
    <p:sldId id="374" r:id="rId7"/>
    <p:sldId id="375" r:id="rId8"/>
    <p:sldId id="452" r:id="rId9"/>
    <p:sldId id="518" r:id="rId10"/>
    <p:sldId id="506" r:id="rId11"/>
    <p:sldId id="508" r:id="rId12"/>
    <p:sldId id="509" r:id="rId13"/>
    <p:sldId id="510" r:id="rId14"/>
    <p:sldId id="511" r:id="rId15"/>
    <p:sldId id="512" r:id="rId16"/>
    <p:sldId id="513" r:id="rId17"/>
    <p:sldId id="517" r:id="rId18"/>
    <p:sldId id="391" r:id="rId19"/>
    <p:sldId id="460" r:id="rId20"/>
    <p:sldId id="461" r:id="rId21"/>
    <p:sldId id="392" r:id="rId22"/>
    <p:sldId id="466" r:id="rId23"/>
    <p:sldId id="467" r:id="rId24"/>
    <p:sldId id="468" r:id="rId25"/>
    <p:sldId id="469" r:id="rId26"/>
    <p:sldId id="470" r:id="rId27"/>
    <p:sldId id="471" r:id="rId28"/>
    <p:sldId id="472" r:id="rId29"/>
    <p:sldId id="473" r:id="rId30"/>
    <p:sldId id="474" r:id="rId31"/>
    <p:sldId id="476" r:id="rId32"/>
    <p:sldId id="477" r:id="rId33"/>
    <p:sldId id="478" r:id="rId34"/>
    <p:sldId id="479" r:id="rId35"/>
    <p:sldId id="480" r:id="rId36"/>
    <p:sldId id="481" r:id="rId37"/>
    <p:sldId id="482" r:id="rId38"/>
    <p:sldId id="483" r:id="rId39"/>
    <p:sldId id="484" r:id="rId40"/>
    <p:sldId id="485" r:id="rId41"/>
    <p:sldId id="486" r:id="rId42"/>
    <p:sldId id="487" r:id="rId43"/>
    <p:sldId id="488" r:id="rId44"/>
    <p:sldId id="489" r:id="rId45"/>
    <p:sldId id="490" r:id="rId46"/>
    <p:sldId id="491" r:id="rId47"/>
    <p:sldId id="492" r:id="rId48"/>
    <p:sldId id="394" r:id="rId49"/>
    <p:sldId id="462" r:id="rId50"/>
    <p:sldId id="463" r:id="rId51"/>
    <p:sldId id="464" r:id="rId52"/>
    <p:sldId id="465" r:id="rId53"/>
    <p:sldId id="498" r:id="rId54"/>
    <p:sldId id="499" r:id="rId55"/>
    <p:sldId id="500" r:id="rId56"/>
    <p:sldId id="501" r:id="rId57"/>
    <p:sldId id="502" r:id="rId58"/>
    <p:sldId id="503" r:id="rId59"/>
    <p:sldId id="504" r:id="rId60"/>
    <p:sldId id="505" r:id="rId61"/>
    <p:sldId id="493" r:id="rId62"/>
    <p:sldId id="494" r:id="rId63"/>
    <p:sldId id="495" r:id="rId64"/>
    <p:sldId id="496" r:id="rId65"/>
    <p:sldId id="497" r:id="rId66"/>
    <p:sldId id="519" r:id="rId67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333333"/>
    <a:srgbClr val="FF0000"/>
    <a:srgbClr val="0083CD"/>
    <a:srgbClr val="EAEAEA"/>
    <a:srgbClr val="103991"/>
    <a:srgbClr val="808080"/>
    <a:srgbClr val="000000"/>
    <a:srgbClr val="B2B2B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979" autoAdjust="0"/>
    <p:restoredTop sz="97138" autoAdjust="0"/>
  </p:normalViewPr>
  <p:slideViewPr>
    <p:cSldViewPr snapToGrid="0" showGuides="1">
      <p:cViewPr>
        <p:scale>
          <a:sx n="80" d="100"/>
          <a:sy n="80" d="100"/>
        </p:scale>
        <p:origin x="-2562" y="-858"/>
      </p:cViewPr>
      <p:guideLst>
        <p:guide orient="horz" pos="2160"/>
        <p:guide pos="452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4343675" cy="184343675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slide" Target="slides/slide41.xml"/><Relationship Id="rId50" Type="http://schemas.openxmlformats.org/officeDocument/2006/relationships/slide" Target="slides/slide44.xml"/><Relationship Id="rId55" Type="http://schemas.openxmlformats.org/officeDocument/2006/relationships/slide" Target="slides/slide49.xml"/><Relationship Id="rId63" Type="http://schemas.openxmlformats.org/officeDocument/2006/relationships/slide" Target="slides/slide57.xml"/><Relationship Id="rId68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71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slide" Target="slides/slide39.xml"/><Relationship Id="rId53" Type="http://schemas.openxmlformats.org/officeDocument/2006/relationships/slide" Target="slides/slide47.xml"/><Relationship Id="rId58" Type="http://schemas.openxmlformats.org/officeDocument/2006/relationships/slide" Target="slides/slide52.xml"/><Relationship Id="rId66" Type="http://schemas.openxmlformats.org/officeDocument/2006/relationships/slide" Target="slides/slide60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slide" Target="slides/slide43.xml"/><Relationship Id="rId57" Type="http://schemas.openxmlformats.org/officeDocument/2006/relationships/slide" Target="slides/slide51.xml"/><Relationship Id="rId61" Type="http://schemas.openxmlformats.org/officeDocument/2006/relationships/slide" Target="slides/slide55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openxmlformats.org/officeDocument/2006/relationships/slide" Target="slides/slide38.xml"/><Relationship Id="rId52" Type="http://schemas.openxmlformats.org/officeDocument/2006/relationships/slide" Target="slides/slide46.xml"/><Relationship Id="rId60" Type="http://schemas.openxmlformats.org/officeDocument/2006/relationships/slide" Target="slides/slide54.xml"/><Relationship Id="rId65" Type="http://schemas.openxmlformats.org/officeDocument/2006/relationships/slide" Target="slides/slide59.xml"/><Relationship Id="rId73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slide" Target="slides/slide42.xml"/><Relationship Id="rId56" Type="http://schemas.openxmlformats.org/officeDocument/2006/relationships/slide" Target="slides/slide50.xml"/><Relationship Id="rId64" Type="http://schemas.openxmlformats.org/officeDocument/2006/relationships/slide" Target="slides/slide58.xml"/><Relationship Id="rId69" Type="http://schemas.openxmlformats.org/officeDocument/2006/relationships/handoutMaster" Target="handoutMasters/handoutMaster1.xml"/><Relationship Id="rId8" Type="http://schemas.openxmlformats.org/officeDocument/2006/relationships/slide" Target="slides/slide2.xml"/><Relationship Id="rId51" Type="http://schemas.openxmlformats.org/officeDocument/2006/relationships/slide" Target="slides/slide45.xml"/><Relationship Id="rId72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slide" Target="slides/slide40.xml"/><Relationship Id="rId59" Type="http://schemas.openxmlformats.org/officeDocument/2006/relationships/slide" Target="slides/slide53.xml"/><Relationship Id="rId67" Type="http://schemas.openxmlformats.org/officeDocument/2006/relationships/slide" Target="slides/slide61.xml"/><Relationship Id="rId20" Type="http://schemas.openxmlformats.org/officeDocument/2006/relationships/slide" Target="slides/slide14.xml"/><Relationship Id="rId41" Type="http://schemas.openxmlformats.org/officeDocument/2006/relationships/slide" Target="slides/slide35.xml"/><Relationship Id="rId54" Type="http://schemas.openxmlformats.org/officeDocument/2006/relationships/slide" Target="slides/slide48.xml"/><Relationship Id="rId62" Type="http://schemas.openxmlformats.org/officeDocument/2006/relationships/slide" Target="slides/slide56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2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2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slideMaster" Target="../slideMasters/slideMaster3.xml"/><Relationship Id="rId1" Type="http://schemas.openxmlformats.org/officeDocument/2006/relationships/vmlDrawing" Target="../drawings/vmlDrawing15.vml"/><Relationship Id="rId4" Type="http://schemas.openxmlformats.org/officeDocument/2006/relationships/image" Target="../media/image10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2" Type="http://schemas.openxmlformats.org/officeDocument/2006/relationships/slideMaster" Target="../slideMasters/slideMaster4.xml"/><Relationship Id="rId1" Type="http://schemas.openxmlformats.org/officeDocument/2006/relationships/vmlDrawing" Target="../drawings/vmlDrawing17.vml"/><Relationship Id="rId4" Type="http://schemas.openxmlformats.org/officeDocument/2006/relationships/image" Target="../media/image10.png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9.bin"/><Relationship Id="rId2" Type="http://schemas.openxmlformats.org/officeDocument/2006/relationships/slideMaster" Target="../slideMasters/slideMaster5.xml"/><Relationship Id="rId1" Type="http://schemas.openxmlformats.org/officeDocument/2006/relationships/vmlDrawing" Target="../drawings/vmlDrawing19.vml"/><Relationship Id="rId4" Type="http://schemas.openxmlformats.org/officeDocument/2006/relationships/image" Target="../media/image2.png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0.bin"/><Relationship Id="rId2" Type="http://schemas.openxmlformats.org/officeDocument/2006/relationships/slideMaster" Target="../slideMasters/slideMaster5.xml"/><Relationship Id="rId1" Type="http://schemas.openxmlformats.org/officeDocument/2006/relationships/vmlDrawing" Target="../drawings/vmlDrawing20.vml"/><Relationship Id="rId4" Type="http://schemas.openxmlformats.org/officeDocument/2006/relationships/image" Target="../media/image2.png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1.bin"/><Relationship Id="rId2" Type="http://schemas.openxmlformats.org/officeDocument/2006/relationships/slideMaster" Target="../slideMasters/slideMaster5.xml"/><Relationship Id="rId1" Type="http://schemas.openxmlformats.org/officeDocument/2006/relationships/vmlDrawing" Target="../drawings/vmlDrawing21.vml"/><Relationship Id="rId4" Type="http://schemas.openxmlformats.org/officeDocument/2006/relationships/image" Target="../media/image2.png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2.bin"/><Relationship Id="rId2" Type="http://schemas.openxmlformats.org/officeDocument/2006/relationships/slideMaster" Target="../slideMasters/slideMaster5.xml"/><Relationship Id="rId1" Type="http://schemas.openxmlformats.org/officeDocument/2006/relationships/vmlDrawing" Target="../drawings/vmlDrawing22.vml"/><Relationship Id="rId4" Type="http://schemas.openxmlformats.org/officeDocument/2006/relationships/image" Target="../media/image2.png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3.bin"/><Relationship Id="rId2" Type="http://schemas.openxmlformats.org/officeDocument/2006/relationships/slideMaster" Target="../slideMasters/slideMaster5.xml"/><Relationship Id="rId1" Type="http://schemas.openxmlformats.org/officeDocument/2006/relationships/vmlDrawing" Target="../drawings/vmlDrawing23.vml"/><Relationship Id="rId4" Type="http://schemas.openxmlformats.org/officeDocument/2006/relationships/image" Target="../media/image2.pn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4.bin"/><Relationship Id="rId2" Type="http://schemas.openxmlformats.org/officeDocument/2006/relationships/slideMaster" Target="../slideMasters/slideMaster5.xml"/><Relationship Id="rId1" Type="http://schemas.openxmlformats.org/officeDocument/2006/relationships/vmlDrawing" Target="../drawings/vmlDrawing24.vml"/><Relationship Id="rId4" Type="http://schemas.openxmlformats.org/officeDocument/2006/relationships/image" Target="../media/image2.png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5.bin"/><Relationship Id="rId2" Type="http://schemas.openxmlformats.org/officeDocument/2006/relationships/slideMaster" Target="../slideMasters/slideMaster5.xml"/><Relationship Id="rId1" Type="http://schemas.openxmlformats.org/officeDocument/2006/relationships/vmlDrawing" Target="../drawings/vmlDrawing25.vml"/><Relationship Id="rId4" Type="http://schemas.openxmlformats.org/officeDocument/2006/relationships/image" Target="../media/image2.png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7.bin"/><Relationship Id="rId2" Type="http://schemas.openxmlformats.org/officeDocument/2006/relationships/slideMaster" Target="../slideMasters/slideMaster6.xml"/><Relationship Id="rId1" Type="http://schemas.openxmlformats.org/officeDocument/2006/relationships/vmlDrawing" Target="../drawings/vmlDrawing27.vml"/><Relationship Id="rId4" Type="http://schemas.openxmlformats.org/officeDocument/2006/relationships/image" Target="../media/image2.png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8.bin"/><Relationship Id="rId2" Type="http://schemas.openxmlformats.org/officeDocument/2006/relationships/slideMaster" Target="../slideMasters/slideMaster6.xml"/><Relationship Id="rId1" Type="http://schemas.openxmlformats.org/officeDocument/2006/relationships/vmlDrawing" Target="../drawings/vmlDrawing28.vml"/><Relationship Id="rId4" Type="http://schemas.openxmlformats.org/officeDocument/2006/relationships/image" Target="../media/image2.png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9.bin"/><Relationship Id="rId2" Type="http://schemas.openxmlformats.org/officeDocument/2006/relationships/slideMaster" Target="../slideMasters/slideMaster6.xml"/><Relationship Id="rId1" Type="http://schemas.openxmlformats.org/officeDocument/2006/relationships/vmlDrawing" Target="../drawings/vmlDrawing29.vml"/><Relationship Id="rId4" Type="http://schemas.openxmlformats.org/officeDocument/2006/relationships/image" Target="../media/image2.png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0.bin"/><Relationship Id="rId2" Type="http://schemas.openxmlformats.org/officeDocument/2006/relationships/slideMaster" Target="../slideMasters/slideMaster6.xml"/><Relationship Id="rId1" Type="http://schemas.openxmlformats.org/officeDocument/2006/relationships/vmlDrawing" Target="../drawings/vmlDrawing30.vml"/><Relationship Id="rId4" Type="http://schemas.openxmlformats.org/officeDocument/2006/relationships/image" Target="../media/image2.png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1.bin"/><Relationship Id="rId2" Type="http://schemas.openxmlformats.org/officeDocument/2006/relationships/slideMaster" Target="../slideMasters/slideMaster6.xml"/><Relationship Id="rId1" Type="http://schemas.openxmlformats.org/officeDocument/2006/relationships/vmlDrawing" Target="../drawings/vmlDrawing31.vml"/><Relationship Id="rId4" Type="http://schemas.openxmlformats.org/officeDocument/2006/relationships/image" Target="../media/image2.png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2.bin"/><Relationship Id="rId2" Type="http://schemas.openxmlformats.org/officeDocument/2006/relationships/slideMaster" Target="../slideMasters/slideMaster6.xml"/><Relationship Id="rId1" Type="http://schemas.openxmlformats.org/officeDocument/2006/relationships/vmlDrawing" Target="../drawings/vmlDrawing32.vml"/><Relationship Id="rId4" Type="http://schemas.openxmlformats.org/officeDocument/2006/relationships/image" Target="../media/image2.png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3.bin"/><Relationship Id="rId2" Type="http://schemas.openxmlformats.org/officeDocument/2006/relationships/slideMaster" Target="../slideMasters/slideMaster6.xml"/><Relationship Id="rId1" Type="http://schemas.openxmlformats.org/officeDocument/2006/relationships/vmlDrawing" Target="../drawings/vmlDrawing33.v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89448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8594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0469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1493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6795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2517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8112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3541" name="비트맵 이미지" r:id="rId3" imgW="4029637" imgH="1228571" progId="PBrush">
              <p:embed/>
            </p:oleObj>
          </a:graphicData>
        </a:graphic>
      </p:graphicFrame>
      <p:pic>
        <p:nvPicPr>
          <p:cNvPr id="8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95658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4565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41987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5589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898500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6613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750774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6786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1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4504" name="비트맵 이미지" r:id="rId3" imgW="4029637" imgH="1228571" progId="PBrush">
              <p:embed/>
            </p:oleObj>
          </a:graphicData>
        </a:graphic>
      </p:graphicFrame>
      <p:pic>
        <p:nvPicPr>
          <p:cNvPr id="12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2733150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5525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394870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8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6549" name="비트맵 이미지" r:id="rId3" imgW="4029637" imgH="1228571" progId="PBrush">
              <p:embed/>
            </p:oleObj>
          </a:graphicData>
        </a:graphic>
      </p:graphicFrame>
      <p:pic>
        <p:nvPicPr>
          <p:cNvPr id="9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1157286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Object 11"/>
          <p:cNvGraphicFramePr>
            <a:graphicFrameLocks noChangeAspect="1"/>
          </p:cNvGraphicFramePr>
          <p:nvPr userDrawn="1"/>
        </p:nvGraphicFramePr>
        <p:xfrm>
          <a:off x="56456" y="6540782"/>
          <a:ext cx="1217960" cy="317241"/>
        </p:xfrm>
        <a:graphic>
          <a:graphicData uri="http://schemas.openxmlformats.org/presentationml/2006/ole">
            <p:oleObj spid="_x0000_s241666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9"/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865815" y="6535559"/>
            <a:ext cx="962974" cy="278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/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31" name="Slide Number Placeholder 22"/>
          <p:cNvSpPr txBox="1">
            <a:spLocks/>
          </p:cNvSpPr>
          <p:nvPr userDrawn="1"/>
        </p:nvSpPr>
        <p:spPr>
          <a:xfrm>
            <a:off x="3797302" y="6466060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 fontAlgn="auto">
              <a:spcBef>
                <a:spcPts val="0"/>
              </a:spcBef>
              <a:spcAft>
                <a:spcPts val="0"/>
              </a:spcAft>
              <a:defRPr/>
            </a:pPr>
            <a:fld id="{8097C669-260D-4271-9727-44BB8A86EDDC}" type="slidenum">
              <a:rPr lang="en-US" smtClean="0">
                <a:solidFill>
                  <a:prstClr val="black"/>
                </a:solidFill>
                <a:latin typeface="맑은 고딕"/>
                <a:ea typeface="맑은 고딕"/>
              </a:rPr>
              <a:pPr defTabSz="914118"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58941"/>
            <a:ext cx="2519242" cy="576263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="" xmlns:p14="http://schemas.microsoft.com/office/powerpoint/2010/main" val="1913298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Object 11"/>
          <p:cNvGraphicFramePr>
            <a:graphicFrameLocks noChangeAspect="1"/>
          </p:cNvGraphicFramePr>
          <p:nvPr userDrawn="1"/>
        </p:nvGraphicFramePr>
        <p:xfrm>
          <a:off x="56456" y="6540782"/>
          <a:ext cx="1217960" cy="317241"/>
        </p:xfrm>
        <a:graphic>
          <a:graphicData uri="http://schemas.openxmlformats.org/presentationml/2006/ole">
            <p:oleObj spid="_x0000_s244738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9"/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865815" y="6535559"/>
            <a:ext cx="962974" cy="278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/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31" name="Slide Number Placeholder 22"/>
          <p:cNvSpPr txBox="1">
            <a:spLocks/>
          </p:cNvSpPr>
          <p:nvPr userDrawn="1"/>
        </p:nvSpPr>
        <p:spPr>
          <a:xfrm>
            <a:off x="3797302" y="6466060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 fontAlgn="auto">
              <a:spcBef>
                <a:spcPts val="0"/>
              </a:spcBef>
              <a:spcAft>
                <a:spcPts val="0"/>
              </a:spcAft>
              <a:defRPr/>
            </a:pPr>
            <a:fld id="{8097C669-260D-4271-9727-44BB8A86EDDC}" type="slidenum">
              <a:rPr lang="en-US" smtClean="0">
                <a:solidFill>
                  <a:prstClr val="black"/>
                </a:solidFill>
                <a:latin typeface="맑은 고딕"/>
                <a:ea typeface="맑은 고딕"/>
              </a:rPr>
              <a:pPr defTabSz="914118"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58941"/>
            <a:ext cx="2519242" cy="576263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="" xmlns:p14="http://schemas.microsoft.com/office/powerpoint/2010/main" val="1913298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74434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30361835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75458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6795862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76482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8112444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77506" name="비트맵 이미지" r:id="rId3" imgW="4029637" imgH="1228571" progId="PBrush">
              <p:embed/>
            </p:oleObj>
          </a:graphicData>
        </a:graphic>
      </p:graphicFrame>
      <p:pic>
        <p:nvPicPr>
          <p:cNvPr id="8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9565829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78530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4198751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79554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89850091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80578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75077494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82626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30361835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ko-KR" dirty="0">
              <a:solidFill>
                <a:prstClr val="black"/>
              </a:solidFill>
            </a:endParaRPr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83650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6795862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ko-KR" dirty="0">
              <a:solidFill>
                <a:prstClr val="black"/>
              </a:solidFill>
            </a:endParaRPr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84674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8112444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85698" name="비트맵 이미지" r:id="rId3" imgW="4029637" imgH="1228571" progId="PBrush">
              <p:embed/>
            </p:oleObj>
          </a:graphicData>
        </a:graphic>
      </p:graphicFrame>
      <p:pic>
        <p:nvPicPr>
          <p:cNvPr id="8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9565829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86722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4198751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87746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89850091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88770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7507749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vmlDrawing" Target="../drawings/vmlDrawing1.v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2.xml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vmlDrawing" Target="../drawings/vmlDrawing10.v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vmlDrawing" Target="../drawings/vmlDrawing14.vml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0.png"/><Relationship Id="rId4" Type="http://schemas.openxmlformats.org/officeDocument/2006/relationships/oleObject" Target="../embeddings/oleObject14.bin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vmlDrawing" Target="../drawings/vmlDrawing16.vml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0.png"/><Relationship Id="rId4" Type="http://schemas.openxmlformats.org/officeDocument/2006/relationships/oleObject" Target="../embeddings/oleObject16.bin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theme" Target="../theme/theme5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20.xml"/><Relationship Id="rId10" Type="http://schemas.openxmlformats.org/officeDocument/2006/relationships/oleObject" Target="../embeddings/oleObject18.bin"/><Relationship Id="rId4" Type="http://schemas.openxmlformats.org/officeDocument/2006/relationships/slideLayout" Target="../slideLayouts/slideLayout19.xml"/><Relationship Id="rId9" Type="http://schemas.openxmlformats.org/officeDocument/2006/relationships/vmlDrawing" Target="../drawings/vmlDrawing18.v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theme" Target="../theme/theme6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27.xml"/><Relationship Id="rId10" Type="http://schemas.openxmlformats.org/officeDocument/2006/relationships/oleObject" Target="../embeddings/oleObject26.bin"/><Relationship Id="rId4" Type="http://schemas.openxmlformats.org/officeDocument/2006/relationships/slideLayout" Target="../slideLayouts/slideLayout26.xml"/><Relationship Id="rId9" Type="http://schemas.openxmlformats.org/officeDocument/2006/relationships/vmlDrawing" Target="../drawings/vmlDrawing26.v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032" name="비트맵 이미지" r:id="rId12" imgW="4029637" imgH="1228571" progId="PBrush">
              <p:embed/>
            </p:oleObj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4" r:id="rId4"/>
    <p:sldLayoutId id="2147484625" r:id="rId5"/>
    <p:sldLayoutId id="2147484626" r:id="rId6"/>
    <p:sldLayoutId id="2147484627" r:id="rId7"/>
    <p:sldLayoutId id="2147484628" r:id="rId8"/>
    <p:sldLayoutId id="2147484629" r:id="rId9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057" name="비트맵 이미지" r:id="rId7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lIns="91412" tIns="45705" rIns="91412" bIns="45705" anchor="ctr"/>
          <a:lstStyle/>
          <a:p>
            <a:pPr algn="l" defTabSz="914118" fontAlgn="auto">
              <a:spcBef>
                <a:spcPts val="0"/>
              </a:spcBef>
              <a:spcAft>
                <a:spcPts val="0"/>
              </a:spcAft>
              <a:defRPr/>
            </a:pPr>
            <a:endParaRPr lang="ko-KR" altLang="en-US" sz="1800" kern="0" dirty="0">
              <a:solidFill>
                <a:srgbClr val="FFFFFF"/>
              </a:solidFill>
              <a:latin typeface="맑은 고딕"/>
              <a:ea typeface="맑은 고딕"/>
            </a:endParaRPr>
          </a:p>
        </p:txBody>
      </p:sp>
      <p:graphicFrame>
        <p:nvGraphicFramePr>
          <p:cNvPr id="15" name="Object 11"/>
          <p:cNvGraphicFramePr>
            <a:graphicFrameLocks noChangeAspect="1"/>
          </p:cNvGraphicFramePr>
          <p:nvPr/>
        </p:nvGraphicFramePr>
        <p:xfrm>
          <a:off x="56456" y="6540782"/>
          <a:ext cx="1217960" cy="317241"/>
        </p:xfrm>
        <a:graphic>
          <a:graphicData uri="http://schemas.openxmlformats.org/presentationml/2006/ole">
            <p:oleObj spid="_x0000_s240642" name="비트맵 이미지" r:id="rId4" imgW="4029637" imgH="1228571" progId="PBrush">
              <p:embed/>
            </p:oleObj>
          </a:graphicData>
        </a:graphic>
      </p:graphicFrame>
      <p:pic>
        <p:nvPicPr>
          <p:cNvPr id="16" name="Picture 19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865815" y="6535559"/>
            <a:ext cx="962974" cy="278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2" y="6466060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 fontAlgn="auto">
              <a:spcBef>
                <a:spcPts val="0"/>
              </a:spcBef>
              <a:spcAft>
                <a:spcPts val="0"/>
              </a:spcAft>
            </a:pPr>
            <a:fld id="{8097C669-260D-4271-9727-44BB8A86EDDC}" type="slidenum">
              <a:rPr lang="en-US" smtClean="0">
                <a:solidFill>
                  <a:prstClr val="black"/>
                </a:solidFill>
                <a:latin typeface="맑은 고딕"/>
                <a:ea typeface="맑은 고딕"/>
              </a:rPr>
              <a:pPr defTabSz="914118"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039258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671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>
        <a:defRPr kumimoji="0" lang="en-US" altLang="zh-SG" sz="1800" b="1" i="0" u="none" strike="noStrike" kern="0" cap="none" spc="0" normalizeH="0" baseline="0" noProof="0" dirty="0" smtClean="0">
          <a:ln>
            <a:noFill/>
          </a:ln>
          <a:solidFill>
            <a:sysClr val="windowText" lastClr="000000"/>
          </a:solidFill>
          <a:effectLst/>
          <a:uLnTx/>
          <a:uFillTx/>
          <a:latin typeface="맑은 고딕" pitchFamily="50" charset="-127"/>
          <a:ea typeface="맑은 고딕" pitchFamily="50" charset="-127"/>
          <a:cs typeface="+mn-cs"/>
        </a:defRPr>
      </a:lvl1pPr>
    </p:titleStyle>
    <p:bodyStyle>
      <a:lvl1pPr>
        <a:defRPr kumimoji="0" lang="en-US" sz="1600" b="1" i="0" u="none" strike="noStrike" kern="0" cap="none" spc="0" normalizeH="0" baseline="0" noProof="0" dirty="0" smtClean="0">
          <a:ln>
            <a:noFill/>
          </a:ln>
          <a:solidFill>
            <a:sysClr val="windowText" lastClr="000000"/>
          </a:solidFill>
          <a:effectLst/>
          <a:uLnTx/>
          <a:uFillTx/>
          <a:latin typeface="맑은 고딕" pitchFamily="50" charset="-127"/>
          <a:ea typeface="맑은 고딕" pitchFamily="50" charset="-127"/>
          <a:cs typeface="+mn-cs"/>
        </a:defRPr>
      </a:lvl1pPr>
      <a:lvl2pPr>
        <a:buFont typeface="Wingdings" pitchFamily="2" charset="2"/>
        <a:buChar char="§"/>
        <a:defRPr/>
      </a:lvl2pPr>
      <a:lvl3pPr>
        <a:buFont typeface="Arial" pitchFamily="34" charset="0"/>
        <a:buChar char="•"/>
        <a:defRPr/>
      </a:lvl3pPr>
      <a:lvl4pPr>
        <a:buFont typeface="Arial" pitchFamily="34" charset="0"/>
        <a:buChar char="•"/>
        <a:defRPr/>
      </a:lvl4pPr>
      <a:lvl5pPr>
        <a:buFont typeface="Arial" pitchFamily="34" charset="0"/>
        <a:buChar char="•"/>
        <a:defRPr/>
      </a:lvl5pPr>
    </p:bodyStyle>
    <p:otherStyle/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lIns="91412" tIns="45705" rIns="91412" bIns="45705" anchor="ctr"/>
          <a:lstStyle/>
          <a:p>
            <a:pPr algn="l" defTabSz="914118" fontAlgn="auto">
              <a:spcBef>
                <a:spcPts val="0"/>
              </a:spcBef>
              <a:spcAft>
                <a:spcPts val="0"/>
              </a:spcAft>
              <a:defRPr/>
            </a:pPr>
            <a:endParaRPr lang="ko-KR" altLang="en-US" sz="1800" kern="0" dirty="0">
              <a:solidFill>
                <a:srgbClr val="FFFFFF"/>
              </a:solidFill>
              <a:latin typeface="맑은 고딕"/>
              <a:ea typeface="맑은 고딕"/>
            </a:endParaRPr>
          </a:p>
        </p:txBody>
      </p:sp>
      <p:graphicFrame>
        <p:nvGraphicFramePr>
          <p:cNvPr id="15" name="Object 11"/>
          <p:cNvGraphicFramePr>
            <a:graphicFrameLocks noChangeAspect="1"/>
          </p:cNvGraphicFramePr>
          <p:nvPr/>
        </p:nvGraphicFramePr>
        <p:xfrm>
          <a:off x="56456" y="6540782"/>
          <a:ext cx="1217960" cy="317241"/>
        </p:xfrm>
        <a:graphic>
          <a:graphicData uri="http://schemas.openxmlformats.org/presentationml/2006/ole">
            <p:oleObj spid="_x0000_s243714" name="비트맵 이미지" r:id="rId4" imgW="4029637" imgH="1228571" progId="PBrush">
              <p:embed/>
            </p:oleObj>
          </a:graphicData>
        </a:graphic>
      </p:graphicFrame>
      <p:pic>
        <p:nvPicPr>
          <p:cNvPr id="16" name="Picture 19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865815" y="6535559"/>
            <a:ext cx="962974" cy="278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2" y="6466060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 fontAlgn="auto">
              <a:spcBef>
                <a:spcPts val="0"/>
              </a:spcBef>
              <a:spcAft>
                <a:spcPts val="0"/>
              </a:spcAft>
            </a:pPr>
            <a:fld id="{8097C669-260D-4271-9727-44BB8A86EDDC}" type="slidenum">
              <a:rPr lang="en-US" smtClean="0">
                <a:solidFill>
                  <a:prstClr val="black"/>
                </a:solidFill>
                <a:latin typeface="맑은 고딕"/>
                <a:ea typeface="맑은 고딕"/>
              </a:rPr>
              <a:pPr defTabSz="914118"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039258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673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>
        <a:defRPr kumimoji="0" lang="en-US" altLang="zh-SG" sz="1800" b="1" i="0" u="none" strike="noStrike" kern="0" cap="none" spc="0" normalizeH="0" baseline="0" noProof="0" dirty="0" smtClean="0">
          <a:ln>
            <a:noFill/>
          </a:ln>
          <a:solidFill>
            <a:sysClr val="windowText" lastClr="000000"/>
          </a:solidFill>
          <a:effectLst/>
          <a:uLnTx/>
          <a:uFillTx/>
          <a:latin typeface="맑은 고딕" pitchFamily="50" charset="-127"/>
          <a:ea typeface="맑은 고딕" pitchFamily="50" charset="-127"/>
          <a:cs typeface="+mn-cs"/>
        </a:defRPr>
      </a:lvl1pPr>
    </p:titleStyle>
    <p:bodyStyle>
      <a:lvl1pPr>
        <a:defRPr kumimoji="0" lang="en-US" sz="1600" b="1" i="0" u="none" strike="noStrike" kern="0" cap="none" spc="0" normalizeH="0" baseline="0" noProof="0" dirty="0" smtClean="0">
          <a:ln>
            <a:noFill/>
          </a:ln>
          <a:solidFill>
            <a:sysClr val="windowText" lastClr="000000"/>
          </a:solidFill>
          <a:effectLst/>
          <a:uLnTx/>
          <a:uFillTx/>
          <a:latin typeface="맑은 고딕" pitchFamily="50" charset="-127"/>
          <a:ea typeface="맑은 고딕" pitchFamily="50" charset="-127"/>
          <a:cs typeface="+mn-cs"/>
        </a:defRPr>
      </a:lvl1pPr>
      <a:lvl2pPr>
        <a:buFont typeface="Wingdings" pitchFamily="2" charset="2"/>
        <a:buChar char="§"/>
        <a:defRPr/>
      </a:lvl2pPr>
      <a:lvl3pPr>
        <a:buFont typeface="Arial" pitchFamily="34" charset="0"/>
        <a:buChar char="•"/>
        <a:defRPr/>
      </a:lvl3pPr>
      <a:lvl4pPr>
        <a:buFont typeface="Arial" pitchFamily="34" charset="0"/>
        <a:buChar char="•"/>
        <a:defRPr/>
      </a:lvl4pPr>
      <a:lvl5pPr>
        <a:buFont typeface="Arial" pitchFamily="34" charset="0"/>
        <a:buChar char="•"/>
        <a:defRPr/>
      </a:lvl5pPr>
    </p:bodyStyle>
    <p:otherStyle/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73410" name="비트맵 이미지" r:id="rId10" imgW="4029637" imgH="1228571" progId="PBrush">
              <p:embed/>
            </p:oleObj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75" r:id="rId1"/>
    <p:sldLayoutId id="2147484676" r:id="rId2"/>
    <p:sldLayoutId id="2147484677" r:id="rId3"/>
    <p:sldLayoutId id="2147484678" r:id="rId4"/>
    <p:sldLayoutId id="2147484679" r:id="rId5"/>
    <p:sldLayoutId id="2147484680" r:id="rId6"/>
    <p:sldLayoutId id="2147484681" r:id="rId7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81602" name="비트맵 이미지" r:id="rId10" imgW="4029637" imgH="1228571" progId="PBrush">
              <p:embed/>
            </p:oleObj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83" r:id="rId1"/>
    <p:sldLayoutId id="2147484684" r:id="rId2"/>
    <p:sldLayoutId id="2147484685" r:id="rId3"/>
    <p:sldLayoutId id="2147484686" r:id="rId4"/>
    <p:sldLayoutId id="2147484687" r:id="rId5"/>
    <p:sldLayoutId id="2147484688" r:id="rId6"/>
    <p:sldLayoutId id="2147484689" r:id="rId7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6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6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6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30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30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3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3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36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30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3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30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3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7.png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6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6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48.png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6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3146425" y="3750293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lnSpc>
                <a:spcPct val="150000"/>
              </a:lnSpc>
            </a:pPr>
            <a:r>
              <a:rPr lang="ko-KR" altLang="en-US" sz="2800" b="1" dirty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사용자 </a:t>
            </a:r>
            <a:r>
              <a:rPr lang="ko-KR" altLang="en-US" sz="2800" b="1" dirty="0" smtClean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매뉴얼</a:t>
            </a:r>
            <a:endParaRPr lang="en-US" altLang="ko-KR" sz="2800" b="1" dirty="0" smtClean="0">
              <a:solidFill>
                <a:srgbClr val="333333"/>
              </a:solidFill>
              <a:latin typeface="+mj-ea"/>
              <a:ea typeface="+mj-ea"/>
              <a:cs typeface="Arial" pitchFamily="34" charset="0"/>
            </a:endParaRPr>
          </a:p>
          <a:p>
            <a:pPr eaLnBrk="0" hangingPunct="0">
              <a:lnSpc>
                <a:spcPct val="150000"/>
              </a:lnSpc>
            </a:pPr>
            <a:r>
              <a:rPr lang="en-US" altLang="ko-KR" sz="2800" b="1" dirty="0" smtClean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 </a:t>
            </a:r>
            <a:endParaRPr lang="en-US" altLang="ko-KR" sz="2800" b="1" dirty="0">
              <a:solidFill>
                <a:srgbClr val="333333"/>
              </a:solidFill>
              <a:latin typeface="+mj-ea"/>
              <a:ea typeface="+mj-ea"/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5369048" y="5388862"/>
            <a:ext cx="2271713" cy="703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2013.02.25</a:t>
            </a:r>
          </a:p>
          <a:p>
            <a:pPr eaLnBrk="0" hangingPunct="0"/>
            <a:endParaRPr lang="en-US" altLang="ko-KR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NSIS </a:t>
            </a:r>
            <a:r>
              <a:rPr lang="ko-KR" altLang="en-US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4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TFT</a:t>
            </a:r>
            <a:endParaRPr lang="ko-KR" altLang="en-US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gray">
          <a:xfrm>
            <a:off x="3146425" y="2978399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 eaLnBrk="0" hangingPunct="0">
              <a:lnSpc>
                <a:spcPct val="150000"/>
              </a:lnSpc>
            </a:pP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CO  </a:t>
            </a:r>
            <a:r>
              <a:rPr lang="ko-KR" altLang="en-US" sz="2400" b="1" dirty="0" smtClean="0">
                <a:solidFill>
                  <a:srgbClr val="333333"/>
                </a:solidFill>
                <a:latin typeface="HY견고딕" pitchFamily="18" charset="-127"/>
                <a:ea typeface="HY견고딕" pitchFamily="18" charset="-127"/>
                <a:cs typeface="Arial" pitchFamily="34" charset="0"/>
              </a:rPr>
              <a:t>기준정보</a:t>
            </a:r>
            <a:endParaRPr lang="en-US" altLang="ko-KR" sz="2400" b="1" dirty="0">
              <a:solidFill>
                <a:srgbClr val="333333"/>
              </a:solidFill>
              <a:latin typeface="HY견고딕" pitchFamily="18" charset="-127"/>
              <a:ea typeface="HY견고딕" pitchFamily="18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/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2013. 02. 21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v0.10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서영식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과장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2013. 03. 30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V0.50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수정 작성 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서영식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과장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기준정보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관리회계 영역의 기준정보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[</a:t>
                      </a:r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원가요소</a:t>
                      </a:r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, </a:t>
                      </a:r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코스트센터</a:t>
                      </a:r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, </a:t>
                      </a:r>
                      <a:r>
                        <a:rPr lang="ko-KR" altLang="en-US" sz="1200" b="0" i="0" u="none" strike="noStrike" dirty="0" err="1" smtClean="0">
                          <a:solidFill>
                            <a:srgbClr val="000000"/>
                          </a:solidFill>
                          <a:latin typeface="+mn-lt"/>
                        </a:rPr>
                        <a:t>액티비티</a:t>
                      </a:r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 유형</a:t>
                      </a:r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, </a:t>
                      </a:r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통계주요지표</a:t>
                      </a:r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, </a:t>
                      </a:r>
                      <a:r>
                        <a:rPr lang="ko-KR" altLang="en-US" sz="1200" b="0" i="0" u="none" strike="noStrike" dirty="0" err="1" smtClean="0">
                          <a:solidFill>
                            <a:srgbClr val="000000"/>
                          </a:solidFill>
                          <a:latin typeface="+mn-lt"/>
                        </a:rPr>
                        <a:t>내부오더</a:t>
                      </a:r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, </a:t>
                      </a:r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손익센터</a:t>
                      </a:r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, </a:t>
                      </a:r>
                      <a:r>
                        <a:rPr lang="ko-KR" altLang="en-US" sz="1200" b="0" i="0" u="none" strike="noStrike" dirty="0" err="1" smtClean="0">
                          <a:solidFill>
                            <a:srgbClr val="000000"/>
                          </a:solidFill>
                          <a:latin typeface="+mn-lt"/>
                        </a:rPr>
                        <a:t>특성값</a:t>
                      </a:r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(PA)]</a:t>
                      </a:r>
                      <a:b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</a:br>
                      <a:endParaRPr lang="ko-KR" altLang="en-US" sz="120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               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를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등록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/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변경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/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삭제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/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관리하는 업무 프로세스를 이해 함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    -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원가요소 </a:t>
                      </a:r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: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CO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전표를 발생 시키는 경우에 차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대변에 기표되는 계정 성격의 마스터로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재무회계의 계정과 같은 코드의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/>
                      </a:r>
                      <a:b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</a:b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                   1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차 원가요소와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, CO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자체적인 기표 목적의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차 원가요소가 있음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   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-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코스트센터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: 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코스트센터는 비용을 관리하는 최소단위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    -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액티비티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유형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: </a:t>
                      </a:r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</a:rPr>
                        <a:t>임율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 등 활동원가를 산출하기 위한 작업시간 등 수량을 관리하는 단위로 제조업에서는 주로 생산활동과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/>
                      </a:r>
                      <a:b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</a:b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                         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공수관리 단위로서 사용함 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    -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통계주요지표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: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간접비 등의 배부를 위하여 사용되는 통계적인 지표로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배부기준이 되는 정량적인 요소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예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: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인원수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를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/>
                      </a:r>
                      <a:b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</a:b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                        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통계주요 지표로 관리함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   - 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내부오더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: 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투자별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예산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/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집행 관리를 위해 내부 오더를 생성하고 관리함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  -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손익센터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: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조직 내 투자 의사 결정 및 손익 창출의 중심이 되는 조직 기준으로 설정 하며 이들 손익센터를 유형별로 </a:t>
                      </a:r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</a:rPr>
                        <a:t>그룹핑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/>
                      </a:r>
                      <a:b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</a:b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                 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 하여 조직 내 재무적 성과분석의 단위로서 활용 함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   </a:t>
                      </a: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</a:rPr>
                        <a:t>- </a:t>
                      </a:r>
                      <a:r>
                        <a:rPr lang="ko-KR" altLang="en-US" sz="1200" b="1" dirty="0" err="1" smtClean="0">
                          <a:solidFill>
                            <a:schemeClr val="tx1"/>
                          </a:solidFill>
                        </a:rPr>
                        <a:t>특성값</a:t>
                      </a: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</a:rPr>
                        <a:t>(PA)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: </a:t>
                      </a:r>
                      <a:r>
                        <a:rPr lang="ko-KR" altLang="en-US" sz="1200" dirty="0" smtClean="0">
                          <a:cs typeface="Arial" pitchFamily="34" charset="0"/>
                        </a:rPr>
                        <a:t>수익성 분석의 특성</a:t>
                      </a:r>
                      <a:r>
                        <a:rPr lang="en-US" altLang="ko-KR" sz="1200" baseline="0" dirty="0" smtClean="0">
                          <a:cs typeface="Arial" pitchFamily="34" charset="0"/>
                        </a:rPr>
                        <a:t> </a:t>
                      </a:r>
                      <a:r>
                        <a:rPr lang="ko-KR" altLang="en-US" sz="1200" baseline="0" dirty="0" smtClean="0">
                          <a:cs typeface="Arial" pitchFamily="34" charset="0"/>
                        </a:rPr>
                        <a:t>값</a:t>
                      </a:r>
                      <a:r>
                        <a:rPr lang="ko-KR" altLang="en-US" sz="1200" dirty="0" smtClean="0">
                          <a:cs typeface="Arial" pitchFamily="34" charset="0"/>
                        </a:rPr>
                        <a:t>의 종류는 </a:t>
                      </a:r>
                      <a:r>
                        <a:rPr lang="ko-KR" altLang="en-US" sz="1200" dirty="0" err="1" smtClean="0">
                          <a:cs typeface="Arial" pitchFamily="34" charset="0"/>
                        </a:rPr>
                        <a:t>영업팀</a:t>
                      </a:r>
                      <a:r>
                        <a:rPr lang="en-US" altLang="ko-KR" sz="1200" dirty="0" smtClean="0">
                          <a:cs typeface="Arial" pitchFamily="34" charset="0"/>
                        </a:rPr>
                        <a:t>, </a:t>
                      </a:r>
                      <a:r>
                        <a:rPr lang="ko-KR" altLang="en-US" sz="1200" dirty="0" err="1" smtClean="0">
                          <a:cs typeface="Arial" pitchFamily="34" charset="0"/>
                        </a:rPr>
                        <a:t>제품군</a:t>
                      </a:r>
                      <a:r>
                        <a:rPr lang="ko-KR" altLang="en-US" sz="1200" dirty="0" smtClean="0">
                          <a:cs typeface="Arial" pitchFamily="34" charset="0"/>
                        </a:rPr>
                        <a:t> 등 임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pSp>
        <p:nvGrpSpPr>
          <p:cNvPr id="9" name="그룹 8"/>
          <p:cNvGrpSpPr/>
          <p:nvPr/>
        </p:nvGrpSpPr>
        <p:grpSpPr>
          <a:xfrm>
            <a:off x="241300" y="1320800"/>
            <a:ext cx="9448800" cy="4987925"/>
            <a:chOff x="241300" y="1320800"/>
            <a:chExt cx="9448800" cy="4987925"/>
          </a:xfrm>
        </p:grpSpPr>
        <p:sp>
          <p:nvSpPr>
            <p:cNvPr id="10" name="직사각형 48"/>
            <p:cNvSpPr>
              <a:spLocks noChangeArrowheads="1"/>
            </p:cNvSpPr>
            <p:nvPr/>
          </p:nvSpPr>
          <p:spPr bwMode="auto">
            <a:xfrm>
              <a:off x="5016500" y="1320800"/>
              <a:ext cx="4673600" cy="4987925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72000" tIns="72000" rIns="72000" bIns="72000" anchor="ctr"/>
            <a:lstStyle/>
            <a:p>
              <a:pPr algn="ctr" eaLnBrk="0" latinLnBrk="0" hangingPunct="0">
                <a:spcBef>
                  <a:spcPct val="20000"/>
                </a:spcBef>
                <a:buSzPct val="100000"/>
                <a:buFont typeface="Wingdings" pitchFamily="2" charset="2"/>
                <a:buNone/>
              </a:pPr>
              <a:endParaRPr kumimoji="0" lang="en-US" altLang="ko-KR" sz="14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Arial" charset="0"/>
              </a:endParaRPr>
            </a:p>
          </p:txBody>
        </p:sp>
        <p:sp>
          <p:nvSpPr>
            <p:cNvPr id="11" name="AutoShape 20"/>
            <p:cNvSpPr>
              <a:spLocks noChangeArrowheads="1"/>
            </p:cNvSpPr>
            <p:nvPr/>
          </p:nvSpPr>
          <p:spPr bwMode="auto">
            <a:xfrm>
              <a:off x="241300" y="1320800"/>
              <a:ext cx="4902200" cy="4987925"/>
            </a:xfrm>
            <a:prstGeom prst="homePlate">
              <a:avLst>
                <a:gd name="adj" fmla="val 9667"/>
              </a:avLst>
            </a:prstGeom>
            <a:solidFill>
              <a:schemeClr val="bg1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>
                <a:lnSpc>
                  <a:spcPct val="120000"/>
                </a:lnSpc>
                <a:spcBef>
                  <a:spcPct val="50000"/>
                </a:spcBef>
              </a:pPr>
              <a:endParaRPr kumimoji="0" lang="en-US" altLang="ko-KR" sz="12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Arial" charset="0"/>
              </a:endParaRPr>
            </a:p>
          </p:txBody>
        </p:sp>
        <p:sp>
          <p:nvSpPr>
            <p:cNvPr id="12" name="Text Box 10"/>
            <p:cNvSpPr txBox="1">
              <a:spLocks noChangeArrowheads="1"/>
            </p:cNvSpPr>
            <p:nvPr/>
          </p:nvSpPr>
          <p:spPr bwMode="auto">
            <a:xfrm>
              <a:off x="733425" y="1373188"/>
              <a:ext cx="3917950" cy="307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635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5pPr>
              <a:lvl6pPr marL="25146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6pPr>
              <a:lvl7pPr marL="29718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7pPr>
              <a:lvl8pPr marL="34290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8pPr>
              <a:lvl9pPr marL="38862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9pPr>
            </a:lstStyle>
            <a:p>
              <a:pPr algn="ctr" eaLnBrk="1" latinLnBrk="0" hangingPunct="1">
                <a:spcBef>
                  <a:spcPct val="50000"/>
                </a:spcBef>
              </a:pPr>
              <a:r>
                <a:rPr kumimoji="0" lang="en-US" altLang="ko-KR" sz="1400" b="1">
                  <a:solidFill>
                    <a:srgbClr val="000000"/>
                  </a:solidFill>
                  <a:latin typeface="맑은 고딕" pitchFamily="50" charset="-127"/>
                  <a:cs typeface="Arial" charset="0"/>
                </a:rPr>
                <a:t>Process </a:t>
              </a:r>
              <a:r>
                <a:rPr kumimoji="0" lang="ko-KR" altLang="en-US" sz="1400" b="1">
                  <a:solidFill>
                    <a:srgbClr val="000000"/>
                  </a:solidFill>
                  <a:latin typeface="맑은 고딕" pitchFamily="50" charset="-127"/>
                  <a:cs typeface="Arial" charset="0"/>
                </a:rPr>
                <a:t>관련 이슈 종합</a:t>
              </a:r>
            </a:p>
          </p:txBody>
        </p:sp>
        <p:sp>
          <p:nvSpPr>
            <p:cNvPr id="13" name="Line 21"/>
            <p:cNvSpPr>
              <a:spLocks noChangeShapeType="1"/>
            </p:cNvSpPr>
            <p:nvPr/>
          </p:nvSpPr>
          <p:spPr bwMode="auto">
            <a:xfrm>
              <a:off x="241300" y="1735138"/>
              <a:ext cx="44958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>
              <a:spAutoFit/>
            </a:bodyPr>
            <a:lstStyle/>
            <a:p>
              <a:endParaRPr lang="en-US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4" name="Text Box 10"/>
            <p:cNvSpPr txBox="1">
              <a:spLocks noChangeArrowheads="1"/>
            </p:cNvSpPr>
            <p:nvPr/>
          </p:nvSpPr>
          <p:spPr bwMode="auto">
            <a:xfrm>
              <a:off x="5522913" y="1420813"/>
              <a:ext cx="3660775" cy="2143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635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5pPr>
              <a:lvl6pPr marL="25146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6pPr>
              <a:lvl7pPr marL="29718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7pPr>
              <a:lvl8pPr marL="34290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8pPr>
              <a:lvl9pPr marL="38862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9pPr>
            </a:lstStyle>
            <a:p>
              <a:pPr algn="ctr"/>
              <a:r>
                <a:rPr kumimoji="0" lang="en-US" altLang="ko-KR" sz="1400" b="1" dirty="0">
                  <a:solidFill>
                    <a:srgbClr val="000000"/>
                  </a:solidFill>
                  <a:latin typeface="맑은 고딕" pitchFamily="50" charset="-127"/>
                  <a:cs typeface="Arial" charset="0"/>
                </a:rPr>
                <a:t>To-Be Process </a:t>
              </a:r>
              <a:r>
                <a:rPr kumimoji="0" lang="ko-KR" altLang="en-US" sz="1400" b="1" dirty="0" smtClean="0">
                  <a:solidFill>
                    <a:srgbClr val="000000"/>
                  </a:solidFill>
                  <a:latin typeface="맑은 고딕" pitchFamily="50" charset="-127"/>
                  <a:cs typeface="Arial" charset="0"/>
                </a:rPr>
                <a:t>설계 </a:t>
              </a:r>
              <a:r>
                <a:rPr kumimoji="0" lang="ko-KR" altLang="en-US" sz="1400" b="1" dirty="0">
                  <a:solidFill>
                    <a:srgbClr val="000000"/>
                  </a:solidFill>
                  <a:latin typeface="맑은 고딕" pitchFamily="50" charset="-127"/>
                  <a:cs typeface="Arial" charset="0"/>
                </a:rPr>
                <a:t>방향</a:t>
              </a:r>
            </a:p>
          </p:txBody>
        </p:sp>
        <p:sp>
          <p:nvSpPr>
            <p:cNvPr id="15" name="Line 21"/>
            <p:cNvSpPr>
              <a:spLocks noChangeShapeType="1"/>
            </p:cNvSpPr>
            <p:nvPr/>
          </p:nvSpPr>
          <p:spPr bwMode="auto">
            <a:xfrm>
              <a:off x="5016500" y="1735138"/>
              <a:ext cx="46736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>
              <a:spAutoFit/>
            </a:bodyPr>
            <a:lstStyle/>
            <a:p>
              <a:endParaRPr lang="en-US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6" name="제목 1"/>
            <p:cNvSpPr txBox="1">
              <a:spLocks/>
            </p:cNvSpPr>
            <p:nvPr/>
          </p:nvSpPr>
          <p:spPr bwMode="gray">
            <a:xfrm>
              <a:off x="1098550" y="1794473"/>
              <a:ext cx="3470275" cy="11926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marL="273050" indent="-273050" eaLnBrk="0" hangingPunct="0"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5pPr>
              <a:lvl6pPr marL="25146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6pPr>
              <a:lvl7pPr marL="29718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7pPr>
              <a:lvl8pPr marL="34290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8pPr>
              <a:lvl9pPr marL="38862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9pPr>
            </a:lstStyle>
            <a:p>
              <a:pPr algn="l" latinLnBrk="0">
                <a:spcBef>
                  <a:spcPts val="600"/>
                </a:spcBef>
                <a:spcAft>
                  <a:spcPts val="300"/>
                </a:spcAft>
                <a:buFont typeface="Wingdings" pitchFamily="2" charset="2"/>
                <a:buChar char="q"/>
              </a:pPr>
              <a:r>
                <a:rPr kumimoji="0" lang="ko-KR" altLang="en-US" sz="1300" b="1" dirty="0" smtClean="0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사업계획 프로세스에 대한 지원 시스템 필요</a:t>
              </a:r>
              <a:r>
                <a:rPr kumimoji="0" lang="en-US" altLang="ko-KR" sz="1300" b="1" dirty="0" smtClean="0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: </a:t>
              </a:r>
              <a:r>
                <a:rPr kumimoji="0" lang="ko-KR" altLang="en-US" sz="1300" b="1" dirty="0" smtClean="0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사업계획손익 </a:t>
              </a:r>
              <a:r>
                <a:rPr kumimoji="0" lang="en-US" altLang="ko-KR" sz="1300" b="1" dirty="0" smtClean="0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simulation tool </a:t>
              </a:r>
              <a:r>
                <a:rPr kumimoji="0" lang="ko-KR" altLang="en-US" sz="1300" b="1" dirty="0" smtClean="0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등 </a:t>
              </a:r>
              <a:endParaRPr kumimoji="0" lang="en-US" altLang="ko-KR" sz="1300" b="1" dirty="0">
                <a:solidFill>
                  <a:srgbClr val="006699"/>
                </a:solidFill>
                <a:latin typeface="맑은 고딕" pitchFamily="50" charset="-127"/>
                <a:cs typeface="Arial" charset="0"/>
              </a:endParaRPr>
            </a:p>
            <a:p>
              <a:pPr algn="l" latinLnBrk="0">
                <a:spcBef>
                  <a:spcPts val="600"/>
                </a:spcBef>
                <a:buFont typeface="Wingdings" pitchFamily="2" charset="2"/>
                <a:buChar char="q"/>
              </a:pPr>
              <a:r>
                <a:rPr kumimoji="0" lang="ko-KR" altLang="en-US" sz="1300" b="1" dirty="0" err="1" smtClean="0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공장별</a:t>
              </a:r>
              <a:r>
                <a:rPr kumimoji="0" lang="ko-KR" altLang="en-US" sz="1300" b="1" dirty="0" smtClean="0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 원가 담당자의 부재로 원가계산 및 </a:t>
              </a:r>
              <a:r>
                <a:rPr kumimoji="0" lang="ko-KR" altLang="en-US" sz="1300" b="1" dirty="0" err="1" smtClean="0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분석시</a:t>
              </a:r>
              <a:r>
                <a:rPr kumimoji="0" lang="ko-KR" altLang="en-US" sz="1300" b="1" dirty="0" smtClean="0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 생산 현장사항 반영 부족</a:t>
              </a:r>
              <a:endParaRPr kumimoji="0" lang="en-US" altLang="ko-KR" sz="1300" b="1" dirty="0" smtClean="0">
                <a:solidFill>
                  <a:srgbClr val="006699"/>
                </a:solidFill>
                <a:latin typeface="맑은 고딕" pitchFamily="50" charset="-127"/>
                <a:cs typeface="Arial" charset="0"/>
              </a:endParaRPr>
            </a:p>
            <a:p>
              <a:pPr algn="l" latinLnBrk="0">
                <a:spcBef>
                  <a:spcPts val="600"/>
                </a:spcBef>
                <a:buFont typeface="Wingdings" pitchFamily="2" charset="2"/>
                <a:buChar char="q"/>
              </a:pPr>
              <a:r>
                <a:rPr kumimoji="0" lang="ko-KR" altLang="en-US" sz="1300" b="1" dirty="0" smtClean="0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원가결산 </a:t>
              </a:r>
              <a:r>
                <a:rPr kumimoji="0" lang="en-US" altLang="ko-KR" sz="1300" b="1" dirty="0" smtClean="0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R &amp; R </a:t>
              </a:r>
              <a:r>
                <a:rPr kumimoji="0" lang="ko-KR" altLang="en-US" sz="1300" b="1" dirty="0" smtClean="0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재정립</a:t>
              </a:r>
              <a:endParaRPr kumimoji="0" lang="en-US" altLang="ko-KR" sz="1300" b="1" dirty="0">
                <a:solidFill>
                  <a:srgbClr val="006699"/>
                </a:solidFill>
                <a:latin typeface="맑은 고딕" pitchFamily="50" charset="-127"/>
                <a:cs typeface="Arial" charset="0"/>
              </a:endParaRPr>
            </a:p>
          </p:txBody>
        </p:sp>
        <p:sp>
          <p:nvSpPr>
            <p:cNvPr id="17" name="제목 1"/>
            <p:cNvSpPr txBox="1">
              <a:spLocks/>
            </p:cNvSpPr>
            <p:nvPr/>
          </p:nvSpPr>
          <p:spPr bwMode="gray">
            <a:xfrm>
              <a:off x="1098550" y="3208717"/>
              <a:ext cx="3998913" cy="30162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marL="273050" indent="-273050" eaLnBrk="0" hangingPunct="0"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5pPr>
              <a:lvl6pPr marL="25146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6pPr>
              <a:lvl7pPr marL="29718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7pPr>
              <a:lvl8pPr marL="34290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8pPr>
              <a:lvl9pPr marL="38862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9pPr>
            </a:lstStyle>
            <a:p>
              <a:pPr algn="l">
                <a:spcBef>
                  <a:spcPts val="600"/>
                </a:spcBef>
                <a:spcAft>
                  <a:spcPts val="300"/>
                </a:spcAft>
                <a:buFont typeface="Wingdings" pitchFamily="2" charset="2"/>
                <a:buChar char="q"/>
              </a:pPr>
              <a:r>
                <a:rPr kumimoji="0" lang="ko-KR" altLang="en-US" sz="1300" b="1" dirty="0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표준원가 </a:t>
              </a:r>
              <a:r>
                <a:rPr kumimoji="0" lang="ko-KR" altLang="en-US" sz="1300" b="1" dirty="0" smtClean="0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기준정보</a:t>
              </a:r>
              <a:r>
                <a:rPr kumimoji="0" lang="en-US" altLang="ko-KR" sz="1300" b="1" dirty="0" smtClean="0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(Routing </a:t>
              </a:r>
              <a:r>
                <a:rPr kumimoji="0" lang="ko-KR" altLang="en-US" sz="1300" b="1" dirty="0" smtClean="0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원단위</a:t>
              </a:r>
              <a:r>
                <a:rPr kumimoji="0" lang="en-US" altLang="ko-KR" sz="1300" b="1" dirty="0" smtClean="0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)</a:t>
              </a:r>
              <a:r>
                <a:rPr kumimoji="0" lang="ko-KR" altLang="en-US" sz="1300" b="1" dirty="0" smtClean="0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의 현실</a:t>
              </a:r>
              <a:r>
                <a:rPr kumimoji="0" lang="ko-KR" altLang="en-US" sz="1300" b="1" dirty="0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화</a:t>
              </a:r>
              <a:endParaRPr kumimoji="0" lang="en-US" altLang="ko-KR" sz="1300" b="1" dirty="0" smtClean="0">
                <a:solidFill>
                  <a:srgbClr val="006699"/>
                </a:solidFill>
                <a:latin typeface="맑은 고딕" pitchFamily="50" charset="-127"/>
                <a:cs typeface="Arial" charset="0"/>
              </a:endParaRPr>
            </a:p>
            <a:p>
              <a:pPr algn="l">
                <a:spcBef>
                  <a:spcPts val="600"/>
                </a:spcBef>
                <a:spcAft>
                  <a:spcPts val="300"/>
                </a:spcAft>
                <a:buFont typeface="Wingdings" pitchFamily="2" charset="2"/>
                <a:buChar char="q"/>
              </a:pPr>
              <a:r>
                <a:rPr kumimoji="0" lang="ko-KR" altLang="en-US" sz="1300" b="1" dirty="0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원가구성 </a:t>
              </a:r>
              <a:r>
                <a:rPr kumimoji="0" lang="ko-KR" altLang="en-US" sz="1300" b="1" dirty="0" smtClean="0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항목별 세부 데이터 확인의 용이성 제고</a:t>
              </a:r>
              <a:endParaRPr kumimoji="0" lang="ko-KR" altLang="en-US" sz="1300" b="1" dirty="0">
                <a:solidFill>
                  <a:srgbClr val="006699"/>
                </a:solidFill>
                <a:latin typeface="맑은 고딕" pitchFamily="50" charset="-127"/>
                <a:cs typeface="Arial" charset="0"/>
              </a:endParaRPr>
            </a:p>
            <a:p>
              <a:pPr algn="l">
                <a:spcBef>
                  <a:spcPts val="600"/>
                </a:spcBef>
                <a:buFont typeface="Wingdings" pitchFamily="2" charset="2"/>
                <a:buChar char="q"/>
              </a:pPr>
              <a:r>
                <a:rPr kumimoji="0" lang="ko-KR" altLang="en-US" sz="1300" b="1" dirty="0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생산부서의 </a:t>
              </a:r>
              <a:r>
                <a:rPr kumimoji="0" lang="ko-KR" altLang="en-US" sz="1300" b="1" dirty="0" smtClean="0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작업완료 마감 처리 지연</a:t>
              </a:r>
              <a:endParaRPr kumimoji="0" lang="en-US" altLang="ko-KR" sz="1300" b="1" dirty="0" smtClean="0">
                <a:solidFill>
                  <a:srgbClr val="006699"/>
                </a:solidFill>
                <a:latin typeface="맑은 고딕" pitchFamily="50" charset="-127"/>
                <a:cs typeface="Arial" charset="0"/>
              </a:endParaRPr>
            </a:p>
            <a:p>
              <a:pPr algn="l">
                <a:spcBef>
                  <a:spcPts val="600"/>
                </a:spcBef>
                <a:buFont typeface="Wingdings" pitchFamily="2" charset="2"/>
                <a:buChar char="q"/>
              </a:pPr>
              <a:r>
                <a:rPr kumimoji="0" lang="ko-KR" altLang="en-US" sz="1300" b="1" dirty="0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직접비화 </a:t>
              </a:r>
              <a:r>
                <a:rPr kumimoji="0" lang="ko-KR" altLang="en-US" sz="1300" b="1" dirty="0" smtClean="0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미흡</a:t>
              </a:r>
              <a:r>
                <a:rPr kumimoji="0" lang="en-US" altLang="ko-KR" sz="1300" b="1" dirty="0" smtClean="0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: </a:t>
              </a:r>
              <a:r>
                <a:rPr kumimoji="0" lang="ko-KR" altLang="en-US" sz="1300" b="1" dirty="0" err="1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판관비의</a:t>
              </a:r>
              <a:r>
                <a:rPr kumimoji="0" lang="ko-KR" altLang="en-US" sz="1300" b="1" dirty="0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 경우 직접비 귀속 프로세스가 미흡</a:t>
              </a:r>
            </a:p>
            <a:p>
              <a:pPr algn="l">
                <a:spcBef>
                  <a:spcPts val="600"/>
                </a:spcBef>
                <a:buFont typeface="Wingdings" pitchFamily="2" charset="2"/>
                <a:buChar char="q"/>
              </a:pPr>
              <a:r>
                <a:rPr kumimoji="0" lang="ko-KR" altLang="en-US" sz="1300" b="1" dirty="0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변고정비 </a:t>
              </a:r>
              <a:r>
                <a:rPr kumimoji="0" lang="ko-KR" altLang="en-US" sz="1300" b="1" dirty="0" smtClean="0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구분 관리 </a:t>
              </a:r>
              <a:r>
                <a:rPr kumimoji="0" lang="ko-KR" altLang="en-US" sz="1300" b="1" dirty="0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미흡</a:t>
              </a:r>
            </a:p>
            <a:p>
              <a:pPr algn="l">
                <a:spcBef>
                  <a:spcPts val="600"/>
                </a:spcBef>
                <a:buFont typeface="Wingdings" pitchFamily="2" charset="2"/>
                <a:buChar char="q"/>
              </a:pPr>
              <a:r>
                <a:rPr kumimoji="0" lang="ko-KR" altLang="en-US" sz="1300" b="1" dirty="0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원가차이 </a:t>
              </a:r>
              <a:r>
                <a:rPr kumimoji="0" lang="ko-KR" altLang="en-US" sz="1300" b="1" dirty="0" smtClean="0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배부기준</a:t>
              </a:r>
              <a:r>
                <a:rPr kumimoji="0" lang="en-US" altLang="ko-KR" sz="1300" b="1" dirty="0" smtClean="0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: </a:t>
              </a:r>
              <a:r>
                <a:rPr kumimoji="0" lang="ko-KR" altLang="en-US" sz="1300" b="1" dirty="0" smtClean="0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배부기준치 </a:t>
              </a:r>
              <a:r>
                <a:rPr kumimoji="0" lang="ko-KR" altLang="en-US" sz="1300" b="1" dirty="0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집계의 </a:t>
              </a:r>
              <a:r>
                <a:rPr kumimoji="0" lang="ko-KR" altLang="en-US" sz="1300" b="1" dirty="0" err="1" smtClean="0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자동화율</a:t>
              </a:r>
              <a:r>
                <a:rPr kumimoji="0" lang="ko-KR" altLang="en-US" sz="1300" b="1" dirty="0" smtClean="0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 제고</a:t>
              </a:r>
              <a:endParaRPr kumimoji="0" lang="ko-KR" altLang="en-US" sz="1300" b="1" dirty="0">
                <a:solidFill>
                  <a:srgbClr val="006699"/>
                </a:solidFill>
                <a:latin typeface="맑은 고딕" pitchFamily="50" charset="-127"/>
                <a:cs typeface="Arial" charset="0"/>
              </a:endParaRPr>
            </a:p>
            <a:p>
              <a:pPr algn="l">
                <a:spcBef>
                  <a:spcPts val="600"/>
                </a:spcBef>
                <a:buFont typeface="Wingdings" pitchFamily="2" charset="2"/>
                <a:buChar char="q"/>
              </a:pPr>
              <a:r>
                <a:rPr kumimoji="0" lang="ko-KR" altLang="en-US" sz="1300" b="1" dirty="0" smtClean="0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원가차이분석이 어려움</a:t>
              </a:r>
              <a:r>
                <a:rPr kumimoji="0" lang="en-US" altLang="ko-KR" sz="1300" b="1" dirty="0" smtClean="0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: </a:t>
              </a:r>
              <a:r>
                <a:rPr kumimoji="0" lang="ko-KR" altLang="en-US" sz="1300" b="1" dirty="0" smtClean="0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원재료 단가차이를 제품별 </a:t>
              </a:r>
              <a:r>
                <a:rPr kumimoji="0" lang="en-US" altLang="ko-KR" sz="1300" b="1" dirty="0" smtClean="0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BOM </a:t>
              </a:r>
              <a:r>
                <a:rPr kumimoji="0" lang="ko-KR" altLang="en-US" sz="1300" b="1" dirty="0" smtClean="0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원단위 기준으로 배부</a:t>
              </a:r>
              <a:endParaRPr kumimoji="0" lang="ko-KR" altLang="en-US" sz="1300" b="1" dirty="0">
                <a:solidFill>
                  <a:srgbClr val="006699"/>
                </a:solidFill>
                <a:latin typeface="맑은 고딕" pitchFamily="50" charset="-127"/>
                <a:cs typeface="Arial" charset="0"/>
              </a:endParaRPr>
            </a:p>
            <a:p>
              <a:pPr algn="l">
                <a:spcBef>
                  <a:spcPts val="600"/>
                </a:spcBef>
                <a:buFont typeface="Wingdings" pitchFamily="2" charset="2"/>
                <a:buChar char="q"/>
              </a:pPr>
              <a:r>
                <a:rPr kumimoji="0" lang="ko-KR" altLang="en-US" sz="1300" b="1" dirty="0" smtClean="0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시설투자예산수립 및 집행의 진척도 관리가 일관되게 관리 안됨</a:t>
              </a:r>
              <a:endParaRPr kumimoji="0" lang="ko-KR" altLang="en-US" sz="1300" b="1" dirty="0">
                <a:solidFill>
                  <a:srgbClr val="006699"/>
                </a:solidFill>
                <a:latin typeface="맑은 고딕" pitchFamily="50" charset="-127"/>
                <a:cs typeface="Arial" charset="0"/>
              </a:endParaRPr>
            </a:p>
          </p:txBody>
        </p:sp>
        <p:sp>
          <p:nvSpPr>
            <p:cNvPr id="18" name="Rectangle 41"/>
            <p:cNvSpPr>
              <a:spLocks noChangeArrowheads="1"/>
            </p:cNvSpPr>
            <p:nvPr/>
          </p:nvSpPr>
          <p:spPr bwMode="auto">
            <a:xfrm>
              <a:off x="319088" y="1780186"/>
              <a:ext cx="647700" cy="757237"/>
            </a:xfrm>
            <a:prstGeom prst="roundRect">
              <a:avLst/>
            </a:prstGeom>
            <a:solidFill>
              <a:schemeClr val="accent2">
                <a:lumMod val="40000"/>
                <a:lumOff val="60000"/>
              </a:schemeClr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36000" tIns="0" rIns="36000" bIns="0" anchor="ctr"/>
            <a:lstStyle/>
            <a:p>
              <a:pPr algn="ctr" latinLnBrk="0">
                <a:spcBef>
                  <a:spcPct val="35000"/>
                </a:spcBef>
                <a:buClr>
                  <a:srgbClr val="000000"/>
                </a:buClr>
                <a:defRPr/>
              </a:pPr>
              <a:r>
                <a:rPr kumimoji="0" lang="ko-KR" altLang="en-US" sz="1400" b="1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개선요구사항</a:t>
              </a:r>
              <a:endParaRPr kumimoji="0" lang="en-US" altLang="ko-KR" sz="14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</p:txBody>
        </p:sp>
        <p:sp>
          <p:nvSpPr>
            <p:cNvPr id="19" name="Rectangle 41"/>
            <p:cNvSpPr>
              <a:spLocks noChangeArrowheads="1"/>
            </p:cNvSpPr>
            <p:nvPr/>
          </p:nvSpPr>
          <p:spPr bwMode="auto">
            <a:xfrm>
              <a:off x="319088" y="3151567"/>
              <a:ext cx="647700" cy="755650"/>
            </a:xfrm>
            <a:prstGeom prst="roundRect">
              <a:avLst/>
            </a:prstGeom>
            <a:solidFill>
              <a:schemeClr val="accent2">
                <a:lumMod val="40000"/>
                <a:lumOff val="60000"/>
              </a:schemeClr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36000" tIns="0" rIns="36000" bIns="0" anchor="ctr"/>
            <a:lstStyle/>
            <a:p>
              <a:pPr algn="ctr" latinLnBrk="0">
                <a:spcBef>
                  <a:spcPct val="35000"/>
                </a:spcBef>
                <a:buClr>
                  <a:srgbClr val="000000"/>
                </a:buClr>
                <a:defRPr/>
              </a:pPr>
              <a:r>
                <a:rPr kumimoji="0" lang="en-US" altLang="ko-KR" sz="1400" b="1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As-Is</a:t>
              </a:r>
            </a:p>
            <a:p>
              <a:pPr algn="ctr" latinLnBrk="0">
                <a:spcBef>
                  <a:spcPct val="35000"/>
                </a:spcBef>
                <a:buClr>
                  <a:srgbClr val="000000"/>
                </a:buClr>
                <a:defRPr/>
              </a:pPr>
              <a:r>
                <a:rPr lang="ko-KR" altLang="en-US" sz="1400" b="1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이</a:t>
              </a:r>
              <a:r>
                <a:rPr lang="ko-KR" altLang="en-US" sz="1400" b="1" dirty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슈</a:t>
              </a:r>
              <a:endParaRPr kumimoji="0" lang="en-US" altLang="ko-KR" sz="14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</p:txBody>
        </p:sp>
        <p:sp>
          <p:nvSpPr>
            <p:cNvPr id="20" name="제목 1"/>
            <p:cNvSpPr txBox="1">
              <a:spLocks/>
            </p:cNvSpPr>
            <p:nvPr/>
          </p:nvSpPr>
          <p:spPr bwMode="gray">
            <a:xfrm>
              <a:off x="5240338" y="1773238"/>
              <a:ext cx="4392612" cy="45176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marL="273050" indent="-273050" eaLnBrk="0" hangingPunct="0"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1pPr>
              <a:lvl2pPr marL="355600" indent="-177800" eaLnBrk="0" hangingPunct="0"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5pPr>
              <a:lvl6pPr marL="25146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6pPr>
              <a:lvl7pPr marL="29718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7pPr>
              <a:lvl8pPr marL="34290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8pPr>
              <a:lvl9pPr marL="38862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9pPr>
            </a:lstStyle>
            <a:p>
              <a:pPr algn="l">
                <a:lnSpc>
                  <a:spcPct val="120000"/>
                </a:lnSpc>
                <a:spcAft>
                  <a:spcPts val="500"/>
                </a:spcAft>
                <a:buSzPct val="100000"/>
                <a:buFont typeface="Wingdings" pitchFamily="2" charset="2"/>
                <a:buChar char="q"/>
              </a:pPr>
              <a:r>
                <a:rPr kumimoji="0" lang="ko-KR" altLang="en-US" sz="1400" b="1" dirty="0" err="1" smtClean="0">
                  <a:solidFill>
                    <a:srgbClr val="006699"/>
                  </a:solidFill>
                  <a:latin typeface="맑은 고딕" pitchFamily="50" charset="-127"/>
                </a:rPr>
                <a:t>목적별</a:t>
              </a:r>
              <a:r>
                <a:rPr kumimoji="0" lang="ko-KR" altLang="en-US" sz="1400" b="1" dirty="0" smtClean="0">
                  <a:solidFill>
                    <a:srgbClr val="006699"/>
                  </a:solidFill>
                  <a:latin typeface="맑은 고딕" pitchFamily="50" charset="-127"/>
                </a:rPr>
                <a:t> 원가관리를 통한 원가 활용도 제고</a:t>
              </a:r>
              <a:endParaRPr kumimoji="0" lang="en-US" altLang="ko-KR" sz="1400" b="1" dirty="0">
                <a:solidFill>
                  <a:srgbClr val="006699"/>
                </a:solidFill>
                <a:latin typeface="맑은 고딕" pitchFamily="50" charset="-127"/>
              </a:endParaRPr>
            </a:p>
            <a:p>
              <a:pPr lvl="1">
                <a:lnSpc>
                  <a:spcPct val="120000"/>
                </a:lnSpc>
                <a:spcAft>
                  <a:spcPts val="300"/>
                </a:spcAft>
                <a:buSzPct val="100000"/>
                <a:buFont typeface="Arial" charset="0"/>
                <a:buChar char="–"/>
              </a:pPr>
              <a:r>
                <a:rPr kumimoji="0" lang="ko-KR" altLang="en-US" sz="1300" dirty="0">
                  <a:solidFill>
                    <a:srgbClr val="000000"/>
                  </a:solidFill>
                  <a:latin typeface="맑은 고딕" pitchFamily="50" charset="-127"/>
                </a:rPr>
                <a:t>사업계획기준 연간 </a:t>
              </a:r>
              <a:r>
                <a:rPr kumimoji="0" lang="ko-KR" altLang="en-US" sz="1300" dirty="0" smtClean="0">
                  <a:solidFill>
                    <a:srgbClr val="000000"/>
                  </a:solidFill>
                  <a:latin typeface="맑은 고딕" pitchFamily="50" charset="-127"/>
                </a:rPr>
                <a:t>표준원가계산 </a:t>
              </a:r>
              <a:r>
                <a:rPr kumimoji="0" lang="ko-KR" altLang="en-US" sz="1300" dirty="0">
                  <a:solidFill>
                    <a:srgbClr val="000000"/>
                  </a:solidFill>
                  <a:latin typeface="맑은 고딕" pitchFamily="50" charset="-127"/>
                </a:rPr>
                <a:t>및 월간 업데이트</a:t>
              </a:r>
              <a:endParaRPr kumimoji="0" lang="en-US" altLang="ko-KR" sz="1300" dirty="0">
                <a:solidFill>
                  <a:srgbClr val="000000"/>
                </a:solidFill>
                <a:latin typeface="맑은 고딕" pitchFamily="50" charset="-127"/>
              </a:endParaRPr>
            </a:p>
            <a:p>
              <a:pPr lvl="1">
                <a:lnSpc>
                  <a:spcPct val="120000"/>
                </a:lnSpc>
                <a:spcAft>
                  <a:spcPts val="300"/>
                </a:spcAft>
                <a:buSzPct val="100000"/>
                <a:buFont typeface="Arial" charset="0"/>
                <a:buChar char="–"/>
              </a:pPr>
              <a:r>
                <a:rPr kumimoji="0" lang="ko-KR" altLang="en-US" sz="1300" dirty="0" smtClean="0">
                  <a:solidFill>
                    <a:srgbClr val="000000"/>
                  </a:solidFill>
                  <a:latin typeface="맑은 고딕" pitchFamily="50" charset="-127"/>
                </a:rPr>
                <a:t>최근 실적단가</a:t>
              </a:r>
              <a:r>
                <a:rPr kumimoji="0" lang="en-US" altLang="ko-KR" sz="1300" dirty="0" smtClean="0">
                  <a:solidFill>
                    <a:srgbClr val="000000"/>
                  </a:solidFill>
                  <a:latin typeface="맑은 고딕" pitchFamily="50" charset="-127"/>
                </a:rPr>
                <a:t>(</a:t>
              </a:r>
              <a:r>
                <a:rPr kumimoji="0" lang="ko-KR" altLang="en-US" sz="1300" dirty="0" smtClean="0">
                  <a:solidFill>
                    <a:srgbClr val="000000"/>
                  </a:solidFill>
                  <a:latin typeface="맑은 고딕" pitchFamily="50" charset="-127"/>
                </a:rPr>
                <a:t>재료비</a:t>
              </a:r>
              <a:r>
                <a:rPr kumimoji="0" lang="en-US" altLang="ko-KR" sz="1300" dirty="0" smtClean="0">
                  <a:solidFill>
                    <a:srgbClr val="000000"/>
                  </a:solidFill>
                  <a:latin typeface="맑은 고딕" pitchFamily="50" charset="-127"/>
                </a:rPr>
                <a:t>,</a:t>
              </a:r>
              <a:r>
                <a:rPr kumimoji="0" lang="ko-KR" altLang="en-US" sz="1300" dirty="0" smtClean="0">
                  <a:solidFill>
                    <a:srgbClr val="000000"/>
                  </a:solidFill>
                  <a:latin typeface="맑은 고딕" pitchFamily="50" charset="-127"/>
                </a:rPr>
                <a:t>가공비</a:t>
              </a:r>
              <a:r>
                <a:rPr kumimoji="0" lang="en-US" altLang="ko-KR" sz="1300" dirty="0" smtClean="0">
                  <a:solidFill>
                    <a:srgbClr val="000000"/>
                  </a:solidFill>
                  <a:latin typeface="맑은 고딕" pitchFamily="50" charset="-127"/>
                </a:rPr>
                <a:t>)</a:t>
              </a:r>
              <a:r>
                <a:rPr kumimoji="0" lang="ko-KR" altLang="en-US" sz="1300" dirty="0" smtClean="0">
                  <a:solidFill>
                    <a:srgbClr val="000000"/>
                  </a:solidFill>
                  <a:latin typeface="맑은 고딕" pitchFamily="50" charset="-127"/>
                </a:rPr>
                <a:t> 적용한 추정원가계산</a:t>
              </a:r>
              <a:endParaRPr kumimoji="0" lang="en-US" altLang="ko-KR" sz="1300" dirty="0" smtClean="0">
                <a:solidFill>
                  <a:srgbClr val="000000"/>
                </a:solidFill>
                <a:latin typeface="맑은 고딕" pitchFamily="50" charset="-127"/>
              </a:endParaRPr>
            </a:p>
            <a:p>
              <a:pPr lvl="1">
                <a:lnSpc>
                  <a:spcPct val="120000"/>
                </a:lnSpc>
                <a:spcAft>
                  <a:spcPts val="300"/>
                </a:spcAft>
                <a:buSzPct val="100000"/>
                <a:buFont typeface="Arial" charset="0"/>
                <a:buChar char="–"/>
              </a:pPr>
              <a:r>
                <a:rPr kumimoji="0" lang="ko-KR" altLang="en-US" sz="1300" dirty="0" smtClean="0">
                  <a:solidFill>
                    <a:srgbClr val="000000"/>
                  </a:solidFill>
                  <a:latin typeface="맑은 고딕" pitchFamily="50" charset="-127"/>
                </a:rPr>
                <a:t>수주 견적을 위한 견적원가계산</a:t>
              </a:r>
              <a:endParaRPr kumimoji="0" lang="en-US" altLang="ko-KR" sz="1300" dirty="0">
                <a:solidFill>
                  <a:srgbClr val="000000"/>
                </a:solidFill>
                <a:latin typeface="맑은 고딕" pitchFamily="50" charset="-127"/>
              </a:endParaRPr>
            </a:p>
            <a:p>
              <a:pPr algn="l" latinLnBrk="0">
                <a:lnSpc>
                  <a:spcPct val="120000"/>
                </a:lnSpc>
                <a:spcAft>
                  <a:spcPts val="500"/>
                </a:spcAft>
                <a:buFont typeface="Wingdings" pitchFamily="2" charset="2"/>
                <a:buChar char="q"/>
              </a:pPr>
              <a:r>
                <a:rPr kumimoji="0" lang="ko-KR" altLang="en-US" sz="1400" b="1" dirty="0" smtClean="0">
                  <a:solidFill>
                    <a:srgbClr val="006699"/>
                  </a:solidFill>
                  <a:latin typeface="맑은 고딕" pitchFamily="50" charset="-127"/>
                </a:rPr>
                <a:t>원가차이분석 체계 정립</a:t>
              </a:r>
              <a:endParaRPr kumimoji="0" lang="en-US" altLang="ko-KR" sz="1400" b="1" dirty="0">
                <a:solidFill>
                  <a:srgbClr val="006699"/>
                </a:solidFill>
                <a:latin typeface="맑은 고딕" pitchFamily="50" charset="-127"/>
              </a:endParaRPr>
            </a:p>
            <a:p>
              <a:pPr lvl="1" latinLnBrk="0">
                <a:lnSpc>
                  <a:spcPct val="120000"/>
                </a:lnSpc>
                <a:spcAft>
                  <a:spcPts val="300"/>
                </a:spcAft>
                <a:buSzPct val="100000"/>
                <a:buFont typeface="Arial" charset="0"/>
                <a:buChar char="–"/>
              </a:pPr>
              <a:r>
                <a:rPr kumimoji="0" lang="ko-KR" altLang="en-US" sz="1300" dirty="0" smtClean="0">
                  <a:solidFill>
                    <a:srgbClr val="000000"/>
                  </a:solidFill>
                  <a:latin typeface="맑은 고딕" pitchFamily="50" charset="-127"/>
                </a:rPr>
                <a:t>제품별 원가차이분석을 </a:t>
              </a:r>
              <a:r>
                <a:rPr kumimoji="0" lang="en-US" altLang="ko-KR" sz="1300" dirty="0" smtClean="0">
                  <a:solidFill>
                    <a:srgbClr val="000000"/>
                  </a:solidFill>
                  <a:latin typeface="맑은 고딕" pitchFamily="50" charset="-127"/>
                </a:rPr>
                <a:t>Top-down</a:t>
              </a:r>
              <a:r>
                <a:rPr kumimoji="0" lang="ko-KR" altLang="en-US" sz="1300" dirty="0" smtClean="0">
                  <a:solidFill>
                    <a:srgbClr val="000000"/>
                  </a:solidFill>
                  <a:latin typeface="맑은 고딕" pitchFamily="50" charset="-127"/>
                </a:rPr>
                <a:t>의 단계별 진행</a:t>
              </a:r>
              <a:endParaRPr kumimoji="0" lang="en-US" altLang="ko-KR" sz="1300" dirty="0">
                <a:solidFill>
                  <a:srgbClr val="000000"/>
                </a:solidFill>
                <a:latin typeface="맑은 고딕" pitchFamily="50" charset="-127"/>
              </a:endParaRPr>
            </a:p>
            <a:p>
              <a:pPr lvl="1" latinLnBrk="0">
                <a:lnSpc>
                  <a:spcPct val="120000"/>
                </a:lnSpc>
                <a:spcAft>
                  <a:spcPts val="300"/>
                </a:spcAft>
                <a:buSzPct val="100000"/>
                <a:buFont typeface="Arial" charset="0"/>
                <a:buChar char="–"/>
              </a:pPr>
              <a:r>
                <a:rPr kumimoji="0" lang="ko-KR" altLang="en-US" sz="1300" dirty="0" smtClean="0">
                  <a:solidFill>
                    <a:srgbClr val="000000"/>
                  </a:solidFill>
                  <a:latin typeface="맑은 고딕" pitchFamily="50" charset="-127"/>
                </a:rPr>
                <a:t>원가차이가 크게 발생된 </a:t>
              </a:r>
              <a:r>
                <a:rPr kumimoji="0" lang="en-US" altLang="ko-KR" sz="1300" dirty="0" smtClean="0">
                  <a:solidFill>
                    <a:srgbClr val="000000"/>
                  </a:solidFill>
                  <a:latin typeface="맑은 고딕" pitchFamily="50" charset="-127"/>
                </a:rPr>
                <a:t>Item</a:t>
              </a:r>
              <a:r>
                <a:rPr kumimoji="0" lang="ko-KR" altLang="en-US" sz="1300" dirty="0" smtClean="0">
                  <a:solidFill>
                    <a:srgbClr val="000000"/>
                  </a:solidFill>
                  <a:latin typeface="맑은 고딕" pitchFamily="50" charset="-127"/>
                </a:rPr>
                <a:t>에 대한 하위 </a:t>
              </a:r>
              <a:r>
                <a:rPr kumimoji="0" lang="en-US" altLang="ko-KR" sz="1300" dirty="0" smtClean="0">
                  <a:solidFill>
                    <a:srgbClr val="000000"/>
                  </a:solidFill>
                  <a:latin typeface="맑은 고딕" pitchFamily="50" charset="-127"/>
                </a:rPr>
                <a:t>Item</a:t>
              </a:r>
              <a:r>
                <a:rPr kumimoji="0" lang="ko-KR" altLang="en-US" sz="1300" dirty="0" smtClean="0">
                  <a:solidFill>
                    <a:srgbClr val="000000"/>
                  </a:solidFill>
                  <a:latin typeface="맑은 고딕" pitchFamily="50" charset="-127"/>
                </a:rPr>
                <a:t>의 상세 차이분석으로 </a:t>
              </a:r>
              <a:r>
                <a:rPr kumimoji="0" lang="en-US" altLang="ko-KR" sz="1300" dirty="0" smtClean="0">
                  <a:solidFill>
                    <a:srgbClr val="000000"/>
                  </a:solidFill>
                  <a:latin typeface="맑은 고딕" pitchFamily="50" charset="-127"/>
                </a:rPr>
                <a:t>trace</a:t>
              </a:r>
              <a:r>
                <a:rPr kumimoji="0" lang="ko-KR" altLang="en-US" sz="1300" dirty="0" smtClean="0">
                  <a:solidFill>
                    <a:srgbClr val="000000"/>
                  </a:solidFill>
                  <a:latin typeface="맑은 고딕" pitchFamily="50" charset="-127"/>
                </a:rPr>
                <a:t>가 용이하도록 함 </a:t>
              </a:r>
              <a:r>
                <a:rPr kumimoji="0" lang="en-US" altLang="ko-KR" sz="1300" dirty="0" smtClean="0">
                  <a:solidFill>
                    <a:srgbClr val="000000"/>
                  </a:solidFill>
                  <a:latin typeface="맑은 고딕" pitchFamily="50" charset="-127"/>
                </a:rPr>
                <a:t> </a:t>
              </a:r>
              <a:endParaRPr kumimoji="0" lang="en-US" altLang="ko-KR" sz="1300" dirty="0">
                <a:solidFill>
                  <a:srgbClr val="000000"/>
                </a:solidFill>
                <a:latin typeface="맑은 고딕" pitchFamily="50" charset="-127"/>
              </a:endParaRPr>
            </a:p>
            <a:p>
              <a:pPr algn="l">
                <a:lnSpc>
                  <a:spcPct val="120000"/>
                </a:lnSpc>
                <a:spcAft>
                  <a:spcPts val="500"/>
                </a:spcAft>
                <a:buFont typeface="Wingdings" pitchFamily="2" charset="2"/>
                <a:buChar char="q"/>
              </a:pPr>
              <a:r>
                <a:rPr kumimoji="0" lang="ko-KR" altLang="en-US" sz="1400" b="1" dirty="0">
                  <a:solidFill>
                    <a:srgbClr val="006699"/>
                  </a:solidFill>
                  <a:latin typeface="맑은 고딕" pitchFamily="50" charset="-127"/>
                </a:rPr>
                <a:t>다차원 수익성 </a:t>
              </a:r>
              <a:r>
                <a:rPr kumimoji="0" lang="ko-KR" altLang="en-US" sz="1400" b="1" dirty="0" smtClean="0">
                  <a:solidFill>
                    <a:srgbClr val="006699"/>
                  </a:solidFill>
                  <a:latin typeface="맑은 고딕" pitchFamily="50" charset="-127"/>
                </a:rPr>
                <a:t>분석 구현</a:t>
              </a:r>
              <a:endParaRPr kumimoji="0" lang="en-US" altLang="ko-KR" sz="1400" b="1" dirty="0" smtClean="0">
                <a:solidFill>
                  <a:srgbClr val="006699"/>
                </a:solidFill>
                <a:latin typeface="맑은 고딕" pitchFamily="50" charset="-127"/>
              </a:endParaRPr>
            </a:p>
            <a:p>
              <a:pPr lvl="1">
                <a:lnSpc>
                  <a:spcPct val="120000"/>
                </a:lnSpc>
                <a:spcAft>
                  <a:spcPts val="300"/>
                </a:spcAft>
                <a:buSzPct val="100000"/>
                <a:buFont typeface="Arial" charset="0"/>
                <a:buChar char="–"/>
              </a:pPr>
              <a:r>
                <a:rPr kumimoji="0" lang="ko-KR" altLang="en-US" sz="1300" dirty="0">
                  <a:latin typeface="맑은 고딕" pitchFamily="50" charset="-127"/>
                </a:rPr>
                <a:t>매출원가의 구성항목별 표준 대비 실적 차이 분석</a:t>
              </a:r>
              <a:endParaRPr kumimoji="0" lang="en-US" altLang="ko-KR" sz="1300" dirty="0">
                <a:latin typeface="맑은 고딕" pitchFamily="50" charset="-127"/>
              </a:endParaRPr>
            </a:p>
            <a:p>
              <a:pPr lvl="1">
                <a:lnSpc>
                  <a:spcPct val="120000"/>
                </a:lnSpc>
                <a:spcAft>
                  <a:spcPts val="300"/>
                </a:spcAft>
                <a:buSzPct val="100000"/>
                <a:buFont typeface="Arial" charset="0"/>
                <a:buChar char="–"/>
              </a:pPr>
              <a:r>
                <a:rPr kumimoji="0" lang="ko-KR" altLang="en-US" sz="1300" dirty="0">
                  <a:latin typeface="맑은 고딕" pitchFamily="50" charset="-127"/>
                </a:rPr>
                <a:t>손익분석단위로의 직접귀속비용化 제고</a:t>
              </a:r>
              <a:endParaRPr kumimoji="0" lang="en-US" altLang="ko-KR" sz="1300" dirty="0">
                <a:latin typeface="맑은 고딕" pitchFamily="50" charset="-127"/>
              </a:endParaRPr>
            </a:p>
            <a:p>
              <a:pPr lvl="1">
                <a:lnSpc>
                  <a:spcPct val="120000"/>
                </a:lnSpc>
                <a:spcAft>
                  <a:spcPts val="300"/>
                </a:spcAft>
                <a:buSzPct val="100000"/>
                <a:buFont typeface="Arial" charset="0"/>
                <a:buChar char="–"/>
              </a:pPr>
              <a:r>
                <a:rPr kumimoji="0" lang="ko-KR" altLang="en-US" sz="1300" dirty="0">
                  <a:latin typeface="맑은 고딕" pitchFamily="50" charset="-127"/>
                </a:rPr>
                <a:t>손익발생 거래원천으로의 </a:t>
              </a:r>
              <a:r>
                <a:rPr kumimoji="0" lang="en-US" altLang="ko-KR" sz="1300" dirty="0">
                  <a:latin typeface="맑은 고딕" pitchFamily="50" charset="-127"/>
                </a:rPr>
                <a:t>drill-down </a:t>
              </a:r>
              <a:r>
                <a:rPr kumimoji="0" lang="ko-KR" altLang="en-US" sz="1300" dirty="0">
                  <a:latin typeface="맑은 고딕" pitchFamily="50" charset="-127"/>
                </a:rPr>
                <a:t>연계</a:t>
              </a:r>
            </a:p>
            <a:p>
              <a:pPr algn="l" latinLnBrk="0">
                <a:lnSpc>
                  <a:spcPct val="120000"/>
                </a:lnSpc>
                <a:spcAft>
                  <a:spcPts val="500"/>
                </a:spcAft>
                <a:buFont typeface="Wingdings" pitchFamily="2" charset="2"/>
                <a:buChar char="q"/>
              </a:pPr>
              <a:r>
                <a:rPr kumimoji="0" lang="ko-KR" altLang="en-US" sz="1400" b="1" dirty="0" err="1" smtClean="0">
                  <a:solidFill>
                    <a:srgbClr val="006699"/>
                  </a:solidFill>
                  <a:latin typeface="맑은 고딕" pitchFamily="50" charset="-127"/>
                </a:rPr>
                <a:t>투자예실관리의</a:t>
              </a:r>
              <a:r>
                <a:rPr kumimoji="0" lang="ko-KR" altLang="en-US" sz="1400" b="1" dirty="0" smtClean="0">
                  <a:solidFill>
                    <a:srgbClr val="006699"/>
                  </a:solidFill>
                  <a:latin typeface="맑은 고딕" pitchFamily="50" charset="-127"/>
                </a:rPr>
                <a:t> 유기적 프로세스 정립    </a:t>
              </a:r>
              <a:endParaRPr kumimoji="0" lang="ko-KR" altLang="en-US" sz="1400" b="1" dirty="0">
                <a:solidFill>
                  <a:srgbClr val="006699"/>
                </a:solidFill>
                <a:latin typeface="맑은 고딕" pitchFamily="50" charset="-127"/>
              </a:endParaRPr>
            </a:p>
            <a:p>
              <a:pPr lvl="1">
                <a:lnSpc>
                  <a:spcPct val="120000"/>
                </a:lnSpc>
                <a:spcAft>
                  <a:spcPts val="300"/>
                </a:spcAft>
                <a:buSzPct val="100000"/>
                <a:buFont typeface="Arial" charset="0"/>
                <a:buChar char="–"/>
              </a:pPr>
              <a:r>
                <a:rPr kumimoji="0" lang="ko-KR" altLang="en-US" sz="1300" dirty="0" smtClean="0">
                  <a:solidFill>
                    <a:srgbClr val="000000"/>
                  </a:solidFill>
                  <a:latin typeface="맑은 고딕" pitchFamily="50" charset="-127"/>
                </a:rPr>
                <a:t>투자관리용 </a:t>
              </a:r>
              <a:r>
                <a:rPr kumimoji="0" lang="ko-KR" altLang="en-US" sz="1300" dirty="0" err="1" smtClean="0">
                  <a:solidFill>
                    <a:srgbClr val="000000"/>
                  </a:solidFill>
                  <a:latin typeface="맑은 고딕" pitchFamily="50" charset="-127"/>
                </a:rPr>
                <a:t>내부오더를</a:t>
              </a:r>
              <a:r>
                <a:rPr kumimoji="0" lang="ko-KR" altLang="en-US" sz="1300" dirty="0" smtClean="0">
                  <a:solidFill>
                    <a:srgbClr val="000000"/>
                  </a:solidFill>
                  <a:latin typeface="맑은 고딕" pitchFamily="50" charset="-127"/>
                </a:rPr>
                <a:t> 통한 예산수립</a:t>
              </a:r>
              <a:r>
                <a:rPr kumimoji="0" lang="en-US" altLang="ko-KR" sz="1300" dirty="0" smtClean="0">
                  <a:solidFill>
                    <a:srgbClr val="000000"/>
                  </a:solidFill>
                  <a:latin typeface="맑은 고딕" pitchFamily="50" charset="-127"/>
                </a:rPr>
                <a:t>, </a:t>
              </a:r>
              <a:r>
                <a:rPr kumimoji="0" lang="ko-KR" altLang="en-US" sz="1300" dirty="0" smtClean="0">
                  <a:solidFill>
                    <a:srgbClr val="000000"/>
                  </a:solidFill>
                  <a:latin typeface="맑은 고딕" pitchFamily="50" charset="-127"/>
                </a:rPr>
                <a:t>투자품의</a:t>
              </a:r>
              <a:r>
                <a:rPr kumimoji="0" lang="en-US" altLang="ko-KR" sz="1300" dirty="0">
                  <a:solidFill>
                    <a:srgbClr val="000000"/>
                  </a:solidFill>
                  <a:latin typeface="맑은 고딕" pitchFamily="50" charset="-127"/>
                </a:rPr>
                <a:t>, </a:t>
              </a:r>
              <a:r>
                <a:rPr kumimoji="0" lang="ko-KR" altLang="en-US" sz="1300" dirty="0">
                  <a:solidFill>
                    <a:srgbClr val="000000"/>
                  </a:solidFill>
                  <a:latin typeface="맑은 고딕" pitchFamily="50" charset="-127"/>
                </a:rPr>
                <a:t>집행</a:t>
              </a:r>
              <a:r>
                <a:rPr kumimoji="0" lang="en-US" altLang="ko-KR" sz="1300" dirty="0">
                  <a:solidFill>
                    <a:srgbClr val="000000"/>
                  </a:solidFill>
                  <a:latin typeface="맑은 고딕" pitchFamily="50" charset="-127"/>
                </a:rPr>
                <a:t>, </a:t>
              </a:r>
              <a:r>
                <a:rPr kumimoji="0" lang="ko-KR" altLang="en-US" sz="1300" dirty="0" smtClean="0">
                  <a:solidFill>
                    <a:srgbClr val="000000"/>
                  </a:solidFill>
                  <a:latin typeface="맑은 고딕" pitchFamily="50" charset="-127"/>
                </a:rPr>
                <a:t>자산화에 이르는 투자</a:t>
              </a:r>
              <a:r>
                <a:rPr kumimoji="0" lang="en-US" altLang="ko-KR" sz="1300" dirty="0" smtClean="0">
                  <a:solidFill>
                    <a:srgbClr val="000000"/>
                  </a:solidFill>
                  <a:latin typeface="맑은 고딕" pitchFamily="50" charset="-127"/>
                </a:rPr>
                <a:t> Life Cycle </a:t>
              </a:r>
              <a:r>
                <a:rPr kumimoji="0" lang="ko-KR" altLang="en-US" sz="1300" dirty="0" smtClean="0">
                  <a:solidFill>
                    <a:srgbClr val="000000"/>
                  </a:solidFill>
                  <a:latin typeface="맑은 고딕" pitchFamily="50" charset="-127"/>
                </a:rPr>
                <a:t>관리체계 수립</a:t>
              </a:r>
              <a:endParaRPr kumimoji="0" lang="en-US" altLang="ko-KR" sz="1300" dirty="0" smtClean="0">
                <a:solidFill>
                  <a:srgbClr val="000000"/>
                </a:solidFill>
                <a:latin typeface="맑은 고딕" pitchFamily="50" charset="-127"/>
              </a:endParaRPr>
            </a:p>
            <a:p>
              <a:pPr lvl="1">
                <a:lnSpc>
                  <a:spcPct val="120000"/>
                </a:lnSpc>
                <a:spcAft>
                  <a:spcPts val="300"/>
                </a:spcAft>
                <a:buSzPct val="100000"/>
                <a:buFont typeface="Arial" charset="0"/>
                <a:buChar char="–"/>
              </a:pPr>
              <a:r>
                <a:rPr kumimoji="0" lang="ko-KR" altLang="en-US" sz="1300" dirty="0" smtClean="0">
                  <a:solidFill>
                    <a:srgbClr val="000000"/>
                  </a:solidFill>
                  <a:latin typeface="맑은 고딕" pitchFamily="50" charset="-127"/>
                </a:rPr>
                <a:t>투자품의 이후 실 집행 시 실시간 예실 대비 분석 구현</a:t>
              </a:r>
              <a:endParaRPr kumimoji="0" lang="en-US" altLang="ko-KR" sz="1300" dirty="0">
                <a:solidFill>
                  <a:srgbClr val="000000"/>
                </a:solidFill>
                <a:latin typeface="맑은 고딕" pitchFamily="50" charset="-127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2897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5196" y="1805048"/>
            <a:ext cx="7045037" cy="43701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01" name="직사각형 2100"/>
          <p:cNvSpPr/>
          <p:nvPr/>
        </p:nvSpPr>
        <p:spPr>
          <a:xfrm>
            <a:off x="1547451" y="1473576"/>
            <a:ext cx="134844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latin typeface="+mj-ea"/>
                <a:ea typeface="+mj-ea"/>
              </a:rPr>
              <a:t>SAP R/3 </a:t>
            </a:r>
            <a:r>
              <a:rPr lang="ko-KR" altLang="en-US" b="1" dirty="0" smtClean="0">
                <a:latin typeface="+mj-ea"/>
                <a:ea typeface="+mj-ea"/>
              </a:rPr>
              <a:t>흐름도 </a:t>
            </a:r>
            <a:endParaRPr lang="ko-KR" altLang="en-US" b="1" dirty="0"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9" name="Text Box 3"/>
          <p:cNvSpPr txBox="1">
            <a:spLocks noChangeArrowheads="1"/>
          </p:cNvSpPr>
          <p:nvPr/>
        </p:nvSpPr>
        <p:spPr bwMode="gray">
          <a:xfrm>
            <a:off x="1023335" y="1766089"/>
            <a:ext cx="5484343" cy="478909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marL="182563" indent="-182563" algn="l">
              <a:lnSpc>
                <a:spcPct val="130000"/>
              </a:lnSpc>
              <a:spcBef>
                <a:spcPct val="0"/>
              </a:spcBef>
              <a:buFont typeface="Wingdings" pitchFamily="2" charset="2"/>
              <a:buChar char="§"/>
            </a:pPr>
            <a:r>
              <a:rPr kumimoji="0" lang="en-US" altLang="ko-KR" b="1" dirty="0">
                <a:solidFill>
                  <a:srgbClr val="000000"/>
                </a:solidFill>
                <a:latin typeface="+mn-ea"/>
                <a:ea typeface="+mn-ea"/>
              </a:rPr>
              <a:t>Master data : </a:t>
            </a:r>
            <a:r>
              <a:rPr kumimoji="0" lang="ko-KR" altLang="en-US" b="1" dirty="0">
                <a:solidFill>
                  <a:srgbClr val="000000"/>
                </a:solidFill>
                <a:latin typeface="+mn-ea"/>
                <a:ea typeface="+mn-ea"/>
              </a:rPr>
              <a:t>오랜 기간 변화가 없이 유지되는 </a:t>
            </a:r>
            <a:r>
              <a:rPr kumimoji="0" lang="en-US" altLang="ko-KR" b="1" dirty="0">
                <a:solidFill>
                  <a:srgbClr val="000000"/>
                </a:solidFill>
                <a:latin typeface="+mn-ea"/>
                <a:ea typeface="+mn-ea"/>
              </a:rPr>
              <a:t>data</a:t>
            </a:r>
          </a:p>
          <a:p>
            <a:pPr marL="182563" indent="-182563" algn="l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   - cost elements</a:t>
            </a:r>
          </a:p>
          <a:p>
            <a:pPr marL="182563" indent="-182563" algn="l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     . Primary C/E : FI</a:t>
            </a: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에서 생성한 원가 계정</a:t>
            </a:r>
          </a:p>
          <a:p>
            <a:pPr marL="182563" indent="-182563" algn="l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     </a:t>
            </a: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. Secondary C/E : CO </a:t>
            </a: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자체적으로 생성해서 사용하는 원가 계정</a:t>
            </a:r>
          </a:p>
          <a:p>
            <a:pPr marL="182563" indent="-182563" algn="l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   </a:t>
            </a: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- cost centers : </a:t>
            </a: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원가가 발생하는 책임</a:t>
            </a: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/</a:t>
            </a: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관리 영역</a:t>
            </a:r>
          </a:p>
          <a:p>
            <a:pPr marL="182563" indent="-182563" algn="l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   </a:t>
            </a: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- Activity type : C/C</a:t>
            </a: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에서 발생하는 활동들을 구분</a:t>
            </a:r>
          </a:p>
          <a:p>
            <a:pPr marL="182563" indent="-182563" algn="l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   </a:t>
            </a: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- Statistical key figures : </a:t>
            </a: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원가 </a:t>
            </a:r>
            <a:r>
              <a:rPr kumimoji="0" lang="ko-KR" altLang="en-US" dirty="0" err="1">
                <a:solidFill>
                  <a:srgbClr val="000000"/>
                </a:solidFill>
                <a:latin typeface="+mn-ea"/>
                <a:ea typeface="+mn-ea"/>
              </a:rPr>
              <a:t>배부시</a:t>
            </a: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 사용하는  배부 </a:t>
            </a:r>
            <a:r>
              <a:rPr kumimoji="0" lang="ko-KR" altLang="en-US" dirty="0" smtClean="0">
                <a:solidFill>
                  <a:srgbClr val="000000"/>
                </a:solidFill>
                <a:latin typeface="+mn-ea"/>
                <a:ea typeface="+mn-ea"/>
              </a:rPr>
              <a:t>적수</a:t>
            </a:r>
            <a:endParaRPr kumimoji="0" lang="en-US" altLang="ko-KR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marL="182563" indent="-182563" algn="l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endParaRPr kumimoji="0" lang="ko-KR" altLang="en-US" dirty="0">
              <a:solidFill>
                <a:srgbClr val="000000"/>
              </a:solidFill>
              <a:latin typeface="+mn-ea"/>
              <a:ea typeface="+mn-ea"/>
            </a:endParaRPr>
          </a:p>
          <a:p>
            <a:pPr marL="182563" indent="-182563" algn="l">
              <a:lnSpc>
                <a:spcPct val="130000"/>
              </a:lnSpc>
              <a:spcBef>
                <a:spcPct val="0"/>
              </a:spcBef>
              <a:buFont typeface="Wingdings" pitchFamily="2" charset="2"/>
              <a:buChar char="§"/>
            </a:pPr>
            <a:r>
              <a:rPr kumimoji="0" lang="en-US" altLang="ko-KR" b="1" dirty="0">
                <a:solidFill>
                  <a:srgbClr val="000000"/>
                </a:solidFill>
                <a:latin typeface="+mn-ea"/>
                <a:ea typeface="+mn-ea"/>
              </a:rPr>
              <a:t>Transaction data : </a:t>
            </a:r>
            <a:r>
              <a:rPr kumimoji="0" lang="ko-KR" altLang="en-US" b="1" dirty="0">
                <a:solidFill>
                  <a:srgbClr val="000000"/>
                </a:solidFill>
                <a:latin typeface="+mn-ea"/>
                <a:ea typeface="+mn-ea"/>
              </a:rPr>
              <a:t>짧은 기간만 사용하고 </a:t>
            </a:r>
            <a:r>
              <a:rPr kumimoji="0" lang="en-US" altLang="ko-KR" b="1" dirty="0">
                <a:solidFill>
                  <a:srgbClr val="000000"/>
                </a:solidFill>
                <a:latin typeface="+mn-ea"/>
                <a:ea typeface="+mn-ea"/>
              </a:rPr>
              <a:t>master data</a:t>
            </a:r>
            <a:r>
              <a:rPr kumimoji="0" lang="ko-KR" altLang="en-US" b="1" dirty="0">
                <a:solidFill>
                  <a:srgbClr val="000000"/>
                </a:solidFill>
                <a:latin typeface="+mn-ea"/>
                <a:ea typeface="+mn-ea"/>
              </a:rPr>
              <a:t>와 연결된 </a:t>
            </a:r>
            <a:r>
              <a:rPr kumimoji="0"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data</a:t>
            </a:r>
          </a:p>
          <a:p>
            <a:pPr marL="182563" indent="-182563" algn="l">
              <a:lnSpc>
                <a:spcPct val="130000"/>
              </a:lnSpc>
              <a:spcBef>
                <a:spcPct val="0"/>
              </a:spcBef>
              <a:buFont typeface="Wingdings" pitchFamily="2" charset="2"/>
              <a:buChar char="§"/>
            </a:pPr>
            <a:endParaRPr kumimoji="0" lang="en-US" altLang="ko-KR" b="1" dirty="0">
              <a:solidFill>
                <a:srgbClr val="000000"/>
              </a:solidFill>
              <a:latin typeface="+mn-ea"/>
              <a:ea typeface="+mn-ea"/>
            </a:endParaRPr>
          </a:p>
          <a:p>
            <a:pPr marL="182563" indent="-182563" algn="l">
              <a:lnSpc>
                <a:spcPct val="130000"/>
              </a:lnSpc>
              <a:spcBef>
                <a:spcPct val="0"/>
              </a:spcBef>
              <a:buFont typeface="Wingdings" pitchFamily="2" charset="2"/>
              <a:buChar char="§"/>
            </a:pPr>
            <a:r>
              <a:rPr kumimoji="0" lang="en-US" altLang="ko-KR" b="1" dirty="0">
                <a:solidFill>
                  <a:srgbClr val="000000"/>
                </a:solidFill>
                <a:latin typeface="+mn-ea"/>
                <a:ea typeface="+mn-ea"/>
              </a:rPr>
              <a:t>Cost </a:t>
            </a:r>
            <a:r>
              <a:rPr kumimoji="0"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Elements (</a:t>
            </a:r>
            <a:r>
              <a:rPr kumimoji="0" lang="ko-KR" altLang="en-US" b="1" dirty="0" smtClean="0">
                <a:solidFill>
                  <a:srgbClr val="000000"/>
                </a:solidFill>
                <a:latin typeface="+mn-ea"/>
                <a:ea typeface="+mn-ea"/>
              </a:rPr>
              <a:t>원가요소</a:t>
            </a:r>
            <a:r>
              <a:rPr kumimoji="0"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)</a:t>
            </a:r>
            <a:endParaRPr kumimoji="0" lang="en-US" altLang="ko-KR" b="1" dirty="0">
              <a:solidFill>
                <a:srgbClr val="000000"/>
              </a:solidFill>
              <a:latin typeface="+mn-ea"/>
              <a:ea typeface="+mn-ea"/>
            </a:endParaRPr>
          </a:p>
          <a:p>
            <a:pPr marL="182563" indent="-182563" algn="l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   - primary C/E : </a:t>
            </a: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먼저 </a:t>
            </a: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FI</a:t>
            </a: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에서 생성 시키고 </a:t>
            </a: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CO-CEL</a:t>
            </a: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에 등록</a:t>
            </a:r>
          </a:p>
          <a:p>
            <a:pPr marL="182563" indent="-182563" algn="l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      </a:t>
            </a: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. primary C/E, imputed C/E, external order settlement C/E</a:t>
            </a:r>
          </a:p>
          <a:p>
            <a:pPr marL="182563" indent="-182563" algn="l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      . primary C/E</a:t>
            </a: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로 </a:t>
            </a: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FI</a:t>
            </a: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에서 전표 기표시 반드시 </a:t>
            </a: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cost object</a:t>
            </a: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을 입력해야 함</a:t>
            </a:r>
          </a:p>
          <a:p>
            <a:pPr marL="182563" indent="-182563" algn="l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   </a:t>
            </a: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- secondary C/E : activity type</a:t>
            </a: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과 연결된 계정과 아닌 계정이 있음</a:t>
            </a:r>
          </a:p>
          <a:p>
            <a:pPr marL="182563" indent="-182563" algn="l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      </a:t>
            </a: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. Internal activity allocation C/E, assessment C/E, overhead C/E, </a:t>
            </a:r>
          </a:p>
          <a:p>
            <a:pPr marL="182563" indent="-182563" algn="l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        internal order settlement C/E</a:t>
            </a:r>
          </a:p>
          <a:p>
            <a:pPr marL="182563" indent="-182563" algn="l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   - revenue element : primary C/E </a:t>
            </a:r>
          </a:p>
          <a:p>
            <a:pPr marL="182563" indent="-182563" algn="l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   - C/E</a:t>
            </a: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를 생성시킬 때 항상 </a:t>
            </a: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C/E category</a:t>
            </a: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을 </a:t>
            </a: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assign</a:t>
            </a: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해야 함</a:t>
            </a:r>
          </a:p>
          <a:p>
            <a:pPr marL="182563" indent="-182563" algn="l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   </a:t>
            </a: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- C/E category : cost element</a:t>
            </a: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의 용도를 구분</a:t>
            </a: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(</a:t>
            </a: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거래유형 결정</a:t>
            </a: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)   </a:t>
            </a:r>
            <a:r>
              <a:rPr kumimoji="0" lang="ko-KR" altLang="ko-KR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endParaRPr kumimoji="0" lang="en-US" altLang="ko-KR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62525" y="4603125"/>
            <a:ext cx="2486025" cy="1676400"/>
          </a:xfrm>
          <a:prstGeom prst="rect">
            <a:avLst/>
          </a:prstGeom>
          <a:noFill/>
        </p:spPr>
      </p:pic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62525" y="2837825"/>
            <a:ext cx="2409825" cy="1152525"/>
          </a:xfrm>
          <a:prstGeom prst="rect">
            <a:avLst/>
          </a:prstGeom>
          <a:noFill/>
        </p:spPr>
      </p:pic>
      <p:sp>
        <p:nvSpPr>
          <p:cNvPr id="12" name="Rectangle 6"/>
          <p:cNvSpPr>
            <a:spLocks noChangeArrowheads="1"/>
          </p:cNvSpPr>
          <p:nvPr/>
        </p:nvSpPr>
        <p:spPr bwMode="gray">
          <a:xfrm>
            <a:off x="6659363" y="2579063"/>
            <a:ext cx="1739900" cy="212725"/>
          </a:xfrm>
          <a:prstGeom prst="rect">
            <a:avLst/>
          </a:prstGeom>
          <a:noFill/>
          <a:ln w="19050" algn="ctr">
            <a:noFill/>
            <a:miter lim="800000"/>
            <a:headEnd/>
            <a:tailEnd type="none" w="lg" len="med"/>
          </a:ln>
          <a:effectLst/>
        </p:spPr>
        <p:txBody>
          <a:bodyPr wrap="none" lIns="0" tIns="0" rIns="0" bIns="0">
            <a:spAutoFit/>
          </a:bodyPr>
          <a:lstStyle/>
          <a:p>
            <a:pPr defTabSz="1514475"/>
            <a:r>
              <a:rPr kumimoji="0" lang="en-US" altLang="ko-KR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primary C/E category</a:t>
            </a:r>
          </a:p>
        </p:txBody>
      </p:sp>
      <p:sp>
        <p:nvSpPr>
          <p:cNvPr id="13" name="Rectangle 7"/>
          <p:cNvSpPr>
            <a:spLocks noChangeArrowheads="1"/>
          </p:cNvSpPr>
          <p:nvPr/>
        </p:nvSpPr>
        <p:spPr bwMode="gray">
          <a:xfrm>
            <a:off x="6629200" y="4353888"/>
            <a:ext cx="1985963" cy="212725"/>
          </a:xfrm>
          <a:prstGeom prst="rect">
            <a:avLst/>
          </a:prstGeom>
          <a:noFill/>
          <a:ln w="19050" algn="ctr">
            <a:noFill/>
            <a:miter lim="800000"/>
            <a:headEnd/>
            <a:tailEnd type="none" w="lg" len="med"/>
          </a:ln>
          <a:effectLst/>
        </p:spPr>
        <p:txBody>
          <a:bodyPr wrap="none" lIns="0" tIns="0" rIns="0" bIns="0">
            <a:spAutoFit/>
          </a:bodyPr>
          <a:lstStyle/>
          <a:p>
            <a:pPr defTabSz="1514475"/>
            <a:r>
              <a:rPr kumimoji="0" lang="en-US" altLang="ko-KR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secondary C/E category</a:t>
            </a:r>
          </a:p>
        </p:txBody>
      </p:sp>
      <p:sp>
        <p:nvSpPr>
          <p:cNvPr id="14" name="Rectangle 2"/>
          <p:cNvSpPr>
            <a:spLocks noChangeArrowheads="1"/>
          </p:cNvSpPr>
          <p:nvPr/>
        </p:nvSpPr>
        <p:spPr bwMode="auto">
          <a:xfrm>
            <a:off x="580984" y="1385740"/>
            <a:ext cx="2031587" cy="322990"/>
          </a:xfrm>
          <a:prstGeom prst="rect">
            <a:avLst/>
          </a:prstGeom>
          <a:noFill/>
          <a:ln w="12700" algn="ctr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 lIns="91262" tIns="45633" rIns="91262" bIns="45633" anchor="ctr">
            <a:spAutoFit/>
          </a:bodyPr>
          <a:lstStyle/>
          <a:p>
            <a:pPr algn="l" defTabSz="762000">
              <a:spcBef>
                <a:spcPct val="0"/>
              </a:spcBef>
              <a:buSzPct val="115000"/>
              <a:buFont typeface="Wingdings" pitchFamily="2" charset="2"/>
              <a:buChar char="n"/>
            </a:pPr>
            <a:r>
              <a:rPr lang="en-US" altLang="ko-KR" sz="1500" b="1">
                <a:solidFill>
                  <a:schemeClr val="tx2"/>
                </a:solidFill>
                <a:latin typeface="+mj-lt"/>
                <a:ea typeface="HY헤드라인M" pitchFamily="18" charset="-127"/>
              </a:rPr>
              <a:t> CO Master Data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gray">
          <a:xfrm>
            <a:off x="976525" y="1278138"/>
            <a:ext cx="6801802" cy="4635775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marL="182563" indent="-182563" algn="l">
              <a:lnSpc>
                <a:spcPct val="130000"/>
              </a:lnSpc>
              <a:spcBef>
                <a:spcPct val="0"/>
              </a:spcBef>
              <a:buFont typeface="Wingdings" pitchFamily="2" charset="2"/>
              <a:buChar char="§"/>
            </a:pPr>
            <a:r>
              <a:rPr kumimoji="0" lang="en-US" altLang="ko-KR" b="1" dirty="0">
                <a:solidFill>
                  <a:srgbClr val="000000"/>
                </a:solidFill>
                <a:latin typeface="+mj-lt"/>
                <a:ea typeface="굴림" pitchFamily="50" charset="-127"/>
              </a:rPr>
              <a:t>Cost </a:t>
            </a:r>
            <a:r>
              <a:rPr kumimoji="0" lang="en-US" altLang="ko-KR" b="1" dirty="0" smtClean="0">
                <a:solidFill>
                  <a:srgbClr val="000000"/>
                </a:solidFill>
                <a:latin typeface="+mj-lt"/>
                <a:ea typeface="굴림" pitchFamily="50" charset="-127"/>
              </a:rPr>
              <a:t>center </a:t>
            </a:r>
            <a:r>
              <a:rPr kumimoji="0" lang="en-US" altLang="ko-KR" b="1" dirty="0" smtClean="0">
                <a:solidFill>
                  <a:srgbClr val="000000"/>
                </a:solidFill>
                <a:latin typeface="+mj-ea"/>
                <a:ea typeface="+mj-ea"/>
              </a:rPr>
              <a:t>(</a:t>
            </a:r>
            <a:r>
              <a:rPr kumimoji="0" lang="ko-KR" altLang="en-US" b="1" dirty="0" smtClean="0">
                <a:solidFill>
                  <a:srgbClr val="000000"/>
                </a:solidFill>
                <a:latin typeface="+mj-ea"/>
                <a:ea typeface="+mj-ea"/>
              </a:rPr>
              <a:t>코스트센터</a:t>
            </a:r>
            <a:r>
              <a:rPr kumimoji="0" lang="en-US" altLang="ko-KR" b="1" dirty="0" smtClean="0">
                <a:solidFill>
                  <a:srgbClr val="000000"/>
                </a:solidFill>
                <a:latin typeface="+mj-ea"/>
                <a:ea typeface="+mj-ea"/>
              </a:rPr>
              <a:t>)</a:t>
            </a:r>
            <a:endParaRPr kumimoji="0" lang="en-US" altLang="ko-KR" b="1" dirty="0">
              <a:solidFill>
                <a:srgbClr val="000000"/>
              </a:solidFill>
              <a:latin typeface="+mj-ea"/>
              <a:ea typeface="+mj-ea"/>
            </a:endParaRPr>
          </a:p>
          <a:p>
            <a:pPr marL="182563" indent="-182563" algn="l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kumimoji="0" lang="en-US" altLang="ko-KR" dirty="0">
                <a:solidFill>
                  <a:srgbClr val="000000"/>
                </a:solidFill>
                <a:latin typeface="+mj-lt"/>
                <a:ea typeface="굴림" pitchFamily="50" charset="-127"/>
              </a:rPr>
              <a:t>   </a:t>
            </a: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- cost center</a:t>
            </a: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는 항상 </a:t>
            </a: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C/C standard hierarchy</a:t>
            </a: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에 </a:t>
            </a: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assign</a:t>
            </a: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되어야 함</a:t>
            </a:r>
          </a:p>
          <a:p>
            <a:pPr marL="182563" indent="-182563" algn="l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   </a:t>
            </a: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- C/C group : </a:t>
            </a: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비슷한 </a:t>
            </a: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C/C</a:t>
            </a: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끼리 </a:t>
            </a: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group</a:t>
            </a: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한 것 </a:t>
            </a:r>
          </a:p>
          <a:p>
            <a:pPr marL="182563" indent="-182563" algn="l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     </a:t>
            </a: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. C/C</a:t>
            </a: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는 하나 이상의 </a:t>
            </a: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C/C group</a:t>
            </a: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에 </a:t>
            </a: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assign </a:t>
            </a: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가능 </a:t>
            </a:r>
          </a:p>
          <a:p>
            <a:pPr marL="182563" indent="-182563" algn="l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     </a:t>
            </a: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. C/C standard hierarchy</a:t>
            </a: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의 </a:t>
            </a: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node</a:t>
            </a: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가 </a:t>
            </a: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C/C cost group</a:t>
            </a: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임</a:t>
            </a:r>
          </a:p>
          <a:p>
            <a:pPr marL="182563" indent="-182563" algn="l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   </a:t>
            </a: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- </a:t>
            </a: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주요 </a:t>
            </a: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master field</a:t>
            </a:r>
          </a:p>
          <a:p>
            <a:pPr marL="182563" indent="-182563" algn="l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     . C/C category : C/C</a:t>
            </a: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를 비슷한 </a:t>
            </a:r>
            <a:r>
              <a:rPr kumimoji="0" lang="ko-KR" altLang="en-US" dirty="0" err="1">
                <a:solidFill>
                  <a:srgbClr val="000000"/>
                </a:solidFill>
                <a:latin typeface="+mn-ea"/>
                <a:ea typeface="+mn-ea"/>
              </a:rPr>
              <a:t>성격별로</a:t>
            </a: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grouping(</a:t>
            </a: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제조</a:t>
            </a: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, </a:t>
            </a: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판매</a:t>
            </a: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, </a:t>
            </a: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관리</a:t>
            </a: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, </a:t>
            </a: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물류 등</a:t>
            </a: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)</a:t>
            </a:r>
          </a:p>
          <a:p>
            <a:pPr marL="182563" indent="-182563" algn="l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     . C/C currency : cost object</a:t>
            </a: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의 </a:t>
            </a: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currency (company code</a:t>
            </a: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의 </a:t>
            </a: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currency</a:t>
            </a: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가 </a:t>
            </a: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default)</a:t>
            </a:r>
          </a:p>
          <a:p>
            <a:pPr marL="182563" indent="-182563" algn="l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     . Function area : C/E</a:t>
            </a: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를 제조</a:t>
            </a: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, </a:t>
            </a: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판관</a:t>
            </a: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, </a:t>
            </a: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연구소 등으로 구분할 때 필요</a:t>
            </a:r>
          </a:p>
          <a:p>
            <a:pPr marL="182563" indent="-182563" algn="l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                             </a:t>
            </a: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C/C category</a:t>
            </a: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의 </a:t>
            </a: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function field</a:t>
            </a: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에서 </a:t>
            </a: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I/F</a:t>
            </a:r>
          </a:p>
          <a:p>
            <a:pPr marL="182563" indent="-182563" algn="l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     . Hierarchy area : C/C standard hierarchy</a:t>
            </a: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의 </a:t>
            </a: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group</a:t>
            </a:r>
          </a:p>
          <a:p>
            <a:pPr marL="182563" indent="-182563" algn="l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   - C/C</a:t>
            </a: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를 회기 중에 다른 </a:t>
            </a: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company code, business area, profit center</a:t>
            </a: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로 변경 </a:t>
            </a: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assign </a:t>
            </a: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가능 </a:t>
            </a:r>
          </a:p>
          <a:p>
            <a:pPr marL="182563" indent="-182563" algn="l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     </a:t>
            </a: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. </a:t>
            </a: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전제조건 </a:t>
            </a: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: </a:t>
            </a: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신 </a:t>
            </a: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company code</a:t>
            </a: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의 </a:t>
            </a: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currency</a:t>
            </a: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는 구 </a:t>
            </a: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company code</a:t>
            </a: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와 동일</a:t>
            </a:r>
          </a:p>
          <a:p>
            <a:pPr marL="182563" indent="-182563" algn="l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                      주어진 회계기간에만 </a:t>
            </a: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plan data </a:t>
            </a: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기표 가능</a:t>
            </a:r>
          </a:p>
          <a:p>
            <a:pPr marL="182563" indent="-182563" algn="l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                      </a:t>
            </a: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C/C</a:t>
            </a: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가 </a:t>
            </a: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fixed asset, W/C, HR master</a:t>
            </a: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에 </a:t>
            </a: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assign</a:t>
            </a: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되지 않음</a:t>
            </a:r>
          </a:p>
          <a:p>
            <a:pPr marL="182563" indent="-182563" algn="l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   </a:t>
            </a: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- collective processing</a:t>
            </a: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에서 </a:t>
            </a: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list variants : master</a:t>
            </a: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에서 </a:t>
            </a: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display</a:t>
            </a: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할 </a:t>
            </a: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data </a:t>
            </a:r>
          </a:p>
          <a:p>
            <a:pPr marL="182563" indent="-182563" algn="l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      field layout </a:t>
            </a: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지정</a:t>
            </a:r>
          </a:p>
          <a:p>
            <a:pPr marL="182563" indent="-182563" algn="l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   </a:t>
            </a: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- collective processing</a:t>
            </a: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에서  </a:t>
            </a: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selection variants</a:t>
            </a: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을 </a:t>
            </a: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C/C group</a:t>
            </a: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에 연결해</a:t>
            </a:r>
          </a:p>
          <a:p>
            <a:pPr marL="182563" indent="-182563" algn="l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      놓으면 </a:t>
            </a: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C/C</a:t>
            </a: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를 추가하면  자동적으로 </a:t>
            </a: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C/C group</a:t>
            </a: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에 연결됨</a:t>
            </a:r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92049" y="4220827"/>
            <a:ext cx="3095625" cy="21145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5" name="Text Box 3"/>
          <p:cNvSpPr txBox="1">
            <a:spLocks noChangeArrowheads="1"/>
          </p:cNvSpPr>
          <p:nvPr/>
        </p:nvSpPr>
        <p:spPr bwMode="gray">
          <a:xfrm>
            <a:off x="968362" y="1386280"/>
            <a:ext cx="8640763" cy="273685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marL="182563" indent="-182563" algn="l">
              <a:lnSpc>
                <a:spcPct val="130000"/>
              </a:lnSpc>
              <a:spcBef>
                <a:spcPct val="0"/>
              </a:spcBef>
              <a:buFont typeface="Wingdings" pitchFamily="2" charset="2"/>
              <a:buChar char="§"/>
            </a:pPr>
            <a:r>
              <a:rPr kumimoji="0" lang="en-US" altLang="ko-KR" b="1" dirty="0">
                <a:solidFill>
                  <a:srgbClr val="000000"/>
                </a:solidFill>
                <a:latin typeface="+mj-lt"/>
                <a:ea typeface="굴림" pitchFamily="50" charset="-127"/>
              </a:rPr>
              <a:t> </a:t>
            </a:r>
            <a:r>
              <a:rPr kumimoji="0" lang="en-US" altLang="ko-KR" b="1" dirty="0" smtClean="0">
                <a:solidFill>
                  <a:srgbClr val="000000"/>
                </a:solidFill>
                <a:latin typeface="+mj-lt"/>
                <a:ea typeface="굴림" pitchFamily="50" charset="-127"/>
              </a:rPr>
              <a:t>A</a:t>
            </a:r>
            <a:r>
              <a:rPr kumimoji="0"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ctivity </a:t>
            </a:r>
            <a:r>
              <a:rPr kumimoji="0" lang="en-US" altLang="ko-KR" b="1" dirty="0">
                <a:solidFill>
                  <a:srgbClr val="000000"/>
                </a:solidFill>
                <a:latin typeface="+mn-ea"/>
                <a:ea typeface="+mn-ea"/>
              </a:rPr>
              <a:t>type </a:t>
            </a:r>
            <a:r>
              <a:rPr kumimoji="0"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(</a:t>
            </a:r>
            <a:r>
              <a:rPr kumimoji="0" lang="ko-KR" altLang="en-US" b="1" dirty="0" err="1" smtClean="0">
                <a:solidFill>
                  <a:srgbClr val="000000"/>
                </a:solidFill>
                <a:latin typeface="+mn-ea"/>
                <a:ea typeface="+mn-ea"/>
              </a:rPr>
              <a:t>액티비티</a:t>
            </a:r>
            <a:r>
              <a:rPr kumimoji="0" lang="ko-KR" altLang="en-US" b="1" dirty="0" smtClean="0">
                <a:solidFill>
                  <a:srgbClr val="000000"/>
                </a:solidFill>
                <a:latin typeface="+mn-ea"/>
                <a:ea typeface="+mn-ea"/>
              </a:rPr>
              <a:t> 유형</a:t>
            </a:r>
            <a:r>
              <a:rPr kumimoji="0"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)</a:t>
            </a:r>
            <a:endParaRPr kumimoji="0" lang="en-US" altLang="ko-KR" b="1" dirty="0">
              <a:solidFill>
                <a:srgbClr val="000000"/>
              </a:solidFill>
              <a:latin typeface="+mn-ea"/>
              <a:ea typeface="+mn-ea"/>
            </a:endParaRPr>
          </a:p>
          <a:p>
            <a:pPr marL="182563" indent="-182563" algn="l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   - C/C</a:t>
            </a: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에서 발생하는 </a:t>
            </a: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activity</a:t>
            </a: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를 구분 분류한 것으로 </a:t>
            </a: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cost object</a:t>
            </a: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가 아님</a:t>
            </a:r>
          </a:p>
          <a:p>
            <a:pPr marL="182563" indent="-182563" algn="l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   </a:t>
            </a: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- activity type</a:t>
            </a: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은 한 </a:t>
            </a: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cost object</a:t>
            </a: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에서 다른 </a:t>
            </a: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cost object</a:t>
            </a: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로 배부할 때 </a:t>
            </a: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trace factor</a:t>
            </a: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로 사용</a:t>
            </a:r>
          </a:p>
          <a:p>
            <a:pPr marL="182563" indent="-182563" algn="l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   </a:t>
            </a: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- </a:t>
            </a: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주요 </a:t>
            </a: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field </a:t>
            </a:r>
          </a:p>
          <a:p>
            <a:pPr marL="182563" indent="-182563" algn="l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     . Activity type category : activity type</a:t>
            </a: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의 입력방법과 배부방법 지정</a:t>
            </a:r>
          </a:p>
          <a:p>
            <a:pPr marL="182563" indent="-182563" algn="l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     </a:t>
            </a: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. Allocation C/E : </a:t>
            </a: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활동 </a:t>
            </a:r>
            <a:r>
              <a:rPr kumimoji="0" lang="ko-KR" altLang="en-US" dirty="0" err="1">
                <a:solidFill>
                  <a:srgbClr val="000000"/>
                </a:solidFill>
                <a:latin typeface="+mn-ea"/>
                <a:ea typeface="+mn-ea"/>
              </a:rPr>
              <a:t>배부시</a:t>
            </a: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 사용할 </a:t>
            </a: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secondary C/E </a:t>
            </a:r>
          </a:p>
          <a:p>
            <a:pPr marL="182563" indent="-182563" algn="l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     . Price indicator : </a:t>
            </a:r>
            <a:r>
              <a:rPr kumimoji="0" lang="ko-KR" altLang="en-US" dirty="0" err="1">
                <a:solidFill>
                  <a:srgbClr val="000000"/>
                </a:solidFill>
                <a:latin typeface="+mn-ea"/>
                <a:ea typeface="+mn-ea"/>
              </a:rPr>
              <a:t>배부시</a:t>
            </a: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 사용할 단가</a:t>
            </a:r>
          </a:p>
          <a:p>
            <a:pPr marL="182563" indent="-182563" algn="l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   </a:t>
            </a: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- Activity Allocation: C/C</a:t>
            </a: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에서 발생한 </a:t>
            </a: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Activity</a:t>
            </a: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를 다른 </a:t>
            </a: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C/C</a:t>
            </a: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로 배부</a:t>
            </a:r>
          </a:p>
          <a:p>
            <a:pPr marL="182563" indent="-182563" algn="l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   </a:t>
            </a: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- Assessment : </a:t>
            </a:r>
            <a:r>
              <a:rPr kumimoji="0" lang="ko-KR" altLang="en-US" dirty="0">
                <a:latin typeface="+mn-ea"/>
                <a:ea typeface="+mn-ea"/>
              </a:rPr>
              <a:t>전체 비용만 배분만 된다</a:t>
            </a:r>
            <a:r>
              <a:rPr kumimoji="0" lang="en-US" altLang="ko-KR" dirty="0">
                <a:latin typeface="+mn-ea"/>
                <a:ea typeface="+mn-ea"/>
              </a:rPr>
              <a:t>. Assessment</a:t>
            </a:r>
            <a:r>
              <a:rPr kumimoji="0" lang="ko-KR" altLang="en-US" dirty="0">
                <a:latin typeface="+mn-ea"/>
                <a:ea typeface="+mn-ea"/>
              </a:rPr>
              <a:t>는 </a:t>
            </a:r>
            <a:r>
              <a:rPr kumimoji="0" lang="en-US" altLang="ko-KR" dirty="0">
                <a:latin typeface="+mn-ea"/>
                <a:ea typeface="+mn-ea"/>
              </a:rPr>
              <a:t>primary</a:t>
            </a:r>
            <a:r>
              <a:rPr kumimoji="0" lang="ko-KR" altLang="en-US" dirty="0">
                <a:latin typeface="+mn-ea"/>
                <a:ea typeface="+mn-ea"/>
              </a:rPr>
              <a:t>와 </a:t>
            </a:r>
            <a:r>
              <a:rPr kumimoji="0" lang="en-US" altLang="ko-KR" dirty="0">
                <a:latin typeface="+mn-ea"/>
                <a:ea typeface="+mn-ea"/>
              </a:rPr>
              <a:t>secondary cost </a:t>
            </a:r>
            <a:r>
              <a:rPr kumimoji="0" lang="ko-KR" altLang="en-US" dirty="0">
                <a:latin typeface="+mn-ea"/>
                <a:ea typeface="+mn-ea"/>
              </a:rPr>
              <a:t>모두 가능</a:t>
            </a:r>
          </a:p>
          <a:p>
            <a:pPr marL="182563" indent="-182563" algn="l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kumimoji="0" lang="ko-KR" altLang="en-US" dirty="0">
                <a:latin typeface="+mn-ea"/>
                <a:ea typeface="+mn-ea"/>
              </a:rPr>
              <a:t>   </a:t>
            </a:r>
            <a:r>
              <a:rPr kumimoji="0" lang="en-US" altLang="ko-KR" dirty="0">
                <a:latin typeface="+mn-ea"/>
                <a:ea typeface="+mn-ea"/>
              </a:rPr>
              <a:t>- </a:t>
            </a: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Activity Allocation (</a:t>
            </a:r>
            <a:r>
              <a:rPr kumimoji="0" lang="ko-KR" altLang="en-US" dirty="0">
                <a:solidFill>
                  <a:srgbClr val="000000"/>
                </a:solidFill>
                <a:latin typeface="+mn-ea"/>
                <a:ea typeface="+mn-ea"/>
              </a:rPr>
              <a:t>예</a:t>
            </a: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)</a:t>
            </a:r>
          </a:p>
          <a:p>
            <a:pPr marL="182563" indent="-182563" algn="l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endParaRPr kumimoji="0" lang="en-US" altLang="ko-KR" dirty="0">
              <a:latin typeface="+mn-ea"/>
              <a:ea typeface="+mn-ea"/>
            </a:endParaRPr>
          </a:p>
          <a:p>
            <a:pPr marL="182563" indent="-182563" algn="l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kumimoji="0" lang="en-US" altLang="ko-KR" dirty="0">
                <a:latin typeface="+mn-ea"/>
                <a:ea typeface="+mn-ea"/>
              </a:rPr>
              <a:t> </a:t>
            </a:r>
            <a:r>
              <a:rPr kumimoji="0" lang="en-US" altLang="ko-KR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</a:p>
          <a:p>
            <a:pPr marL="182563" indent="-182563" algn="l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kumimoji="0" lang="en-US" altLang="ko-KR" dirty="0">
                <a:solidFill>
                  <a:srgbClr val="000000"/>
                </a:solidFill>
                <a:latin typeface="+mj-lt"/>
                <a:ea typeface="굴림" pitchFamily="50" charset="-127"/>
              </a:rPr>
              <a:t>   </a:t>
            </a:r>
          </a:p>
        </p:txBody>
      </p:sp>
      <p:sp>
        <p:nvSpPr>
          <p:cNvPr id="56" name="Line 4"/>
          <p:cNvSpPr>
            <a:spLocks noChangeShapeType="1"/>
          </p:cNvSpPr>
          <p:nvPr/>
        </p:nvSpPr>
        <p:spPr bwMode="gray">
          <a:xfrm>
            <a:off x="1473375" y="4564455"/>
            <a:ext cx="1908175" cy="0"/>
          </a:xfrm>
          <a:prstGeom prst="line">
            <a:avLst/>
          </a:prstGeom>
          <a:noFill/>
          <a:ln w="19050">
            <a:solidFill>
              <a:srgbClr val="808080"/>
            </a:solidFill>
            <a:round/>
            <a:headEnd/>
            <a:tailEnd type="none" w="lg" len="med"/>
          </a:ln>
          <a:effectLst/>
        </p:spPr>
        <p:txBody>
          <a:bodyPr wrap="none" lIns="0" tIns="0" rIns="0" bIns="0" anchor="ctr"/>
          <a:lstStyle/>
          <a:p>
            <a:endParaRPr lang="ko-KR" altLang="en-US">
              <a:latin typeface="+mn-ea"/>
              <a:ea typeface="+mn-ea"/>
            </a:endParaRPr>
          </a:p>
        </p:txBody>
      </p:sp>
      <p:sp>
        <p:nvSpPr>
          <p:cNvPr id="57" name="Line 5"/>
          <p:cNvSpPr>
            <a:spLocks noChangeShapeType="1"/>
          </p:cNvSpPr>
          <p:nvPr/>
        </p:nvSpPr>
        <p:spPr bwMode="gray">
          <a:xfrm>
            <a:off x="2157587" y="4564455"/>
            <a:ext cx="0" cy="576263"/>
          </a:xfrm>
          <a:prstGeom prst="line">
            <a:avLst/>
          </a:prstGeom>
          <a:noFill/>
          <a:ln w="19050">
            <a:solidFill>
              <a:srgbClr val="808080"/>
            </a:solidFill>
            <a:round/>
            <a:headEnd/>
            <a:tailEnd type="none" w="lg" len="med"/>
          </a:ln>
          <a:effectLst/>
        </p:spPr>
        <p:txBody>
          <a:bodyPr wrap="none" lIns="0" tIns="0" rIns="0" bIns="0" anchor="ctr"/>
          <a:lstStyle/>
          <a:p>
            <a:endParaRPr lang="ko-KR" altLang="en-US">
              <a:latin typeface="+mn-ea"/>
              <a:ea typeface="+mn-ea"/>
            </a:endParaRPr>
          </a:p>
        </p:txBody>
      </p:sp>
      <p:sp>
        <p:nvSpPr>
          <p:cNvPr id="58" name="Text Box 6"/>
          <p:cNvSpPr txBox="1">
            <a:spLocks noChangeArrowheads="1"/>
          </p:cNvSpPr>
          <p:nvPr/>
        </p:nvSpPr>
        <p:spPr bwMode="gray">
          <a:xfrm>
            <a:off x="2186162" y="4661293"/>
            <a:ext cx="1218282" cy="369332"/>
          </a:xfrm>
          <a:prstGeom prst="rect">
            <a:avLst/>
          </a:prstGeom>
          <a:noFill/>
          <a:ln w="19050" algn="ctr">
            <a:noFill/>
            <a:miter lim="800000"/>
            <a:headEnd/>
            <a:tailEnd type="none" w="lg" len="med"/>
          </a:ln>
          <a:effectLst/>
        </p:spPr>
        <p:txBody>
          <a:bodyPr wrap="none" lIns="0" tIns="0" rIns="0" bIns="0">
            <a:spAutoFit/>
          </a:bodyPr>
          <a:lstStyle/>
          <a:p>
            <a:pPr algn="l" defTabSz="1514475"/>
            <a:r>
              <a:rPr lang="en-US" altLang="ko-KR" dirty="0">
                <a:latin typeface="+mn-ea"/>
                <a:ea typeface="+mn-ea"/>
              </a:rPr>
              <a:t>600000(</a:t>
            </a:r>
            <a:r>
              <a:rPr lang="ko-KR" altLang="en-US" dirty="0">
                <a:latin typeface="+mn-ea"/>
                <a:ea typeface="+mn-ea"/>
              </a:rPr>
              <a:t>기계수리</a:t>
            </a:r>
            <a:r>
              <a:rPr lang="en-US" altLang="ko-KR" dirty="0">
                <a:latin typeface="+mn-ea"/>
                <a:ea typeface="+mn-ea"/>
              </a:rPr>
              <a:t>)</a:t>
            </a:r>
          </a:p>
          <a:p>
            <a:pPr algn="l" defTabSz="1514475"/>
            <a:r>
              <a:rPr lang="en-US" altLang="ko-KR" dirty="0">
                <a:latin typeface="+mn-ea"/>
                <a:ea typeface="+mn-ea"/>
              </a:rPr>
              <a:t>50Hr * \100</a:t>
            </a:r>
          </a:p>
        </p:txBody>
      </p:sp>
      <p:sp>
        <p:nvSpPr>
          <p:cNvPr id="59" name="Line 7"/>
          <p:cNvSpPr>
            <a:spLocks noChangeShapeType="1"/>
          </p:cNvSpPr>
          <p:nvPr/>
        </p:nvSpPr>
        <p:spPr bwMode="gray">
          <a:xfrm>
            <a:off x="5829475" y="4564455"/>
            <a:ext cx="1908175" cy="0"/>
          </a:xfrm>
          <a:prstGeom prst="line">
            <a:avLst/>
          </a:prstGeom>
          <a:noFill/>
          <a:ln w="19050">
            <a:solidFill>
              <a:srgbClr val="808080"/>
            </a:solidFill>
            <a:round/>
            <a:headEnd/>
            <a:tailEnd type="none" w="lg" len="med"/>
          </a:ln>
          <a:effectLst/>
        </p:spPr>
        <p:txBody>
          <a:bodyPr wrap="none" lIns="0" tIns="0" rIns="0" bIns="0" anchor="ctr"/>
          <a:lstStyle/>
          <a:p>
            <a:endParaRPr lang="ko-KR" altLang="en-US">
              <a:latin typeface="+mn-ea"/>
              <a:ea typeface="+mn-ea"/>
            </a:endParaRPr>
          </a:p>
        </p:txBody>
      </p:sp>
      <p:sp>
        <p:nvSpPr>
          <p:cNvPr id="60" name="Line 8"/>
          <p:cNvSpPr>
            <a:spLocks noChangeShapeType="1"/>
          </p:cNvSpPr>
          <p:nvPr/>
        </p:nvSpPr>
        <p:spPr bwMode="gray">
          <a:xfrm>
            <a:off x="7053437" y="4564455"/>
            <a:ext cx="0" cy="576263"/>
          </a:xfrm>
          <a:prstGeom prst="line">
            <a:avLst/>
          </a:prstGeom>
          <a:noFill/>
          <a:ln w="19050">
            <a:solidFill>
              <a:srgbClr val="808080"/>
            </a:solidFill>
            <a:round/>
            <a:headEnd/>
            <a:tailEnd type="none" w="lg" len="med"/>
          </a:ln>
          <a:effectLst/>
        </p:spPr>
        <p:txBody>
          <a:bodyPr wrap="none" lIns="0" tIns="0" rIns="0" bIns="0" anchor="ctr"/>
          <a:lstStyle/>
          <a:p>
            <a:endParaRPr lang="ko-KR" altLang="en-US">
              <a:latin typeface="+mn-ea"/>
              <a:ea typeface="+mn-ea"/>
            </a:endParaRPr>
          </a:p>
        </p:txBody>
      </p:sp>
      <p:sp>
        <p:nvSpPr>
          <p:cNvPr id="61" name="Text Box 9"/>
          <p:cNvSpPr txBox="1">
            <a:spLocks noChangeArrowheads="1"/>
          </p:cNvSpPr>
          <p:nvPr/>
        </p:nvSpPr>
        <p:spPr bwMode="gray">
          <a:xfrm>
            <a:off x="6095912" y="4285055"/>
            <a:ext cx="546625" cy="184666"/>
          </a:xfrm>
          <a:prstGeom prst="rect">
            <a:avLst/>
          </a:prstGeom>
          <a:noFill/>
          <a:ln w="19050" algn="ctr">
            <a:noFill/>
            <a:miter lim="800000"/>
            <a:headEnd/>
            <a:tailEnd type="none" w="lg" len="med"/>
          </a:ln>
          <a:effectLst/>
        </p:spPr>
        <p:txBody>
          <a:bodyPr wrap="none" lIns="0" tIns="0" rIns="0" bIns="0">
            <a:spAutoFit/>
          </a:bodyPr>
          <a:lstStyle/>
          <a:p>
            <a:pPr defTabSz="1514475"/>
            <a:r>
              <a:rPr lang="ko-KR" altLang="en-US">
                <a:latin typeface="+mn-ea"/>
                <a:ea typeface="+mn-ea"/>
              </a:rPr>
              <a:t>생산</a:t>
            </a:r>
            <a:r>
              <a:rPr lang="en-US" altLang="ko-KR">
                <a:latin typeface="+mn-ea"/>
                <a:ea typeface="+mn-ea"/>
              </a:rPr>
              <a:t>1</a:t>
            </a:r>
            <a:r>
              <a:rPr lang="ko-KR" altLang="en-US">
                <a:latin typeface="+mn-ea"/>
                <a:ea typeface="+mn-ea"/>
              </a:rPr>
              <a:t>팀</a:t>
            </a:r>
          </a:p>
        </p:txBody>
      </p:sp>
      <p:sp>
        <p:nvSpPr>
          <p:cNvPr id="62" name="Text Box 10"/>
          <p:cNvSpPr txBox="1">
            <a:spLocks noChangeArrowheads="1"/>
          </p:cNvSpPr>
          <p:nvPr/>
        </p:nvSpPr>
        <p:spPr bwMode="gray">
          <a:xfrm>
            <a:off x="5553250" y="4662880"/>
            <a:ext cx="1218282" cy="369332"/>
          </a:xfrm>
          <a:prstGeom prst="rect">
            <a:avLst/>
          </a:prstGeom>
          <a:noFill/>
          <a:ln w="19050" algn="ctr">
            <a:noFill/>
            <a:miter lim="800000"/>
            <a:headEnd/>
            <a:tailEnd type="none" w="lg" len="med"/>
          </a:ln>
          <a:effectLst/>
        </p:spPr>
        <p:txBody>
          <a:bodyPr wrap="none" lIns="0" tIns="0" rIns="0" bIns="0">
            <a:spAutoFit/>
          </a:bodyPr>
          <a:lstStyle/>
          <a:p>
            <a:pPr algn="l" defTabSz="1514475"/>
            <a:r>
              <a:rPr lang="en-US" altLang="ko-KR">
                <a:latin typeface="+mn-ea"/>
                <a:ea typeface="+mn-ea"/>
              </a:rPr>
              <a:t>600000(</a:t>
            </a:r>
            <a:r>
              <a:rPr lang="ko-KR" altLang="en-US">
                <a:latin typeface="+mn-ea"/>
                <a:ea typeface="+mn-ea"/>
              </a:rPr>
              <a:t>기계수리</a:t>
            </a:r>
            <a:r>
              <a:rPr lang="en-US" altLang="ko-KR">
                <a:latin typeface="+mn-ea"/>
                <a:ea typeface="+mn-ea"/>
              </a:rPr>
              <a:t>)</a:t>
            </a:r>
          </a:p>
          <a:p>
            <a:pPr algn="l" defTabSz="1514475"/>
            <a:r>
              <a:rPr lang="en-US" altLang="ko-KR">
                <a:latin typeface="+mn-ea"/>
                <a:ea typeface="+mn-ea"/>
              </a:rPr>
              <a:t>30Hr * \100</a:t>
            </a:r>
          </a:p>
        </p:txBody>
      </p:sp>
      <p:cxnSp>
        <p:nvCxnSpPr>
          <p:cNvPr id="63" name="AutoShape 11"/>
          <p:cNvCxnSpPr>
            <a:cxnSpLocks noChangeShapeType="1"/>
            <a:stCxn id="58" idx="3"/>
            <a:endCxn id="62" idx="1"/>
          </p:cNvCxnSpPr>
          <p:nvPr/>
        </p:nvCxnSpPr>
        <p:spPr bwMode="gray">
          <a:xfrm>
            <a:off x="3404444" y="4845959"/>
            <a:ext cx="2148806" cy="1587"/>
          </a:xfrm>
          <a:prstGeom prst="bentConnector3">
            <a:avLst>
              <a:gd name="adj1" fmla="val 50000"/>
            </a:avLst>
          </a:prstGeom>
          <a:noFill/>
          <a:ln w="19050">
            <a:solidFill>
              <a:srgbClr val="808080"/>
            </a:solidFill>
            <a:miter lim="800000"/>
            <a:headEnd/>
            <a:tailEnd type="triangle" w="lg" len="med"/>
          </a:ln>
          <a:effectLst/>
        </p:spPr>
      </p:cxnSp>
      <p:sp>
        <p:nvSpPr>
          <p:cNvPr id="64" name="Text Box 12"/>
          <p:cNvSpPr txBox="1">
            <a:spLocks noChangeArrowheads="1"/>
          </p:cNvSpPr>
          <p:nvPr/>
        </p:nvSpPr>
        <p:spPr bwMode="gray">
          <a:xfrm>
            <a:off x="3717890" y="4596455"/>
            <a:ext cx="864019" cy="184666"/>
          </a:xfrm>
          <a:prstGeom prst="rect">
            <a:avLst/>
          </a:prstGeom>
          <a:noFill/>
          <a:ln w="19050" algn="ctr">
            <a:noFill/>
            <a:miter lim="800000"/>
            <a:headEnd/>
            <a:tailEnd type="none" w="lg" len="med"/>
          </a:ln>
          <a:effectLst/>
        </p:spPr>
        <p:txBody>
          <a:bodyPr wrap="none" lIns="0" tIns="0" rIns="0" bIns="0">
            <a:spAutoFit/>
          </a:bodyPr>
          <a:lstStyle/>
          <a:p>
            <a:pPr defTabSz="1514475"/>
            <a:r>
              <a:rPr lang="en-US" altLang="ko-KR" sz="1200" dirty="0">
                <a:latin typeface="+mn-ea"/>
                <a:ea typeface="+mn-ea"/>
              </a:rPr>
              <a:t>Activity type</a:t>
            </a:r>
          </a:p>
        </p:txBody>
      </p:sp>
      <p:sp>
        <p:nvSpPr>
          <p:cNvPr id="65" name="Line 13"/>
          <p:cNvSpPr>
            <a:spLocks noChangeShapeType="1"/>
          </p:cNvSpPr>
          <p:nvPr/>
        </p:nvSpPr>
        <p:spPr bwMode="gray">
          <a:xfrm>
            <a:off x="5829475" y="5528068"/>
            <a:ext cx="1908175" cy="0"/>
          </a:xfrm>
          <a:prstGeom prst="line">
            <a:avLst/>
          </a:prstGeom>
          <a:noFill/>
          <a:ln w="19050">
            <a:solidFill>
              <a:srgbClr val="808080"/>
            </a:solidFill>
            <a:round/>
            <a:headEnd/>
            <a:tailEnd type="none" w="lg" len="med"/>
          </a:ln>
          <a:effectLst/>
        </p:spPr>
        <p:txBody>
          <a:bodyPr wrap="none" lIns="0" tIns="0" rIns="0" bIns="0" anchor="ctr"/>
          <a:lstStyle/>
          <a:p>
            <a:endParaRPr lang="ko-KR" altLang="en-US">
              <a:latin typeface="+mn-ea"/>
              <a:ea typeface="+mn-ea"/>
            </a:endParaRPr>
          </a:p>
        </p:txBody>
      </p:sp>
      <p:sp>
        <p:nvSpPr>
          <p:cNvPr id="66" name="Line 14"/>
          <p:cNvSpPr>
            <a:spLocks noChangeShapeType="1"/>
          </p:cNvSpPr>
          <p:nvPr/>
        </p:nvSpPr>
        <p:spPr bwMode="gray">
          <a:xfrm>
            <a:off x="7053437" y="5528068"/>
            <a:ext cx="0" cy="576262"/>
          </a:xfrm>
          <a:prstGeom prst="line">
            <a:avLst/>
          </a:prstGeom>
          <a:noFill/>
          <a:ln w="19050">
            <a:solidFill>
              <a:srgbClr val="808080"/>
            </a:solidFill>
            <a:round/>
            <a:headEnd/>
            <a:tailEnd type="none" w="lg" len="med"/>
          </a:ln>
          <a:effectLst/>
        </p:spPr>
        <p:txBody>
          <a:bodyPr wrap="none" lIns="0" tIns="0" rIns="0" bIns="0" anchor="ctr"/>
          <a:lstStyle/>
          <a:p>
            <a:endParaRPr lang="ko-KR" altLang="en-US">
              <a:latin typeface="+mn-ea"/>
              <a:ea typeface="+mn-ea"/>
            </a:endParaRPr>
          </a:p>
        </p:txBody>
      </p:sp>
      <p:sp>
        <p:nvSpPr>
          <p:cNvPr id="67" name="Text Box 15"/>
          <p:cNvSpPr txBox="1">
            <a:spLocks noChangeArrowheads="1"/>
          </p:cNvSpPr>
          <p:nvPr/>
        </p:nvSpPr>
        <p:spPr bwMode="gray">
          <a:xfrm>
            <a:off x="6095912" y="5248668"/>
            <a:ext cx="546625" cy="184666"/>
          </a:xfrm>
          <a:prstGeom prst="rect">
            <a:avLst/>
          </a:prstGeom>
          <a:noFill/>
          <a:ln w="19050" algn="ctr">
            <a:noFill/>
            <a:miter lim="800000"/>
            <a:headEnd/>
            <a:tailEnd type="none" w="lg" len="med"/>
          </a:ln>
          <a:effectLst/>
        </p:spPr>
        <p:txBody>
          <a:bodyPr wrap="none" lIns="0" tIns="0" rIns="0" bIns="0">
            <a:spAutoFit/>
          </a:bodyPr>
          <a:lstStyle/>
          <a:p>
            <a:pPr defTabSz="1514475"/>
            <a:r>
              <a:rPr lang="ko-KR" altLang="en-US">
                <a:latin typeface="+mn-ea"/>
                <a:ea typeface="+mn-ea"/>
              </a:rPr>
              <a:t>생산</a:t>
            </a:r>
            <a:r>
              <a:rPr lang="en-US" altLang="ko-KR">
                <a:latin typeface="+mn-ea"/>
                <a:ea typeface="+mn-ea"/>
              </a:rPr>
              <a:t>2</a:t>
            </a:r>
            <a:r>
              <a:rPr lang="ko-KR" altLang="en-US">
                <a:latin typeface="+mn-ea"/>
                <a:ea typeface="+mn-ea"/>
              </a:rPr>
              <a:t>팀</a:t>
            </a:r>
          </a:p>
        </p:txBody>
      </p:sp>
      <p:sp>
        <p:nvSpPr>
          <p:cNvPr id="68" name="Text Box 16"/>
          <p:cNvSpPr txBox="1">
            <a:spLocks noChangeArrowheads="1"/>
          </p:cNvSpPr>
          <p:nvPr/>
        </p:nvSpPr>
        <p:spPr bwMode="gray">
          <a:xfrm>
            <a:off x="5553250" y="5626493"/>
            <a:ext cx="1218282" cy="369332"/>
          </a:xfrm>
          <a:prstGeom prst="rect">
            <a:avLst/>
          </a:prstGeom>
          <a:noFill/>
          <a:ln w="19050" algn="ctr">
            <a:noFill/>
            <a:miter lim="800000"/>
            <a:headEnd/>
            <a:tailEnd type="none" w="lg" len="med"/>
          </a:ln>
          <a:effectLst/>
        </p:spPr>
        <p:txBody>
          <a:bodyPr wrap="none" lIns="0" tIns="0" rIns="0" bIns="0">
            <a:spAutoFit/>
          </a:bodyPr>
          <a:lstStyle/>
          <a:p>
            <a:pPr algn="l" defTabSz="1514475"/>
            <a:r>
              <a:rPr lang="en-US" altLang="ko-KR">
                <a:latin typeface="+mn-ea"/>
                <a:ea typeface="+mn-ea"/>
              </a:rPr>
              <a:t>600000(</a:t>
            </a:r>
            <a:r>
              <a:rPr lang="ko-KR" altLang="en-US">
                <a:latin typeface="+mn-ea"/>
                <a:ea typeface="+mn-ea"/>
              </a:rPr>
              <a:t>기계수리</a:t>
            </a:r>
            <a:r>
              <a:rPr lang="en-US" altLang="ko-KR">
                <a:latin typeface="+mn-ea"/>
                <a:ea typeface="+mn-ea"/>
              </a:rPr>
              <a:t>)</a:t>
            </a:r>
          </a:p>
          <a:p>
            <a:pPr algn="l" defTabSz="1514475"/>
            <a:r>
              <a:rPr lang="en-US" altLang="ko-KR">
                <a:latin typeface="+mn-ea"/>
                <a:ea typeface="+mn-ea"/>
              </a:rPr>
              <a:t>20Hr * \100</a:t>
            </a:r>
          </a:p>
        </p:txBody>
      </p:sp>
      <p:cxnSp>
        <p:nvCxnSpPr>
          <p:cNvPr id="69" name="AutoShape 17"/>
          <p:cNvCxnSpPr>
            <a:cxnSpLocks noChangeShapeType="1"/>
            <a:stCxn id="58" idx="3"/>
            <a:endCxn id="68" idx="1"/>
          </p:cNvCxnSpPr>
          <p:nvPr/>
        </p:nvCxnSpPr>
        <p:spPr bwMode="gray">
          <a:xfrm>
            <a:off x="3404444" y="4845959"/>
            <a:ext cx="2148806" cy="965200"/>
          </a:xfrm>
          <a:prstGeom prst="bentConnector3">
            <a:avLst>
              <a:gd name="adj1" fmla="val 50000"/>
            </a:avLst>
          </a:prstGeom>
          <a:noFill/>
          <a:ln w="19050">
            <a:solidFill>
              <a:srgbClr val="808080"/>
            </a:solidFill>
            <a:miter lim="800000"/>
            <a:headEnd/>
            <a:tailEnd type="triangle" w="lg" len="med"/>
          </a:ln>
          <a:effectLst/>
        </p:spPr>
      </p:cxnSp>
      <p:sp>
        <p:nvSpPr>
          <p:cNvPr id="70" name="Text Box 18"/>
          <p:cNvSpPr txBox="1">
            <a:spLocks noChangeArrowheads="1"/>
          </p:cNvSpPr>
          <p:nvPr/>
        </p:nvSpPr>
        <p:spPr bwMode="gray">
          <a:xfrm>
            <a:off x="1757430" y="4278705"/>
            <a:ext cx="769441" cy="184666"/>
          </a:xfrm>
          <a:prstGeom prst="rect">
            <a:avLst/>
          </a:prstGeom>
          <a:noFill/>
          <a:ln w="19050" algn="ctr">
            <a:noFill/>
            <a:miter lim="800000"/>
            <a:headEnd/>
            <a:tailEnd type="none" w="lg" len="med"/>
          </a:ln>
          <a:effectLst/>
        </p:spPr>
        <p:txBody>
          <a:bodyPr wrap="none" lIns="0" tIns="0" rIns="0" bIns="0">
            <a:spAutoFit/>
          </a:bodyPr>
          <a:lstStyle/>
          <a:p>
            <a:pPr defTabSz="1514475"/>
            <a:r>
              <a:rPr lang="ko-KR" altLang="en-US" smtClean="0">
                <a:latin typeface="+mn-ea"/>
                <a:ea typeface="+mn-ea"/>
              </a:rPr>
              <a:t>시설관리팀</a:t>
            </a:r>
            <a:endParaRPr lang="ko-KR" altLang="en-US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gray">
          <a:xfrm>
            <a:off x="964663" y="1364117"/>
            <a:ext cx="8072458" cy="446405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marL="182563" indent="-182563" algn="l">
              <a:lnSpc>
                <a:spcPct val="130000"/>
              </a:lnSpc>
              <a:spcBef>
                <a:spcPct val="0"/>
              </a:spcBef>
              <a:buFont typeface="Wingdings" pitchFamily="2" charset="2"/>
              <a:buChar char="§"/>
            </a:pPr>
            <a:r>
              <a:rPr kumimoji="0" lang="en-US" altLang="ko-KR" b="1" dirty="0">
                <a:solidFill>
                  <a:srgbClr val="000000"/>
                </a:solidFill>
                <a:latin typeface="+mj-ea"/>
                <a:ea typeface="+mj-ea"/>
              </a:rPr>
              <a:t>Statistical key figures </a:t>
            </a:r>
            <a:r>
              <a:rPr kumimoji="0" lang="en-US" altLang="ko-KR" b="1" dirty="0" smtClean="0">
                <a:solidFill>
                  <a:srgbClr val="000000"/>
                </a:solidFill>
                <a:latin typeface="+mj-ea"/>
                <a:ea typeface="+mj-ea"/>
              </a:rPr>
              <a:t>(</a:t>
            </a:r>
            <a:r>
              <a:rPr kumimoji="0" lang="ko-KR" altLang="en-US" b="1" dirty="0" smtClean="0">
                <a:solidFill>
                  <a:srgbClr val="000000"/>
                </a:solidFill>
                <a:latin typeface="+mj-ea"/>
                <a:ea typeface="+mj-ea"/>
              </a:rPr>
              <a:t>통계주요지표</a:t>
            </a:r>
            <a:r>
              <a:rPr kumimoji="0" lang="en-US" altLang="ko-KR" b="1" dirty="0" smtClean="0">
                <a:solidFill>
                  <a:srgbClr val="000000"/>
                </a:solidFill>
                <a:latin typeface="+mj-ea"/>
                <a:ea typeface="+mj-ea"/>
              </a:rPr>
              <a:t>)</a:t>
            </a:r>
            <a:endParaRPr kumimoji="0" lang="en-US" altLang="ko-KR" b="1" dirty="0">
              <a:solidFill>
                <a:srgbClr val="000000"/>
              </a:solidFill>
              <a:latin typeface="+mj-ea"/>
              <a:ea typeface="+mj-ea"/>
            </a:endParaRPr>
          </a:p>
          <a:p>
            <a:pPr marL="182563" indent="-182563" algn="l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kumimoji="0" lang="en-US" altLang="ko-KR" dirty="0">
                <a:solidFill>
                  <a:srgbClr val="000000"/>
                </a:solidFill>
                <a:latin typeface="+mj-ea"/>
                <a:ea typeface="+mj-ea"/>
              </a:rPr>
              <a:t>   - fixed value : </a:t>
            </a:r>
            <a:r>
              <a:rPr kumimoji="0" lang="ko-KR" altLang="en-US" dirty="0">
                <a:solidFill>
                  <a:srgbClr val="000000"/>
                </a:solidFill>
                <a:latin typeface="+mj-ea"/>
                <a:ea typeface="+mj-ea"/>
              </a:rPr>
              <a:t>입력한 달부터 매월 같은 값이 반영되고</a:t>
            </a:r>
            <a:r>
              <a:rPr kumimoji="0" lang="en-US" altLang="ko-KR" dirty="0">
                <a:solidFill>
                  <a:srgbClr val="000000"/>
                </a:solidFill>
                <a:latin typeface="+mj-ea"/>
                <a:ea typeface="+mj-ea"/>
              </a:rPr>
              <a:t>, </a:t>
            </a:r>
          </a:p>
          <a:p>
            <a:pPr marL="182563" indent="-182563" algn="l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kumimoji="0" lang="en-US" altLang="ko-KR" dirty="0">
                <a:solidFill>
                  <a:srgbClr val="000000"/>
                </a:solidFill>
                <a:latin typeface="+mj-ea"/>
                <a:ea typeface="+mj-ea"/>
              </a:rPr>
              <a:t>                        total</a:t>
            </a:r>
            <a:r>
              <a:rPr kumimoji="0" lang="ko-KR" altLang="en-US" dirty="0">
                <a:solidFill>
                  <a:srgbClr val="000000"/>
                </a:solidFill>
                <a:latin typeface="+mj-ea"/>
                <a:ea typeface="+mj-ea"/>
              </a:rPr>
              <a:t>은 입력한 값의 평균임</a:t>
            </a:r>
          </a:p>
          <a:p>
            <a:pPr marL="182563" indent="-182563" algn="l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kumimoji="0" lang="ko-KR" altLang="en-US" dirty="0">
                <a:solidFill>
                  <a:srgbClr val="000000"/>
                </a:solidFill>
                <a:latin typeface="+mj-ea"/>
                <a:ea typeface="+mj-ea"/>
              </a:rPr>
              <a:t>   </a:t>
            </a:r>
            <a:r>
              <a:rPr kumimoji="0" lang="en-US" altLang="ko-KR" dirty="0">
                <a:solidFill>
                  <a:srgbClr val="000000"/>
                </a:solidFill>
                <a:latin typeface="+mj-ea"/>
                <a:ea typeface="+mj-ea"/>
              </a:rPr>
              <a:t>- total value : </a:t>
            </a:r>
            <a:r>
              <a:rPr kumimoji="0" lang="ko-KR" altLang="en-US" dirty="0">
                <a:solidFill>
                  <a:srgbClr val="000000"/>
                </a:solidFill>
                <a:latin typeface="+mj-ea"/>
                <a:ea typeface="+mj-ea"/>
              </a:rPr>
              <a:t>매달 다른 값이 입력되고 </a:t>
            </a:r>
            <a:r>
              <a:rPr kumimoji="0" lang="en-US" altLang="ko-KR" dirty="0">
                <a:solidFill>
                  <a:srgbClr val="000000"/>
                </a:solidFill>
                <a:latin typeface="+mj-ea"/>
                <a:ea typeface="+mj-ea"/>
              </a:rPr>
              <a:t>total</a:t>
            </a:r>
            <a:r>
              <a:rPr kumimoji="0" lang="ko-KR" altLang="en-US" dirty="0">
                <a:solidFill>
                  <a:srgbClr val="000000"/>
                </a:solidFill>
                <a:latin typeface="+mj-ea"/>
                <a:ea typeface="+mj-ea"/>
              </a:rPr>
              <a:t>은 기간내 총합임</a:t>
            </a:r>
          </a:p>
          <a:p>
            <a:pPr marL="182563" indent="-182563" algn="l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kumimoji="0" lang="ko-KR" altLang="en-US" dirty="0">
                <a:solidFill>
                  <a:srgbClr val="000000"/>
                </a:solidFill>
                <a:latin typeface="+mj-ea"/>
                <a:ea typeface="+mj-ea"/>
              </a:rPr>
              <a:t>                       기존 </a:t>
            </a:r>
            <a:r>
              <a:rPr kumimoji="0" lang="en-US" altLang="ko-KR" dirty="0">
                <a:solidFill>
                  <a:srgbClr val="000000"/>
                </a:solidFill>
                <a:latin typeface="+mj-ea"/>
                <a:ea typeface="+mj-ea"/>
              </a:rPr>
              <a:t>data</a:t>
            </a:r>
            <a:r>
              <a:rPr kumimoji="0" lang="ko-KR" altLang="en-US" dirty="0">
                <a:solidFill>
                  <a:srgbClr val="000000"/>
                </a:solidFill>
                <a:latin typeface="+mj-ea"/>
                <a:ea typeface="+mj-ea"/>
              </a:rPr>
              <a:t>을 </a:t>
            </a:r>
            <a:r>
              <a:rPr kumimoji="0" lang="en-US" altLang="ko-KR" dirty="0">
                <a:solidFill>
                  <a:srgbClr val="000000"/>
                </a:solidFill>
                <a:latin typeface="+mj-ea"/>
                <a:ea typeface="+mj-ea"/>
              </a:rPr>
              <a:t>update</a:t>
            </a:r>
            <a:r>
              <a:rPr kumimoji="0" lang="ko-KR" altLang="en-US" dirty="0">
                <a:solidFill>
                  <a:srgbClr val="000000"/>
                </a:solidFill>
                <a:latin typeface="+mj-ea"/>
                <a:ea typeface="+mj-ea"/>
              </a:rPr>
              <a:t>하면 기존 값 </a:t>
            </a:r>
            <a:r>
              <a:rPr kumimoji="0" lang="en-US" altLang="ko-KR" dirty="0">
                <a:solidFill>
                  <a:srgbClr val="000000"/>
                </a:solidFill>
                <a:latin typeface="+mj-ea"/>
                <a:ea typeface="+mj-ea"/>
              </a:rPr>
              <a:t>+ </a:t>
            </a:r>
            <a:r>
              <a:rPr kumimoji="0" lang="ko-KR" altLang="en-US" dirty="0">
                <a:solidFill>
                  <a:srgbClr val="000000"/>
                </a:solidFill>
                <a:latin typeface="+mj-ea"/>
                <a:ea typeface="+mj-ea"/>
              </a:rPr>
              <a:t>새로 입력한 값이 </a:t>
            </a:r>
            <a:r>
              <a:rPr kumimoji="0" lang="ko-KR" altLang="en-US" dirty="0" smtClean="0">
                <a:solidFill>
                  <a:srgbClr val="000000"/>
                </a:solidFill>
                <a:latin typeface="+mj-ea"/>
                <a:ea typeface="+mj-ea"/>
              </a:rPr>
              <a:t>됨</a:t>
            </a:r>
            <a:endParaRPr kumimoji="0" lang="en-US" altLang="ko-KR" dirty="0" smtClean="0">
              <a:solidFill>
                <a:srgbClr val="000000"/>
              </a:solidFill>
              <a:latin typeface="+mj-ea"/>
              <a:ea typeface="+mj-ea"/>
            </a:endParaRPr>
          </a:p>
          <a:p>
            <a:pPr marL="182563" indent="-182563" algn="l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endParaRPr kumimoji="0" lang="ko-KR" altLang="en-US" dirty="0">
              <a:solidFill>
                <a:srgbClr val="000000"/>
              </a:solidFill>
              <a:latin typeface="+mj-ea"/>
              <a:ea typeface="+mj-ea"/>
            </a:endParaRPr>
          </a:p>
          <a:p>
            <a:pPr marL="182563" indent="-182563" algn="l">
              <a:lnSpc>
                <a:spcPct val="130000"/>
              </a:lnSpc>
              <a:spcBef>
                <a:spcPct val="0"/>
              </a:spcBef>
              <a:buFont typeface="Wingdings" pitchFamily="2" charset="2"/>
              <a:buChar char="§"/>
            </a:pPr>
            <a:r>
              <a:rPr kumimoji="0" lang="en-US" altLang="ko-KR" b="1" dirty="0">
                <a:solidFill>
                  <a:srgbClr val="000000"/>
                </a:solidFill>
                <a:latin typeface="+mj-ea"/>
                <a:ea typeface="+mj-ea"/>
              </a:rPr>
              <a:t>Time dependent master data </a:t>
            </a:r>
          </a:p>
          <a:p>
            <a:pPr marL="182563" indent="-182563" algn="l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kumimoji="0" lang="en-US" altLang="ko-KR" dirty="0">
                <a:solidFill>
                  <a:srgbClr val="000000"/>
                </a:solidFill>
                <a:latin typeface="+mj-ea"/>
                <a:ea typeface="+mj-ea"/>
              </a:rPr>
              <a:t>   - master data</a:t>
            </a:r>
            <a:r>
              <a:rPr kumimoji="0" lang="ko-KR" altLang="en-US" dirty="0">
                <a:solidFill>
                  <a:srgbClr val="000000"/>
                </a:solidFill>
                <a:latin typeface="+mj-ea"/>
                <a:ea typeface="+mj-ea"/>
              </a:rPr>
              <a:t>중 어느 특정 기간에만 유효한 </a:t>
            </a:r>
            <a:r>
              <a:rPr kumimoji="0" lang="en-US" altLang="ko-KR" dirty="0">
                <a:solidFill>
                  <a:srgbClr val="000000"/>
                </a:solidFill>
                <a:latin typeface="+mj-ea"/>
                <a:ea typeface="+mj-ea"/>
              </a:rPr>
              <a:t>data</a:t>
            </a:r>
          </a:p>
          <a:p>
            <a:pPr marL="182563" indent="-182563" algn="l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kumimoji="0" lang="en-US" altLang="ko-KR" dirty="0">
                <a:solidFill>
                  <a:srgbClr val="000000"/>
                </a:solidFill>
                <a:latin typeface="+mj-ea"/>
                <a:ea typeface="+mj-ea"/>
              </a:rPr>
              <a:t>     </a:t>
            </a:r>
            <a:r>
              <a:rPr kumimoji="0" lang="ko-KR" altLang="en-US" dirty="0">
                <a:solidFill>
                  <a:srgbClr val="000000"/>
                </a:solidFill>
                <a:latin typeface="+mj-ea"/>
                <a:ea typeface="+mj-ea"/>
              </a:rPr>
              <a:t>예</a:t>
            </a:r>
            <a:r>
              <a:rPr kumimoji="0" lang="en-US" altLang="ko-KR" dirty="0">
                <a:solidFill>
                  <a:srgbClr val="000000"/>
                </a:solidFill>
                <a:latin typeface="+mj-ea"/>
                <a:ea typeface="+mj-ea"/>
              </a:rPr>
              <a:t>) Cost center(C/C), cost element(C/E), activity type</a:t>
            </a:r>
          </a:p>
          <a:p>
            <a:pPr marL="182563" indent="-182563" algn="l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kumimoji="0" lang="en-US" altLang="ko-KR" dirty="0">
                <a:solidFill>
                  <a:srgbClr val="000000"/>
                </a:solidFill>
                <a:latin typeface="+mj-ea"/>
                <a:ea typeface="+mj-ea"/>
              </a:rPr>
              <a:t>   - </a:t>
            </a:r>
            <a:r>
              <a:rPr kumimoji="0" lang="ko-KR" altLang="en-US" dirty="0">
                <a:solidFill>
                  <a:srgbClr val="000000"/>
                </a:solidFill>
                <a:latin typeface="+mj-ea"/>
                <a:ea typeface="+mj-ea"/>
              </a:rPr>
              <a:t>시스템이 특정 기간을 위한 </a:t>
            </a:r>
            <a:r>
              <a:rPr kumimoji="0" lang="en-US" altLang="ko-KR" dirty="0">
                <a:solidFill>
                  <a:srgbClr val="000000"/>
                </a:solidFill>
                <a:latin typeface="+mj-ea"/>
                <a:ea typeface="+mj-ea"/>
              </a:rPr>
              <a:t>master data</a:t>
            </a:r>
            <a:r>
              <a:rPr kumimoji="0" lang="ko-KR" altLang="en-US" dirty="0">
                <a:solidFill>
                  <a:srgbClr val="000000"/>
                </a:solidFill>
                <a:latin typeface="+mj-ea"/>
                <a:ea typeface="+mj-ea"/>
              </a:rPr>
              <a:t>를 생성</a:t>
            </a:r>
          </a:p>
          <a:p>
            <a:pPr marL="182563" indent="-182563" algn="l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kumimoji="0" lang="ko-KR" altLang="en-US" dirty="0">
                <a:solidFill>
                  <a:srgbClr val="000000"/>
                </a:solidFill>
                <a:latin typeface="+mj-ea"/>
                <a:ea typeface="+mj-ea"/>
              </a:rPr>
              <a:t>      </a:t>
            </a:r>
            <a:r>
              <a:rPr kumimoji="0" lang="ko-KR" altLang="en-US" dirty="0">
                <a:solidFill>
                  <a:srgbClr val="000000"/>
                </a:solidFill>
                <a:latin typeface="+mj-ea"/>
                <a:ea typeface="+mj-ea"/>
                <a:sym typeface="Wingdings" pitchFamily="2" charset="2"/>
              </a:rPr>
              <a:t> 여러 건의 </a:t>
            </a:r>
            <a:r>
              <a:rPr kumimoji="0" lang="en-US" altLang="ko-KR" dirty="0">
                <a:solidFill>
                  <a:srgbClr val="000000"/>
                </a:solidFill>
                <a:latin typeface="+mj-ea"/>
                <a:ea typeface="+mj-ea"/>
                <a:sym typeface="Wingdings" pitchFamily="2" charset="2"/>
              </a:rPr>
              <a:t>master data </a:t>
            </a:r>
            <a:r>
              <a:rPr kumimoji="0" lang="ko-KR" altLang="en-US" dirty="0">
                <a:solidFill>
                  <a:srgbClr val="000000"/>
                </a:solidFill>
                <a:latin typeface="+mj-ea"/>
                <a:ea typeface="+mj-ea"/>
                <a:sym typeface="Wingdings" pitchFamily="2" charset="2"/>
              </a:rPr>
              <a:t>존재</a:t>
            </a:r>
            <a:r>
              <a:rPr kumimoji="0" lang="en-US" altLang="ko-KR" dirty="0">
                <a:solidFill>
                  <a:srgbClr val="000000"/>
                </a:solidFill>
                <a:latin typeface="+mj-ea"/>
                <a:ea typeface="+mj-ea"/>
                <a:sym typeface="Wingdings" pitchFamily="2" charset="2"/>
              </a:rPr>
              <a:t>, </a:t>
            </a:r>
            <a:r>
              <a:rPr kumimoji="0" lang="ko-KR" altLang="en-US" dirty="0">
                <a:solidFill>
                  <a:srgbClr val="000000"/>
                </a:solidFill>
                <a:latin typeface="+mj-ea"/>
                <a:ea typeface="+mj-ea"/>
                <a:sym typeface="Wingdings" pitchFamily="2" charset="2"/>
              </a:rPr>
              <a:t>시스템 </a:t>
            </a:r>
            <a:r>
              <a:rPr kumimoji="0" lang="en-US" altLang="ko-KR" dirty="0">
                <a:solidFill>
                  <a:srgbClr val="000000"/>
                </a:solidFill>
                <a:latin typeface="+mj-ea"/>
                <a:ea typeface="+mj-ea"/>
                <a:sym typeface="Wingdings" pitchFamily="2" charset="2"/>
              </a:rPr>
              <a:t>performance</a:t>
            </a:r>
            <a:r>
              <a:rPr kumimoji="0" lang="ko-KR" altLang="en-US" dirty="0">
                <a:solidFill>
                  <a:srgbClr val="000000"/>
                </a:solidFill>
                <a:latin typeface="+mj-ea"/>
                <a:ea typeface="+mj-ea"/>
                <a:sym typeface="Wingdings" pitchFamily="2" charset="2"/>
              </a:rPr>
              <a:t>에 문제 발생 가능성</a:t>
            </a:r>
          </a:p>
          <a:p>
            <a:pPr marL="182563" indent="-182563" algn="l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kumimoji="0" lang="ko-KR" altLang="en-US" dirty="0">
                <a:solidFill>
                  <a:srgbClr val="000000"/>
                </a:solidFill>
                <a:latin typeface="+mj-ea"/>
                <a:ea typeface="+mj-ea"/>
                <a:sym typeface="Wingdings" pitchFamily="2" charset="2"/>
              </a:rPr>
              <a:t>   </a:t>
            </a:r>
            <a:r>
              <a:rPr kumimoji="0" lang="en-US" altLang="ko-KR" dirty="0">
                <a:solidFill>
                  <a:srgbClr val="000000"/>
                </a:solidFill>
                <a:latin typeface="+mj-ea"/>
                <a:ea typeface="+mj-ea"/>
                <a:sym typeface="Wingdings" pitchFamily="2" charset="2"/>
              </a:rPr>
              <a:t>- </a:t>
            </a:r>
            <a:r>
              <a:rPr kumimoji="0" lang="en-US" altLang="ko-KR" dirty="0">
                <a:solidFill>
                  <a:srgbClr val="000000"/>
                </a:solidFill>
                <a:latin typeface="+mj-ea"/>
                <a:ea typeface="+mj-ea"/>
              </a:rPr>
              <a:t>C/C standard hierarchy</a:t>
            </a:r>
            <a:r>
              <a:rPr kumimoji="0" lang="ko-KR" altLang="en-US" dirty="0">
                <a:solidFill>
                  <a:srgbClr val="000000"/>
                </a:solidFill>
                <a:latin typeface="+mj-ea"/>
                <a:ea typeface="+mj-ea"/>
              </a:rPr>
              <a:t>에 연결된 </a:t>
            </a:r>
            <a:r>
              <a:rPr kumimoji="0" lang="en-US" altLang="ko-KR" dirty="0">
                <a:solidFill>
                  <a:srgbClr val="000000"/>
                </a:solidFill>
                <a:latin typeface="+mj-ea"/>
                <a:ea typeface="+mj-ea"/>
              </a:rPr>
              <a:t>C/C</a:t>
            </a:r>
            <a:r>
              <a:rPr kumimoji="0" lang="ko-KR" altLang="en-US" dirty="0">
                <a:solidFill>
                  <a:srgbClr val="000000"/>
                </a:solidFill>
                <a:latin typeface="+mj-ea"/>
                <a:ea typeface="+mj-ea"/>
              </a:rPr>
              <a:t>는 </a:t>
            </a:r>
            <a:r>
              <a:rPr kumimoji="0" lang="en-US" altLang="ko-KR" dirty="0">
                <a:solidFill>
                  <a:srgbClr val="000000"/>
                </a:solidFill>
                <a:latin typeface="+mj-ea"/>
                <a:ea typeface="+mj-ea"/>
              </a:rPr>
              <a:t>non time dependent field</a:t>
            </a:r>
            <a:r>
              <a:rPr kumimoji="0" lang="ko-KR" altLang="en-US" dirty="0" smtClean="0">
                <a:solidFill>
                  <a:srgbClr val="000000"/>
                </a:solidFill>
                <a:latin typeface="+mj-ea"/>
                <a:ea typeface="+mj-ea"/>
              </a:rPr>
              <a:t>임</a:t>
            </a:r>
            <a:endParaRPr kumimoji="0" lang="en-US" altLang="ko-KR" dirty="0" smtClean="0">
              <a:solidFill>
                <a:srgbClr val="000000"/>
              </a:solidFill>
              <a:latin typeface="+mj-ea"/>
              <a:ea typeface="+mj-ea"/>
            </a:endParaRPr>
          </a:p>
          <a:p>
            <a:pPr marL="182563" indent="-182563" algn="l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endParaRPr kumimoji="0" lang="ko-KR" altLang="en-US" dirty="0">
              <a:solidFill>
                <a:srgbClr val="000000"/>
              </a:solidFill>
              <a:latin typeface="+mj-ea"/>
              <a:ea typeface="+mj-ea"/>
            </a:endParaRPr>
          </a:p>
          <a:p>
            <a:pPr marL="182563" indent="-182563" algn="l">
              <a:lnSpc>
                <a:spcPct val="130000"/>
              </a:lnSpc>
              <a:spcBef>
                <a:spcPct val="0"/>
              </a:spcBef>
              <a:buFont typeface="Wingdings" pitchFamily="2" charset="2"/>
              <a:buChar char="§"/>
            </a:pPr>
            <a:r>
              <a:rPr kumimoji="0" lang="en-US" altLang="ko-KR" b="1" dirty="0">
                <a:solidFill>
                  <a:srgbClr val="000000"/>
                </a:solidFill>
                <a:latin typeface="+mj-ea"/>
                <a:ea typeface="+mj-ea"/>
              </a:rPr>
              <a:t>Master data group </a:t>
            </a:r>
          </a:p>
          <a:p>
            <a:pPr marL="182563" indent="-182563" algn="l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kumimoji="0" lang="en-US" altLang="ko-KR" dirty="0">
                <a:solidFill>
                  <a:srgbClr val="000000"/>
                </a:solidFill>
                <a:latin typeface="+mj-ea"/>
                <a:ea typeface="+mj-ea"/>
              </a:rPr>
              <a:t>   - user</a:t>
            </a:r>
            <a:r>
              <a:rPr kumimoji="0" lang="ko-KR" altLang="en-US" dirty="0">
                <a:solidFill>
                  <a:srgbClr val="000000"/>
                </a:solidFill>
                <a:latin typeface="+mj-ea"/>
                <a:ea typeface="+mj-ea"/>
              </a:rPr>
              <a:t>가 분석</a:t>
            </a:r>
            <a:r>
              <a:rPr kumimoji="0" lang="en-US" altLang="ko-KR" dirty="0">
                <a:solidFill>
                  <a:srgbClr val="000000"/>
                </a:solidFill>
                <a:latin typeface="+mj-ea"/>
                <a:ea typeface="+mj-ea"/>
              </a:rPr>
              <a:t>/ report/</a:t>
            </a:r>
            <a:r>
              <a:rPr kumimoji="0" lang="ko-KR" altLang="en-US" dirty="0">
                <a:solidFill>
                  <a:srgbClr val="000000"/>
                </a:solidFill>
                <a:latin typeface="+mj-ea"/>
                <a:ea typeface="+mj-ea"/>
              </a:rPr>
              <a:t>배부 등의 목적으로 임의로 </a:t>
            </a:r>
            <a:r>
              <a:rPr kumimoji="0" lang="en-US" altLang="ko-KR" dirty="0">
                <a:solidFill>
                  <a:srgbClr val="000000"/>
                </a:solidFill>
                <a:latin typeface="+mj-ea"/>
                <a:ea typeface="+mj-ea"/>
              </a:rPr>
              <a:t>master data</a:t>
            </a:r>
            <a:r>
              <a:rPr kumimoji="0" lang="ko-KR" altLang="en-US" dirty="0">
                <a:solidFill>
                  <a:srgbClr val="000000"/>
                </a:solidFill>
                <a:latin typeface="+mj-ea"/>
                <a:ea typeface="+mj-ea"/>
              </a:rPr>
              <a:t>를 </a:t>
            </a:r>
            <a:r>
              <a:rPr kumimoji="0" lang="en-US" altLang="ko-KR" dirty="0">
                <a:solidFill>
                  <a:srgbClr val="000000"/>
                </a:solidFill>
                <a:latin typeface="+mj-ea"/>
                <a:ea typeface="+mj-ea"/>
              </a:rPr>
              <a:t>grouping</a:t>
            </a:r>
            <a:r>
              <a:rPr kumimoji="0" lang="ko-KR" altLang="en-US" dirty="0">
                <a:solidFill>
                  <a:srgbClr val="000000"/>
                </a:solidFill>
                <a:latin typeface="+mj-ea"/>
                <a:ea typeface="+mj-ea"/>
              </a:rPr>
              <a:t>할 수 있음 </a:t>
            </a:r>
          </a:p>
          <a:p>
            <a:pPr marL="182563" indent="-182563" algn="l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endParaRPr kumimoji="0" lang="ko-KR" altLang="en-US" dirty="0">
              <a:solidFill>
                <a:srgbClr val="000000"/>
              </a:solidFill>
              <a:latin typeface="+mj-ea"/>
              <a:ea typeface="+mj-ea"/>
            </a:endParaRPr>
          </a:p>
          <a:p>
            <a:pPr marL="182563" indent="-182563" algn="l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endParaRPr kumimoji="0" lang="ko-KR" altLang="en-US" dirty="0">
              <a:solidFill>
                <a:srgbClr val="000000"/>
              </a:solidFill>
              <a:latin typeface="+mj-ea"/>
              <a:ea typeface="+mj-ea"/>
            </a:endParaRPr>
          </a:p>
          <a:p>
            <a:pPr marL="182563" indent="-182563" algn="l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endParaRPr kumimoji="0" lang="en-US" altLang="ko-KR" dirty="0">
              <a:solidFill>
                <a:srgbClr val="000000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gray">
          <a:xfrm>
            <a:off x="1000659" y="1291091"/>
            <a:ext cx="7086435" cy="4634696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marL="182563" indent="-182563" algn="just">
              <a:lnSpc>
                <a:spcPct val="130000"/>
              </a:lnSpc>
              <a:spcBef>
                <a:spcPct val="0"/>
              </a:spcBef>
              <a:buFont typeface="Wingdings" pitchFamily="2" charset="2"/>
              <a:buChar char="§"/>
            </a:pPr>
            <a:r>
              <a:rPr kumimoji="0" lang="en-US" altLang="ko-KR" b="1" dirty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BOM </a:t>
            </a:r>
          </a:p>
          <a:p>
            <a:pPr marL="182563" indent="-182563" algn="just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kumimoji="0" lang="en-US" altLang="ko-KR" dirty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   - BOM</a:t>
            </a:r>
            <a:r>
              <a:rPr kumimoji="0" lang="ko-KR" altLang="en-US" dirty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은 제품에 대한 부품 구성 </a:t>
            </a:r>
            <a:r>
              <a:rPr kumimoji="0" lang="en-US" altLang="ko-KR" dirty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structure</a:t>
            </a:r>
            <a:r>
              <a:rPr kumimoji="0" lang="ko-KR" altLang="en-US" dirty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와 표준 소요량 등의 정보를 가지고 있는 부품명세서</a:t>
            </a:r>
          </a:p>
          <a:p>
            <a:pPr marL="182563" indent="-182563" algn="just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kumimoji="0" lang="ko-KR" altLang="en-US" dirty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   </a:t>
            </a:r>
            <a:r>
              <a:rPr kumimoji="0" lang="en-US" altLang="ko-KR" dirty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- BOM header</a:t>
            </a:r>
          </a:p>
          <a:p>
            <a:pPr marL="182563" indent="-182563" algn="just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kumimoji="0" lang="en-US" altLang="ko-KR" dirty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     . BOM usage : production BOM, engineering BOM</a:t>
            </a:r>
            <a:r>
              <a:rPr kumimoji="0" lang="ko-KR" altLang="en-US" dirty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등 </a:t>
            </a:r>
            <a:r>
              <a:rPr kumimoji="0" lang="en-US" altLang="ko-KR" dirty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BOM</a:t>
            </a:r>
            <a:r>
              <a:rPr kumimoji="0" lang="ko-KR" altLang="en-US" dirty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의 사용 목적</a:t>
            </a:r>
          </a:p>
          <a:p>
            <a:pPr marL="182563" indent="-182563" algn="just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kumimoji="0" lang="ko-KR" altLang="en-US" dirty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     </a:t>
            </a:r>
            <a:r>
              <a:rPr kumimoji="0" lang="en-US" altLang="ko-KR" dirty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. BOM status : MRP </a:t>
            </a:r>
            <a:r>
              <a:rPr kumimoji="0" lang="ko-KR" altLang="en-US" dirty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전개</a:t>
            </a:r>
            <a:r>
              <a:rPr kumimoji="0" lang="en-US" altLang="ko-KR" dirty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, Production order</a:t>
            </a:r>
            <a:r>
              <a:rPr kumimoji="0" lang="ko-KR" altLang="en-US" dirty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등 구체적인 </a:t>
            </a:r>
            <a:r>
              <a:rPr kumimoji="0" lang="en-US" altLang="ko-KR" dirty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BOM usage </a:t>
            </a:r>
            <a:r>
              <a:rPr kumimoji="0" lang="ko-KR" altLang="en-US" dirty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예</a:t>
            </a:r>
          </a:p>
          <a:p>
            <a:pPr marL="182563" indent="-182563" algn="just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kumimoji="0" lang="ko-KR" altLang="en-US" dirty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     </a:t>
            </a:r>
            <a:r>
              <a:rPr kumimoji="0" lang="en-US" altLang="ko-KR" dirty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. Validity period : BOM </a:t>
            </a:r>
            <a:r>
              <a:rPr kumimoji="0" lang="ko-KR" altLang="en-US" dirty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적용 날짜 등 관리</a:t>
            </a:r>
          </a:p>
          <a:p>
            <a:pPr marL="182563" indent="-182563" algn="just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kumimoji="0" lang="ko-KR" altLang="en-US" dirty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     </a:t>
            </a:r>
            <a:r>
              <a:rPr kumimoji="0" lang="en-US" altLang="ko-KR" dirty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. Alternative BOM : </a:t>
            </a:r>
            <a:r>
              <a:rPr kumimoji="0" lang="ko-KR" altLang="en-US" dirty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동일 공장</a:t>
            </a:r>
            <a:r>
              <a:rPr kumimoji="0" lang="en-US" altLang="ko-KR" dirty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, </a:t>
            </a:r>
            <a:r>
              <a:rPr kumimoji="0" lang="ko-KR" altLang="en-US" dirty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동일 자재에 여러 가지 </a:t>
            </a:r>
            <a:r>
              <a:rPr kumimoji="0" lang="en-US" altLang="ko-KR" dirty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BOM</a:t>
            </a:r>
            <a:r>
              <a:rPr kumimoji="0" lang="ko-KR" altLang="en-US" dirty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이 있을 때 선택</a:t>
            </a:r>
          </a:p>
          <a:p>
            <a:pPr marL="182563" indent="-182563" algn="just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kumimoji="0" lang="ko-KR" altLang="en-US" dirty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   </a:t>
            </a:r>
            <a:r>
              <a:rPr kumimoji="0" lang="en-US" altLang="ko-KR" dirty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- BOM item</a:t>
            </a:r>
          </a:p>
          <a:p>
            <a:pPr marL="182563" indent="-182563" algn="just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kumimoji="0" lang="en-US" altLang="ko-KR" dirty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     . Item category :</a:t>
            </a:r>
          </a:p>
          <a:p>
            <a:pPr marL="182563" indent="-182563" algn="just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kumimoji="0" lang="en-US" altLang="ko-KR" dirty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       - L : stock item : </a:t>
            </a:r>
            <a:r>
              <a:rPr kumimoji="0" lang="ko-KR" altLang="en-US" dirty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원가계산 함</a:t>
            </a:r>
          </a:p>
          <a:p>
            <a:pPr marL="182563" indent="-182563" algn="just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kumimoji="0" lang="ko-KR" altLang="en-US" dirty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       </a:t>
            </a:r>
            <a:r>
              <a:rPr kumimoji="0" lang="en-US" altLang="ko-KR" dirty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- N : non stock item : </a:t>
            </a:r>
            <a:r>
              <a:rPr kumimoji="0" lang="ko-KR" altLang="en-US" dirty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원가계산을 하지 않음</a:t>
            </a:r>
          </a:p>
          <a:p>
            <a:pPr marL="182563" indent="-182563" algn="just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kumimoji="0" lang="ko-KR" altLang="en-US" dirty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       </a:t>
            </a:r>
            <a:r>
              <a:rPr kumimoji="0" lang="en-US" altLang="ko-KR" dirty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- R : variable size item : </a:t>
            </a:r>
            <a:r>
              <a:rPr kumimoji="0" lang="ko-KR" altLang="en-US" dirty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동일 자재에 여러 단위를 사용할 때 적용</a:t>
            </a:r>
          </a:p>
          <a:p>
            <a:pPr marL="182563" indent="-182563" algn="just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kumimoji="0" lang="ko-KR" altLang="en-US" dirty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     </a:t>
            </a:r>
            <a:r>
              <a:rPr kumimoji="0" lang="en-US" altLang="ko-KR" dirty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. Quantity : </a:t>
            </a:r>
            <a:r>
              <a:rPr kumimoji="0" lang="ko-KR" altLang="en-US" dirty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자재 소요량</a:t>
            </a:r>
          </a:p>
          <a:p>
            <a:pPr marL="182563" indent="-182563" algn="just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kumimoji="0" lang="ko-KR" altLang="en-US" dirty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     </a:t>
            </a:r>
            <a:r>
              <a:rPr kumimoji="0" lang="en-US" altLang="ko-KR" dirty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. Validity period : </a:t>
            </a:r>
            <a:r>
              <a:rPr kumimoji="0" lang="ko-KR" altLang="en-US" dirty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자재 적용 날짜 관리</a:t>
            </a:r>
          </a:p>
          <a:p>
            <a:pPr marL="182563" indent="-182563" algn="just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kumimoji="0" lang="ko-KR" altLang="en-US" dirty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     </a:t>
            </a:r>
            <a:r>
              <a:rPr kumimoji="0" lang="en-US" altLang="ko-KR" dirty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. Fixed Qty indicator : </a:t>
            </a:r>
            <a:r>
              <a:rPr kumimoji="0" lang="ko-KR" altLang="en-US" dirty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고정적으로 </a:t>
            </a:r>
            <a:r>
              <a:rPr kumimoji="0" lang="en-US" altLang="ko-KR" dirty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1</a:t>
            </a:r>
            <a:r>
              <a:rPr kumimoji="0" lang="ko-KR" altLang="en-US" dirty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개만 투입된 것으로 적용</a:t>
            </a:r>
          </a:p>
          <a:p>
            <a:pPr marL="182563" indent="-182563" algn="just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kumimoji="0" lang="ko-KR" altLang="en-US" dirty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     </a:t>
            </a:r>
            <a:r>
              <a:rPr kumimoji="0" lang="en-US" altLang="ko-KR" dirty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. Relevancy to costing indicator : cost estimate </a:t>
            </a:r>
            <a:r>
              <a:rPr kumimoji="0" lang="ko-KR" altLang="en-US" dirty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방법 지정</a:t>
            </a:r>
          </a:p>
          <a:p>
            <a:pPr marL="182563" indent="-182563" algn="just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kumimoji="0" lang="ko-KR" altLang="en-US" dirty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         예</a:t>
            </a:r>
            <a:r>
              <a:rPr kumimoji="0" lang="en-US" altLang="ko-KR" dirty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) </a:t>
            </a:r>
            <a:r>
              <a:rPr kumimoji="0" lang="en-US" altLang="ko-KR" dirty="0">
                <a:solidFill>
                  <a:srgbClr val="000000"/>
                </a:solidFill>
                <a:latin typeface="+mj-ea"/>
                <a:ea typeface="+mj-ea"/>
              </a:rPr>
              <a:t>Standard cost estimate, current cost estimate </a:t>
            </a:r>
            <a:r>
              <a:rPr kumimoji="0" lang="ko-KR" altLang="en-US" dirty="0">
                <a:solidFill>
                  <a:srgbClr val="000000"/>
                </a:solidFill>
                <a:latin typeface="+mj-ea"/>
                <a:ea typeface="+mj-ea"/>
              </a:rPr>
              <a:t>등</a:t>
            </a:r>
            <a:r>
              <a:rPr kumimoji="0" lang="en-US" altLang="ko-KR" dirty="0">
                <a:solidFill>
                  <a:srgbClr val="000000"/>
                </a:solidFill>
                <a:latin typeface="+mj-ea"/>
                <a:ea typeface="+mj-ea"/>
              </a:rPr>
              <a:t>, </a:t>
            </a:r>
          </a:p>
          <a:p>
            <a:pPr marL="182563" indent="-182563" algn="just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kumimoji="0" lang="en-US" altLang="ko-KR" dirty="0">
                <a:solidFill>
                  <a:srgbClr val="000000"/>
                </a:solidFill>
                <a:latin typeface="+mj-ea"/>
                <a:ea typeface="+mj-ea"/>
              </a:rPr>
              <a:t>              </a:t>
            </a:r>
            <a:r>
              <a:rPr kumimoji="0" lang="ko-KR" altLang="en-US" dirty="0">
                <a:solidFill>
                  <a:srgbClr val="000000"/>
                </a:solidFill>
                <a:latin typeface="+mj-ea"/>
                <a:ea typeface="+mj-ea"/>
              </a:rPr>
              <a:t>만약 이 </a:t>
            </a:r>
            <a:r>
              <a:rPr kumimoji="0" lang="en-US" altLang="ko-KR" dirty="0">
                <a:solidFill>
                  <a:srgbClr val="000000"/>
                </a:solidFill>
                <a:latin typeface="+mj-ea"/>
                <a:ea typeface="+mj-ea"/>
              </a:rPr>
              <a:t>indicator</a:t>
            </a:r>
            <a:r>
              <a:rPr kumimoji="0" lang="ko-KR" altLang="en-US" dirty="0">
                <a:solidFill>
                  <a:srgbClr val="000000"/>
                </a:solidFill>
                <a:latin typeface="+mj-ea"/>
                <a:ea typeface="+mj-ea"/>
              </a:rPr>
              <a:t>를 지정하지 않으면 </a:t>
            </a:r>
            <a:r>
              <a:rPr kumimoji="0" lang="en-US" altLang="ko-KR" dirty="0">
                <a:solidFill>
                  <a:srgbClr val="000000"/>
                </a:solidFill>
                <a:latin typeface="+mj-ea"/>
                <a:ea typeface="+mj-ea"/>
              </a:rPr>
              <a:t>cost estimate</a:t>
            </a:r>
            <a:r>
              <a:rPr kumimoji="0" lang="ko-KR" altLang="en-US" dirty="0">
                <a:solidFill>
                  <a:srgbClr val="000000"/>
                </a:solidFill>
                <a:latin typeface="+mj-ea"/>
                <a:ea typeface="+mj-ea"/>
              </a:rPr>
              <a:t>를 하지 않음</a:t>
            </a:r>
          </a:p>
          <a:p>
            <a:pPr marL="182563" indent="-182563" algn="just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kumimoji="0" lang="ko-KR" altLang="en-US" dirty="0">
                <a:solidFill>
                  <a:srgbClr val="000000"/>
                </a:solidFill>
                <a:latin typeface="+mj-ea"/>
                <a:ea typeface="+mj-ea"/>
              </a:rPr>
              <a:t>     </a:t>
            </a:r>
            <a:r>
              <a:rPr kumimoji="0" lang="en-US" altLang="ko-KR" dirty="0">
                <a:solidFill>
                  <a:srgbClr val="000000"/>
                </a:solidFill>
                <a:latin typeface="+mj-ea"/>
                <a:ea typeface="+mj-ea"/>
              </a:rPr>
              <a:t>. Bulk material : </a:t>
            </a:r>
            <a:r>
              <a:rPr kumimoji="0" lang="ko-KR" altLang="en-US" dirty="0">
                <a:solidFill>
                  <a:srgbClr val="000000"/>
                </a:solidFill>
                <a:latin typeface="+mj-ea"/>
                <a:ea typeface="+mj-ea"/>
              </a:rPr>
              <a:t>나사 같이 </a:t>
            </a:r>
            <a:r>
              <a:rPr kumimoji="0" lang="en-US" altLang="ko-KR" dirty="0">
                <a:solidFill>
                  <a:srgbClr val="000000"/>
                </a:solidFill>
                <a:latin typeface="+mj-ea"/>
                <a:ea typeface="+mj-ea"/>
              </a:rPr>
              <a:t>BOM</a:t>
            </a:r>
            <a:r>
              <a:rPr kumimoji="0" lang="ko-KR" altLang="en-US" dirty="0">
                <a:solidFill>
                  <a:srgbClr val="000000"/>
                </a:solidFill>
                <a:latin typeface="+mj-ea"/>
                <a:ea typeface="+mj-ea"/>
              </a:rPr>
              <a:t>관리가 어려운 자재이며 원가계산하지 않음</a:t>
            </a:r>
            <a:r>
              <a:rPr kumimoji="0" lang="ko-KR" altLang="en-US" dirty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gray">
          <a:xfrm>
            <a:off x="976900" y="1351350"/>
            <a:ext cx="8532813" cy="466944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marL="182563" indent="-182563" algn="just">
              <a:lnSpc>
                <a:spcPct val="130000"/>
              </a:lnSpc>
              <a:spcBef>
                <a:spcPct val="0"/>
              </a:spcBef>
              <a:buFont typeface="Wingdings" pitchFamily="2" charset="2"/>
              <a:buChar char="§"/>
            </a:pPr>
            <a:r>
              <a:rPr kumimoji="0" lang="en-US" altLang="ko-KR" b="1" dirty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Routing </a:t>
            </a:r>
          </a:p>
          <a:p>
            <a:pPr marL="182563" indent="-182563" algn="just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kumimoji="0" lang="en-US" altLang="ko-KR" dirty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  - operation : work center</a:t>
            </a:r>
            <a:r>
              <a:rPr kumimoji="0" lang="ko-KR" altLang="en-US" dirty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에서 수행되는 작업 순서</a:t>
            </a:r>
          </a:p>
          <a:p>
            <a:pPr marL="182563" indent="-182563" algn="just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kumimoji="0" lang="ko-KR" altLang="en-US" dirty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  </a:t>
            </a:r>
            <a:r>
              <a:rPr kumimoji="0" lang="en-US" altLang="ko-KR" dirty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- work center : operation</a:t>
            </a:r>
            <a:r>
              <a:rPr kumimoji="0" lang="ko-KR" altLang="en-US" dirty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이 수행 되는 </a:t>
            </a:r>
            <a:r>
              <a:rPr kumimoji="0" lang="en-US" altLang="ko-KR" dirty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physical location</a:t>
            </a:r>
          </a:p>
          <a:p>
            <a:pPr marL="182563" indent="-182563" algn="just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kumimoji="0" lang="en-US" altLang="ko-KR" dirty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  - work center , operation, cost center</a:t>
            </a:r>
            <a:r>
              <a:rPr kumimoji="0" lang="ko-KR" altLang="en-US" dirty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와의 관계</a:t>
            </a:r>
          </a:p>
          <a:p>
            <a:pPr marL="182563" indent="-182563" algn="just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endParaRPr kumimoji="0" lang="ko-KR" altLang="en-US" dirty="0">
              <a:solidFill>
                <a:srgbClr val="000000"/>
              </a:solidFill>
              <a:latin typeface="+mj-ea"/>
              <a:ea typeface="+mj-ea"/>
              <a:cs typeface="Times New Roman" pitchFamily="18" charset="0"/>
            </a:endParaRPr>
          </a:p>
          <a:p>
            <a:pPr marL="182563" indent="-182563" algn="just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endParaRPr kumimoji="0" lang="ko-KR" altLang="en-US" dirty="0">
              <a:solidFill>
                <a:srgbClr val="000000"/>
              </a:solidFill>
              <a:latin typeface="+mj-ea"/>
              <a:ea typeface="+mj-ea"/>
              <a:cs typeface="Times New Roman" pitchFamily="18" charset="0"/>
            </a:endParaRPr>
          </a:p>
          <a:p>
            <a:pPr marL="182563" indent="-182563" algn="just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endParaRPr kumimoji="0" lang="ko-KR" altLang="en-US" dirty="0">
              <a:solidFill>
                <a:srgbClr val="000000"/>
              </a:solidFill>
              <a:latin typeface="+mj-ea"/>
              <a:ea typeface="+mj-ea"/>
              <a:cs typeface="Times New Roman" pitchFamily="18" charset="0"/>
            </a:endParaRPr>
          </a:p>
          <a:p>
            <a:pPr marL="182563" indent="-182563" algn="just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endParaRPr kumimoji="0" lang="ko-KR" altLang="en-US" dirty="0">
              <a:solidFill>
                <a:srgbClr val="000000"/>
              </a:solidFill>
              <a:latin typeface="+mj-ea"/>
              <a:ea typeface="+mj-ea"/>
              <a:cs typeface="Times New Roman" pitchFamily="18" charset="0"/>
            </a:endParaRPr>
          </a:p>
          <a:p>
            <a:pPr marL="182563" indent="-182563" algn="just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endParaRPr kumimoji="0" lang="ko-KR" altLang="en-US" dirty="0">
              <a:solidFill>
                <a:srgbClr val="000000"/>
              </a:solidFill>
              <a:latin typeface="+mj-ea"/>
              <a:ea typeface="+mj-ea"/>
              <a:cs typeface="Times New Roman" pitchFamily="18" charset="0"/>
            </a:endParaRPr>
          </a:p>
          <a:p>
            <a:pPr marL="182563" indent="-182563" algn="just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endParaRPr kumimoji="0" lang="en-US" altLang="ko-KR" dirty="0" smtClean="0">
              <a:solidFill>
                <a:srgbClr val="000000"/>
              </a:solidFill>
              <a:latin typeface="+mj-ea"/>
              <a:ea typeface="+mj-ea"/>
              <a:cs typeface="Times New Roman" pitchFamily="18" charset="0"/>
            </a:endParaRPr>
          </a:p>
          <a:p>
            <a:pPr marL="182563" indent="-182563" algn="just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endParaRPr lang="en-US" altLang="ko-KR" dirty="0" smtClean="0">
              <a:latin typeface="+mj-ea"/>
              <a:ea typeface="+mj-ea"/>
              <a:cs typeface="Times New Roman" pitchFamily="18" charset="0"/>
            </a:endParaRPr>
          </a:p>
          <a:p>
            <a:pPr marL="182563" indent="-182563" algn="just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endParaRPr lang="en-US" altLang="ko-KR" dirty="0" smtClean="0">
              <a:latin typeface="+mj-ea"/>
              <a:ea typeface="+mj-ea"/>
              <a:cs typeface="Times New Roman" pitchFamily="18" charset="0"/>
            </a:endParaRPr>
          </a:p>
          <a:p>
            <a:pPr marL="182563" indent="-182563" algn="just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endParaRPr kumimoji="0" lang="ko-KR" altLang="en-US" dirty="0">
              <a:solidFill>
                <a:srgbClr val="000000"/>
              </a:solidFill>
              <a:latin typeface="+mj-ea"/>
              <a:ea typeface="+mj-ea"/>
              <a:cs typeface="Times New Roman" pitchFamily="18" charset="0"/>
            </a:endParaRPr>
          </a:p>
          <a:p>
            <a:pPr marL="182563" indent="-182563" algn="just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endParaRPr kumimoji="0" lang="ko-KR" altLang="en-US" dirty="0">
              <a:solidFill>
                <a:srgbClr val="000000"/>
              </a:solidFill>
              <a:latin typeface="+mj-ea"/>
              <a:ea typeface="+mj-ea"/>
              <a:cs typeface="Times New Roman" pitchFamily="18" charset="0"/>
            </a:endParaRPr>
          </a:p>
          <a:p>
            <a:pPr marL="182563" indent="-182563" algn="just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endParaRPr kumimoji="0" lang="ko-KR" altLang="en-US" dirty="0">
              <a:solidFill>
                <a:srgbClr val="000000"/>
              </a:solidFill>
              <a:latin typeface="+mj-ea"/>
              <a:ea typeface="+mj-ea"/>
              <a:cs typeface="Times New Roman" pitchFamily="18" charset="0"/>
            </a:endParaRPr>
          </a:p>
          <a:p>
            <a:pPr marL="182563" indent="-182563" algn="just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kumimoji="0" lang="ko-KR" altLang="en-US" dirty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  </a:t>
            </a:r>
            <a:r>
              <a:rPr kumimoji="0" lang="en-US" altLang="ko-KR" dirty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- Work center master</a:t>
            </a:r>
          </a:p>
          <a:p>
            <a:pPr marL="182563" indent="-182563" algn="just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kumimoji="0" lang="en-US" altLang="ko-KR" dirty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      . Basic data </a:t>
            </a:r>
          </a:p>
          <a:p>
            <a:pPr marL="182563" indent="-182563" algn="just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kumimoji="0" lang="en-US" altLang="ko-KR" dirty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         - standard value key : work center</a:t>
            </a:r>
            <a:r>
              <a:rPr kumimoji="0" lang="ko-KR" altLang="en-US" dirty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에서 관리하는 </a:t>
            </a:r>
            <a:r>
              <a:rPr kumimoji="0" lang="en-US" altLang="ko-KR" dirty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operation</a:t>
            </a:r>
            <a:r>
              <a:rPr kumimoji="0" lang="ko-KR" altLang="en-US" dirty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에 대한 </a:t>
            </a:r>
            <a:r>
              <a:rPr kumimoji="0" lang="en-US" altLang="ko-KR" dirty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6</a:t>
            </a:r>
            <a:r>
              <a:rPr kumimoji="0" lang="ko-KR" altLang="en-US" dirty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개의 </a:t>
            </a:r>
            <a:r>
              <a:rPr kumimoji="0" lang="en-US" altLang="ko-KR" dirty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standard value </a:t>
            </a:r>
            <a:r>
              <a:rPr kumimoji="0" lang="ko-KR" altLang="en-US" dirty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정의</a:t>
            </a:r>
          </a:p>
          <a:p>
            <a:pPr marL="182563" indent="-182563" algn="just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kumimoji="0" lang="ko-KR" altLang="en-US" dirty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           예</a:t>
            </a:r>
            <a:r>
              <a:rPr kumimoji="0" lang="en-US" altLang="ko-KR" dirty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) setup , machine, personnel, teardown</a:t>
            </a:r>
            <a:r>
              <a:rPr kumimoji="0" lang="ko-KR" altLang="en-US" dirty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등 에 대한 이름</a:t>
            </a:r>
            <a:r>
              <a:rPr kumimoji="0" lang="en-US" altLang="ko-KR" dirty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, dimension, </a:t>
            </a:r>
            <a:r>
              <a:rPr kumimoji="0" lang="ko-KR" altLang="en-US" dirty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측정 </a:t>
            </a:r>
            <a:r>
              <a:rPr kumimoji="0" lang="ko-KR" altLang="en-US" dirty="0" err="1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단위등</a:t>
            </a:r>
            <a:r>
              <a:rPr kumimoji="0" lang="ko-KR" altLang="en-US" dirty="0">
                <a:solidFill>
                  <a:srgbClr val="000000"/>
                </a:solidFill>
                <a:latin typeface="+mj-ea"/>
                <a:ea typeface="+mj-ea"/>
                <a:cs typeface="Times New Roman" pitchFamily="18" charset="0"/>
              </a:rPr>
              <a:t> 정의</a:t>
            </a:r>
          </a:p>
          <a:p>
            <a:pPr marL="182563" indent="-182563" algn="just">
              <a:lnSpc>
                <a:spcPct val="130000"/>
              </a:lnSpc>
              <a:spcBef>
                <a:spcPct val="0"/>
              </a:spcBef>
              <a:buFont typeface="Wingdings" pitchFamily="2" charset="2"/>
              <a:buNone/>
            </a:pPr>
            <a:endParaRPr kumimoji="0" lang="en-US" altLang="ko-KR" dirty="0">
              <a:solidFill>
                <a:srgbClr val="000000"/>
              </a:solidFill>
              <a:latin typeface="+mj-ea"/>
              <a:ea typeface="+mj-ea"/>
              <a:cs typeface="Times New Roman" pitchFamily="18" charset="0"/>
            </a:endParaRPr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gray">
          <a:xfrm>
            <a:off x="4048013" y="2635575"/>
            <a:ext cx="1404937" cy="468313"/>
          </a:xfrm>
          <a:prstGeom prst="rect">
            <a:avLst/>
          </a:prstGeom>
          <a:solidFill>
            <a:schemeClr val="hlink"/>
          </a:solidFill>
          <a:ln w="12700" algn="ctr">
            <a:solidFill>
              <a:srgbClr val="808080"/>
            </a:solidFill>
            <a:miter lim="800000"/>
            <a:headEnd/>
            <a:tailEnd type="none" w="sm" len="med"/>
          </a:ln>
          <a:effectLst/>
        </p:spPr>
        <p:txBody>
          <a:bodyPr wrap="none" lIns="0" tIns="0" rIns="0" bIns="0" anchor="ctr"/>
          <a:lstStyle/>
          <a:p>
            <a:pPr defTabSz="1514475"/>
            <a:r>
              <a:rPr lang="en-US" altLang="ko-KR">
                <a:latin typeface="+mj-ea"/>
                <a:ea typeface="+mj-ea"/>
              </a:rPr>
              <a:t>Cost center</a:t>
            </a: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gray">
          <a:xfrm>
            <a:off x="2390663" y="3427738"/>
            <a:ext cx="1295400" cy="431800"/>
          </a:xfrm>
          <a:prstGeom prst="rect">
            <a:avLst/>
          </a:prstGeom>
          <a:solidFill>
            <a:srgbClr val="E7E6E5"/>
          </a:solidFill>
          <a:ln w="12700" algn="ctr">
            <a:solidFill>
              <a:srgbClr val="808080"/>
            </a:solidFill>
            <a:miter lim="800000"/>
            <a:headEnd/>
            <a:tailEnd type="none" w="sm" len="med"/>
          </a:ln>
          <a:effectLst/>
        </p:spPr>
        <p:txBody>
          <a:bodyPr wrap="none" lIns="0" tIns="0" rIns="0" bIns="0" anchor="ctr"/>
          <a:lstStyle/>
          <a:p>
            <a:pPr defTabSz="1514475"/>
            <a:r>
              <a:rPr lang="en-US" altLang="ko-KR">
                <a:latin typeface="+mj-ea"/>
                <a:ea typeface="+mj-ea"/>
              </a:rPr>
              <a:t>Work center 1</a:t>
            </a: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gray">
          <a:xfrm>
            <a:off x="4082938" y="3427738"/>
            <a:ext cx="1295400" cy="431800"/>
          </a:xfrm>
          <a:prstGeom prst="rect">
            <a:avLst/>
          </a:prstGeom>
          <a:solidFill>
            <a:srgbClr val="FF99FF"/>
          </a:solidFill>
          <a:ln w="12700" algn="ctr">
            <a:solidFill>
              <a:srgbClr val="808080"/>
            </a:solidFill>
            <a:miter lim="800000"/>
            <a:headEnd/>
            <a:tailEnd type="none" w="sm" len="med"/>
          </a:ln>
          <a:effectLst/>
        </p:spPr>
        <p:txBody>
          <a:bodyPr wrap="none" lIns="0" tIns="0" rIns="0" bIns="0" anchor="ctr"/>
          <a:lstStyle/>
          <a:p>
            <a:pPr defTabSz="1514475"/>
            <a:r>
              <a:rPr lang="en-US" altLang="ko-KR">
                <a:latin typeface="+mj-ea"/>
                <a:ea typeface="+mj-ea"/>
              </a:rPr>
              <a:t>Work center 2</a:t>
            </a:r>
          </a:p>
        </p:txBody>
      </p:sp>
      <p:sp>
        <p:nvSpPr>
          <p:cNvPr id="11" name="Rectangle 6"/>
          <p:cNvSpPr>
            <a:spLocks noChangeArrowheads="1"/>
          </p:cNvSpPr>
          <p:nvPr/>
        </p:nvSpPr>
        <p:spPr bwMode="gray">
          <a:xfrm>
            <a:off x="5740288" y="3427738"/>
            <a:ext cx="1295400" cy="431800"/>
          </a:xfrm>
          <a:prstGeom prst="rect">
            <a:avLst/>
          </a:prstGeom>
          <a:solidFill>
            <a:srgbClr val="CCFFCC"/>
          </a:solidFill>
          <a:ln w="12700" algn="ctr">
            <a:solidFill>
              <a:srgbClr val="808080"/>
            </a:solidFill>
            <a:miter lim="800000"/>
            <a:headEnd/>
            <a:tailEnd type="none" w="sm" len="med"/>
          </a:ln>
          <a:effectLst/>
        </p:spPr>
        <p:txBody>
          <a:bodyPr wrap="none" lIns="0" tIns="0" rIns="0" bIns="0" anchor="ctr"/>
          <a:lstStyle/>
          <a:p>
            <a:pPr defTabSz="1514475"/>
            <a:r>
              <a:rPr lang="en-US" altLang="ko-KR">
                <a:latin typeface="+mj-ea"/>
                <a:ea typeface="+mj-ea"/>
              </a:rPr>
              <a:t>Work center 3</a:t>
            </a:r>
          </a:p>
        </p:txBody>
      </p:sp>
      <p:sp>
        <p:nvSpPr>
          <p:cNvPr id="12" name="AutoShape 7"/>
          <p:cNvSpPr>
            <a:spLocks noChangeArrowheads="1"/>
          </p:cNvSpPr>
          <p:nvPr/>
        </p:nvSpPr>
        <p:spPr bwMode="gray">
          <a:xfrm>
            <a:off x="1671525" y="4219900"/>
            <a:ext cx="5653088" cy="395288"/>
          </a:xfrm>
          <a:prstGeom prst="chevron">
            <a:avLst>
              <a:gd name="adj" fmla="val 201475"/>
            </a:avLst>
          </a:prstGeom>
          <a:solidFill>
            <a:schemeClr val="bg1"/>
          </a:solidFill>
          <a:ln w="12700" algn="ctr">
            <a:solidFill>
              <a:srgbClr val="808080"/>
            </a:solidFill>
            <a:miter lim="800000"/>
            <a:headEnd/>
            <a:tailEnd type="none" w="sm" len="med"/>
          </a:ln>
          <a:effectLst/>
        </p:spPr>
        <p:txBody>
          <a:bodyPr wrap="none" lIns="0" tIns="0" rIns="0" bIns="0" anchor="ctr"/>
          <a:lstStyle/>
          <a:p>
            <a:endParaRPr lang="ko-KR" altLang="en-US">
              <a:latin typeface="+mj-ea"/>
              <a:ea typeface="+mj-ea"/>
            </a:endParaRPr>
          </a:p>
        </p:txBody>
      </p:sp>
      <p:sp>
        <p:nvSpPr>
          <p:cNvPr id="13" name="Oval 8"/>
          <p:cNvSpPr>
            <a:spLocks noChangeArrowheads="1"/>
          </p:cNvSpPr>
          <p:nvPr/>
        </p:nvSpPr>
        <p:spPr bwMode="gray">
          <a:xfrm>
            <a:off x="2390663" y="4219900"/>
            <a:ext cx="431800" cy="395288"/>
          </a:xfrm>
          <a:prstGeom prst="ellipse">
            <a:avLst/>
          </a:prstGeom>
          <a:solidFill>
            <a:srgbClr val="E7E6E5"/>
          </a:solidFill>
          <a:ln w="12700" algn="ctr">
            <a:solidFill>
              <a:srgbClr val="808080"/>
            </a:solidFill>
            <a:round/>
            <a:headEnd/>
            <a:tailEnd type="none" w="sm" len="med"/>
          </a:ln>
          <a:effectLst/>
        </p:spPr>
        <p:txBody>
          <a:bodyPr wrap="none" lIns="0" tIns="0" rIns="0" bIns="0" anchor="ctr"/>
          <a:lstStyle/>
          <a:p>
            <a:pPr defTabSz="1514475"/>
            <a:r>
              <a:rPr lang="en-US" altLang="ko-KR">
                <a:latin typeface="+mj-ea"/>
                <a:ea typeface="+mj-ea"/>
              </a:rPr>
              <a:t>10</a:t>
            </a:r>
          </a:p>
        </p:txBody>
      </p:sp>
      <p:sp>
        <p:nvSpPr>
          <p:cNvPr id="14" name="Oval 9"/>
          <p:cNvSpPr>
            <a:spLocks noChangeArrowheads="1"/>
          </p:cNvSpPr>
          <p:nvPr/>
        </p:nvSpPr>
        <p:spPr bwMode="gray">
          <a:xfrm>
            <a:off x="2895488" y="4219900"/>
            <a:ext cx="431800" cy="395288"/>
          </a:xfrm>
          <a:prstGeom prst="ellipse">
            <a:avLst/>
          </a:prstGeom>
          <a:solidFill>
            <a:srgbClr val="E7E6E5"/>
          </a:solidFill>
          <a:ln w="12700" algn="ctr">
            <a:solidFill>
              <a:srgbClr val="808080"/>
            </a:solidFill>
            <a:round/>
            <a:headEnd/>
            <a:tailEnd type="none" w="sm" len="med"/>
          </a:ln>
          <a:effectLst/>
        </p:spPr>
        <p:txBody>
          <a:bodyPr wrap="none" lIns="0" tIns="0" rIns="0" bIns="0" anchor="ctr"/>
          <a:lstStyle/>
          <a:p>
            <a:pPr defTabSz="1514475"/>
            <a:r>
              <a:rPr lang="en-US" altLang="ko-KR">
                <a:latin typeface="+mj-ea"/>
                <a:ea typeface="+mj-ea"/>
              </a:rPr>
              <a:t>20</a:t>
            </a:r>
          </a:p>
        </p:txBody>
      </p:sp>
      <p:sp>
        <p:nvSpPr>
          <p:cNvPr id="15" name="Oval 10"/>
          <p:cNvSpPr>
            <a:spLocks noChangeArrowheads="1"/>
          </p:cNvSpPr>
          <p:nvPr/>
        </p:nvSpPr>
        <p:spPr bwMode="gray">
          <a:xfrm>
            <a:off x="3447938" y="4218313"/>
            <a:ext cx="431800" cy="395287"/>
          </a:xfrm>
          <a:prstGeom prst="ellipse">
            <a:avLst/>
          </a:prstGeom>
          <a:solidFill>
            <a:srgbClr val="E7E6E5"/>
          </a:solidFill>
          <a:ln w="12700" algn="ctr">
            <a:solidFill>
              <a:srgbClr val="808080"/>
            </a:solidFill>
            <a:round/>
            <a:headEnd/>
            <a:tailEnd type="none" w="sm" len="med"/>
          </a:ln>
          <a:effectLst/>
        </p:spPr>
        <p:txBody>
          <a:bodyPr wrap="none" lIns="0" tIns="0" rIns="0" bIns="0" anchor="ctr"/>
          <a:lstStyle/>
          <a:p>
            <a:pPr defTabSz="1514475"/>
            <a:r>
              <a:rPr lang="en-US" altLang="ko-KR">
                <a:latin typeface="+mj-ea"/>
                <a:ea typeface="+mj-ea"/>
              </a:rPr>
              <a:t>30</a:t>
            </a:r>
          </a:p>
        </p:txBody>
      </p:sp>
      <p:sp>
        <p:nvSpPr>
          <p:cNvPr id="16" name="Oval 11"/>
          <p:cNvSpPr>
            <a:spLocks noChangeArrowheads="1"/>
          </p:cNvSpPr>
          <p:nvPr/>
        </p:nvSpPr>
        <p:spPr bwMode="gray">
          <a:xfrm>
            <a:off x="4048013" y="4219900"/>
            <a:ext cx="431800" cy="395288"/>
          </a:xfrm>
          <a:prstGeom prst="ellipse">
            <a:avLst/>
          </a:prstGeom>
          <a:solidFill>
            <a:srgbClr val="FF99FF"/>
          </a:solidFill>
          <a:ln w="12700" algn="ctr">
            <a:solidFill>
              <a:srgbClr val="808080"/>
            </a:solidFill>
            <a:round/>
            <a:headEnd/>
            <a:tailEnd type="none" w="sm" len="med"/>
          </a:ln>
          <a:effectLst/>
        </p:spPr>
        <p:txBody>
          <a:bodyPr wrap="none" lIns="0" tIns="0" rIns="0" bIns="0" anchor="ctr"/>
          <a:lstStyle/>
          <a:p>
            <a:pPr defTabSz="1514475"/>
            <a:r>
              <a:rPr lang="en-US" altLang="ko-KR">
                <a:latin typeface="+mj-ea"/>
                <a:ea typeface="+mj-ea"/>
              </a:rPr>
              <a:t>40</a:t>
            </a:r>
          </a:p>
        </p:txBody>
      </p:sp>
      <p:sp>
        <p:nvSpPr>
          <p:cNvPr id="17" name="Oval 12"/>
          <p:cNvSpPr>
            <a:spLocks noChangeArrowheads="1"/>
          </p:cNvSpPr>
          <p:nvPr/>
        </p:nvSpPr>
        <p:spPr bwMode="gray">
          <a:xfrm>
            <a:off x="4587763" y="4219900"/>
            <a:ext cx="431800" cy="395288"/>
          </a:xfrm>
          <a:prstGeom prst="ellipse">
            <a:avLst/>
          </a:prstGeom>
          <a:solidFill>
            <a:srgbClr val="FF99FF"/>
          </a:solidFill>
          <a:ln w="12700" algn="ctr">
            <a:solidFill>
              <a:srgbClr val="808080"/>
            </a:solidFill>
            <a:round/>
            <a:headEnd/>
            <a:tailEnd type="none" w="sm" len="med"/>
          </a:ln>
          <a:effectLst/>
        </p:spPr>
        <p:txBody>
          <a:bodyPr wrap="none" lIns="0" tIns="0" rIns="0" bIns="0" anchor="ctr"/>
          <a:lstStyle/>
          <a:p>
            <a:pPr defTabSz="1514475"/>
            <a:r>
              <a:rPr lang="en-US" altLang="ko-KR" dirty="0">
                <a:latin typeface="+mj-ea"/>
                <a:ea typeface="+mj-ea"/>
              </a:rPr>
              <a:t>50</a:t>
            </a:r>
          </a:p>
        </p:txBody>
      </p:sp>
      <p:sp>
        <p:nvSpPr>
          <p:cNvPr id="18" name="Oval 13"/>
          <p:cNvSpPr>
            <a:spLocks noChangeArrowheads="1"/>
          </p:cNvSpPr>
          <p:nvPr/>
        </p:nvSpPr>
        <p:spPr bwMode="gray">
          <a:xfrm>
            <a:off x="5164025" y="4219900"/>
            <a:ext cx="431800" cy="395288"/>
          </a:xfrm>
          <a:prstGeom prst="ellipse">
            <a:avLst/>
          </a:prstGeom>
          <a:solidFill>
            <a:srgbClr val="FF99FF"/>
          </a:solidFill>
          <a:ln w="12700" algn="ctr">
            <a:solidFill>
              <a:srgbClr val="808080"/>
            </a:solidFill>
            <a:round/>
            <a:headEnd/>
            <a:tailEnd type="none" w="sm" len="med"/>
          </a:ln>
          <a:effectLst/>
        </p:spPr>
        <p:txBody>
          <a:bodyPr wrap="none" lIns="0" tIns="0" rIns="0" bIns="0" anchor="ctr"/>
          <a:lstStyle/>
          <a:p>
            <a:pPr defTabSz="1514475"/>
            <a:r>
              <a:rPr lang="en-US" altLang="ko-KR">
                <a:latin typeface="+mj-ea"/>
                <a:ea typeface="+mj-ea"/>
              </a:rPr>
              <a:t>60</a:t>
            </a:r>
          </a:p>
        </p:txBody>
      </p:sp>
      <p:sp>
        <p:nvSpPr>
          <p:cNvPr id="19" name="Oval 14"/>
          <p:cNvSpPr>
            <a:spLocks noChangeArrowheads="1"/>
          </p:cNvSpPr>
          <p:nvPr/>
        </p:nvSpPr>
        <p:spPr bwMode="gray">
          <a:xfrm>
            <a:off x="5811725" y="4219900"/>
            <a:ext cx="431800" cy="395288"/>
          </a:xfrm>
          <a:prstGeom prst="ellipse">
            <a:avLst/>
          </a:prstGeom>
          <a:solidFill>
            <a:srgbClr val="CCFFCC"/>
          </a:solidFill>
          <a:ln w="12700" algn="ctr">
            <a:solidFill>
              <a:srgbClr val="808080"/>
            </a:solidFill>
            <a:round/>
            <a:headEnd/>
            <a:tailEnd type="none" w="sm" len="med"/>
          </a:ln>
          <a:effectLst/>
        </p:spPr>
        <p:txBody>
          <a:bodyPr wrap="none" lIns="0" tIns="0" rIns="0" bIns="0" anchor="ctr"/>
          <a:lstStyle/>
          <a:p>
            <a:pPr defTabSz="1514475"/>
            <a:r>
              <a:rPr lang="en-US" altLang="ko-KR">
                <a:latin typeface="+mj-ea"/>
                <a:ea typeface="+mj-ea"/>
              </a:rPr>
              <a:t>70</a:t>
            </a:r>
          </a:p>
        </p:txBody>
      </p:sp>
      <p:sp>
        <p:nvSpPr>
          <p:cNvPr id="20" name="Text Box 15"/>
          <p:cNvSpPr txBox="1">
            <a:spLocks noChangeArrowheads="1"/>
          </p:cNvSpPr>
          <p:nvPr/>
        </p:nvSpPr>
        <p:spPr bwMode="gray">
          <a:xfrm>
            <a:off x="945941" y="4294513"/>
            <a:ext cx="676467" cy="184666"/>
          </a:xfrm>
          <a:prstGeom prst="rect">
            <a:avLst/>
          </a:prstGeom>
          <a:noFill/>
          <a:ln w="12700" algn="ctr">
            <a:noFill/>
            <a:miter lim="800000"/>
            <a:headEnd/>
            <a:tailEnd type="none" w="sm" len="med"/>
          </a:ln>
          <a:effectLst/>
        </p:spPr>
        <p:txBody>
          <a:bodyPr wrap="none" lIns="0" tIns="0" rIns="0" bIns="0">
            <a:spAutoFit/>
          </a:bodyPr>
          <a:lstStyle/>
          <a:p>
            <a:pPr defTabSz="1514475"/>
            <a:r>
              <a:rPr lang="en-US" altLang="ko-KR" dirty="0">
                <a:latin typeface="+mj-ea"/>
                <a:ea typeface="+mj-ea"/>
              </a:rPr>
              <a:t>operation</a:t>
            </a:r>
          </a:p>
        </p:txBody>
      </p:sp>
      <p:cxnSp>
        <p:nvCxnSpPr>
          <p:cNvPr id="21" name="AutoShape 16"/>
          <p:cNvCxnSpPr>
            <a:cxnSpLocks noChangeShapeType="1"/>
            <a:stCxn id="9" idx="1"/>
          </p:cNvCxnSpPr>
          <p:nvPr/>
        </p:nvCxnSpPr>
        <p:spPr bwMode="gray">
          <a:xfrm>
            <a:off x="2390663" y="3643638"/>
            <a:ext cx="6350" cy="774700"/>
          </a:xfrm>
          <a:prstGeom prst="straightConnector1">
            <a:avLst/>
          </a:prstGeom>
          <a:noFill/>
          <a:ln w="12700">
            <a:solidFill>
              <a:srgbClr val="808080"/>
            </a:solidFill>
            <a:round/>
            <a:headEnd/>
            <a:tailEnd type="none" w="sm" len="med"/>
          </a:ln>
          <a:effectLst/>
        </p:spPr>
      </p:cxnSp>
      <p:sp>
        <p:nvSpPr>
          <p:cNvPr id="22" name="Line 17"/>
          <p:cNvSpPr>
            <a:spLocks noChangeShapeType="1"/>
          </p:cNvSpPr>
          <p:nvPr/>
        </p:nvSpPr>
        <p:spPr bwMode="gray">
          <a:xfrm>
            <a:off x="3686063" y="3859538"/>
            <a:ext cx="193675" cy="558800"/>
          </a:xfrm>
          <a:prstGeom prst="line">
            <a:avLst/>
          </a:prstGeom>
          <a:noFill/>
          <a:ln w="12700">
            <a:solidFill>
              <a:srgbClr val="808080"/>
            </a:solidFill>
            <a:round/>
            <a:headEnd/>
            <a:tailEnd type="none" w="sm" len="med"/>
          </a:ln>
          <a:effectLst/>
        </p:spPr>
        <p:txBody>
          <a:bodyPr wrap="none" lIns="0" tIns="0" rIns="0" bIns="0" anchor="ctr"/>
          <a:lstStyle/>
          <a:p>
            <a:endParaRPr lang="ko-KR" altLang="en-US">
              <a:latin typeface="+mj-ea"/>
              <a:ea typeface="+mj-ea"/>
            </a:endParaRPr>
          </a:p>
        </p:txBody>
      </p:sp>
      <p:sp>
        <p:nvSpPr>
          <p:cNvPr id="23" name="Line 18"/>
          <p:cNvSpPr>
            <a:spLocks noChangeShapeType="1"/>
          </p:cNvSpPr>
          <p:nvPr/>
        </p:nvSpPr>
        <p:spPr bwMode="gray">
          <a:xfrm flipH="1">
            <a:off x="4048013" y="3859538"/>
            <a:ext cx="34925" cy="558800"/>
          </a:xfrm>
          <a:prstGeom prst="line">
            <a:avLst/>
          </a:prstGeom>
          <a:noFill/>
          <a:ln w="12700">
            <a:solidFill>
              <a:srgbClr val="808080"/>
            </a:solidFill>
            <a:round/>
            <a:headEnd/>
            <a:tailEnd type="none" w="sm" len="med"/>
          </a:ln>
          <a:effectLst/>
        </p:spPr>
        <p:txBody>
          <a:bodyPr wrap="none" lIns="0" tIns="0" rIns="0" bIns="0" anchor="ctr"/>
          <a:lstStyle/>
          <a:p>
            <a:endParaRPr lang="ko-KR" altLang="en-US">
              <a:latin typeface="+mj-ea"/>
              <a:ea typeface="+mj-ea"/>
            </a:endParaRPr>
          </a:p>
        </p:txBody>
      </p:sp>
      <p:sp>
        <p:nvSpPr>
          <p:cNvPr id="24" name="Line 19"/>
          <p:cNvSpPr>
            <a:spLocks noChangeShapeType="1"/>
          </p:cNvSpPr>
          <p:nvPr/>
        </p:nvSpPr>
        <p:spPr bwMode="gray">
          <a:xfrm>
            <a:off x="5378338" y="3859538"/>
            <a:ext cx="217487" cy="558800"/>
          </a:xfrm>
          <a:prstGeom prst="line">
            <a:avLst/>
          </a:prstGeom>
          <a:noFill/>
          <a:ln w="12700">
            <a:solidFill>
              <a:srgbClr val="808080"/>
            </a:solidFill>
            <a:round/>
            <a:headEnd/>
            <a:tailEnd type="none" w="sm" len="med"/>
          </a:ln>
          <a:effectLst/>
        </p:spPr>
        <p:txBody>
          <a:bodyPr wrap="none" lIns="0" tIns="0" rIns="0" bIns="0" anchor="ctr"/>
          <a:lstStyle/>
          <a:p>
            <a:endParaRPr lang="ko-KR" altLang="en-US">
              <a:latin typeface="+mj-ea"/>
              <a:ea typeface="+mj-ea"/>
            </a:endParaRPr>
          </a:p>
        </p:txBody>
      </p:sp>
      <p:cxnSp>
        <p:nvCxnSpPr>
          <p:cNvPr id="25" name="AutoShape 20"/>
          <p:cNvCxnSpPr>
            <a:cxnSpLocks noChangeShapeType="1"/>
            <a:stCxn id="7" idx="2"/>
            <a:endCxn id="9" idx="0"/>
          </p:cNvCxnSpPr>
          <p:nvPr/>
        </p:nvCxnSpPr>
        <p:spPr bwMode="gray">
          <a:xfrm rot="5400000">
            <a:off x="3732894" y="2409357"/>
            <a:ext cx="323850" cy="1712912"/>
          </a:xfrm>
          <a:prstGeom prst="bentConnector3">
            <a:avLst>
              <a:gd name="adj1" fmla="val 49509"/>
            </a:avLst>
          </a:prstGeom>
          <a:noFill/>
          <a:ln w="12700">
            <a:solidFill>
              <a:srgbClr val="808080"/>
            </a:solidFill>
            <a:miter lim="800000"/>
            <a:headEnd/>
            <a:tailEnd type="none" w="sm" len="med"/>
          </a:ln>
          <a:effectLst/>
        </p:spPr>
      </p:cxnSp>
      <p:cxnSp>
        <p:nvCxnSpPr>
          <p:cNvPr id="26" name="AutoShape 21"/>
          <p:cNvCxnSpPr>
            <a:cxnSpLocks noChangeShapeType="1"/>
            <a:stCxn id="7" idx="2"/>
            <a:endCxn id="11" idx="0"/>
          </p:cNvCxnSpPr>
          <p:nvPr/>
        </p:nvCxnSpPr>
        <p:spPr bwMode="gray">
          <a:xfrm rot="16200000" flipH="1">
            <a:off x="5407707" y="2447456"/>
            <a:ext cx="323850" cy="1636713"/>
          </a:xfrm>
          <a:prstGeom prst="bentConnector3">
            <a:avLst>
              <a:gd name="adj1" fmla="val 49509"/>
            </a:avLst>
          </a:prstGeom>
          <a:noFill/>
          <a:ln w="12700">
            <a:solidFill>
              <a:srgbClr val="808080"/>
            </a:solidFill>
            <a:miter lim="800000"/>
            <a:headEnd/>
            <a:tailEnd type="none" w="sm" len="med"/>
          </a:ln>
          <a:effectLst/>
        </p:spPr>
      </p:cxnSp>
      <p:cxnSp>
        <p:nvCxnSpPr>
          <p:cNvPr id="27" name="AutoShape 22"/>
          <p:cNvCxnSpPr>
            <a:cxnSpLocks noChangeShapeType="1"/>
            <a:stCxn id="7" idx="2"/>
            <a:endCxn id="10" idx="0"/>
          </p:cNvCxnSpPr>
          <p:nvPr/>
        </p:nvCxnSpPr>
        <p:spPr bwMode="gray">
          <a:xfrm rot="5400000">
            <a:off x="4579032" y="3255494"/>
            <a:ext cx="323850" cy="20637"/>
          </a:xfrm>
          <a:prstGeom prst="bentConnector3">
            <a:avLst>
              <a:gd name="adj1" fmla="val 49509"/>
            </a:avLst>
          </a:prstGeom>
          <a:noFill/>
          <a:ln w="12700">
            <a:solidFill>
              <a:srgbClr val="808080"/>
            </a:solidFill>
            <a:miter lim="800000"/>
            <a:headEnd/>
            <a:tailEnd type="none" w="sm" len="med"/>
          </a:ln>
          <a:effectLst/>
        </p:spPr>
      </p:cxnSp>
      <p:sp>
        <p:nvSpPr>
          <p:cNvPr id="28" name="Text Box 23"/>
          <p:cNvSpPr txBox="1">
            <a:spLocks noChangeArrowheads="1"/>
          </p:cNvSpPr>
          <p:nvPr/>
        </p:nvSpPr>
        <p:spPr bwMode="gray">
          <a:xfrm>
            <a:off x="7518838" y="3527750"/>
            <a:ext cx="1527662" cy="184666"/>
          </a:xfrm>
          <a:prstGeom prst="rect">
            <a:avLst/>
          </a:prstGeom>
          <a:noFill/>
          <a:ln w="12700" algn="ctr">
            <a:noFill/>
            <a:miter lim="800000"/>
            <a:headEnd/>
            <a:tailEnd type="none" w="sm" len="med"/>
          </a:ln>
          <a:effectLst/>
        </p:spPr>
        <p:txBody>
          <a:bodyPr wrap="none" lIns="0" tIns="0" rIns="0" bIns="0">
            <a:spAutoFit/>
          </a:bodyPr>
          <a:lstStyle/>
          <a:p>
            <a:pPr defTabSz="1514475"/>
            <a:r>
              <a:rPr lang="en-US" altLang="ko-KR">
                <a:latin typeface="+mj-ea"/>
                <a:ea typeface="+mj-ea"/>
              </a:rPr>
              <a:t>Activity type Qty </a:t>
            </a:r>
            <a:r>
              <a:rPr lang="ko-KR" altLang="en-US">
                <a:latin typeface="+mj-ea"/>
                <a:ea typeface="+mj-ea"/>
              </a:rPr>
              <a:t>집계</a:t>
            </a:r>
          </a:p>
        </p:txBody>
      </p:sp>
      <p:sp>
        <p:nvSpPr>
          <p:cNvPr id="29" name="Text Box 24"/>
          <p:cNvSpPr txBox="1">
            <a:spLocks noChangeArrowheads="1"/>
          </p:cNvSpPr>
          <p:nvPr/>
        </p:nvSpPr>
        <p:spPr bwMode="gray">
          <a:xfrm>
            <a:off x="7769354" y="2767338"/>
            <a:ext cx="1263166" cy="184666"/>
          </a:xfrm>
          <a:prstGeom prst="rect">
            <a:avLst/>
          </a:prstGeom>
          <a:noFill/>
          <a:ln w="12700" algn="ctr">
            <a:noFill/>
            <a:miter lim="800000"/>
            <a:headEnd/>
            <a:tailEnd type="none" w="sm" len="med"/>
          </a:ln>
          <a:effectLst/>
        </p:spPr>
        <p:txBody>
          <a:bodyPr wrap="none" lIns="0" tIns="0" rIns="0" bIns="0">
            <a:spAutoFit/>
          </a:bodyPr>
          <a:lstStyle/>
          <a:p>
            <a:pPr defTabSz="1514475"/>
            <a:r>
              <a:rPr lang="en-US" altLang="ko-KR">
                <a:latin typeface="+mj-ea"/>
                <a:ea typeface="+mj-ea"/>
              </a:rPr>
              <a:t>Activity price </a:t>
            </a:r>
            <a:r>
              <a:rPr lang="ko-KR" altLang="en-US">
                <a:latin typeface="+mj-ea"/>
                <a:ea typeface="+mj-ea"/>
              </a:rPr>
              <a:t>계산</a:t>
            </a:r>
          </a:p>
        </p:txBody>
      </p:sp>
      <p:sp>
        <p:nvSpPr>
          <p:cNvPr id="30" name="Line 25"/>
          <p:cNvSpPr>
            <a:spLocks noChangeShapeType="1"/>
          </p:cNvSpPr>
          <p:nvPr/>
        </p:nvSpPr>
        <p:spPr bwMode="gray">
          <a:xfrm flipH="1">
            <a:off x="7035688" y="3643638"/>
            <a:ext cx="288925" cy="0"/>
          </a:xfrm>
          <a:prstGeom prst="line">
            <a:avLst/>
          </a:prstGeom>
          <a:noFill/>
          <a:ln w="12700">
            <a:solidFill>
              <a:srgbClr val="808080"/>
            </a:solidFill>
            <a:round/>
            <a:headEnd/>
            <a:tailEnd type="triangle" w="sm" len="med"/>
          </a:ln>
          <a:effectLst/>
        </p:spPr>
        <p:txBody>
          <a:bodyPr wrap="none" lIns="0" tIns="0" rIns="0" bIns="0" anchor="ctr"/>
          <a:lstStyle/>
          <a:p>
            <a:endParaRPr lang="ko-KR" altLang="en-US">
              <a:latin typeface="+mj-ea"/>
              <a:ea typeface="+mj-ea"/>
            </a:endParaRPr>
          </a:p>
        </p:txBody>
      </p:sp>
      <p:sp>
        <p:nvSpPr>
          <p:cNvPr id="31" name="Line 26"/>
          <p:cNvSpPr>
            <a:spLocks noChangeShapeType="1"/>
          </p:cNvSpPr>
          <p:nvPr/>
        </p:nvSpPr>
        <p:spPr bwMode="gray">
          <a:xfrm flipH="1">
            <a:off x="5440250" y="2876875"/>
            <a:ext cx="2073275" cy="0"/>
          </a:xfrm>
          <a:prstGeom prst="line">
            <a:avLst/>
          </a:prstGeom>
          <a:noFill/>
          <a:ln w="12700">
            <a:solidFill>
              <a:srgbClr val="808080"/>
            </a:solidFill>
            <a:round/>
            <a:headEnd/>
            <a:tailEnd type="triangle" w="sm" len="med"/>
          </a:ln>
          <a:effectLst/>
        </p:spPr>
        <p:txBody>
          <a:bodyPr wrap="none" lIns="0" tIns="0" rIns="0" bIns="0" anchor="ctr"/>
          <a:lstStyle/>
          <a:p>
            <a:endParaRPr lang="ko-KR" altLang="en-US"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980208" y="1363466"/>
            <a:ext cx="7451271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2563" indent="-182563" algn="just">
              <a:lnSpc>
                <a:spcPct val="130000"/>
              </a:lnSpc>
              <a:buFont typeface="Wingdings" pitchFamily="2" charset="2"/>
              <a:buChar char="§"/>
            </a:pPr>
            <a:r>
              <a:rPr lang="en-US" altLang="ko-KR" b="1" dirty="0" smtClean="0">
                <a:latin typeface="+mn-ea"/>
                <a:ea typeface="+mn-ea"/>
                <a:cs typeface="Times New Roman" pitchFamily="18" charset="0"/>
              </a:rPr>
              <a:t>Standard price </a:t>
            </a:r>
            <a:r>
              <a:rPr lang="ko-KR" altLang="en-US" b="1" dirty="0" smtClean="0">
                <a:latin typeface="+mn-ea"/>
                <a:ea typeface="+mn-ea"/>
                <a:cs typeface="Times New Roman" pitchFamily="18" charset="0"/>
              </a:rPr>
              <a:t>와 </a:t>
            </a:r>
            <a:r>
              <a:rPr lang="en-US" altLang="ko-KR" b="1" dirty="0" smtClean="0">
                <a:latin typeface="+mn-ea"/>
                <a:ea typeface="+mn-ea"/>
                <a:cs typeface="Times New Roman" pitchFamily="18" charset="0"/>
              </a:rPr>
              <a:t>Std cost estimate </a:t>
            </a:r>
          </a:p>
          <a:p>
            <a:pPr marL="182563" indent="-182563" algn="just">
              <a:lnSpc>
                <a:spcPct val="130000"/>
              </a:lnSpc>
            </a:pPr>
            <a:r>
              <a:rPr lang="en-US" altLang="ko-KR" dirty="0" smtClean="0">
                <a:latin typeface="+mn-ea"/>
                <a:ea typeface="+mn-ea"/>
                <a:cs typeface="Times New Roman" pitchFamily="18" charset="0"/>
              </a:rPr>
              <a:t>  - Standard price : </a:t>
            </a:r>
            <a:r>
              <a:rPr lang="ko-KR" altLang="en-US" dirty="0" smtClean="0">
                <a:latin typeface="+mn-ea"/>
                <a:ea typeface="+mn-ea"/>
                <a:cs typeface="Times New Roman" pitchFamily="18" charset="0"/>
              </a:rPr>
              <a:t>단지 표준 가격만 있으며 </a:t>
            </a:r>
            <a:r>
              <a:rPr lang="en-US" altLang="ko-KR" dirty="0" smtClean="0">
                <a:latin typeface="+mn-ea"/>
                <a:ea typeface="+mn-ea"/>
                <a:cs typeface="Times New Roman" pitchFamily="18" charset="0"/>
              </a:rPr>
              <a:t>inventory valuation(</a:t>
            </a:r>
            <a:r>
              <a:rPr lang="ko-KR" altLang="en-US" dirty="0" smtClean="0">
                <a:latin typeface="+mn-ea"/>
                <a:ea typeface="+mn-ea"/>
                <a:cs typeface="Times New Roman" pitchFamily="18" charset="0"/>
              </a:rPr>
              <a:t>재고 평가</a:t>
            </a:r>
            <a:r>
              <a:rPr lang="en-US" altLang="ko-KR" dirty="0" smtClean="0">
                <a:latin typeface="+mn-ea"/>
                <a:ea typeface="+mn-ea"/>
                <a:cs typeface="Times New Roman" pitchFamily="18" charset="0"/>
              </a:rPr>
              <a:t>)</a:t>
            </a:r>
            <a:r>
              <a:rPr lang="ko-KR" altLang="en-US" dirty="0" smtClean="0">
                <a:latin typeface="+mn-ea"/>
                <a:ea typeface="+mn-ea"/>
                <a:cs typeface="Times New Roman" pitchFamily="18" charset="0"/>
              </a:rPr>
              <a:t>와 재고 이동에 사용</a:t>
            </a:r>
          </a:p>
          <a:p>
            <a:pPr marL="182563" indent="-182563" algn="just">
              <a:lnSpc>
                <a:spcPct val="130000"/>
              </a:lnSpc>
            </a:pPr>
            <a:r>
              <a:rPr lang="ko-KR" altLang="en-US" dirty="0" smtClean="0">
                <a:latin typeface="+mn-ea"/>
                <a:ea typeface="+mn-ea"/>
                <a:cs typeface="Times New Roman" pitchFamily="18" charset="0"/>
              </a:rPr>
              <a:t>  </a:t>
            </a:r>
            <a:r>
              <a:rPr lang="en-US" altLang="ko-KR" dirty="0" smtClean="0">
                <a:latin typeface="+mn-ea"/>
                <a:ea typeface="+mn-ea"/>
                <a:cs typeface="Times New Roman" pitchFamily="18" charset="0"/>
              </a:rPr>
              <a:t>- Std cost estimate</a:t>
            </a:r>
          </a:p>
          <a:p>
            <a:pPr marL="182563" indent="-182563" algn="just">
              <a:lnSpc>
                <a:spcPct val="130000"/>
              </a:lnSpc>
            </a:pPr>
            <a:r>
              <a:rPr lang="en-US" altLang="ko-KR" dirty="0" smtClean="0">
                <a:latin typeface="+mn-ea"/>
                <a:ea typeface="+mn-ea"/>
                <a:cs typeface="Times New Roman" pitchFamily="18" charset="0"/>
              </a:rPr>
              <a:t>     . cost component split</a:t>
            </a:r>
            <a:r>
              <a:rPr lang="ko-KR" altLang="en-US" dirty="0" smtClean="0">
                <a:latin typeface="+mn-ea"/>
                <a:ea typeface="+mn-ea"/>
                <a:cs typeface="Times New Roman" pitchFamily="18" charset="0"/>
              </a:rPr>
              <a:t>는 </a:t>
            </a:r>
            <a:r>
              <a:rPr lang="en-US" altLang="ko-KR" dirty="0" smtClean="0">
                <a:latin typeface="+mn-ea"/>
                <a:ea typeface="+mn-ea"/>
                <a:cs typeface="Times New Roman" pitchFamily="18" charset="0"/>
              </a:rPr>
              <a:t>costing based CO-PA</a:t>
            </a:r>
            <a:r>
              <a:rPr lang="ko-KR" altLang="en-US" dirty="0" smtClean="0">
                <a:latin typeface="+mn-ea"/>
                <a:ea typeface="+mn-ea"/>
                <a:cs typeface="Times New Roman" pitchFamily="18" charset="0"/>
              </a:rPr>
              <a:t>에 상세 매출원가을 이전하고</a:t>
            </a:r>
          </a:p>
          <a:p>
            <a:pPr marL="182563" indent="-182563" algn="just">
              <a:lnSpc>
                <a:spcPct val="130000"/>
              </a:lnSpc>
            </a:pPr>
            <a:r>
              <a:rPr lang="ko-KR" altLang="en-US" dirty="0" smtClean="0">
                <a:latin typeface="+mn-ea"/>
                <a:ea typeface="+mn-ea"/>
                <a:cs typeface="Times New Roman" pitchFamily="18" charset="0"/>
              </a:rPr>
              <a:t>       공헌이익 분석 시 기초 자료로 사용</a:t>
            </a:r>
          </a:p>
          <a:p>
            <a:pPr marL="182563" indent="-182563" algn="just">
              <a:lnSpc>
                <a:spcPct val="130000"/>
              </a:lnSpc>
            </a:pPr>
            <a:r>
              <a:rPr lang="ko-KR" altLang="en-US" dirty="0" smtClean="0">
                <a:latin typeface="+mn-ea"/>
                <a:ea typeface="+mn-ea"/>
                <a:cs typeface="Times New Roman" pitchFamily="18" charset="0"/>
              </a:rPr>
              <a:t>     </a:t>
            </a:r>
            <a:r>
              <a:rPr lang="en-US" altLang="ko-KR" dirty="0" smtClean="0">
                <a:latin typeface="+mn-ea"/>
                <a:ea typeface="+mn-ea"/>
                <a:cs typeface="Times New Roman" pitchFamily="18" charset="0"/>
              </a:rPr>
              <a:t>. itemization</a:t>
            </a:r>
            <a:r>
              <a:rPr lang="ko-KR" altLang="en-US" dirty="0" smtClean="0">
                <a:latin typeface="+mn-ea"/>
                <a:ea typeface="+mn-ea"/>
                <a:cs typeface="Times New Roman" pitchFamily="18" charset="0"/>
              </a:rPr>
              <a:t>는 상세 </a:t>
            </a:r>
            <a:r>
              <a:rPr lang="en-US" altLang="ko-KR" dirty="0" smtClean="0">
                <a:latin typeface="+mn-ea"/>
                <a:ea typeface="+mn-ea"/>
                <a:cs typeface="Times New Roman" pitchFamily="18" charset="0"/>
              </a:rPr>
              <a:t>level</a:t>
            </a:r>
            <a:r>
              <a:rPr lang="ko-KR" altLang="en-US" dirty="0" smtClean="0">
                <a:latin typeface="+mn-ea"/>
                <a:ea typeface="+mn-ea"/>
                <a:cs typeface="Times New Roman" pitchFamily="18" charset="0"/>
              </a:rPr>
              <a:t>로 </a:t>
            </a:r>
            <a:r>
              <a:rPr lang="en-US" altLang="ko-KR" dirty="0" smtClean="0">
                <a:latin typeface="+mn-ea"/>
                <a:ea typeface="+mn-ea"/>
                <a:cs typeface="Times New Roman" pitchFamily="18" charset="0"/>
              </a:rPr>
              <a:t>total </a:t>
            </a:r>
            <a:r>
              <a:rPr lang="ko-KR" altLang="en-US" dirty="0" smtClean="0">
                <a:latin typeface="+mn-ea"/>
                <a:ea typeface="+mn-ea"/>
                <a:cs typeface="Times New Roman" pitchFamily="18" charset="0"/>
              </a:rPr>
              <a:t>금액과 수량을 저장하며 </a:t>
            </a:r>
            <a:r>
              <a:rPr lang="en-US" altLang="ko-KR" dirty="0" smtClean="0">
                <a:latin typeface="+mn-ea"/>
                <a:ea typeface="+mn-ea"/>
                <a:cs typeface="Times New Roman" pitchFamily="18" charset="0"/>
              </a:rPr>
              <a:t>target cost</a:t>
            </a:r>
            <a:r>
              <a:rPr lang="ko-KR" altLang="en-US" dirty="0" smtClean="0">
                <a:latin typeface="+mn-ea"/>
                <a:ea typeface="+mn-ea"/>
                <a:cs typeface="Times New Roman" pitchFamily="18" charset="0"/>
              </a:rPr>
              <a:t>로 실적과 비교분석 시 사용</a:t>
            </a:r>
            <a:endParaRPr lang="en-US" altLang="ko-KR" dirty="0" smtClean="0">
              <a:latin typeface="+mn-ea"/>
              <a:ea typeface="+mn-ea"/>
              <a:cs typeface="Times New Roman" pitchFamily="18" charset="0"/>
            </a:endParaRPr>
          </a:p>
          <a:p>
            <a:pPr marL="182563" indent="-182563" algn="just">
              <a:lnSpc>
                <a:spcPct val="130000"/>
              </a:lnSpc>
            </a:pPr>
            <a:endParaRPr lang="ko-KR" altLang="en-US" dirty="0" smtClean="0">
              <a:latin typeface="+mn-ea"/>
              <a:ea typeface="+mn-ea"/>
              <a:cs typeface="Times New Roman" pitchFamily="18" charset="0"/>
            </a:endParaRPr>
          </a:p>
          <a:p>
            <a:pPr marL="182563" indent="-182563" algn="just">
              <a:lnSpc>
                <a:spcPct val="130000"/>
              </a:lnSpc>
              <a:buFont typeface="Wingdings" pitchFamily="2" charset="2"/>
              <a:buChar char="§"/>
            </a:pPr>
            <a:r>
              <a:rPr lang="en-US" altLang="ko-KR" b="1" dirty="0" smtClean="0">
                <a:latin typeface="+mn-ea"/>
                <a:ea typeface="+mn-ea"/>
                <a:cs typeface="Times New Roman" pitchFamily="18" charset="0"/>
              </a:rPr>
              <a:t>Standard price update </a:t>
            </a:r>
            <a:r>
              <a:rPr lang="ko-KR" altLang="en-US" b="1" dirty="0" smtClean="0">
                <a:latin typeface="+mn-ea"/>
                <a:ea typeface="+mn-ea"/>
                <a:cs typeface="Times New Roman" pitchFamily="18" charset="0"/>
              </a:rPr>
              <a:t>절차</a:t>
            </a:r>
          </a:p>
          <a:p>
            <a:pPr marL="182563" indent="-182563" algn="just">
              <a:lnSpc>
                <a:spcPct val="130000"/>
              </a:lnSpc>
            </a:pPr>
            <a:r>
              <a:rPr lang="ko-KR" altLang="en-US" dirty="0" smtClean="0">
                <a:latin typeface="+mn-ea"/>
                <a:ea typeface="+mn-ea"/>
                <a:cs typeface="Times New Roman" pitchFamily="18" charset="0"/>
              </a:rPr>
              <a:t>  </a:t>
            </a:r>
            <a:r>
              <a:rPr lang="en-US" altLang="ko-KR" dirty="0" smtClean="0">
                <a:latin typeface="+mn-ea"/>
                <a:ea typeface="+mn-ea"/>
                <a:cs typeface="Times New Roman" pitchFamily="18" charset="0"/>
              </a:rPr>
              <a:t>1) cost estimate </a:t>
            </a:r>
            <a:r>
              <a:rPr lang="ko-KR" altLang="en-US" dirty="0" smtClean="0">
                <a:latin typeface="+mn-ea"/>
                <a:ea typeface="+mn-ea"/>
                <a:cs typeface="Times New Roman" pitchFamily="18" charset="0"/>
              </a:rPr>
              <a:t>실행</a:t>
            </a:r>
          </a:p>
          <a:p>
            <a:pPr marL="182563" indent="-182563" algn="just">
              <a:lnSpc>
                <a:spcPct val="130000"/>
              </a:lnSpc>
            </a:pPr>
            <a:r>
              <a:rPr lang="ko-KR" altLang="en-US" dirty="0" smtClean="0">
                <a:latin typeface="+mn-ea"/>
                <a:ea typeface="+mn-ea"/>
                <a:cs typeface="Times New Roman" pitchFamily="18" charset="0"/>
              </a:rPr>
              <a:t>  </a:t>
            </a:r>
            <a:r>
              <a:rPr lang="en-US" altLang="ko-KR" dirty="0" smtClean="0">
                <a:latin typeface="+mn-ea"/>
                <a:ea typeface="+mn-ea"/>
                <a:cs typeface="Times New Roman" pitchFamily="18" charset="0"/>
              </a:rPr>
              <a:t>2) </a:t>
            </a:r>
            <a:r>
              <a:rPr lang="ko-KR" altLang="en-US" dirty="0" smtClean="0">
                <a:latin typeface="+mn-ea"/>
                <a:ea typeface="+mn-ea"/>
                <a:cs typeface="Times New Roman" pitchFamily="18" charset="0"/>
              </a:rPr>
              <a:t>결과 분석 </a:t>
            </a:r>
            <a:r>
              <a:rPr lang="en-US" altLang="ko-KR" dirty="0" smtClean="0">
                <a:latin typeface="+mn-ea"/>
                <a:ea typeface="+mn-ea"/>
                <a:cs typeface="Times New Roman" pitchFamily="18" charset="0"/>
              </a:rPr>
              <a:t>: error</a:t>
            </a:r>
            <a:r>
              <a:rPr lang="ko-KR" altLang="en-US" dirty="0" smtClean="0">
                <a:latin typeface="+mn-ea"/>
                <a:ea typeface="+mn-ea"/>
                <a:cs typeface="Times New Roman" pitchFamily="18" charset="0"/>
              </a:rPr>
              <a:t>가 없고 </a:t>
            </a:r>
            <a:r>
              <a:rPr lang="en-US" altLang="ko-KR" dirty="0" smtClean="0">
                <a:latin typeface="+mn-ea"/>
                <a:ea typeface="+mn-ea"/>
                <a:cs typeface="Times New Roman" pitchFamily="18" charset="0"/>
              </a:rPr>
              <a:t>Qty structure</a:t>
            </a:r>
            <a:r>
              <a:rPr lang="ko-KR" altLang="en-US" dirty="0" smtClean="0">
                <a:latin typeface="+mn-ea"/>
                <a:ea typeface="+mn-ea"/>
                <a:cs typeface="Times New Roman" pitchFamily="18" charset="0"/>
              </a:rPr>
              <a:t>가 정확해야 함</a:t>
            </a:r>
          </a:p>
          <a:p>
            <a:pPr marL="182563" indent="-182563" algn="just">
              <a:lnSpc>
                <a:spcPct val="130000"/>
              </a:lnSpc>
            </a:pPr>
            <a:r>
              <a:rPr lang="ko-KR" altLang="en-US" dirty="0" smtClean="0">
                <a:latin typeface="+mn-ea"/>
                <a:ea typeface="+mn-ea"/>
                <a:cs typeface="Times New Roman" pitchFamily="18" charset="0"/>
              </a:rPr>
              <a:t>  </a:t>
            </a:r>
            <a:r>
              <a:rPr lang="en-US" altLang="ko-KR" dirty="0" smtClean="0">
                <a:latin typeface="+mn-ea"/>
                <a:ea typeface="+mn-ea"/>
                <a:cs typeface="Times New Roman" pitchFamily="18" charset="0"/>
              </a:rPr>
              <a:t>3) update allowed </a:t>
            </a:r>
            <a:r>
              <a:rPr lang="ko-KR" altLang="en-US" dirty="0" smtClean="0">
                <a:latin typeface="+mn-ea"/>
                <a:ea typeface="+mn-ea"/>
                <a:cs typeface="Times New Roman" pitchFamily="18" charset="0"/>
              </a:rPr>
              <a:t>여부 </a:t>
            </a:r>
            <a:r>
              <a:rPr lang="en-US" altLang="ko-KR" dirty="0" smtClean="0">
                <a:latin typeface="+mn-ea"/>
                <a:ea typeface="+mn-ea"/>
                <a:cs typeface="Times New Roman" pitchFamily="18" charset="0"/>
              </a:rPr>
              <a:t>check : </a:t>
            </a:r>
            <a:r>
              <a:rPr lang="ko-KR" altLang="en-US" dirty="0" smtClean="0">
                <a:latin typeface="+mn-ea"/>
                <a:ea typeface="+mn-ea"/>
                <a:cs typeface="Times New Roman" pitchFamily="18" charset="0"/>
              </a:rPr>
              <a:t>해당 년도</a:t>
            </a:r>
            <a:r>
              <a:rPr lang="en-US" altLang="ko-KR" dirty="0" smtClean="0">
                <a:latin typeface="+mn-ea"/>
                <a:ea typeface="+mn-ea"/>
                <a:cs typeface="Times New Roman" pitchFamily="18" charset="0"/>
              </a:rPr>
              <a:t>/</a:t>
            </a:r>
            <a:r>
              <a:rPr lang="ko-KR" altLang="en-US" dirty="0" smtClean="0">
                <a:latin typeface="+mn-ea"/>
                <a:ea typeface="+mn-ea"/>
                <a:cs typeface="Times New Roman" pitchFamily="18" charset="0"/>
              </a:rPr>
              <a:t>월에 </a:t>
            </a:r>
            <a:r>
              <a:rPr lang="en-US" altLang="ko-KR" dirty="0" smtClean="0">
                <a:latin typeface="+mn-ea"/>
                <a:ea typeface="+mn-ea"/>
                <a:cs typeface="Times New Roman" pitchFamily="18" charset="0"/>
              </a:rPr>
              <a:t>company code, valuation variant, </a:t>
            </a:r>
          </a:p>
          <a:p>
            <a:pPr marL="182563" indent="-182563" algn="just">
              <a:lnSpc>
                <a:spcPct val="130000"/>
              </a:lnSpc>
            </a:pPr>
            <a:r>
              <a:rPr lang="en-US" altLang="ko-KR" dirty="0" smtClean="0">
                <a:latin typeface="+mn-ea"/>
                <a:ea typeface="+mn-ea"/>
                <a:cs typeface="Times New Roman" pitchFamily="18" charset="0"/>
              </a:rPr>
              <a:t>                                              costing version </a:t>
            </a:r>
            <a:r>
              <a:rPr lang="ko-KR" altLang="en-US" dirty="0" smtClean="0">
                <a:latin typeface="+mn-ea"/>
                <a:ea typeface="+mn-ea"/>
                <a:cs typeface="Times New Roman" pitchFamily="18" charset="0"/>
              </a:rPr>
              <a:t>조합으로 </a:t>
            </a:r>
            <a:r>
              <a:rPr lang="en-US" altLang="ko-KR" dirty="0" smtClean="0">
                <a:latin typeface="+mn-ea"/>
                <a:ea typeface="+mn-ea"/>
                <a:cs typeface="Times New Roman" pitchFamily="18" charset="0"/>
              </a:rPr>
              <a:t>check</a:t>
            </a:r>
          </a:p>
          <a:p>
            <a:pPr marL="182563" indent="-182563" algn="just">
              <a:lnSpc>
                <a:spcPct val="130000"/>
              </a:lnSpc>
            </a:pPr>
            <a:r>
              <a:rPr lang="en-US" altLang="ko-KR" dirty="0" smtClean="0">
                <a:latin typeface="+mn-ea"/>
                <a:ea typeface="+mn-ea"/>
                <a:cs typeface="Times New Roman" pitchFamily="18" charset="0"/>
              </a:rPr>
              <a:t>  4) marking : </a:t>
            </a:r>
            <a:r>
              <a:rPr lang="ko-KR" altLang="en-US" dirty="0" smtClean="0">
                <a:latin typeface="+mn-ea"/>
                <a:ea typeface="+mn-ea"/>
                <a:cs typeface="Times New Roman" pitchFamily="18" charset="0"/>
              </a:rPr>
              <a:t>반복 가능</a:t>
            </a:r>
          </a:p>
          <a:p>
            <a:pPr marL="182563" indent="-182563" algn="just">
              <a:lnSpc>
                <a:spcPct val="130000"/>
              </a:lnSpc>
            </a:pPr>
            <a:r>
              <a:rPr lang="ko-KR" altLang="en-US" dirty="0" smtClean="0">
                <a:latin typeface="+mn-ea"/>
                <a:ea typeface="+mn-ea"/>
                <a:cs typeface="Times New Roman" pitchFamily="18" charset="0"/>
              </a:rPr>
              <a:t>  </a:t>
            </a:r>
            <a:r>
              <a:rPr lang="en-US" altLang="ko-KR" dirty="0" smtClean="0">
                <a:latin typeface="+mn-ea"/>
                <a:ea typeface="+mn-ea"/>
                <a:cs typeface="Times New Roman" pitchFamily="18" charset="0"/>
              </a:rPr>
              <a:t>5) release :  </a:t>
            </a:r>
            <a:r>
              <a:rPr lang="ko-KR" altLang="en-US" b="1" u="sng" dirty="0" smtClean="0">
                <a:latin typeface="+mn-ea"/>
                <a:ea typeface="+mn-ea"/>
                <a:cs typeface="Times New Roman" pitchFamily="18" charset="0"/>
              </a:rPr>
              <a:t>한 달에 한번 가능하고 </a:t>
            </a:r>
            <a:r>
              <a:rPr lang="en-US" altLang="ko-KR" dirty="0" smtClean="0">
                <a:latin typeface="+mn-ea"/>
                <a:ea typeface="+mn-ea"/>
                <a:cs typeface="Times New Roman" pitchFamily="18" charset="0"/>
              </a:rPr>
              <a:t>material master</a:t>
            </a:r>
            <a:r>
              <a:rPr lang="ko-KR" altLang="en-US" dirty="0" smtClean="0">
                <a:latin typeface="+mn-ea"/>
                <a:ea typeface="+mn-ea"/>
                <a:cs typeface="Times New Roman" pitchFamily="18" charset="0"/>
              </a:rPr>
              <a:t>의 </a:t>
            </a:r>
            <a:r>
              <a:rPr lang="en-US" altLang="ko-KR" dirty="0" smtClean="0">
                <a:latin typeface="+mn-ea"/>
                <a:ea typeface="+mn-ea"/>
                <a:cs typeface="Times New Roman" pitchFamily="18" charset="0"/>
              </a:rPr>
              <a:t>current planned price</a:t>
            </a:r>
            <a:r>
              <a:rPr lang="ko-KR" altLang="en-US" dirty="0" smtClean="0">
                <a:latin typeface="+mn-ea"/>
                <a:ea typeface="+mn-ea"/>
                <a:cs typeface="Times New Roman" pitchFamily="18" charset="0"/>
              </a:rPr>
              <a:t>와 </a:t>
            </a:r>
            <a:r>
              <a:rPr lang="en-US" altLang="ko-KR" dirty="0" smtClean="0">
                <a:latin typeface="+mn-ea"/>
                <a:ea typeface="+mn-ea"/>
                <a:cs typeface="Times New Roman" pitchFamily="18" charset="0"/>
              </a:rPr>
              <a:t>inventory</a:t>
            </a:r>
            <a:r>
              <a:rPr lang="ko-KR" altLang="en-US" dirty="0" smtClean="0">
                <a:latin typeface="+mn-ea"/>
                <a:ea typeface="+mn-ea"/>
                <a:cs typeface="Times New Roman" pitchFamily="18" charset="0"/>
              </a:rPr>
              <a:t>가 재계산됨</a:t>
            </a:r>
          </a:p>
          <a:p>
            <a:pPr marL="182563" indent="-182563" algn="just">
              <a:lnSpc>
                <a:spcPct val="130000"/>
              </a:lnSpc>
            </a:pPr>
            <a:r>
              <a:rPr lang="ko-KR" altLang="en-US" dirty="0" smtClean="0">
                <a:latin typeface="+mn-ea"/>
                <a:ea typeface="+mn-ea"/>
                <a:cs typeface="Times New Roman" pitchFamily="18" charset="0"/>
              </a:rPr>
              <a:t>                    </a:t>
            </a:r>
            <a:r>
              <a:rPr lang="en-US" altLang="ko-KR" dirty="0" smtClean="0">
                <a:latin typeface="+mn-ea"/>
                <a:ea typeface="+mn-ea"/>
                <a:cs typeface="Times New Roman" pitchFamily="18" charset="0"/>
              </a:rPr>
              <a:t>FI </a:t>
            </a:r>
            <a:r>
              <a:rPr lang="ko-KR" altLang="en-US" dirty="0" smtClean="0">
                <a:latin typeface="+mn-ea"/>
                <a:ea typeface="+mn-ea"/>
                <a:cs typeface="Times New Roman" pitchFamily="18" charset="0"/>
              </a:rPr>
              <a:t>전표 발생</a:t>
            </a:r>
            <a:endParaRPr lang="ko-KR" altLang="en-US" dirty="0">
              <a:latin typeface="+mn-ea"/>
              <a:ea typeface="+mn-ea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원가요소</a:t>
            </a:r>
            <a:endParaRPr lang="ko-KR" altLang="en-US" dirty="0"/>
          </a:p>
          <a:p>
            <a:pPr marL="0" indent="0">
              <a:buNone/>
            </a:pPr>
            <a:endParaRPr lang="ko-KR" altLang="en-US" dirty="0" smtClean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259073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186" y="2070636"/>
            <a:ext cx="6715125" cy="352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직사각형 9"/>
          <p:cNvSpPr/>
          <p:nvPr/>
        </p:nvSpPr>
        <p:spPr>
          <a:xfrm>
            <a:off x="1037794" y="1449826"/>
            <a:ext cx="219483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원가요소의 생성 및 유지보수</a:t>
            </a:r>
            <a:endParaRPr lang="ko-KR" alt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037794" y="1449826"/>
            <a:ext cx="131638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원가요소의 관리</a:t>
            </a:r>
            <a:endParaRPr lang="ko-KR" altLang="en-US" b="1" dirty="0"/>
          </a:p>
        </p:txBody>
      </p:sp>
      <p:graphicFrame>
        <p:nvGraphicFramePr>
          <p:cNvPr id="11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188418505"/>
              </p:ext>
            </p:extLst>
          </p:nvPr>
        </p:nvGraphicFramePr>
        <p:xfrm>
          <a:off x="1149524" y="3195179"/>
          <a:ext cx="5168900" cy="2711584"/>
        </p:xfrm>
        <a:graphic>
          <a:graphicData uri="http://schemas.openxmlformats.org/drawingml/2006/table">
            <a:tbl>
              <a:tblPr/>
              <a:tblGrid>
                <a:gridCol w="839313"/>
                <a:gridCol w="1286349"/>
                <a:gridCol w="3043238"/>
              </a:tblGrid>
              <a:tr h="2200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구분</a:t>
                      </a:r>
                      <a:endParaRPr kumimoji="0" 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45703" marB="45703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원가요소 범주</a:t>
                      </a:r>
                      <a:endParaRPr kumimoji="0" 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45703" marB="4570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설명</a:t>
                      </a:r>
                      <a:endParaRPr kumimoji="0" 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45703" marB="4570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</a:tr>
              <a:tr h="207825">
                <a:tc rowSpan="4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차 원가요소</a:t>
                      </a:r>
                      <a:endParaRPr kumimoji="0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18000" marB="180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</a:p>
                  </a:txBody>
                  <a:tcPr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FI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의 비용 계정</a:t>
                      </a:r>
                      <a:endParaRPr kumimoji="0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782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11</a:t>
                      </a:r>
                    </a:p>
                  </a:txBody>
                  <a:tcPr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FI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의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매출계정</a:t>
                      </a:r>
                      <a:endParaRPr kumimoji="0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127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90</a:t>
                      </a:r>
                    </a:p>
                  </a:txBody>
                  <a:tcPr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08025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FI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의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BS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계정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통계용 범주임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</a:txBody>
                  <a:tcPr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921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22</a:t>
                      </a:r>
                    </a:p>
                  </a:txBody>
                  <a:tcPr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08025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외부정산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재무기표가 수반되는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cost object (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생산오더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내부오더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등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의 정산 시 사용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</a:txBody>
                  <a:tcPr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6811">
                <a:tc rowSpan="4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차 원가요소</a:t>
                      </a:r>
                      <a:endParaRPr kumimoji="0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18000" marB="180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21</a:t>
                      </a:r>
                    </a:p>
                  </a:txBody>
                  <a:tcPr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내부정산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재무기표가 수반되지 않는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cost object (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생산오더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내부오더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등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의  정산 시 사용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</a:txBody>
                  <a:tcPr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782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31</a:t>
                      </a:r>
                    </a:p>
                  </a:txBody>
                  <a:tcPr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재공품 산출 시 사용</a:t>
                      </a:r>
                      <a:endParaRPr kumimoji="0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231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42</a:t>
                      </a:r>
                    </a:p>
                  </a:txBody>
                  <a:tcPr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Assessment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에 사용되어 배부금액을 별도 표시하고자 하는 경우 사용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754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43</a:t>
                      </a:r>
                    </a:p>
                  </a:txBody>
                  <a:tcPr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Activity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와 연결되어 발생하는 계정에 사용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2" name="직사각형 11"/>
          <p:cNvSpPr/>
          <p:nvPr/>
        </p:nvSpPr>
        <p:spPr>
          <a:xfrm>
            <a:off x="1098949" y="1799660"/>
            <a:ext cx="6335003" cy="13480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1,2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차 원가요소는 전략기획실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원가 담당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 주관 下에 생성 및 운영</a:t>
            </a:r>
            <a:endParaRPr kumimoji="1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 marL="450850" lvl="1" indent="-73025" algn="l" defTabSz="708025" latinLnBrk="1">
              <a:spcBef>
                <a:spcPct val="20000"/>
              </a:spcBef>
              <a:buClr>
                <a:prstClr val="black"/>
              </a:buClr>
              <a:buSzPct val="100000"/>
              <a:buFont typeface="굴림" pitchFamily="50" charset="-127"/>
              <a:buChar char="–"/>
              <a:defRPr/>
            </a:pPr>
            <a:r>
              <a:rPr kumimoji="1" lang="ko-KR" altLang="en-US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재무회계팀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전사 손익관점에서 최종 의사결정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손익산출 그룹관리 </a:t>
            </a:r>
            <a:endParaRPr kumimoji="1"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marL="450850" lvl="1" indent="-73025" algn="l" defTabSz="708025" latinLnBrk="1">
              <a:spcBef>
                <a:spcPct val="20000"/>
              </a:spcBef>
              <a:buClr>
                <a:prstClr val="black"/>
              </a:buClr>
              <a:buSzPct val="100000"/>
              <a:buFont typeface="굴림" pitchFamily="50" charset="-127"/>
              <a:buChar char="–"/>
              <a:defRPr/>
            </a:pP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전략기획실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표준원가 운영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체계구성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변경요청 등을 수행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/>
            </a:r>
            <a:b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</a:b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               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원가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손익관련 기준정보 총괄</a:t>
            </a:r>
            <a:endParaRPr kumimoji="1"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marL="450850" lvl="1" indent="-73025" algn="l" defTabSz="708025" latinLnBrk="1">
              <a:spcBef>
                <a:spcPct val="20000"/>
              </a:spcBef>
              <a:buClr>
                <a:prstClr val="black"/>
              </a:buClr>
              <a:buSzPct val="100000"/>
              <a:buFont typeface="굴림" pitchFamily="50" charset="-127"/>
              <a:buChar char="–"/>
              <a:defRPr/>
            </a:pPr>
            <a:endParaRPr kumimoji="1"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  <a:defRPr/>
            </a:pP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원가요소는 용도별로 원가요소 범주를 관리함</a:t>
            </a:r>
            <a:endParaRPr kumimoji="1" lang="en-US" altLang="ko-KR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원가요소</a:t>
            </a:r>
            <a:endParaRPr lang="ko-KR" altLang="en-US" dirty="0"/>
          </a:p>
          <a:p>
            <a:pPr marL="0" indent="0">
              <a:buNone/>
            </a:pPr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3746" name="Group 19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49685254"/>
              </p:ext>
            </p:extLst>
          </p:nvPr>
        </p:nvGraphicFramePr>
        <p:xfrm>
          <a:off x="488950" y="1557338"/>
          <a:ext cx="8856663" cy="4080340"/>
        </p:xfrm>
        <a:graphic>
          <a:graphicData uri="http://schemas.openxmlformats.org/drawingml/2006/table">
            <a:tbl>
              <a:tblPr/>
              <a:tblGrid>
                <a:gridCol w="2536825"/>
                <a:gridCol w="5062538"/>
                <a:gridCol w="1257300"/>
              </a:tblGrid>
              <a:tr h="376623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 흐름도 기능 설명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7015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 T-Code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403239"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원가요소 생성요청</a:t>
                      </a: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총계정원장 계정 신규생성 및 변경이나 배부 및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Activity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관리를 위한 관리계정 필요에 따라 전략기획실에서 원가요소 생성 요청 발생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266700" marR="0" lvl="1" indent="-177800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prstClr val="black"/>
                        </a:buClr>
                        <a:buSzPct val="100000"/>
                        <a:buFont typeface="굴림" pitchFamily="50" charset="-127"/>
                        <a:buChar char="–"/>
                        <a:tabLst/>
                        <a:defRPr/>
                      </a:pPr>
                      <a:r>
                        <a:rPr kumimoji="1" lang="ko-KR" altLang="en-US" sz="11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회계 </a:t>
                      </a:r>
                      <a:r>
                        <a:rPr kumimoji="1" lang="en-US" altLang="ko-KR" sz="11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GL</a:t>
                      </a:r>
                      <a:r>
                        <a:rPr kumimoji="1" lang="ko-KR" altLang="en-US" sz="11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신설 및 변경 </a:t>
                      </a:r>
                      <a:r>
                        <a:rPr kumimoji="1" lang="en-US" altLang="ko-KR" sz="11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:</a:t>
                      </a:r>
                      <a:r>
                        <a:rPr kumimoji="1" lang="ko-KR" altLang="en-US" sz="11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</a:t>
                      </a:r>
                      <a:r>
                        <a:rPr kumimoji="1" lang="en-US" altLang="ko-KR" sz="11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Primary CE</a:t>
                      </a:r>
                    </a:p>
                    <a:p>
                      <a:pPr marL="266700" marR="0" lvl="1" indent="-177800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prstClr val="black"/>
                        </a:buClr>
                        <a:buSzPct val="100000"/>
                        <a:buFont typeface="굴림" pitchFamily="50" charset="-127"/>
                        <a:buChar char="–"/>
                        <a:tabLst/>
                        <a:defRPr/>
                      </a:pPr>
                      <a:r>
                        <a:rPr kumimoji="1" lang="ko-KR" altLang="en-US" sz="11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계획 및 실적의 배부 로직 변경</a:t>
                      </a:r>
                      <a:r>
                        <a:rPr kumimoji="1" lang="en-US" altLang="ko-KR" sz="11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, Activity, </a:t>
                      </a:r>
                      <a:r>
                        <a:rPr kumimoji="1" lang="ko-KR" altLang="en-US" sz="11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오더 정산  </a:t>
                      </a:r>
                      <a:r>
                        <a:rPr kumimoji="1" lang="en-US" altLang="ko-KR" sz="11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: Secondary CE </a:t>
                      </a:r>
                      <a:r>
                        <a:rPr kumimoji="1" lang="ko-KR" altLang="en-US" sz="11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신설 및 변경</a:t>
                      </a:r>
                    </a:p>
                    <a:p>
                      <a:pPr marL="266700" marR="0" lvl="1" indent="-177800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prstClr val="black"/>
                        </a:buClr>
                        <a:buSzPct val="100000"/>
                        <a:buFont typeface="굴림" pitchFamily="50" charset="-127"/>
                        <a:buChar char="–"/>
                        <a:tabLst/>
                        <a:defRPr/>
                      </a:pPr>
                      <a:r>
                        <a:rPr kumimoji="1" lang="ko-KR" altLang="en-US" sz="11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배부그룹</a:t>
                      </a:r>
                      <a:r>
                        <a:rPr kumimoji="1" lang="en-US" altLang="ko-KR" sz="11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, </a:t>
                      </a:r>
                      <a:r>
                        <a:rPr kumimoji="1" lang="ko-KR" altLang="en-US" sz="11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예산관리 단위변경 </a:t>
                      </a:r>
                      <a:r>
                        <a:rPr kumimoji="1" lang="en-US" altLang="ko-KR" sz="11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:</a:t>
                      </a:r>
                      <a:r>
                        <a:rPr kumimoji="1" lang="ko-KR" altLang="en-US" sz="11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원가요소 </a:t>
                      </a:r>
                      <a:r>
                        <a:rPr kumimoji="1" lang="en-US" altLang="ko-KR" sz="11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Group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수작업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4570"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적정성 검토</a:t>
                      </a: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원가요소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/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원가요소그룹 생성의 적정성을 판단하여 후속작업 진행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수작업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239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1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차 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or 2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차 원가요소 여부</a:t>
                      </a: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Primary or Secondary CE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를 결정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266700" marR="0" lvl="1" indent="-177800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prstClr val="black"/>
                        </a:buClr>
                        <a:buSzPct val="100000"/>
                        <a:buFont typeface="굴림" pitchFamily="50" charset="-127"/>
                        <a:buChar char="–"/>
                        <a:tabLst/>
                        <a:defRPr/>
                      </a:pPr>
                      <a:r>
                        <a:rPr kumimoji="1" lang="en-US" altLang="ko-KR" sz="11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1</a:t>
                      </a:r>
                      <a:r>
                        <a:rPr kumimoji="1" lang="ko-KR" altLang="en-US" sz="11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차원가요소는 회계계정을 참조로 하여 원가요소 범주 결정 </a:t>
                      </a:r>
                      <a:r>
                        <a:rPr kumimoji="1" lang="en-US" altLang="ko-KR" sz="11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(11:</a:t>
                      </a:r>
                      <a:r>
                        <a:rPr kumimoji="1" lang="ko-KR" altLang="en-US" sz="11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수익</a:t>
                      </a:r>
                      <a:r>
                        <a:rPr kumimoji="1" lang="en-US" altLang="ko-KR" sz="11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,1:</a:t>
                      </a:r>
                      <a:r>
                        <a:rPr kumimoji="1" lang="ko-KR" altLang="en-US" sz="11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비용</a:t>
                      </a:r>
                      <a:r>
                        <a:rPr kumimoji="1" lang="en-US" altLang="ko-KR" sz="11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, 22:</a:t>
                      </a:r>
                      <a:r>
                        <a:rPr kumimoji="1" lang="ko-KR" altLang="en-US" sz="11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외부오더정산</a:t>
                      </a:r>
                      <a:r>
                        <a:rPr kumimoji="1" lang="en-US" altLang="ko-KR" sz="11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)</a:t>
                      </a:r>
                    </a:p>
                    <a:p>
                      <a:pPr marL="266700" marR="0" lvl="1" indent="-177800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prstClr val="black"/>
                        </a:buClr>
                        <a:buSzPct val="100000"/>
                        <a:buFont typeface="굴림" pitchFamily="50" charset="-127"/>
                        <a:buChar char="–"/>
                        <a:tabLst/>
                        <a:defRPr/>
                      </a:pPr>
                      <a:r>
                        <a:rPr kumimoji="1" lang="en-US" altLang="ko-KR" sz="11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2</a:t>
                      </a:r>
                      <a:r>
                        <a:rPr kumimoji="1" lang="ko-KR" altLang="en-US" sz="11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차원가요소는 목적에 따라 원가요소 범주 결정</a:t>
                      </a:r>
                      <a:r>
                        <a:rPr kumimoji="1" lang="en-US" altLang="ko-KR" sz="11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(21:</a:t>
                      </a:r>
                      <a:r>
                        <a:rPr kumimoji="1" lang="ko-KR" altLang="en-US" sz="11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정산</a:t>
                      </a:r>
                      <a:r>
                        <a:rPr kumimoji="1" lang="en-US" altLang="ko-KR" sz="11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,42:</a:t>
                      </a:r>
                      <a:r>
                        <a:rPr kumimoji="1" lang="ko-KR" altLang="en-US" sz="11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배부</a:t>
                      </a:r>
                      <a:r>
                        <a:rPr kumimoji="1" lang="en-US" altLang="ko-KR" sz="11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,43:Activity)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수작업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239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1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차 원가요소 생성</a:t>
                      </a: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회계에서 계정이 생성되면 생성된 계정의 성격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(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수익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,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비용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)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별로 원가요소의 범주를 선택하여 신규원가요소를 생성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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원가요소 범주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(11: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수익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,1: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비용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, 22: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외부 오더 정산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)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KA01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원가요소</a:t>
            </a:r>
            <a:endParaRPr lang="ko-KR" altLang="en-US" dirty="0"/>
          </a:p>
          <a:p>
            <a:pPr marL="0" indent="0">
              <a:buNone/>
            </a:pPr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3746" name="Group 19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49685254"/>
              </p:ext>
            </p:extLst>
          </p:nvPr>
        </p:nvGraphicFramePr>
        <p:xfrm>
          <a:off x="488950" y="1557338"/>
          <a:ext cx="8856663" cy="3577420"/>
        </p:xfrm>
        <a:graphic>
          <a:graphicData uri="http://schemas.openxmlformats.org/drawingml/2006/table">
            <a:tbl>
              <a:tblPr/>
              <a:tblGrid>
                <a:gridCol w="2536825"/>
                <a:gridCol w="5062538"/>
                <a:gridCol w="1257300"/>
              </a:tblGrid>
              <a:tr h="376623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 흐름도 기능 설명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7015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 T-Code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403239"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2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차 원가요소 생성</a:t>
                      </a: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관리 목적상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2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차 원가요소를 새롭게 생성할 필요가 있는 경우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Activity type(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활동과 그 소모량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), 2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차 원가 배부방법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(Assessment),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정산원가요소를 파악하여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2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차 원가요소로 관리할지 판단하여 목적에 맞는 원가요소 범주로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2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차 원가요소를 생성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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원가요소 범주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(21: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정산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,42: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배부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,43:Activity)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KA06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4570"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원가요소 변경</a:t>
                      </a: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FI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의 계정과목명이 변경되었을 경우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기존의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1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차 원가요소의 명칭을 변경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KA02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239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원가요소 그룹 생성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/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변경</a:t>
                      </a: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1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차 및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2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차 원가요소 생성 후 기존 원가요소 그룹에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Assign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하거나 신규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Group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을 생성하여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Assign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함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.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향후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Clean System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을 위해서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CE Group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도 임의 생성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/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변경을 금지하고 중앙 통제함을 원칙으로 함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.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중앙통제의 부서는 추후 결정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(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전략기획실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)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KAH1/KAH2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239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IMG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확인</a:t>
                      </a: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원가요소관련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IMG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확인 및 반영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(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원가구성항목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배부구조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, PA Transfer Structure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등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)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SPRO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원가요소</a:t>
            </a:r>
            <a:endParaRPr lang="ko-KR" altLang="en-US" dirty="0"/>
          </a:p>
          <a:p>
            <a:pPr marL="0" indent="0">
              <a:buNone/>
            </a:pPr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9" name="Group 9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137156335"/>
              </p:ext>
            </p:extLst>
          </p:nvPr>
        </p:nvGraphicFramePr>
        <p:xfrm>
          <a:off x="538550" y="2078183"/>
          <a:ext cx="8842953" cy="4030067"/>
        </p:xfrm>
        <a:graphic>
          <a:graphicData uri="http://schemas.openxmlformats.org/drawingml/2006/table">
            <a:tbl>
              <a:tblPr/>
              <a:tblGrid>
                <a:gridCol w="2351377"/>
                <a:gridCol w="6491576"/>
              </a:tblGrid>
              <a:tr h="4013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구분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변화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Point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128172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프로세스 측면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제조원가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/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판관비 계정 일원화됨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FI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에서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GL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계정 생성 시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1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차원가요소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등록 여부 판단 및 생성 프로세스 필요함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3237" marR="33237" marT="36007" marB="3600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6359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시스템 측면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2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차원가요소는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CO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관리목적으로만 사용되며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FI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의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G/L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과 별도로 생성되는 마스터임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3237" marR="33237" marT="36007" marB="3600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83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기타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조직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제도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업무 규칙 등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)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G/L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계정 변경 사항 발생 시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재무회계팀에서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전략기획실로 메일 통보함 </a:t>
                      </a:r>
                    </a:p>
                  </a:txBody>
                  <a:tcPr marL="33237" marR="33237" marT="36007" marB="3600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" name="제목 1"/>
          <p:cNvSpPr txBox="1">
            <a:spLocks/>
          </p:cNvSpPr>
          <p:nvPr/>
        </p:nvSpPr>
        <p:spPr>
          <a:xfrm>
            <a:off x="534307" y="1340684"/>
            <a:ext cx="6984206" cy="638944"/>
          </a:xfrm>
          <a:prstGeom prst="rect">
            <a:avLst/>
          </a:prstGeom>
        </p:spPr>
        <p:txBody>
          <a:bodyPr wrap="none" anchor="b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SG" sz="18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To-Be </a:t>
            </a:r>
            <a:r>
              <a:rPr kumimoji="0" lang="ko-KR" altLang="en-US" sz="18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변화 </a:t>
            </a:r>
            <a:r>
              <a:rPr kumimoji="0" lang="en-US" altLang="zh-SG" sz="18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Point</a:t>
            </a:r>
            <a:endParaRPr kumimoji="0" lang="en-US" altLang="zh-SG" sz="18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12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원가요소</a:t>
            </a:r>
            <a:endParaRPr lang="ko-KR" altLang="en-US" dirty="0"/>
          </a:p>
          <a:p>
            <a:pPr marL="0" indent="0">
              <a:buNone/>
            </a:pPr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코스트센터</a:t>
            </a:r>
            <a:endParaRPr lang="ko-KR" altLang="en-US" dirty="0"/>
          </a:p>
          <a:p>
            <a:pPr marL="0" indent="0">
              <a:buNone/>
            </a:pPr>
            <a:endParaRPr lang="ko-KR" altLang="en-US" dirty="0" smtClean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037794" y="1449826"/>
            <a:ext cx="234872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코스트센터의 생성 및 유지보수</a:t>
            </a:r>
            <a:endParaRPr lang="ko-KR" altLang="en-US" b="1" dirty="0"/>
          </a:p>
        </p:txBody>
      </p:sp>
      <p:pic>
        <p:nvPicPr>
          <p:cNvPr id="28160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0059" y="1870549"/>
            <a:ext cx="7477125" cy="397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037794" y="1449826"/>
            <a:ext cx="149592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* </a:t>
            </a:r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코스터센터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 관리</a:t>
            </a:r>
            <a:endParaRPr lang="ko-KR" altLang="en-US" b="1" dirty="0"/>
          </a:p>
        </p:txBody>
      </p:sp>
      <p:sp>
        <p:nvSpPr>
          <p:cNvPr id="12" name="직사각형 11"/>
          <p:cNvSpPr/>
          <p:nvPr/>
        </p:nvSpPr>
        <p:spPr>
          <a:xfrm>
            <a:off x="1098950" y="1799660"/>
            <a:ext cx="6703138" cy="39333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 Cost Center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관리 유형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범주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을 관리</a:t>
            </a:r>
            <a:endParaRPr kumimoji="1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 marL="450850" lvl="1" indent="-73025" algn="l" defTabSz="708025" latinLnBrk="1">
              <a:spcBef>
                <a:spcPct val="20000"/>
              </a:spcBef>
              <a:buClr>
                <a:prstClr val="black"/>
              </a:buClr>
              <a:buSzPct val="100000"/>
              <a:buFont typeface="굴림" pitchFamily="50" charset="-127"/>
              <a:buChar char="–"/>
              <a:defRPr/>
            </a:pP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1: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일반관리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본사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), 2: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영업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, 3: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생산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, 4: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연구소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</a:br>
            <a:endParaRPr kumimoji="1" lang="ko-KR" altLang="en-US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Cost Center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의 생성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변경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삭제를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Master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관리자의 통제하에서 유지 보수함</a:t>
            </a:r>
            <a:endParaRPr kumimoji="1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 marL="450850" lvl="1" indent="-73025" algn="l" defTabSz="708025" latinLnBrk="1">
              <a:spcBef>
                <a:spcPct val="20000"/>
              </a:spcBef>
              <a:buClr>
                <a:prstClr val="black"/>
              </a:buClr>
              <a:buSzPct val="100000"/>
              <a:buFont typeface="굴림" pitchFamily="50" charset="-127"/>
              <a:buChar char="–"/>
              <a:defRPr/>
            </a:pP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요청부서 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: HR, 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전략기획실</a:t>
            </a:r>
            <a:endParaRPr kumimoji="1"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450850" lvl="1" indent="-73025" algn="l" defTabSz="708025" latinLnBrk="1">
              <a:spcBef>
                <a:spcPct val="20000"/>
              </a:spcBef>
              <a:buClr>
                <a:prstClr val="black"/>
              </a:buClr>
              <a:buSzPct val="100000"/>
              <a:buFont typeface="굴림" pitchFamily="50" charset="-127"/>
              <a:buChar char="–"/>
              <a:defRPr/>
            </a:pP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주관부서 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전략기획실</a:t>
            </a:r>
            <a:endParaRPr kumimoji="1"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450850" lvl="1" indent="-73025" algn="l" defTabSz="708025" latinLnBrk="1">
              <a:spcBef>
                <a:spcPct val="20000"/>
              </a:spcBef>
              <a:buClr>
                <a:prstClr val="black"/>
              </a:buClr>
              <a:buSzPct val="100000"/>
              <a:buFont typeface="굴림" pitchFamily="50" charset="-127"/>
              <a:buChar char="–"/>
              <a:defRPr/>
            </a:pP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생성 원칙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: Cost Center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는 부서별 기준으로 부여하고 비용관리 목적으로 필요한 경우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, Cost Center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를 부여할 수 있음</a:t>
            </a:r>
            <a:endParaRPr kumimoji="1"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marL="450850" lvl="1" indent="-73025" algn="l" defTabSz="708025" latinLnBrk="1">
              <a:spcBef>
                <a:spcPct val="20000"/>
              </a:spcBef>
              <a:buClr>
                <a:prstClr val="black"/>
              </a:buClr>
              <a:buSzPct val="100000"/>
              <a:buFont typeface="굴림" pitchFamily="50" charset="-127"/>
              <a:buChar char="–"/>
              <a:defRPr/>
            </a:pP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생성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변경 사유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조직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원가기준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공정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설비추가 및 변경 시</a:t>
            </a:r>
            <a:endParaRPr kumimoji="1"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marL="450850" lvl="1" indent="-73025" algn="l" defTabSz="708025" latinLnBrk="1">
              <a:spcBef>
                <a:spcPct val="20000"/>
              </a:spcBef>
              <a:buClr>
                <a:prstClr val="black"/>
              </a:buClr>
              <a:buSzPct val="100000"/>
              <a:buFont typeface="굴림" pitchFamily="50" charset="-127"/>
              <a:buChar char="–"/>
              <a:defRPr/>
            </a:pP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삭제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조직개편으로 폐지된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Cost Center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는 삭제되지 않고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사용을 금지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단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조직개편에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/>
            </a:r>
            <a:b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</a:b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의해 명칭만 변경되는 경우는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Cost Center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또한 명칭만 변경함</a:t>
            </a:r>
            <a:endParaRPr kumimoji="1"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marL="450850" lvl="1" indent="-73025" algn="l" defTabSz="708025" latinLnBrk="1">
              <a:spcBef>
                <a:spcPct val="20000"/>
              </a:spcBef>
              <a:buClr>
                <a:prstClr val="black"/>
              </a:buClr>
              <a:buSzPct val="100000"/>
              <a:buFont typeface="굴림" pitchFamily="50" charset="-127"/>
              <a:buChar char="–"/>
              <a:defRPr/>
            </a:pPr>
            <a:endParaRPr kumimoji="1" lang="ko-KR" altLang="en-US" dirty="0" smtClean="0"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표준계층구조의 변경만 있는 경우 별도의 코드생성 없이 소속 표준계층구조만 변경함</a:t>
            </a:r>
            <a:endParaRPr kumimoji="1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endParaRPr kumimoji="1" lang="ko-KR" altLang="en-US" b="1" dirty="0" smtClean="0"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Cost Center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의 생성 후 관련 부서에 기안으로 통보함</a:t>
            </a:r>
            <a:endParaRPr kumimoji="1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endParaRPr kumimoji="1" lang="ko-KR" altLang="en-US" b="1" dirty="0" smtClean="0"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</a:rPr>
              <a:t>배부로직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 변경 시 코스트센터 그룹의 생성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변경 필요 여부를 확인함</a:t>
            </a:r>
            <a:endParaRPr kumimoji="1" lang="ko-KR" altLang="en-US" sz="11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endParaRPr kumimoji="1" lang="en-US" altLang="ko-KR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코스트센터</a:t>
            </a:r>
            <a:endParaRPr lang="ko-KR" altLang="en-US" dirty="0"/>
          </a:p>
          <a:p>
            <a:pPr marL="0" indent="0">
              <a:buNone/>
            </a:pPr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3746" name="Group 19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49685254"/>
              </p:ext>
            </p:extLst>
          </p:nvPr>
        </p:nvGraphicFramePr>
        <p:xfrm>
          <a:off x="488950" y="1557338"/>
          <a:ext cx="8856663" cy="3842776"/>
        </p:xfrm>
        <a:graphic>
          <a:graphicData uri="http://schemas.openxmlformats.org/drawingml/2006/table">
            <a:tbl>
              <a:tblPr/>
              <a:tblGrid>
                <a:gridCol w="2536825"/>
                <a:gridCol w="5062538"/>
                <a:gridCol w="1257300"/>
              </a:tblGrid>
              <a:tr h="376623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 흐름도 기능 설명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7015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 T-Code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4032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Cost Center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신규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b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</a:b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변경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폐쇄여부</a:t>
                      </a:r>
                    </a:p>
                  </a:txBody>
                  <a:tcPr marT="41341" marB="4134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정기 조직개편 혹은 기중의 인사나 조직의 변경 시 신규 생성해야 할 지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기존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Cost Center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의 변경 또는 폐쇄조치가 필요한 지 여부를 결정함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41341" marB="4134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OKENN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KS03</a:t>
                      </a:r>
                    </a:p>
                  </a:txBody>
                  <a:tcPr marT="41341" marB="4134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45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Cost Center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속성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/>
                      </a:r>
                      <a:b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</a:b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정의</a:t>
                      </a:r>
                    </a:p>
                  </a:txBody>
                  <a:tcPr marT="41341" marB="4134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Cost Center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의 신규 생성이 필요한 경우 코스트센터의 범주를 결정하고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표준계층구조 상 어느 조직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(Group)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에 속하는지 계층구조를 정의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.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신규 생성될 코스트센터가 속할 손익센터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(Profit Center)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와 사업영역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(BA)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을 정의함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41341" marB="4134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OKEON </a:t>
                      </a:r>
                    </a:p>
                  </a:txBody>
                  <a:tcPr marT="41341" marB="4134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2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Cost Center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생성</a:t>
                      </a:r>
                    </a:p>
                  </a:txBody>
                  <a:tcPr marT="41341" marB="4134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신규 생성을 위한 코스트센터 속성을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Cost Center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를 생성함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최종 결정된 조직내역을 인사에 통보하여 인사마스터의 조직정보를 변경할 수 있도록 함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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제조직접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: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액티비티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연결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일반부서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: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배부를 위한 그룹 변경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예산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: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추가예산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or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이동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41341" marB="4134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KS01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KSH2</a:t>
                      </a:r>
                    </a:p>
                  </a:txBody>
                  <a:tcPr marT="41341" marB="4134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2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Cost Center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변경</a:t>
                      </a:r>
                    </a:p>
                  </a:txBody>
                  <a:tcPr marT="41341" marB="4134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기 생성된 코스트 센터 코드를 계속 사용하는 경우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코스트센터의 내역을 변경하고 필요 시 분석기간을 변경함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조직이 병합되는 경우 계층구조영역의 내역도 변경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.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연결될 손익센터가 바뀌는 경우 손익센터 정보도 변경함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41341" marB="4134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KS02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KSH2</a:t>
                      </a:r>
                    </a:p>
                  </a:txBody>
                  <a:tcPr marT="41341" marB="4134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코스트센터</a:t>
            </a:r>
            <a:endParaRPr lang="ko-KR" altLang="en-US" dirty="0"/>
          </a:p>
          <a:p>
            <a:pPr marL="0" indent="0">
              <a:buNone/>
            </a:pPr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3746" name="Group 19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49685254"/>
              </p:ext>
            </p:extLst>
          </p:nvPr>
        </p:nvGraphicFramePr>
        <p:xfrm>
          <a:off x="488950" y="1557338"/>
          <a:ext cx="8856663" cy="3111550"/>
        </p:xfrm>
        <a:graphic>
          <a:graphicData uri="http://schemas.openxmlformats.org/drawingml/2006/table">
            <a:tbl>
              <a:tblPr/>
              <a:tblGrid>
                <a:gridCol w="2536825"/>
                <a:gridCol w="5062538"/>
                <a:gridCol w="1257300"/>
              </a:tblGrid>
              <a:tr h="376623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 흐름도 기능 설명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7015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 T-Code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4032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잠금지시자 설정 </a:t>
                      </a:r>
                    </a:p>
                  </a:txBody>
                  <a:tcPr marT="41341" marB="4134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관리 목적상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2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차 원가요소를 새롭게 생성할 필요가 있는 경우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Activity type(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활동과 그 소모량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), 2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차 원가 배부방법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(Assessment),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정산원가요소를 파악하여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2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차 원가요소로 관리할지 판단하여 목적에 맞는 원가요소 범주로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2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차 원가요소를 생성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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원가요소 범주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(21: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정산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,42: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배부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,43:Activity)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KA06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45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100" baseline="0" dirty="0" smtClean="0">
                          <a:latin typeface="+mn-ea"/>
                          <a:ea typeface="+mn-ea"/>
                        </a:rPr>
                        <a:t>Cost Center </a:t>
                      </a:r>
                      <a:r>
                        <a:rPr lang="ko-KR" altLang="en-US" sz="1100" baseline="0" dirty="0" smtClean="0">
                          <a:latin typeface="+mn-ea"/>
                          <a:ea typeface="+mn-ea"/>
                        </a:rPr>
                        <a:t>그룹 </a:t>
                      </a:r>
                      <a:r>
                        <a:rPr lang="en-US" altLang="ko-KR" sz="1100" baseline="0" dirty="0" smtClean="0">
                          <a:latin typeface="+mn-ea"/>
                          <a:ea typeface="+mn-ea"/>
                        </a:rPr>
                        <a:t/>
                      </a:r>
                      <a:br>
                        <a:rPr lang="en-US" altLang="ko-KR" sz="1100" baseline="0" dirty="0" smtClean="0">
                          <a:latin typeface="+mn-ea"/>
                          <a:ea typeface="+mn-ea"/>
                        </a:rPr>
                      </a:br>
                      <a:r>
                        <a:rPr lang="ko-KR" altLang="en-US" sz="1100" baseline="0" dirty="0" smtClean="0">
                          <a:latin typeface="+mn-ea"/>
                          <a:ea typeface="+mn-ea"/>
                        </a:rPr>
                        <a:t>생성</a:t>
                      </a:r>
                      <a:r>
                        <a:rPr lang="en-US" altLang="ko-KR" sz="1100" baseline="0" dirty="0" smtClean="0"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100" baseline="0" dirty="0" smtClean="0">
                          <a:latin typeface="+mn-ea"/>
                          <a:ea typeface="+mn-ea"/>
                        </a:rPr>
                        <a:t>변경 여부</a:t>
                      </a:r>
                    </a:p>
                  </a:txBody>
                  <a:tcPr marT="41341" marB="4134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FI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의 계정과목명이 변경되었을 경우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기존의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1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차 원가요소의 명칭을 변경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KA02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2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100" baseline="0" dirty="0" smtClean="0">
                          <a:latin typeface="+mn-ea"/>
                          <a:ea typeface="+mn-ea"/>
                        </a:rPr>
                        <a:t>Cost Center </a:t>
                      </a:r>
                      <a:r>
                        <a:rPr lang="ko-KR" altLang="en-US" sz="1100" baseline="0" dirty="0" smtClean="0">
                          <a:latin typeface="+mn-ea"/>
                          <a:ea typeface="+mn-ea"/>
                        </a:rPr>
                        <a:t>그룹</a:t>
                      </a:r>
                      <a:r>
                        <a:rPr lang="en-US" altLang="ko-KR" sz="1100" baseline="0" dirty="0" smtClean="0">
                          <a:latin typeface="+mn-ea"/>
                          <a:ea typeface="+mn-ea"/>
                        </a:rPr>
                        <a:t> </a:t>
                      </a:r>
                      <a:br>
                        <a:rPr lang="en-US" altLang="ko-KR" sz="1100" baseline="0" dirty="0" smtClean="0">
                          <a:latin typeface="+mn-ea"/>
                          <a:ea typeface="+mn-ea"/>
                        </a:rPr>
                      </a:br>
                      <a:r>
                        <a:rPr lang="ko-KR" altLang="en-US" sz="1100" baseline="0" dirty="0" smtClean="0">
                          <a:latin typeface="+mn-ea"/>
                          <a:ea typeface="+mn-ea"/>
                        </a:rPr>
                        <a:t>생성</a:t>
                      </a:r>
                      <a:r>
                        <a:rPr lang="en-US" altLang="ko-KR" sz="1100" baseline="0" dirty="0" smtClean="0"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100" baseline="0" dirty="0" smtClean="0">
                          <a:latin typeface="+mn-ea"/>
                          <a:ea typeface="+mn-ea"/>
                        </a:rPr>
                        <a:t>변경 </a:t>
                      </a:r>
                    </a:p>
                  </a:txBody>
                  <a:tcPr marT="41341" marB="4134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1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차 및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2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차 원가요소 생성 후 기존 원가요소 그룹에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Assign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하거나 신규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Group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을 생성하여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Assign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함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.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향후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Clean System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을 위해서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CE Group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도 임의 생성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/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변경을 금지하고 중앙 통제함을 원칙으로 함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.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중앙통제의 부서는 추후 결정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(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전략기획실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)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KAH1/KAH2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코스트센터</a:t>
            </a:r>
            <a:endParaRPr lang="ko-KR" altLang="en-US" dirty="0"/>
          </a:p>
          <a:p>
            <a:pPr marL="0" indent="0">
              <a:buNone/>
            </a:pPr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9" name="Group 9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137156335"/>
              </p:ext>
            </p:extLst>
          </p:nvPr>
        </p:nvGraphicFramePr>
        <p:xfrm>
          <a:off x="538550" y="2078183"/>
          <a:ext cx="8842953" cy="4030067"/>
        </p:xfrm>
        <a:graphic>
          <a:graphicData uri="http://schemas.openxmlformats.org/drawingml/2006/table">
            <a:tbl>
              <a:tblPr/>
              <a:tblGrid>
                <a:gridCol w="2351377"/>
                <a:gridCol w="6491576"/>
              </a:tblGrid>
              <a:tr h="4013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구분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변화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Point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128172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프로세스 측면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Cost Center(CO)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와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Work Center(PP)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의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개념을 분리해서 사용함</a:t>
                      </a:r>
                    </a:p>
                  </a:txBody>
                  <a:tcPr marL="33237" marR="33237" marT="36007" marB="3600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6359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시스템 측면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코스트센터 코드체계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: 1Level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만 유의미구분하고 하위레벨은 무의미 코드 정의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총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5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자리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)</a:t>
                      </a:r>
                      <a:b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</a:b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*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첫번째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자리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- 1 :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본사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2: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영업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3: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광주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4: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창원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5: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기술연구소</a:t>
                      </a:r>
                    </a:p>
                  </a:txBody>
                  <a:tcPr marL="33237" marR="33237" marT="36007" marB="3600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83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기타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조직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제도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업무 규칙 등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)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</a:t>
                      </a:r>
                    </a:p>
                  </a:txBody>
                  <a:tcPr marL="33237" marR="33237" marT="36007" marB="3600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" name="제목 1"/>
          <p:cNvSpPr txBox="1">
            <a:spLocks/>
          </p:cNvSpPr>
          <p:nvPr/>
        </p:nvSpPr>
        <p:spPr>
          <a:xfrm>
            <a:off x="534307" y="1340684"/>
            <a:ext cx="6984206" cy="638944"/>
          </a:xfrm>
          <a:prstGeom prst="rect">
            <a:avLst/>
          </a:prstGeom>
        </p:spPr>
        <p:txBody>
          <a:bodyPr wrap="none" anchor="b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SG" sz="18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To-Be </a:t>
            </a:r>
            <a:r>
              <a:rPr kumimoji="0" lang="ko-KR" altLang="en-US" sz="18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변화 </a:t>
            </a:r>
            <a:r>
              <a:rPr kumimoji="0" lang="en-US" altLang="zh-SG" sz="18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Point</a:t>
            </a:r>
            <a:endParaRPr kumimoji="0" lang="en-US" altLang="zh-SG" sz="18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12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코스트센터</a:t>
            </a:r>
            <a:endParaRPr lang="ko-KR" altLang="en-US" dirty="0"/>
          </a:p>
          <a:p>
            <a:pPr marL="0" indent="0">
              <a:buNone/>
            </a:pPr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037794" y="1449826"/>
            <a:ext cx="204094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액티비티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생성 및 유지보수</a:t>
            </a:r>
            <a:endParaRPr lang="ko-KR" altLang="en-US" b="1" dirty="0"/>
          </a:p>
        </p:txBody>
      </p:sp>
      <p:pic>
        <p:nvPicPr>
          <p:cNvPr id="2826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8121" y="1813276"/>
            <a:ext cx="7524750" cy="418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err="1" smtClean="0"/>
              <a:t>액티비티</a:t>
            </a:r>
            <a:r>
              <a:rPr lang="ko-KR" altLang="en-US" dirty="0" smtClean="0"/>
              <a:t> 유형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037794" y="1449826"/>
            <a:ext cx="134203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* </a:t>
            </a:r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액티비티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 관리</a:t>
            </a:r>
            <a:endParaRPr lang="ko-KR" altLang="en-US" b="1" dirty="0"/>
          </a:p>
        </p:txBody>
      </p:sp>
      <p:sp>
        <p:nvSpPr>
          <p:cNvPr id="12" name="직사각형 11"/>
          <p:cNvSpPr/>
          <p:nvPr/>
        </p:nvSpPr>
        <p:spPr>
          <a:xfrm>
            <a:off x="1098950" y="1799660"/>
            <a:ext cx="670313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 Cost Center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의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Input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에 의해 비용이 발생하고 이러한 비용지출에 대한 공정별 작업시간을 관리하는데 사용됨</a:t>
            </a:r>
          </a:p>
        </p:txBody>
      </p:sp>
      <p:sp>
        <p:nvSpPr>
          <p:cNvPr id="13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err="1" smtClean="0"/>
              <a:t>액티비티</a:t>
            </a:r>
            <a:r>
              <a:rPr lang="ko-KR" altLang="en-US" dirty="0" smtClean="0"/>
              <a:t> 유형</a:t>
            </a: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73160" y="2284677"/>
            <a:ext cx="4428878" cy="38359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3746" name="Group 19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49685254"/>
              </p:ext>
            </p:extLst>
          </p:nvPr>
        </p:nvGraphicFramePr>
        <p:xfrm>
          <a:off x="488950" y="1557338"/>
          <a:ext cx="8856663" cy="3064363"/>
        </p:xfrm>
        <a:graphic>
          <a:graphicData uri="http://schemas.openxmlformats.org/drawingml/2006/table">
            <a:tbl>
              <a:tblPr/>
              <a:tblGrid>
                <a:gridCol w="2536825"/>
                <a:gridCol w="5062538"/>
                <a:gridCol w="1257300"/>
              </a:tblGrid>
              <a:tr h="376623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 흐름도 기능 설명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7015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 T-Code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403239">
                <a:tc>
                  <a:txBody>
                    <a:bodyPr/>
                    <a:lstStyle/>
                    <a:p>
                      <a:pPr marL="85725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Tx/>
                        <a:buNone/>
                        <a:tabLst>
                          <a:tab pos="1028700" algn="l"/>
                        </a:tabLst>
                      </a:pPr>
                      <a:r>
                        <a:rPr kumimoji="0" lang="en-US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Activity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변경</a:t>
                      </a:r>
                    </a:p>
                  </a:txBody>
                  <a:tcPr marL="0" marR="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Tx/>
                        <a:buNone/>
                        <a:tabLst>
                          <a:tab pos="1028700" algn="l"/>
                        </a:tabLst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Activity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변경 화면에서 변경사항을 수정한 후 저장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KL02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4570">
                <a:tc>
                  <a:txBody>
                    <a:bodyPr/>
                    <a:lstStyle/>
                    <a:p>
                      <a:pPr marL="85725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Tx/>
                        <a:buNone/>
                        <a:tabLst>
                          <a:tab pos="1028700" algn="l"/>
                        </a:tabLst>
                      </a:pPr>
                      <a:r>
                        <a:rPr kumimoji="0" lang="en-US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Activity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생성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00000"/>
                        <a:buFontTx/>
                        <a:buNone/>
                        <a:tabLst>
                          <a:tab pos="1028700" algn="l"/>
                        </a:tabLst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초기화면의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Activity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type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효력발생일 효력만기일을 입력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00000"/>
                        <a:buFontTx/>
                        <a:buNone/>
                        <a:tabLst>
                          <a:tab pos="1028700" algn="l"/>
                        </a:tabLst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Activity type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의 입력사항이 유사한 것은 이전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Activity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type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을 복사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KL01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239">
                <a:tc>
                  <a:txBody>
                    <a:bodyPr/>
                    <a:lstStyle/>
                    <a:p>
                      <a:pPr marL="85725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Tx/>
                        <a:buNone/>
                        <a:tabLst>
                          <a:tab pos="1028700" algn="l"/>
                        </a:tabLst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Activity 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Cost Center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연결</a:t>
                      </a:r>
                    </a:p>
                  </a:txBody>
                  <a:tcPr marL="0" marR="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00000"/>
                        <a:buFontTx/>
                        <a:buNone/>
                        <a:tabLst>
                          <a:tab pos="1028700" algn="l"/>
                        </a:tabLst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Activity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계획을 통하여 제조직접부서에 신규 생성된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Activity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를 연결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00000"/>
                        <a:buFontTx/>
                        <a:buNone/>
                        <a:tabLst>
                          <a:tab pos="1028700" algn="l"/>
                        </a:tabLst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Activity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연결 후에 작업장의 원가정보에 신규 생성된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Activity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에 대한 정보를 변경 할 수 있도록 함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KP26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239">
                <a:tc>
                  <a:txBody>
                    <a:bodyPr/>
                    <a:lstStyle/>
                    <a:p>
                      <a:pPr marL="85725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Tx/>
                        <a:buNone/>
                        <a:tabLst>
                          <a:tab pos="1028700" algn="l"/>
                        </a:tabLst>
                      </a:pP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분할구조유지보수</a:t>
                      </a:r>
                    </a:p>
                  </a:txBody>
                  <a:tcPr marL="0" marR="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Tx/>
                        <a:buNone/>
                        <a:tabLst>
                          <a:tab pos="1028700" algn="l"/>
                        </a:tabLst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신규 생성된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Activity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type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과 연결되는 계정을 분할구조에서 지정하여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Activity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단가가 정확하게 계산될 수 있도록 함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OKES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239">
                <a:tc>
                  <a:txBody>
                    <a:bodyPr/>
                    <a:lstStyle/>
                    <a:p>
                      <a:pPr marL="857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Tx/>
                        <a:buNone/>
                        <a:tabLst>
                          <a:tab pos="1028700" algn="l"/>
                        </a:tabLst>
                      </a:pP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원가구성항목 유지보수</a:t>
                      </a:r>
                    </a:p>
                  </a:txBody>
                  <a:tcPr marL="0" marR="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Tx/>
                        <a:buNone/>
                        <a:tabLst>
                          <a:tab pos="1028700" algn="l"/>
                        </a:tabLst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원가구성항목에 신규로 생성된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Activity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type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에 연결된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차 원가요소를 지정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OKTZ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1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err="1" smtClean="0"/>
              <a:t>액티비티</a:t>
            </a:r>
            <a:r>
              <a:rPr lang="ko-KR" altLang="en-US" dirty="0" smtClean="0"/>
              <a:t> 유형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9" name="Group 9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137156335"/>
              </p:ext>
            </p:extLst>
          </p:nvPr>
        </p:nvGraphicFramePr>
        <p:xfrm>
          <a:off x="538550" y="2078183"/>
          <a:ext cx="8842953" cy="4030067"/>
        </p:xfrm>
        <a:graphic>
          <a:graphicData uri="http://schemas.openxmlformats.org/drawingml/2006/table">
            <a:tbl>
              <a:tblPr/>
              <a:tblGrid>
                <a:gridCol w="2351377"/>
                <a:gridCol w="6491576"/>
              </a:tblGrid>
              <a:tr h="4013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구분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변화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Point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128172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프로세스 측면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6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가지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Activity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로 상세하게 구분함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변동직접 노무비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변동경비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고정직접 노무비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간접 노무비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고정경비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외주가공비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)</a:t>
                      </a:r>
                    </a:p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공정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단위별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Cost Center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세분화 및 원가 활용 목적에 적합한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Activity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세분화를 통해 보다 정확한 가공비 산출</a:t>
                      </a:r>
                    </a:p>
                  </a:txBody>
                  <a:tcPr marL="33237" marR="33237" marT="36007" marB="3600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6359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시스템 측면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5725" marR="0" lvl="0" indent="-857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pitchFamily="34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마스터 생성 시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Activity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생성의 합리적 근거를 제시해야 함</a:t>
                      </a:r>
                      <a:b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</a:b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-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생성되는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Activity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의 단위 설정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산출식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등을 자세히 명시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3237" marR="33237" marT="36007" marB="3600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83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기타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조직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제도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업무 규칙 등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)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</a:t>
                      </a:r>
                    </a:p>
                  </a:txBody>
                  <a:tcPr marL="33237" marR="33237" marT="36007" marB="3600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" name="제목 1"/>
          <p:cNvSpPr txBox="1">
            <a:spLocks/>
          </p:cNvSpPr>
          <p:nvPr/>
        </p:nvSpPr>
        <p:spPr>
          <a:xfrm>
            <a:off x="534307" y="1340684"/>
            <a:ext cx="6984206" cy="638944"/>
          </a:xfrm>
          <a:prstGeom prst="rect">
            <a:avLst/>
          </a:prstGeom>
        </p:spPr>
        <p:txBody>
          <a:bodyPr wrap="none" anchor="b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SG" sz="18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To-Be </a:t>
            </a:r>
            <a:r>
              <a:rPr kumimoji="0" lang="ko-KR" altLang="en-US" sz="18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변화 </a:t>
            </a:r>
            <a:r>
              <a:rPr kumimoji="0" lang="en-US" altLang="zh-SG" sz="18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Point</a:t>
            </a:r>
            <a:endParaRPr kumimoji="0" lang="en-US" altLang="zh-SG" sz="18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13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err="1" smtClean="0"/>
              <a:t>액티비티</a:t>
            </a:r>
            <a:r>
              <a:rPr lang="ko-KR" altLang="en-US" dirty="0" smtClean="0"/>
              <a:t> 유형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통계주요 지표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856657" y="1449826"/>
            <a:ext cx="240322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통계주요 지표 변경 및 유지보수</a:t>
            </a:r>
            <a:endParaRPr lang="ko-KR" altLang="en-US" b="1" dirty="0"/>
          </a:p>
        </p:txBody>
      </p:sp>
      <p:pic>
        <p:nvPicPr>
          <p:cNvPr id="28160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9734" y="1990456"/>
            <a:ext cx="8095508" cy="3809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022905" y="1449826"/>
            <a:ext cx="170431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*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통계주요 지표 관리</a:t>
            </a:r>
            <a:endParaRPr lang="ko-KR" altLang="en-US" b="1" dirty="0"/>
          </a:p>
        </p:txBody>
      </p:sp>
      <p:sp>
        <p:nvSpPr>
          <p:cNvPr id="12" name="직사각형 11"/>
          <p:cNvSpPr/>
          <p:nvPr/>
        </p:nvSpPr>
        <p:spPr>
          <a:xfrm>
            <a:off x="1098949" y="1799660"/>
            <a:ext cx="6976271" cy="374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 SKF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의 생성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변경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삭제를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Master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관리자의 통제하에서 유지보수 함</a:t>
            </a:r>
            <a:endParaRPr kumimoji="1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</a:pPr>
            <a:endParaRPr kumimoji="1" lang="ko-KR" altLang="en-US" b="1" dirty="0" smtClean="0"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담당부서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1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전략기획실 </a:t>
            </a:r>
            <a:r>
              <a:rPr kumimoji="1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1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원가담당</a:t>
            </a:r>
            <a:r>
              <a:rPr kumimoji="1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) : </a:t>
            </a:r>
            <a:r>
              <a:rPr kumimoji="1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제조비용</a:t>
            </a:r>
            <a:r>
              <a:rPr kumimoji="1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1" lang="ko-KR" altLang="en-US" b="1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판관비</a:t>
            </a:r>
            <a:r>
              <a:rPr kumimoji="1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endParaRPr kumimoji="1"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endParaRPr kumimoji="1" lang="ko-KR" altLang="en-US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생성 및 관리 원칙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endParaRPr kumimoji="1" lang="en-US" altLang="ko-KR" dirty="0" smtClean="0">
              <a:latin typeface="맑은 고딕" pitchFamily="50" charset="-127"/>
            </a:endParaRPr>
          </a:p>
          <a:p>
            <a:pPr marL="450850" lvl="1" indent="-73025" algn="l" defTabSz="708025" latinLnBrk="1">
              <a:spcBef>
                <a:spcPct val="20000"/>
              </a:spcBef>
              <a:buClr>
                <a:prstClr val="black"/>
              </a:buClr>
              <a:buSzPct val="100000"/>
              <a:buFont typeface="굴림" pitchFamily="50" charset="-127"/>
              <a:buChar char="–"/>
              <a:defRPr/>
            </a:pP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경영계획 </a:t>
            </a:r>
            <a:r>
              <a:rPr kumimoji="1" lang="ko-KR" altLang="en-US" dirty="0" err="1" smtClean="0">
                <a:latin typeface="맑은 고딕" pitchFamily="50" charset="-127"/>
                <a:ea typeface="맑은 고딕" pitchFamily="50" charset="-127"/>
              </a:rPr>
              <a:t>수립시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 차년도 적용할 기준을 계획과 실적에 동일 적용</a:t>
            </a:r>
            <a:endParaRPr kumimoji="1"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marL="450850" lvl="1" indent="-73025" algn="l" defTabSz="708025" latinLnBrk="1">
              <a:spcBef>
                <a:spcPct val="20000"/>
              </a:spcBef>
              <a:buClr>
                <a:prstClr val="black"/>
              </a:buClr>
              <a:buSzPct val="100000"/>
              <a:buFont typeface="굴림" pitchFamily="50" charset="-127"/>
              <a:buChar char="–"/>
              <a:defRPr/>
            </a:pP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SKF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단위 지정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인원수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전력사용량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1" lang="ko-KR" altLang="en-US" dirty="0" err="1" smtClean="0">
                <a:latin typeface="맑은 고딕" pitchFamily="50" charset="-127"/>
                <a:ea typeface="맑은 고딕" pitchFamily="50" charset="-127"/>
              </a:rPr>
              <a:t>폐수량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 등 </a:t>
            </a:r>
            <a:endParaRPr kumimoji="1"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marL="450850" lvl="1" indent="-73025" algn="l" defTabSz="708025" latinLnBrk="1">
              <a:spcBef>
                <a:spcPct val="20000"/>
              </a:spcBef>
              <a:buClr>
                <a:prstClr val="black"/>
              </a:buClr>
              <a:buSzPct val="100000"/>
              <a:buFont typeface="굴림" pitchFamily="50" charset="-127"/>
              <a:buChar char="–"/>
              <a:defRPr/>
            </a:pP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SKF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범주 지정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/>
            </a:r>
            <a:b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</a:b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①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Fixed Value(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고정 값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) :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연간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SKF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변동이 거의 없는 경우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/>
            </a:r>
            <a:b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</a:b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②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Total Value(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총 액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) :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연간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SKF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변동이 자주 있는 경우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매월 유지보수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450850" lvl="1" indent="-73025" algn="l" defTabSz="708025" latinLnBrk="1">
              <a:spcBef>
                <a:spcPct val="20000"/>
              </a:spcBef>
              <a:buClr>
                <a:prstClr val="black"/>
              </a:buClr>
              <a:buSzPct val="100000"/>
              <a:buFont typeface="굴림" pitchFamily="50" charset="-127"/>
              <a:buChar char="–"/>
              <a:defRPr/>
            </a:pPr>
            <a:endParaRPr kumimoji="1"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SKF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의 설정</a:t>
            </a:r>
            <a:endParaRPr kumimoji="1" lang="en-US" altLang="ko-KR" dirty="0" smtClean="0">
              <a:latin typeface="맑은 고딕" pitchFamily="50" charset="-127"/>
            </a:endParaRPr>
          </a:p>
          <a:p>
            <a:pPr marL="450850" lvl="1" indent="-73025" algn="l" defTabSz="708025" latinLnBrk="1">
              <a:spcBef>
                <a:spcPct val="20000"/>
              </a:spcBef>
              <a:buClr>
                <a:prstClr val="black"/>
              </a:buClr>
              <a:buSzPct val="100000"/>
              <a:buFont typeface="굴림" pitchFamily="50" charset="-127"/>
              <a:buChar char="–"/>
              <a:defRPr/>
            </a:pP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전략기획실이 배부기준을 설정하여 통보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경영계획 시 전년도 실적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 Activity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를 고려하여 작성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) </a:t>
            </a:r>
          </a:p>
          <a:p>
            <a:pPr marL="450850" lvl="1" indent="-73025" algn="l" defTabSz="708025" latinLnBrk="1">
              <a:spcBef>
                <a:spcPct val="20000"/>
              </a:spcBef>
              <a:buClr>
                <a:prstClr val="black"/>
              </a:buClr>
              <a:buSzPct val="100000"/>
              <a:buFont typeface="굴림" pitchFamily="50" charset="-127"/>
              <a:buChar char="–"/>
              <a:defRPr/>
            </a:pP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관련 팀과의 협의를 통하여 조정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배부기준 적정성 논의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수정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450850" lvl="1" indent="-73025" algn="l" defTabSz="708025" latinLnBrk="1">
              <a:spcBef>
                <a:spcPct val="20000"/>
              </a:spcBef>
              <a:buClr>
                <a:prstClr val="black"/>
              </a:buClr>
              <a:buSzPct val="100000"/>
              <a:buFont typeface="굴림" pitchFamily="50" charset="-127"/>
              <a:buChar char="–"/>
              <a:defRPr/>
            </a:pPr>
            <a:endParaRPr kumimoji="1"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  <a:defRPr/>
            </a:pP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배부적수 업로드</a:t>
            </a:r>
            <a:endParaRPr kumimoji="1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 marL="450850" lvl="1" indent="-73025" algn="l" defTabSz="708025" latinLnBrk="1">
              <a:spcBef>
                <a:spcPct val="20000"/>
              </a:spcBef>
              <a:buClr>
                <a:prstClr val="black"/>
              </a:buClr>
              <a:buSzPct val="100000"/>
              <a:buFont typeface="굴림" pitchFamily="50" charset="-127"/>
              <a:buChar char="–"/>
              <a:defRPr/>
            </a:pP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실적배부를 위한 통계주요지표의 배부적수는 전략기획실에서 업로드</a:t>
            </a:r>
            <a:endParaRPr kumimoji="1" lang="ko-KR" altLang="en-US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통계주요 지표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3746" name="Group 19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49685254"/>
              </p:ext>
            </p:extLst>
          </p:nvPr>
        </p:nvGraphicFramePr>
        <p:xfrm>
          <a:off x="488950" y="1557338"/>
          <a:ext cx="8856663" cy="1850074"/>
        </p:xfrm>
        <a:graphic>
          <a:graphicData uri="http://schemas.openxmlformats.org/drawingml/2006/table">
            <a:tbl>
              <a:tblPr/>
              <a:tblGrid>
                <a:gridCol w="2536825"/>
                <a:gridCol w="5062538"/>
                <a:gridCol w="1257300"/>
              </a:tblGrid>
              <a:tr h="376623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 흐름도 기능 설명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7015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 T-Code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4032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Wingdings" pitchFamily="2" charset="2"/>
                        <a:buNone/>
                        <a:tabLst>
                          <a:tab pos="1028700" algn="l"/>
                        </a:tabLst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배부기준 선정 및 관리 단위 정의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Wingdings" pitchFamily="2" charset="2"/>
                        <a:buNone/>
                        <a:tabLst>
                          <a:tab pos="1028700" algn="l"/>
                        </a:tabLst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신규 비용배부체계와 관련된 배부기준 및 측정단위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기본 단위는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EA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로 하나 수량관련 배부기준의 경우 다른 측정단위를 고려함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관리주기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(Fixed Value/Total)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등 정의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수작업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457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028700" algn="l"/>
                        </a:tabLst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통계주요지표 생성</a:t>
                      </a:r>
                    </a:p>
                  </a:txBody>
                  <a:tcPr marL="0" marR="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Wingdings" pitchFamily="2" charset="2"/>
                        <a:buNone/>
                        <a:tabLst>
                          <a:tab pos="1028700" algn="l"/>
                        </a:tabLst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정의된 배부기준을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System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에 등록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KK01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1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통계주요 지표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9" name="Group 9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137156335"/>
              </p:ext>
            </p:extLst>
          </p:nvPr>
        </p:nvGraphicFramePr>
        <p:xfrm>
          <a:off x="538550" y="2078183"/>
          <a:ext cx="8842953" cy="4030067"/>
        </p:xfrm>
        <a:graphic>
          <a:graphicData uri="http://schemas.openxmlformats.org/drawingml/2006/table">
            <a:tbl>
              <a:tblPr/>
              <a:tblGrid>
                <a:gridCol w="2351377"/>
                <a:gridCol w="6491576"/>
              </a:tblGrid>
              <a:tr h="4013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구분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변화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Point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128172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프로세스 측면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시스템에서 활용할 수 있는 배부기준은 별도의 마스터로 생성하지 않고 직접 사용함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판관비의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운반비율 등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)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3237" marR="33237" marT="36007" marB="3600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6359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시스템 측면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100%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또는 고정비율로 배부하는 경우 통계주요지표를 생성하지 않고 배부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Cycle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에서 직접 관리할 수 있음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–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관리 효율성 측면에서 마스터 생성을 고려함</a:t>
                      </a:r>
                    </a:p>
                  </a:txBody>
                  <a:tcPr marL="33237" marR="33237" marT="36007" marB="3600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83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기타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조직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제도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업무 규칙 등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)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</a:t>
                      </a:r>
                    </a:p>
                  </a:txBody>
                  <a:tcPr marL="33237" marR="33237" marT="36007" marB="3600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" name="제목 1"/>
          <p:cNvSpPr txBox="1">
            <a:spLocks/>
          </p:cNvSpPr>
          <p:nvPr/>
        </p:nvSpPr>
        <p:spPr>
          <a:xfrm>
            <a:off x="534307" y="1340684"/>
            <a:ext cx="6984206" cy="638944"/>
          </a:xfrm>
          <a:prstGeom prst="rect">
            <a:avLst/>
          </a:prstGeom>
        </p:spPr>
        <p:txBody>
          <a:bodyPr wrap="none" anchor="b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SG" sz="18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To-Be </a:t>
            </a:r>
            <a:r>
              <a:rPr kumimoji="0" lang="ko-KR" altLang="en-US" sz="18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변화 </a:t>
            </a:r>
            <a:r>
              <a:rPr kumimoji="0" lang="en-US" altLang="zh-SG" sz="18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Point</a:t>
            </a:r>
            <a:endParaRPr kumimoji="0" lang="en-US" altLang="zh-SG" sz="18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13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통계주요 지표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err="1" smtClean="0"/>
              <a:t>내부오더</a:t>
            </a:r>
            <a:endParaRPr lang="ko-KR" altLang="en-US" dirty="0" smtClean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930434" y="1449826"/>
            <a:ext cx="173316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내부오더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생성 및 관리</a:t>
            </a:r>
            <a:endParaRPr lang="ko-KR" altLang="en-US" b="1" dirty="0"/>
          </a:p>
        </p:txBody>
      </p:sp>
      <p:pic>
        <p:nvPicPr>
          <p:cNvPr id="2826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24384" y="1946811"/>
            <a:ext cx="7324725" cy="37719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148171" y="1449826"/>
            <a:ext cx="128753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* </a:t>
            </a:r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내부오더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관리</a:t>
            </a:r>
            <a:endParaRPr lang="ko-KR" altLang="en-US" b="1" dirty="0"/>
          </a:p>
        </p:txBody>
      </p:sp>
      <p:sp>
        <p:nvSpPr>
          <p:cNvPr id="12" name="직사각형 11"/>
          <p:cNvSpPr/>
          <p:nvPr/>
        </p:nvSpPr>
        <p:spPr>
          <a:xfrm>
            <a:off x="1098949" y="1799660"/>
            <a:ext cx="6976271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</a:rPr>
              <a:t>투자별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 예산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집행 관리를 위해 투자마스터를 생성하고 관리함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투자코드는 전략기획실에서 관리함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(External)</a:t>
            </a:r>
            <a:endParaRPr kumimoji="1" lang="ko-KR" altLang="en-US" b="1" dirty="0" smtClean="0">
              <a:latin typeface="맑은 고딕" pitchFamily="50" charset="-127"/>
              <a:ea typeface="맑은 고딕" pitchFamily="50" charset="-127"/>
            </a:endParaRPr>
          </a:p>
          <a:p>
            <a:pPr marL="179388" lvl="1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사업계획 시 투자계획이 심의 후 확정되면 투자마스터로 코드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Naming Rule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에 따라 내부오더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(Internal Order)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를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생성함</a:t>
            </a:r>
            <a:endParaRPr kumimoji="1"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  <a:defRPr/>
            </a:pP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투자관리용 </a:t>
            </a:r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</a:rPr>
              <a:t>내부오더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Naming Rule</a:t>
            </a:r>
            <a:b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</a:b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년도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(2)+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사업장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(1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자리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)+</a:t>
            </a:r>
            <a:r>
              <a:rPr kumimoji="1" lang="ko-KR" altLang="en-US" dirty="0" err="1" smtClean="0">
                <a:latin typeface="맑은 고딕" pitchFamily="50" charset="-127"/>
                <a:ea typeface="맑은 고딕" pitchFamily="50" charset="-127"/>
              </a:rPr>
              <a:t>대항번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(3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자리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)+</a:t>
            </a:r>
            <a:r>
              <a:rPr kumimoji="1" lang="ko-KR" altLang="en-US" dirty="0" err="1" smtClean="0">
                <a:latin typeface="맑은 고딕" pitchFamily="50" charset="-127"/>
                <a:ea typeface="맑은 고딕" pitchFamily="50" charset="-127"/>
              </a:rPr>
              <a:t>소항번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(2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자리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)+</a:t>
            </a:r>
            <a:r>
              <a:rPr kumimoji="1" lang="en-US" altLang="ko-KR" dirty="0" err="1" smtClean="0">
                <a:latin typeface="맑은 고딕" pitchFamily="50" charset="-127"/>
                <a:ea typeface="맑은 고딕" pitchFamily="50" charset="-127"/>
              </a:rPr>
              <a:t>Seq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(2)</a:t>
            </a:r>
            <a:b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</a:b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사업장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1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자리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: 1(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본사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), 3(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광주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), 4(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창원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), 5(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연구소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)</a:t>
            </a:r>
            <a:b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</a:b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kumimoji="1" lang="ko-KR" altLang="en-US" dirty="0" err="1" smtClean="0">
                <a:latin typeface="맑은 고딕" pitchFamily="50" charset="-127"/>
                <a:ea typeface="맑은 고딕" pitchFamily="50" charset="-127"/>
              </a:rPr>
              <a:t>대항번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3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자리 구분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/>
            </a:r>
            <a:b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</a:b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  : 001 ~ 099 :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이월투자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/>
            </a:r>
            <a:b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</a:b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  : 101 ~ 299 :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기본투자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/>
            </a:r>
            <a:b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</a:b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  : 301 ~ 499 :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특별투자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/>
            </a:r>
            <a:b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</a:b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  : 501 ~ 599 :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증설투자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/>
            </a:r>
            <a:b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</a:b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예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) 12</a:t>
            </a:r>
            <a:r>
              <a:rPr kumimoji="1" lang="en-US" altLang="ko-KR" b="1" dirty="0" smtClean="0">
                <a:solidFill>
                  <a:srgbClr val="0083CD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3</a:t>
            </a:r>
            <a:r>
              <a:rPr kumimoji="1" lang="en-US" altLang="ko-KR" b="1" dirty="0" smtClean="0">
                <a:solidFill>
                  <a:srgbClr val="0083CD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101</a:t>
            </a:r>
            <a:r>
              <a:rPr kumimoji="1" lang="en-US" altLang="ko-KR" b="1" dirty="0" smtClean="0">
                <a:solidFill>
                  <a:srgbClr val="0083CD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01</a:t>
            </a:r>
            <a:r>
              <a:rPr kumimoji="1" lang="en-US" altLang="ko-KR" b="1" dirty="0" smtClean="0">
                <a:solidFill>
                  <a:srgbClr val="0083CD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00 : 2012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년 광주사업장 기본투자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1" lang="ko-KR" altLang="en-US" dirty="0" err="1" smtClean="0">
                <a:latin typeface="맑은 고딕" pitchFamily="50" charset="-127"/>
                <a:ea typeface="맑은 고딕" pitchFamily="50" charset="-127"/>
              </a:rPr>
              <a:t>대항번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101, </a:t>
            </a:r>
            <a:r>
              <a:rPr kumimoji="1" lang="ko-KR" altLang="en-US" dirty="0" err="1" smtClean="0">
                <a:latin typeface="맑은 고딕" pitchFamily="50" charset="-127"/>
                <a:ea typeface="맑은 고딕" pitchFamily="50" charset="-127"/>
              </a:rPr>
              <a:t>소항번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01)</a:t>
            </a:r>
            <a:b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</a:b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마지막 </a:t>
            </a:r>
            <a:r>
              <a:rPr kumimoji="1" lang="ko-KR" altLang="en-US" dirty="0" err="1" smtClean="0">
                <a:latin typeface="맑은 고딕" pitchFamily="50" charset="-127"/>
                <a:ea typeface="맑은 고딕" pitchFamily="50" charset="-127"/>
              </a:rPr>
              <a:t>두자리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en-US" altLang="ko-KR" dirty="0" err="1" smtClean="0">
                <a:latin typeface="맑은 고딕" pitchFamily="50" charset="-127"/>
                <a:ea typeface="맑은 고딕" pitchFamily="50" charset="-127"/>
              </a:rPr>
              <a:t>Seq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는 사업계획 이후 예산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집행 분리를 위한 신규마스터 생성 필요 시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01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부터 순차적으로 부여함</a:t>
            </a:r>
            <a:endParaRPr kumimoji="1"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  <a:defRPr/>
            </a:pP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필수 관리속성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/>
            </a:r>
            <a:b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</a:b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부분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①공정개선 ②유지보수 ③신제품개발 ④시험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.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검사설비  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/>
            </a:r>
            <a:b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</a:b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⑤환경개선 ⑥치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.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공구 ⑦원동설비 ⑧</a:t>
            </a:r>
            <a:r>
              <a:rPr kumimoji="1" lang="ko-KR" altLang="en-US" dirty="0" err="1" smtClean="0">
                <a:latin typeface="맑은 고딕" pitchFamily="50" charset="-127"/>
                <a:ea typeface="맑은 고딕" pitchFamily="50" charset="-127"/>
              </a:rPr>
              <a:t>차량운반구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 ⑨구축물⑩사무자동화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/>
            </a:r>
            <a:b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</a:b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⑪원가절감 ⑫증설 ⑬</a:t>
            </a:r>
            <a:r>
              <a:rPr kumimoji="1" lang="ko-KR" altLang="en-US" dirty="0" err="1" smtClean="0">
                <a:latin typeface="맑은 고딕" pitchFamily="50" charset="-127"/>
                <a:ea typeface="맑은 고딕" pitchFamily="50" charset="-127"/>
              </a:rPr>
              <a:t>저장품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/>
            </a:r>
            <a:b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</a:b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- Description (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품목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&amp;</a:t>
            </a:r>
            <a:r>
              <a:rPr kumimoji="1" lang="ko-KR" altLang="en-US" dirty="0" err="1" smtClean="0">
                <a:latin typeface="맑은 고딕" pitchFamily="50" charset="-127"/>
                <a:ea typeface="맑은 고딕" pitchFamily="50" charset="-127"/>
              </a:rPr>
              <a:t>자산명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),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요청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Cost Center</a:t>
            </a:r>
          </a:p>
          <a:p>
            <a:pPr marL="179388" lvl="0" indent="-96838" algn="l" defTabSz="708025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  <a:defRPr/>
            </a:pP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선택 관리속성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감가상각시뮬레이션정보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-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자산클래스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&amp;</a:t>
            </a:r>
            <a:r>
              <a:rPr kumimoji="1" lang="ko-KR" altLang="en-US" dirty="0" err="1" smtClean="0">
                <a:latin typeface="맑은 고딕" pitchFamily="50" charset="-127"/>
                <a:ea typeface="맑은 고딕" pitchFamily="50" charset="-127"/>
              </a:rPr>
              <a:t>자산화예정일</a:t>
            </a:r>
            <a:endParaRPr kumimoji="1" lang="en-US" altLang="ko-KR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err="1" smtClean="0"/>
              <a:t>내부오더</a:t>
            </a:r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3746" name="Group 19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49685254"/>
              </p:ext>
            </p:extLst>
          </p:nvPr>
        </p:nvGraphicFramePr>
        <p:xfrm>
          <a:off x="488950" y="1557338"/>
          <a:ext cx="8856663" cy="3322953"/>
        </p:xfrm>
        <a:graphic>
          <a:graphicData uri="http://schemas.openxmlformats.org/drawingml/2006/table">
            <a:tbl>
              <a:tblPr/>
              <a:tblGrid>
                <a:gridCol w="2536825"/>
                <a:gridCol w="5062538"/>
                <a:gridCol w="1257300"/>
              </a:tblGrid>
              <a:tr h="376623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 흐름도 기능 설명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7015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 T-Code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4032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투자 심의 확정</a:t>
                      </a:r>
                    </a:p>
                  </a:txBody>
                  <a:tcPr marL="0" marR="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4763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매년 사업계획 </a:t>
                      </a:r>
                      <a:r>
                        <a:rPr kumimoji="1" lang="ko-KR" altLang="en-US" sz="11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수립시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투자계획을 각 부서에서 수립하고 </a:t>
                      </a:r>
                      <a:endParaRPr kumimoji="1" lang="en-US" altLang="ko-KR" sz="11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pPr marL="4763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이에 대한 심의를 요청하면 투자관리 담당부서에서 확정함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.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수작업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45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100" b="1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내부오더</a:t>
                      </a:r>
                      <a:r>
                        <a:rPr kumimoji="1" lang="ko-KR" altLang="en-US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생성</a:t>
                      </a:r>
                    </a:p>
                  </a:txBody>
                  <a:tcPr marL="0" marR="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4763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확정된 </a:t>
                      </a:r>
                      <a:r>
                        <a:rPr kumimoji="1" lang="ko-KR" altLang="en-US" sz="11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투자계획별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</a:t>
                      </a:r>
                      <a:r>
                        <a:rPr kumimoji="1" lang="ko-KR" altLang="en-US" sz="11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내부오더를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생성함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. </a:t>
                      </a:r>
                      <a:r>
                        <a:rPr kumimoji="1" lang="ko-KR" altLang="en-US" sz="11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내부오더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생성은 </a:t>
                      </a:r>
                      <a:r>
                        <a:rPr kumimoji="1" lang="ko-KR" altLang="en-US" sz="11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소항번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레벨에서 하며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, 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생성된 </a:t>
                      </a:r>
                      <a:r>
                        <a:rPr kumimoji="1" lang="ko-KR" altLang="en-US" sz="11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내부오더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번호는 기존에 관리하던 예산번호 역할을 하게 됨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.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KO01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45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100" b="1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내부오더</a:t>
                      </a:r>
                      <a:r>
                        <a:rPr kumimoji="1" lang="ko-KR" altLang="en-US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</a:t>
                      </a:r>
                      <a:r>
                        <a:rPr kumimoji="1" lang="en-US" altLang="ko-KR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No.(</a:t>
                      </a:r>
                      <a:r>
                        <a:rPr kumimoji="1" lang="ko-KR" altLang="en-US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예산번호</a:t>
                      </a:r>
                      <a:r>
                        <a:rPr kumimoji="1" lang="en-US" altLang="ko-KR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) </a:t>
                      </a:r>
                      <a:r>
                        <a:rPr kumimoji="1" lang="ko-KR" altLang="en-US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통보</a:t>
                      </a:r>
                    </a:p>
                  </a:txBody>
                  <a:tcPr marL="0" marR="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신규로 생성된 </a:t>
                      </a:r>
                      <a:r>
                        <a:rPr kumimoji="1" lang="ko-KR" altLang="en-US" sz="11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내부오더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번호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(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예산번호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)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를 현업부서에 통보함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.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수작업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45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사업계획 외 신규투자 발생</a:t>
                      </a:r>
                    </a:p>
                  </a:txBody>
                  <a:tcPr marL="0" marR="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사업계획 시 수립된 투자 계획 외 신규투자가 발생하면 </a:t>
                      </a:r>
                      <a:r>
                        <a:rPr kumimoji="1" lang="ko-KR" altLang="en-US" sz="11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내부오더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마스터를 신규 생성함</a:t>
                      </a:r>
                      <a:endParaRPr kumimoji="1" lang="en-US" altLang="ko-KR" sz="11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KO01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45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100" b="1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내부오더</a:t>
                      </a:r>
                      <a:r>
                        <a:rPr kumimoji="1" lang="ko-KR" altLang="en-US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</a:t>
                      </a:r>
                      <a:r>
                        <a:rPr kumimoji="1" lang="en-US" altLang="ko-KR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Lock</a:t>
                      </a:r>
                      <a:endParaRPr kumimoji="1" lang="ko-KR" altLang="en-US" sz="11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투자오더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정산 시 </a:t>
                      </a:r>
                      <a:r>
                        <a:rPr kumimoji="1" lang="ko-KR" altLang="en-US" sz="11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본자산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대체한 목록을 </a:t>
                      </a:r>
                      <a:r>
                        <a:rPr kumimoji="1" lang="ko-KR" altLang="en-US" sz="11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재무회계팀에서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받으면 투자 담당 부서에 확인하여 투자 종료된 경우 해당 </a:t>
                      </a:r>
                      <a:r>
                        <a:rPr kumimoji="1" lang="ko-KR" altLang="en-US" sz="11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내부오더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마스터의 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Lock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을 설정함</a:t>
                      </a:r>
                      <a:endParaRPr kumimoji="1" lang="en-US" altLang="ko-KR" sz="11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KO02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45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신규 국책과제 발생</a:t>
                      </a:r>
                    </a:p>
                  </a:txBody>
                  <a:tcPr marL="0" marR="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국책과제용 내부 오더 마스터 관리는 </a:t>
                      </a:r>
                      <a:r>
                        <a:rPr kumimoji="1" lang="ko-KR" altLang="en-US" sz="11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재무회계팀에서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수행한다</a:t>
                      </a:r>
                      <a:endParaRPr kumimoji="1" lang="en-US" altLang="ko-KR" sz="11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KO01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1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err="1" smtClean="0"/>
              <a:t>내부오더</a:t>
            </a:r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9" name="Group 9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137156335"/>
              </p:ext>
            </p:extLst>
          </p:nvPr>
        </p:nvGraphicFramePr>
        <p:xfrm>
          <a:off x="538550" y="2078183"/>
          <a:ext cx="8842953" cy="3735545"/>
        </p:xfrm>
        <a:graphic>
          <a:graphicData uri="http://schemas.openxmlformats.org/drawingml/2006/table">
            <a:tbl>
              <a:tblPr/>
              <a:tblGrid>
                <a:gridCol w="2351377"/>
                <a:gridCol w="6491576"/>
              </a:tblGrid>
              <a:tr h="4013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구분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변화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Point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128172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프로세스 측면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6838" marR="0" lvl="1" indent="-96838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투자 건 관리방안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274638" marR="0" lvl="2" indent="-192088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맑은 고딕" pitchFamily="50" charset="-127"/>
                        <a:buChar char="–"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사업계획 시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: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투자계획이 확정되면 투자마스터로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내부오더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(Internal Order)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를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생성함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274638" marR="0" lvl="2" indent="-192088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맑은 고딕" pitchFamily="50" charset="-127"/>
                        <a:buChar char="–"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실적집행 시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: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구매팀에서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PR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또는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PO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처리 시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Cost Object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에 반드시 투자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Internal Order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를 입력하도록 하여 투자마스터로 집계되도록 함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274638" marR="0" lvl="2" indent="-192088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맑은 고딕" pitchFamily="50" charset="-127"/>
                        <a:buChar char="–"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월 결산 시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: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오더 정산을 통해 진행중인 투자는 건설가계정으로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완료된 투자는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Final Settlement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를 통해 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본자산으로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대체함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/>
                      </a:r>
                      <a:b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</a:b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*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단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본자산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대체를 위한 정산 규칙은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재무회계팀에서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집행실적 전표상의 적요 등 구분을 통해 집계 후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수동입력하여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실행한다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3237" marR="33237" marT="36007" marB="3600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05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시스템 측면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구매에서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PR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또는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PO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시점에서 해당되는 투자관리용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내부오더코드를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입력하도록 함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.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이를 통해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내부오더별로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집계된 실적을 보고 집행 현황을 모니터링 함</a:t>
                      </a:r>
                    </a:p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국책과제의 경우 별도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내부오더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유형을 정의하여 사용 함 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3237" marR="33237" marT="36007" marB="3600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83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기타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조직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제도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업무 규칙 등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)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투자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내부오더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정산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종료후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건설중인 자산 →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본자산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대체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)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건별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list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전략기획실 발송 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  -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전략기획실에서 투자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내부오더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정산 완료 건에 대해 예산 추가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or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종료 여부 구매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&amp;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시설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/W </a:t>
                      </a:r>
                    </a:p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   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협의후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예산 사용여부에 대한 처리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(Lock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설정여부 검토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) </a:t>
                      </a:r>
                    </a:p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국책과제용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내부오더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정산 시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G/L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계정은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2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개로 가져감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(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경상 연구개발비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국고 보조금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) </a:t>
                      </a:r>
                    </a:p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As-Is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기술개발비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연구개발비 계정과목명 변경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기술혁신팀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예산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: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기술개발비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연구소 예산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: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연구개발비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) </a:t>
                      </a: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3237" marR="33237" marT="36007" marB="3600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" name="제목 1"/>
          <p:cNvSpPr txBox="1">
            <a:spLocks/>
          </p:cNvSpPr>
          <p:nvPr/>
        </p:nvSpPr>
        <p:spPr>
          <a:xfrm>
            <a:off x="534307" y="1340684"/>
            <a:ext cx="6984206" cy="638944"/>
          </a:xfrm>
          <a:prstGeom prst="rect">
            <a:avLst/>
          </a:prstGeom>
        </p:spPr>
        <p:txBody>
          <a:bodyPr wrap="none" anchor="b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SG" sz="18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To-Be </a:t>
            </a:r>
            <a:r>
              <a:rPr kumimoji="0" lang="ko-KR" altLang="en-US" sz="18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변화 </a:t>
            </a:r>
            <a:r>
              <a:rPr kumimoji="0" lang="en-US" altLang="zh-SG" sz="18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Point</a:t>
            </a:r>
            <a:endParaRPr kumimoji="0" lang="en-US" altLang="zh-SG" sz="18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13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err="1" smtClean="0"/>
              <a:t>내부오더</a:t>
            </a:r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손익센터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909136" y="1449826"/>
            <a:ext cx="210826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손익센터 생성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/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변경 및 관리</a:t>
            </a:r>
            <a:endParaRPr lang="ko-KR" altLang="en-US" b="1" dirty="0"/>
          </a:p>
        </p:txBody>
      </p:sp>
      <p:pic>
        <p:nvPicPr>
          <p:cNvPr id="2836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2657" y="1851191"/>
            <a:ext cx="7305675" cy="42481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148171" y="1449826"/>
            <a:ext cx="128753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*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손익센터 관리</a:t>
            </a:r>
            <a:endParaRPr lang="ko-KR" altLang="en-US" b="1" dirty="0"/>
          </a:p>
        </p:txBody>
      </p:sp>
      <p:sp>
        <p:nvSpPr>
          <p:cNvPr id="12" name="직사각형 11"/>
          <p:cNvSpPr/>
          <p:nvPr/>
        </p:nvSpPr>
        <p:spPr>
          <a:xfrm>
            <a:off x="1098949" y="1799660"/>
            <a:ext cx="6976271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Master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관리자의 통제하에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Profit Center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의 생성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변경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삭제</a:t>
            </a:r>
            <a:endParaRPr kumimoji="1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 marL="450850" lvl="1" indent="-73025" algn="l" defTabSz="708025" latinLnBrk="1">
              <a:spcBef>
                <a:spcPct val="20000"/>
              </a:spcBef>
              <a:buClr>
                <a:prstClr val="black"/>
              </a:buClr>
              <a:buSzPct val="100000"/>
              <a:buFont typeface="굴림" pitchFamily="50" charset="-127"/>
              <a:buChar char="–"/>
              <a:defRPr/>
            </a:pP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담당부서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전략기획실 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Master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관리자</a:t>
            </a:r>
            <a:endParaRPr kumimoji="1"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marL="450850" lvl="1" indent="-73025" algn="l" defTabSz="708025" latinLnBrk="1">
              <a:spcBef>
                <a:spcPct val="20000"/>
              </a:spcBef>
              <a:buClr>
                <a:prstClr val="black"/>
              </a:buClr>
              <a:buSzPct val="100000"/>
              <a:buFont typeface="굴림" pitchFamily="50" charset="-127"/>
              <a:buChar char="–"/>
              <a:defRPr/>
            </a:pP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생성원칙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손익센터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(Profit Center)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는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PL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및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BS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의 집계단위인 영업팀 및 </a:t>
            </a:r>
            <a:r>
              <a:rPr kumimoji="1" lang="ko-KR" altLang="en-US" dirty="0" err="1" smtClean="0">
                <a:latin typeface="맑은 고딕" pitchFamily="50" charset="-127"/>
                <a:ea typeface="맑은 고딕" pitchFamily="50" charset="-127"/>
              </a:rPr>
              <a:t>공장별로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 부여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사업부 및 부문은 공통 손익센터와 손익센터 그룹으로 관리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그 외 지원부서는 본사공통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제조공통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Profit Center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로 관리함</a:t>
            </a:r>
            <a:endParaRPr kumimoji="1"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marL="450850" lvl="1" indent="-73025" algn="l" defTabSz="708025" latinLnBrk="1">
              <a:spcBef>
                <a:spcPct val="20000"/>
              </a:spcBef>
              <a:buClr>
                <a:prstClr val="black"/>
              </a:buClr>
              <a:buSzPct val="100000"/>
              <a:buFont typeface="굴림" pitchFamily="50" charset="-127"/>
              <a:buChar char="–"/>
              <a:defRPr/>
            </a:pP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생성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변경 사유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조직 변경 및 손익관리목적상 </a:t>
            </a:r>
            <a:r>
              <a:rPr kumimoji="1" lang="ko-KR" altLang="en-US" dirty="0" err="1" smtClean="0">
                <a:latin typeface="맑은 고딕" pitchFamily="50" charset="-127"/>
                <a:ea typeface="맑은 고딕" pitchFamily="50" charset="-127"/>
              </a:rPr>
              <a:t>필요시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 전략기획실로 요청</a:t>
            </a:r>
            <a:endParaRPr kumimoji="1"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marL="450850" lvl="1" indent="-73025" algn="l" defTabSz="708025" latinLnBrk="1">
              <a:spcBef>
                <a:spcPct val="20000"/>
              </a:spcBef>
              <a:buClr>
                <a:prstClr val="black"/>
              </a:buClr>
              <a:buSzPct val="100000"/>
              <a:buFont typeface="굴림" pitchFamily="50" charset="-127"/>
              <a:buChar char="–"/>
              <a:defRPr/>
            </a:pP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삭제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조직개편으로 폐지된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Profit Center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는 삭제되지 않고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비활성화 처리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. </a:t>
            </a:r>
            <a:b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</a:b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단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조직개편에 의해 명칭만 변경되는 경우는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Profit Center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또한 명칭만 변경</a:t>
            </a:r>
            <a:endParaRPr kumimoji="1"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marL="450850" lvl="1" indent="-73025" algn="l" defTabSz="708025" latinLnBrk="1">
              <a:spcBef>
                <a:spcPct val="20000"/>
              </a:spcBef>
              <a:buClr>
                <a:prstClr val="black"/>
              </a:buClr>
              <a:buSzPct val="100000"/>
              <a:buFont typeface="굴림" pitchFamily="50" charset="-127"/>
              <a:buChar char="–"/>
              <a:defRPr/>
            </a:pPr>
            <a:endParaRPr kumimoji="1"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  <a:defRPr/>
            </a:pP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코스트센터와 손익센터는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n:1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로 대응</a:t>
            </a:r>
            <a:endParaRPr kumimoji="1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  <a:defRPr/>
            </a:pPr>
            <a:endParaRPr kumimoji="1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  <a:defRPr/>
            </a:pPr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</a:rPr>
              <a:t>영업팀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 손익센터는 채권관리 및 손익구분을 위해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1:1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생성함</a:t>
            </a:r>
            <a:endParaRPr kumimoji="1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  <a:defRPr/>
            </a:pPr>
            <a:endParaRPr kumimoji="1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  <a:defRPr/>
            </a:pP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제조 관련 손익센터는 </a:t>
            </a:r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</a:rPr>
              <a:t>공장별로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1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개씩 생성하고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본사 및 영업간접 부서도 공통으로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1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개씩만 생성함</a:t>
            </a:r>
          </a:p>
        </p:txBody>
      </p:sp>
      <p:sp>
        <p:nvSpPr>
          <p:cNvPr id="13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손익센터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3746" name="Group 19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49685254"/>
              </p:ext>
            </p:extLst>
          </p:nvPr>
        </p:nvGraphicFramePr>
        <p:xfrm>
          <a:off x="488950" y="1557338"/>
          <a:ext cx="8856663" cy="4664180"/>
        </p:xfrm>
        <a:graphic>
          <a:graphicData uri="http://schemas.openxmlformats.org/drawingml/2006/table">
            <a:tbl>
              <a:tblPr/>
              <a:tblGrid>
                <a:gridCol w="2536825"/>
                <a:gridCol w="5062538"/>
                <a:gridCol w="1257300"/>
              </a:tblGrid>
              <a:tr h="376623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 흐름도 기능 설명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7015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 T-Code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4032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Profit Center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신규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변경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폐쇄여부</a:t>
                      </a:r>
                    </a:p>
                  </a:txBody>
                  <a:tcPr marT="45719" marB="45719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정기 조직개편 혹은 기중의 인사나 조직의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변경시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Profit Center(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손익센터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를 신규 생성해야 할 지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기존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Profit Center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의 변경 또는 폐쇄조치가 필요한지 여부를 결정함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수작업</a:t>
                      </a:r>
                      <a:endParaRPr kumimoji="1" lang="en-US" altLang="ko-KR" sz="11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45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Profit Center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생성</a:t>
                      </a:r>
                    </a:p>
                  </a:txBody>
                  <a:tcPr marT="45719" marB="45719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영업팀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신설 등 신규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Profit Center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필요시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Profit Center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를 생성함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신규 생성시 기존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Profit Center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그룹에 추가하거나 기존 그룹의 변경이 필요함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KE51</a:t>
                      </a: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45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Profit Center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변경</a:t>
                      </a:r>
                    </a:p>
                  </a:txBody>
                  <a:tcPr marT="45719" marB="45719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Profit Center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의 코드는 그대로 사용하고 이름만 변경되었을 경우 변경처리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KE52</a:t>
                      </a: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45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Profit Center 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잠금지시자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설정</a:t>
                      </a:r>
                    </a:p>
                  </a:txBody>
                  <a:tcPr marT="45719" marB="45719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더 이상 사용하지 않을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Profit Center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의 경우 손익센터 변경 화면에서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잠금지시자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설정 후 활성화 하여 저장함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*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반드시 활성화 처리 필요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KE52</a:t>
                      </a: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45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Profit Center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그룹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/>
                      </a:r>
                      <a:b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</a:b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생성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변경 여부</a:t>
                      </a:r>
                    </a:p>
                  </a:txBody>
                  <a:tcPr marT="45719" marB="45719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조직개편이나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Profit Center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신규생성 등에 의해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Profit Center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그룹이 생성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변경되어야 하는지 여부를 판단함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수작업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45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Profit Center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그룹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/>
                      </a:r>
                      <a:b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</a:b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생성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변경 </a:t>
                      </a:r>
                    </a:p>
                  </a:txBody>
                  <a:tcPr marT="45719" marB="45719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리포트 조회 목적 등으로 손익센터 그룹의 신규 생성이 필요할 경우 손익센터그룹 생성화면</a:t>
                      </a:r>
                      <a:r>
                        <a:rPr kumimoji="1" lang="en-US" altLang="ko-KR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(KCH1)</a:t>
                      </a:r>
                      <a:r>
                        <a:rPr kumimoji="1" lang="ko-KR" alt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에서 신규 생성함</a:t>
                      </a:r>
                      <a:r>
                        <a:rPr kumimoji="1" lang="en-US" altLang="ko-KR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/>
                      </a:r>
                      <a:br>
                        <a:rPr kumimoji="1" lang="en-US" altLang="ko-KR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</a:br>
                      <a:r>
                        <a:rPr kumimoji="1" lang="ko-KR" alt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손익센터그룹의 변경은 기존 손익센터그룹의 명칭을 변경하거나 그룹 아래 속한 손익센터를 삭제 또는 추가하기 위해 수행함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KCH1 / KCH2</a:t>
                      </a: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1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손익센터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9" name="Group 9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137156335"/>
              </p:ext>
            </p:extLst>
          </p:nvPr>
        </p:nvGraphicFramePr>
        <p:xfrm>
          <a:off x="538550" y="2078183"/>
          <a:ext cx="8842953" cy="3508466"/>
        </p:xfrm>
        <a:graphic>
          <a:graphicData uri="http://schemas.openxmlformats.org/drawingml/2006/table">
            <a:tbl>
              <a:tblPr/>
              <a:tblGrid>
                <a:gridCol w="2351377"/>
                <a:gridCol w="6491576"/>
              </a:tblGrid>
              <a:tr h="4013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구분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변화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Point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128172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프로세스 측면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조직별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손익분석을 위해 손익센터를 관리함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조직변경에 따라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Profit Center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코드가 변경될 경우 코드 유지보수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책임단위별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직접 발생한 경비와 배부받은 간접비별로 손익 산출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매출이 발생하는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Cost Center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는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1:1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로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Profit Center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생성함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영업팀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및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공장별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손익센터 생성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나머지 코스트센터는 본사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전사공통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),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영업간접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연구소로 나누어 손익센터에 지정함</a:t>
                      </a:r>
                    </a:p>
                  </a:txBody>
                  <a:tcPr marL="33237" marR="33237" marT="36007" marB="3600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05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시스템 측면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손익센터 코드체계는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1level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만 유의미 구분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하위레벨은 무의미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코드로 정의 </a:t>
                      </a:r>
                    </a:p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코스트센터와 손익센터는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n:1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로 대응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New-GL PCA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를 사용하므로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Profit Center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관련 리포트는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FI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의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New-GL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에서 확인해야 함</a:t>
                      </a:r>
                    </a:p>
                  </a:txBody>
                  <a:tcPr marL="33237" marR="33237" marT="36007" marB="3600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83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기타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조직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제도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업무 규칙 등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)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[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조직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]</a:t>
                      </a:r>
                    </a:p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조직변경에 따른 손익센터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(Profit Center)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및 손익센터 그룹의 조정은 전략기획실에서 수행</a:t>
                      </a:r>
                    </a:p>
                  </a:txBody>
                  <a:tcPr marL="33237" marR="33237" marT="36007" marB="3600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" name="제목 1"/>
          <p:cNvSpPr txBox="1">
            <a:spLocks/>
          </p:cNvSpPr>
          <p:nvPr/>
        </p:nvSpPr>
        <p:spPr>
          <a:xfrm>
            <a:off x="534307" y="1340684"/>
            <a:ext cx="6984206" cy="638944"/>
          </a:xfrm>
          <a:prstGeom prst="rect">
            <a:avLst/>
          </a:prstGeom>
        </p:spPr>
        <p:txBody>
          <a:bodyPr wrap="none" anchor="b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SG" sz="18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To-Be </a:t>
            </a:r>
            <a:r>
              <a:rPr kumimoji="0" lang="ko-KR" altLang="en-US" sz="18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변화 </a:t>
            </a:r>
            <a:r>
              <a:rPr kumimoji="0" lang="en-US" altLang="zh-SG" sz="18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Point</a:t>
            </a:r>
            <a:endParaRPr kumimoji="0" lang="en-US" altLang="zh-SG" sz="18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13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손익센터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err="1" smtClean="0"/>
              <a:t>특성값</a:t>
            </a:r>
            <a:r>
              <a:rPr lang="en-US" altLang="ko-KR" dirty="0" smtClean="0"/>
              <a:t>(PA)</a:t>
            </a:r>
            <a:endParaRPr lang="ko-KR" altLang="en-US" dirty="0" smtClean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953604" y="1449826"/>
            <a:ext cx="225683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특성값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(PA)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생성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/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변경 및 관리</a:t>
            </a:r>
            <a:endParaRPr lang="ko-KR" altLang="en-US" b="1" dirty="0"/>
          </a:p>
        </p:txBody>
      </p:sp>
      <p:pic>
        <p:nvPicPr>
          <p:cNvPr id="2846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26487" y="2077750"/>
            <a:ext cx="6581775" cy="353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073890" y="1449826"/>
            <a:ext cx="143609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* </a:t>
            </a:r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특성값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(PA)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관리</a:t>
            </a:r>
            <a:endParaRPr lang="ko-KR" altLang="en-US" b="1" dirty="0"/>
          </a:p>
        </p:txBody>
      </p:sp>
      <p:sp>
        <p:nvSpPr>
          <p:cNvPr id="12" name="직사각형 11"/>
          <p:cNvSpPr/>
          <p:nvPr/>
        </p:nvSpPr>
        <p:spPr>
          <a:xfrm>
            <a:off x="1098949" y="1787785"/>
            <a:ext cx="6976271" cy="43581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값 필드는 특성의 실제 값으로 금액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수량을 표시할 수 있으며 하나의 값 필드는 금액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수량 중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/>
            </a:r>
            <a:b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</a:b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하나만 선택할 수 있음</a:t>
            </a:r>
            <a:endParaRPr kumimoji="1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endParaRPr kumimoji="1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 latinLnBrk="1">
              <a:lnSpc>
                <a:spcPts val="2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영업이익 레벨로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Value Field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를 생성함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/>
            </a:r>
            <a:b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</a:b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매출액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매출원가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1" lang="ko-KR" altLang="en-US" dirty="0" err="1" smtClean="0">
                <a:latin typeface="맑은 고딕" pitchFamily="50" charset="-127"/>
                <a:ea typeface="맑은 고딕" pitchFamily="50" charset="-127"/>
              </a:rPr>
              <a:t>판관비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기타수익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기타비용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/>
            </a:r>
            <a:b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</a:b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매출원가는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Cost Component </a:t>
            </a:r>
            <a:r>
              <a:rPr kumimoji="1" lang="en-US" altLang="ko-KR" dirty="0" err="1" smtClean="0">
                <a:latin typeface="맑은 고딕" pitchFamily="50" charset="-127"/>
                <a:ea typeface="맑은 고딕" pitchFamily="50" charset="-127"/>
              </a:rPr>
              <a:t>Strucure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구조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주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보조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에 따라 표준 및 실적 값필드를 각각 생성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/>
            </a:r>
            <a:b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</a:b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하고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관세환급 등 매출원가조정항목은 실적용 </a:t>
            </a:r>
            <a:r>
              <a:rPr kumimoji="1" lang="ko-KR" altLang="en-US" dirty="0" err="1" smtClean="0">
                <a:latin typeface="맑은 고딕" pitchFamily="50" charset="-127"/>
                <a:ea typeface="맑은 고딕" pitchFamily="50" charset="-127"/>
              </a:rPr>
              <a:t>값필드로만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 생성함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.</a:t>
            </a:r>
            <a:b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</a:b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매출액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1" lang="ko-KR" altLang="en-US" dirty="0" err="1" smtClean="0">
                <a:latin typeface="맑은 고딕" pitchFamily="50" charset="-127"/>
                <a:ea typeface="맑은 고딕" pitchFamily="50" charset="-127"/>
              </a:rPr>
              <a:t>판관비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기타수익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기타비용 항목은 손익보고 양식을 따름</a:t>
            </a:r>
            <a:endParaRPr kumimoji="1"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endParaRPr kumimoji="1" lang="ko-KR" altLang="en-US" dirty="0" smtClean="0"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</a:rPr>
              <a:t>계산가능한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 항목은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</a:rPr>
              <a:t>매출총이익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 등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은 값필드로 생성할 필요가 없음</a:t>
            </a:r>
            <a:endParaRPr kumimoji="1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endParaRPr kumimoji="1" lang="ko-KR" altLang="en-US" b="1" dirty="0" smtClean="0"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 latinLnBrk="1">
              <a:lnSpc>
                <a:spcPts val="2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새로운 </a:t>
            </a:r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</a:rPr>
              <a:t>값필드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 생성 시 경영단위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(Operating Concern)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환경을 재설정 함</a:t>
            </a:r>
            <a:b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</a:b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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경영단위 재설정 시 영업 매출 등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PA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관련된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Transaction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이 발생되지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/>
            </a:r>
            <a:b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</a:b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   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않으므로 타 모듈 작업시간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(Foreground, Background)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을 고려하여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/>
            </a:r>
            <a:b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</a:b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   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경영단위를 수정해야 함</a:t>
            </a:r>
            <a:endParaRPr kumimoji="1"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endParaRPr kumimoji="1" lang="ko-KR" altLang="en-US" dirty="0" smtClean="0"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새로운 값 필드의 생성 필요 시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CO-PA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에 배부 및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PA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기표를 위한 배부구조 및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PA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전송 구조를 수정해야 함</a:t>
            </a:r>
          </a:p>
        </p:txBody>
      </p:sp>
      <p:sp>
        <p:nvSpPr>
          <p:cNvPr id="13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err="1" smtClean="0"/>
              <a:t>특성값</a:t>
            </a:r>
            <a:r>
              <a:rPr lang="en-US" altLang="ko-KR" dirty="0" smtClean="0"/>
              <a:t>(PA)</a:t>
            </a:r>
            <a:endParaRPr lang="ko-KR" altLang="en-US" dirty="0" smtClean="0"/>
          </a:p>
          <a:p>
            <a:pPr marL="0" indent="0">
              <a:buNone/>
            </a:pPr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3746" name="Group 19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49685254"/>
              </p:ext>
            </p:extLst>
          </p:nvPr>
        </p:nvGraphicFramePr>
        <p:xfrm>
          <a:off x="488950" y="1557338"/>
          <a:ext cx="8856663" cy="3359175"/>
        </p:xfrm>
        <a:graphic>
          <a:graphicData uri="http://schemas.openxmlformats.org/drawingml/2006/table">
            <a:tbl>
              <a:tblPr/>
              <a:tblGrid>
                <a:gridCol w="2536825"/>
                <a:gridCol w="5062538"/>
                <a:gridCol w="1257300"/>
              </a:tblGrid>
              <a:tr h="376623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 흐름도 기능 설명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7015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 T-Code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4032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>
                          <a:tab pos="1028700" algn="l"/>
                        </a:tabLst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분석실시</a:t>
                      </a:r>
                    </a:p>
                  </a:txBody>
                  <a:tcPr marL="36000" marR="36000" marT="35992" marB="35992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>
                          <a:tab pos="1028700" algn="l"/>
                        </a:tabLst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다차원 수익성 분석 리포트 실행</a:t>
                      </a:r>
                    </a:p>
                  </a:txBody>
                  <a:tcPr marL="36000" marR="36000" marT="35992" marB="3599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윤고딕130" pitchFamily="18" charset="-127"/>
                        </a:rPr>
                        <a:t>KE30</a:t>
                      </a:r>
                    </a:p>
                  </a:txBody>
                  <a:tcPr marL="36000" marR="36000" marT="35992" marB="3599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45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>
                          <a:tab pos="1028700" algn="l"/>
                        </a:tabLst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신규 값필드 생성</a:t>
                      </a:r>
                    </a:p>
                  </a:txBody>
                  <a:tcPr marL="36000" marR="36000" marT="35992" marB="35992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>
                          <a:tab pos="1028700" algn="l"/>
                        </a:tabLst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기존 값필드로 분석이 불가능한 경우 신규로 값필드 생성</a:t>
                      </a:r>
                    </a:p>
                  </a:txBody>
                  <a:tcPr marL="36000" marR="36000" marT="35992" marB="3599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윤고딕130" pitchFamily="18" charset="-127"/>
                        </a:rPr>
                        <a:t>KEA6</a:t>
                      </a:r>
                    </a:p>
                  </a:txBody>
                  <a:tcPr marL="36000" marR="36000" marT="35992" marB="3599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45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>
                          <a:tab pos="1028700" algn="l"/>
                        </a:tabLst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경영단위 재설정</a:t>
                      </a:r>
                    </a:p>
                  </a:txBody>
                  <a:tcPr marL="36000" marR="36000" marT="35992" marB="35992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>
                          <a:tab pos="1028700" algn="l"/>
                        </a:tabLst>
                        <a:defRPr/>
                      </a:pP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신규로 생성된 값필드를 경영단위에 지정하고 경영단위를 활성화 시킴</a:t>
                      </a:r>
                    </a:p>
                  </a:txBody>
                  <a:tcPr marL="36000" marR="36000" marT="35992" marB="3599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윤고딕130" pitchFamily="18" charset="-127"/>
                        </a:rPr>
                        <a:t>KEA0</a:t>
                      </a:r>
                    </a:p>
                  </a:txBody>
                  <a:tcPr marL="36000" marR="36000" marT="35992" marB="3599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457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>
                          <a:tab pos="1028700" algn="l"/>
                        </a:tabLst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배부구조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수정</a:t>
                      </a: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000" marR="36000" marT="35992" marB="35992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>
                          <a:tab pos="1028700" algn="l"/>
                        </a:tabLst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PA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배부를 위해 계정과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mapping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되는 값필드 수정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000" marR="36000" marT="35992" marB="3599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윤고딕130" pitchFamily="18" charset="-127"/>
                        </a:rPr>
                        <a:t>KSES</a:t>
                      </a:r>
                    </a:p>
                  </a:txBody>
                  <a:tcPr marL="36000" marR="36000" marT="35992" marB="3599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45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>
                          <a:tab pos="1028700" algn="l"/>
                        </a:tabLst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PA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전송구조 수정</a:t>
                      </a:r>
                    </a:p>
                  </a:txBody>
                  <a:tcPr marL="36000" marR="36000" marT="35992" marB="35992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>
                          <a:tab pos="1028700" algn="l"/>
                        </a:tabLst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PA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기표를 위해 계정과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mapping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되는 값필드 수정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000" marR="36000" marT="35992" marB="3599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윤고딕130" pitchFamily="18" charset="-127"/>
                          <a:cs typeface="Times New Roman" pitchFamily="18" charset="0"/>
                        </a:rPr>
                        <a:t>KEI2</a:t>
                      </a:r>
                    </a:p>
                  </a:txBody>
                  <a:tcPr marL="36000" marR="36000" marT="35992" marB="3599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45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>
                          <a:tab pos="1028700" algn="l"/>
                        </a:tabLst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리포트 생성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변경</a:t>
                      </a:r>
                    </a:p>
                  </a:txBody>
                  <a:tcPr marL="36000" marR="36000" marT="35992" marB="35992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>
                          <a:tab pos="1028700" algn="l"/>
                        </a:tabLst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신규로 생성된 특성별 리포트를 위해 기존의 리포트를 수정함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>
                          <a:tab pos="1028700" algn="l"/>
                        </a:tabLst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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조회 값필드 추가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sym typeface="Wingdings" pitchFamily="2" charset="2"/>
                        </a:rPr>
                        <a:t>필요 시 신규 리포트 생성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000" marR="36000" marT="35992" marB="3599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윤고딕130" pitchFamily="18" charset="-127"/>
                          <a:cs typeface="Times New Roman" pitchFamily="18" charset="0"/>
                        </a:rPr>
                        <a:t>KE31/KE32</a:t>
                      </a:r>
                    </a:p>
                  </a:txBody>
                  <a:tcPr marL="36000" marR="36000" marT="35992" marB="3599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1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손익센터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9" name="Group 9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137156335"/>
              </p:ext>
            </p:extLst>
          </p:nvPr>
        </p:nvGraphicFramePr>
        <p:xfrm>
          <a:off x="538550" y="2078183"/>
          <a:ext cx="8842953" cy="3642578"/>
        </p:xfrm>
        <a:graphic>
          <a:graphicData uri="http://schemas.openxmlformats.org/drawingml/2006/table">
            <a:tbl>
              <a:tblPr/>
              <a:tblGrid>
                <a:gridCol w="2351377"/>
                <a:gridCol w="6491576"/>
              </a:tblGrid>
              <a:tr h="4013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구분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변화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Point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128172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프로세스 측면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계정관련 이외의 항목은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값필드로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관리하지 않고 특성으로 관리함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용량 등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)</a:t>
                      </a:r>
                    </a:p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매출원가 차이 분석을 위해 원가구성항목별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값필드를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표준 및 실제 값을 가지는 것으로 각각 생성하고 차이를 비교함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3237" marR="33237" marT="36007" marB="3600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05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시스템 측면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상세 계정의 그룹 단위의 값필드로 수익성 분석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/>
                      </a:r>
                      <a:b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</a:b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-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손익보고용 양식의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Grouping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항목으로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값필드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생성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제품매출원가용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값필드는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제품매출원가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Total(1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개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),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주원가구성항목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(18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개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)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와 보조원가구성항목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(18)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개를 표준 및 실제 저장용으로 각각 생성함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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전체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74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개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3237" marR="33237" marT="36007" marB="3600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83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기타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조직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제도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업무 규칙 등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)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3237" marR="33237" marT="36007" marB="3600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" name="제목 1"/>
          <p:cNvSpPr txBox="1">
            <a:spLocks/>
          </p:cNvSpPr>
          <p:nvPr/>
        </p:nvSpPr>
        <p:spPr>
          <a:xfrm>
            <a:off x="534307" y="1340684"/>
            <a:ext cx="6984206" cy="638944"/>
          </a:xfrm>
          <a:prstGeom prst="rect">
            <a:avLst/>
          </a:prstGeom>
        </p:spPr>
        <p:txBody>
          <a:bodyPr wrap="none" anchor="b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SG" sz="18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To-Be </a:t>
            </a:r>
            <a:r>
              <a:rPr kumimoji="0" lang="ko-KR" altLang="en-US" sz="18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변화 </a:t>
            </a:r>
            <a:r>
              <a:rPr kumimoji="0" lang="en-US" altLang="zh-SG" sz="18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Point</a:t>
            </a:r>
            <a:endParaRPr kumimoji="0" lang="en-US" altLang="zh-SG" sz="18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13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손익센터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4757" name="Group 181"/>
          <p:cNvGraphicFramePr>
            <a:graphicFrameLocks noGrp="1"/>
          </p:cNvGraphicFramePr>
          <p:nvPr/>
        </p:nvGraphicFramePr>
        <p:xfrm>
          <a:off x="631825" y="2060575"/>
          <a:ext cx="8528050" cy="3903705"/>
        </p:xfrm>
        <a:graphic>
          <a:graphicData uri="http://schemas.openxmlformats.org/drawingml/2006/table">
            <a:tbl>
              <a:tblPr/>
              <a:tblGrid>
                <a:gridCol w="712788"/>
                <a:gridCol w="2087562"/>
                <a:gridCol w="3194256"/>
                <a:gridCol w="2533444"/>
              </a:tblGrid>
              <a:tr h="32016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66408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원가요소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1000" b="0" i="0" u="none" strike="noStrike" dirty="0" smtClean="0">
                          <a:latin typeface="+mn-lt"/>
                        </a:rPr>
                        <a:t>ZCOR0090</a:t>
                      </a:r>
                    </a:p>
                    <a:p>
                      <a:pPr algn="l" fontAlgn="b"/>
                      <a:r>
                        <a:rPr lang="en-US" altLang="ko-KR" sz="1000" b="0" i="0" u="none" strike="noStrike" dirty="0" smtClean="0">
                          <a:latin typeface="+mn-lt"/>
                        </a:rPr>
                        <a:t>KA01, KA06, KA02, KA03, KA04, KA05, KA23, KA24, </a:t>
                      </a:r>
                    </a:p>
                    <a:p>
                      <a:pPr algn="l" fontAlgn="b"/>
                      <a:r>
                        <a:rPr lang="en-US" altLang="ko-KR" sz="1000" b="0" i="0" u="none" strike="noStrike" dirty="0" smtClean="0">
                          <a:latin typeface="+mn-lt"/>
                        </a:rPr>
                        <a:t>KAH1,KAH2, KAH3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559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코스트센터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1000" b="0" i="0" u="none" strike="noStrike" dirty="0" smtClean="0">
                          <a:latin typeface="+mn-lt"/>
                        </a:rPr>
                        <a:t>KS01, KS02, KS03, KS04, KS05</a:t>
                      </a:r>
                    </a:p>
                    <a:p>
                      <a:pPr algn="l" fontAlgn="b"/>
                      <a:r>
                        <a:rPr lang="en-US" altLang="ko-KR" sz="1000" b="0" i="0" u="none" strike="noStrike" dirty="0" smtClean="0">
                          <a:latin typeface="+mn-lt"/>
                        </a:rPr>
                        <a:t>KS12, KS13, KS14, OKEON, OKENN</a:t>
                      </a:r>
                    </a:p>
                    <a:p>
                      <a:pPr algn="l" fontAlgn="b"/>
                      <a:r>
                        <a:rPr lang="en-US" altLang="ko-KR" sz="1000" b="0" i="0" u="none" strike="noStrike" dirty="0" smtClean="0">
                          <a:latin typeface="+mn-lt"/>
                        </a:rPr>
                        <a:t>KSH1, KSH2, KSH3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009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액티비티유형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1000" b="0" i="0" u="none" strike="noStrike" dirty="0" smtClean="0">
                          <a:latin typeface="+mn-lt"/>
                        </a:rPr>
                        <a:t>KL01, KL02, KL03, KL04, KL05</a:t>
                      </a:r>
                    </a:p>
                    <a:p>
                      <a:pPr algn="l" fontAlgn="b"/>
                      <a:r>
                        <a:rPr lang="en-US" altLang="ko-KR" sz="1000" b="0" i="0" u="none" strike="noStrike" dirty="0" smtClean="0">
                          <a:latin typeface="+mn-lt"/>
                        </a:rPr>
                        <a:t>KL13, KL14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082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통계주요지표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1000" b="0" i="0" u="none" strike="noStrike" dirty="0" smtClean="0">
                          <a:latin typeface="+mn-lt"/>
                        </a:rPr>
                        <a:t>KK01, KK02, KK03,  KK03DEL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559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내부오더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1000" b="0" i="0" u="none" strike="noStrike" dirty="0" smtClean="0">
                          <a:latin typeface="+mn-lt"/>
                        </a:rPr>
                        <a:t>KO01, KO02, KO03</a:t>
                      </a:r>
                    </a:p>
                    <a:p>
                      <a:pPr algn="l" fontAlgn="b"/>
                      <a:r>
                        <a:rPr lang="en-US" altLang="ko-KR" sz="1000" b="0" i="0" u="none" strike="noStrike" dirty="0" smtClean="0">
                          <a:latin typeface="+mn-lt"/>
                        </a:rPr>
                        <a:t>ZCOC0020</a:t>
                      </a:r>
                    </a:p>
                    <a:p>
                      <a:pPr algn="l" fontAlgn="b"/>
                      <a:r>
                        <a:rPr lang="en-US" altLang="ko-KR" sz="1000" b="0" i="0" u="none" strike="noStrike" dirty="0" smtClean="0">
                          <a:latin typeface="+mn-lt"/>
                        </a:rPr>
                        <a:t>KOH1, KOH2, KOH3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408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손익센터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1000" b="0" i="0" u="none" strike="noStrike" dirty="0" smtClean="0">
                          <a:latin typeface="+mn-lt"/>
                        </a:rPr>
                        <a:t>KE51, KE52, KE53, KE54</a:t>
                      </a:r>
                    </a:p>
                    <a:p>
                      <a:pPr algn="l" fontAlgn="b"/>
                      <a:r>
                        <a:rPr lang="en-US" altLang="ko-KR" sz="1000" b="0" i="0" u="none" strike="noStrike" dirty="0" smtClean="0">
                          <a:latin typeface="+mn-lt"/>
                        </a:rPr>
                        <a:t>6KEA, KE55, KE56</a:t>
                      </a:r>
                    </a:p>
                    <a:p>
                      <a:pPr algn="l" fontAlgn="b"/>
                      <a:r>
                        <a:rPr lang="en-US" altLang="ko-KR" sz="1000" b="0" i="0" u="none" strike="noStrike" dirty="0" smtClean="0">
                          <a:latin typeface="+mn-lt"/>
                        </a:rPr>
                        <a:t>KCH6N, KCH5N</a:t>
                      </a:r>
                    </a:p>
                    <a:p>
                      <a:pPr algn="l" fontAlgn="b"/>
                      <a:r>
                        <a:rPr lang="en-US" altLang="ko-KR" sz="1000" b="0" i="0" u="none" strike="noStrike" dirty="0" smtClean="0">
                          <a:latin typeface="+mn-lt"/>
                        </a:rPr>
                        <a:t>KCH1, KCH2, KCH3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102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특성값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(PA)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0" i="0" u="none" strike="noStrike" dirty="0" smtClean="0">
                          <a:latin typeface="+mn-lt"/>
                        </a:rPr>
                        <a:t>KES1, KES2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기준정보</a:t>
            </a:r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조회조건을 기입하고 조회합니다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원가요소 또는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원가요소그룹를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기입합니다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원가요소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60000001 ~ 6999999)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을 클릭하거나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Enter,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조회를 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ZCOR0090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데이터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원가요소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개별처리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원가요소 체크 리포트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8257" y="1296061"/>
            <a:ext cx="5078878" cy="4122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원가요소</a:t>
            </a:r>
          </a:p>
        </p:txBody>
      </p:sp>
      <p:sp>
        <p:nvSpPr>
          <p:cNvPr id="10" name="Oval 4"/>
          <p:cNvSpPr>
            <a:spLocks noChangeArrowheads="1"/>
          </p:cNvSpPr>
          <p:nvPr/>
        </p:nvSpPr>
        <p:spPr bwMode="gray">
          <a:xfrm>
            <a:off x="5304978" y="1516324"/>
            <a:ext cx="228600" cy="219075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  <a:t>1</a:t>
            </a:r>
          </a:p>
        </p:txBody>
      </p:sp>
      <p:sp>
        <p:nvSpPr>
          <p:cNvPr id="11" name="Oval 4"/>
          <p:cNvSpPr>
            <a:spLocks noChangeArrowheads="1"/>
          </p:cNvSpPr>
          <p:nvPr/>
        </p:nvSpPr>
        <p:spPr bwMode="gray">
          <a:xfrm>
            <a:off x="5321007" y="2813283"/>
            <a:ext cx="228600" cy="219075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  <a:t>2</a:t>
            </a:r>
          </a:p>
        </p:txBody>
      </p:sp>
      <p:sp>
        <p:nvSpPr>
          <p:cNvPr id="12" name="Oval 4"/>
          <p:cNvSpPr>
            <a:spLocks noChangeArrowheads="1"/>
          </p:cNvSpPr>
          <p:nvPr/>
        </p:nvSpPr>
        <p:spPr bwMode="gray">
          <a:xfrm>
            <a:off x="116288" y="2691536"/>
            <a:ext cx="228600" cy="219075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  <a:t>1</a:t>
            </a:r>
          </a:p>
        </p:txBody>
      </p:sp>
      <p:sp>
        <p:nvSpPr>
          <p:cNvPr id="13" name="Oval 4"/>
          <p:cNvSpPr>
            <a:spLocks noChangeArrowheads="1"/>
          </p:cNvSpPr>
          <p:nvPr/>
        </p:nvSpPr>
        <p:spPr bwMode="gray">
          <a:xfrm>
            <a:off x="139772" y="1631675"/>
            <a:ext cx="228600" cy="219075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  <a:t>2</a:t>
            </a:r>
          </a:p>
        </p:txBody>
      </p:sp>
      <p:pic>
        <p:nvPicPr>
          <p:cNvPr id="14" name="Picture 6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5343" y="2824987"/>
            <a:ext cx="230188" cy="20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조회조건을 기입하고 조회합니다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원가요소를 기입합니다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원가요소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60000001 ~ 6999999)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Enter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후 조회를 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smtClean="0">
                          <a:latin typeface="맑은 고딕"/>
                        </a:rPr>
                        <a:t> KA03</a:t>
                      </a:r>
                      <a:endParaRPr lang="en-US" sz="1000" b="0" i="0" u="none" strike="noStrike" dirty="0">
                        <a:latin typeface="맑은 고딕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데이터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원가요소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개별처리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그림 4" descr="A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3169" y="1323657"/>
            <a:ext cx="5089138" cy="4103476"/>
          </a:xfrm>
          <a:prstGeom prst="rect">
            <a:avLst/>
          </a:prstGeom>
        </p:spPr>
      </p:pic>
      <p:sp>
        <p:nvSpPr>
          <p:cNvPr id="6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원가요소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조회조건을 기입하고 조회합니다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원가요소를 기입합니다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원가요소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60000001 ~ 6999999)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시계 모양을  클릭하여 조회를 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KA23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데이터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원가요소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일괄처리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그림 3" descr="Q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1342" y="1312332"/>
            <a:ext cx="5084374" cy="4123268"/>
          </a:xfrm>
          <a:prstGeom prst="rect">
            <a:avLst/>
          </a:prstGeom>
        </p:spPr>
      </p:pic>
      <p:sp>
        <p:nvSpPr>
          <p:cNvPr id="7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원가요소</a:t>
            </a:r>
          </a:p>
        </p:txBody>
      </p:sp>
      <p:sp>
        <p:nvSpPr>
          <p:cNvPr id="8" name="Oval 4"/>
          <p:cNvSpPr>
            <a:spLocks noChangeArrowheads="1"/>
          </p:cNvSpPr>
          <p:nvPr/>
        </p:nvSpPr>
        <p:spPr bwMode="gray">
          <a:xfrm>
            <a:off x="5281228" y="1314449"/>
            <a:ext cx="228600" cy="219075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  <a:t>1</a:t>
            </a:r>
          </a:p>
        </p:txBody>
      </p:sp>
      <p:sp>
        <p:nvSpPr>
          <p:cNvPr id="9" name="Oval 4"/>
          <p:cNvSpPr>
            <a:spLocks noChangeArrowheads="1"/>
          </p:cNvSpPr>
          <p:nvPr/>
        </p:nvSpPr>
        <p:spPr bwMode="gray">
          <a:xfrm>
            <a:off x="5297257" y="2492658"/>
            <a:ext cx="228600" cy="219075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  <a:t>2</a:t>
            </a:r>
          </a:p>
        </p:txBody>
      </p:sp>
      <p:sp>
        <p:nvSpPr>
          <p:cNvPr id="10" name="Oval 4"/>
          <p:cNvSpPr>
            <a:spLocks noChangeArrowheads="1"/>
          </p:cNvSpPr>
          <p:nvPr/>
        </p:nvSpPr>
        <p:spPr bwMode="gray">
          <a:xfrm>
            <a:off x="92538" y="2157161"/>
            <a:ext cx="228600" cy="219075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  <a:t>1</a:t>
            </a:r>
          </a:p>
        </p:txBody>
      </p:sp>
      <p:sp>
        <p:nvSpPr>
          <p:cNvPr id="11" name="Oval 4"/>
          <p:cNvSpPr>
            <a:spLocks noChangeArrowheads="1"/>
          </p:cNvSpPr>
          <p:nvPr/>
        </p:nvSpPr>
        <p:spPr bwMode="gray">
          <a:xfrm>
            <a:off x="116022" y="1643550"/>
            <a:ext cx="228600" cy="219075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  <a:t>2</a:t>
            </a: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20563" y="2718732"/>
            <a:ext cx="276225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조회조건을 기입하고 조회합니다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원가요소 그룹을 기입합니다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원가요소 그룹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Enter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또는 체크모양을  클릭하여 조회를 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KAH3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데이터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원가요소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원가요소 그룹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그림 3" descr="P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7393" y="1320799"/>
            <a:ext cx="5093607" cy="4092697"/>
          </a:xfrm>
          <a:prstGeom prst="rect">
            <a:avLst/>
          </a:prstGeom>
        </p:spPr>
      </p:pic>
      <p:pic>
        <p:nvPicPr>
          <p:cNvPr id="2856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36722" y="2102370"/>
            <a:ext cx="2642260" cy="2635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원가요소</a:t>
            </a:r>
          </a:p>
        </p:txBody>
      </p:sp>
      <p:sp>
        <p:nvSpPr>
          <p:cNvPr id="8" name="Oval 4"/>
          <p:cNvSpPr>
            <a:spLocks noChangeArrowheads="1"/>
          </p:cNvSpPr>
          <p:nvPr/>
        </p:nvSpPr>
        <p:spPr bwMode="gray">
          <a:xfrm>
            <a:off x="5281228" y="1314449"/>
            <a:ext cx="228600" cy="219075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  <a:t>1</a:t>
            </a: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32283" y="5229036"/>
            <a:ext cx="295275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146040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조회조건을 기입하고 조회합니다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코스트센터를 기입합니다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본사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경영관리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1XXXX,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2XXXXX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광주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3XXXXX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창원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4XXXXX)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Enter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또는 체크모양을  클릭하여 조회를 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KS03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데이터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코스트센터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개별처리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그림 4" descr="I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8210" y="1320801"/>
            <a:ext cx="5067390" cy="4097868"/>
          </a:xfrm>
          <a:prstGeom prst="rect">
            <a:avLst/>
          </a:prstGeom>
        </p:spPr>
      </p:pic>
      <p:sp>
        <p:nvSpPr>
          <p:cNvPr id="6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코스트센터</a:t>
            </a:r>
          </a:p>
        </p:txBody>
      </p:sp>
      <p:pic>
        <p:nvPicPr>
          <p:cNvPr id="28979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70655" y="2505743"/>
            <a:ext cx="3770230" cy="2196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979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56033" y="5074661"/>
            <a:ext cx="295275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조회조건을 기입하고 조회합니다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코스트센터 범위를 기입합니다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본사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경영관리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10001 ~ 19999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20001 ~ 29999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광주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30001 ~ 39999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창원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40001 ~ 49999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시계모양을  클릭하여 조회를 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KS13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데이터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코스트센터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일괄처리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코스트센터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데이터 리포트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그림 3" descr="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5223" y="1286935"/>
            <a:ext cx="5097309" cy="4131732"/>
          </a:xfrm>
          <a:prstGeom prst="rect">
            <a:avLst/>
          </a:prstGeom>
        </p:spPr>
      </p:pic>
      <p:sp>
        <p:nvSpPr>
          <p:cNvPr id="5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코스트센터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20563" y="2932482"/>
            <a:ext cx="276225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코스트센터의 표준계층구조를  조회합니다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OKENN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데이터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코스트센터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표준계층구조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그림 3" descr="Z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60" y="1303867"/>
            <a:ext cx="5082639" cy="4135031"/>
          </a:xfrm>
          <a:prstGeom prst="rect">
            <a:avLst/>
          </a:prstGeom>
        </p:spPr>
      </p:pic>
      <p:sp>
        <p:nvSpPr>
          <p:cNvPr id="5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코스트센터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조회조건을 기입하고 조회합니다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코스트센터 그룹을 기입합니다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코스트센터 그룹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Enter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또는 체크모양을  클릭하여 조회를 합니다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KSH3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데이터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코스트센터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코스트센터 그룹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그림 3" descr="A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3078" y="1312333"/>
            <a:ext cx="5097922" cy="4114800"/>
          </a:xfrm>
          <a:prstGeom prst="rect">
            <a:avLst/>
          </a:prstGeom>
        </p:spPr>
      </p:pic>
      <p:sp>
        <p:nvSpPr>
          <p:cNvPr id="5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코스트센터</a:t>
            </a: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08532" y="4920282"/>
            <a:ext cx="295275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979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18352" y="2078182"/>
            <a:ext cx="2482500" cy="26125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조회조건을 기입하고 조회합니다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액티비티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유형을 기입합니다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Enter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또는 체크모양을  클릭하여 조회를 합니다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KL03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데이터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액티비티유형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개별처리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그림 3" descr="W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7911" y="1315177"/>
            <a:ext cx="5086156" cy="4111956"/>
          </a:xfrm>
          <a:prstGeom prst="rect">
            <a:avLst/>
          </a:prstGeom>
        </p:spPr>
      </p:pic>
      <p:sp>
        <p:nvSpPr>
          <p:cNvPr id="5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err="1" smtClean="0"/>
              <a:t>액티비티유형</a:t>
            </a:r>
            <a:endParaRPr lang="ko-KR" altLang="en-US" dirty="0" smtClean="0"/>
          </a:p>
        </p:txBody>
      </p:sp>
      <p:pic>
        <p:nvPicPr>
          <p:cNvPr id="29081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8944" y="1951140"/>
            <a:ext cx="3619500" cy="226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08532" y="4789657"/>
            <a:ext cx="295275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조회조건을 기입하고 조회합니다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액티비티유형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범위를 기입합니다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(1000 ~ 3000)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시계모양을  클릭하여 조회를 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KL13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데이터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액티비티유형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일괄처리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그림 4" descr="Z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3078" y="1312469"/>
            <a:ext cx="5058887" cy="4106197"/>
          </a:xfrm>
          <a:prstGeom prst="rect">
            <a:avLst/>
          </a:prstGeom>
        </p:spPr>
      </p:pic>
      <p:sp>
        <p:nvSpPr>
          <p:cNvPr id="6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err="1" smtClean="0"/>
              <a:t>액티비티유형</a:t>
            </a:r>
            <a:endParaRPr lang="ko-KR" altLang="en-US" dirty="0" smtClean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20563" y="3253107"/>
            <a:ext cx="276225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146040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조회조건을 기입하고 조회합니다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Enter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또는 체크모양을  클릭하여 조회를 합니다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KK03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데이터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통계주요지표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그림 3" descr="Z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1544" y="1316807"/>
            <a:ext cx="5070763" cy="4101860"/>
          </a:xfrm>
          <a:prstGeom prst="rect">
            <a:avLst/>
          </a:prstGeom>
        </p:spPr>
      </p:pic>
      <p:sp>
        <p:nvSpPr>
          <p:cNvPr id="5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통계주요지표</a:t>
            </a:r>
          </a:p>
        </p:txBody>
      </p:sp>
      <p:pic>
        <p:nvPicPr>
          <p:cNvPr id="29184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68849" y="1550028"/>
            <a:ext cx="1544471" cy="29269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08532" y="4611532"/>
            <a:ext cx="295275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조회조건을 기입하고 조회합니다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Enter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또는 체크모양을  클릭하여 조회를 합니다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KO03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데이터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내부오더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그림 3" descr="A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9668" y="1311812"/>
            <a:ext cx="5075932" cy="4082994"/>
          </a:xfrm>
          <a:prstGeom prst="rect">
            <a:avLst/>
          </a:prstGeom>
        </p:spPr>
      </p:pic>
      <p:sp>
        <p:nvSpPr>
          <p:cNvPr id="5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err="1" smtClean="0"/>
              <a:t>내부오더</a:t>
            </a:r>
            <a:endParaRPr lang="ko-KR" altLang="en-US" dirty="0" smtClean="0"/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32283" y="2200841"/>
            <a:ext cx="295275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146040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조회조건을 기입하고 조회합니다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손익센터 범위를 기입합니다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(10001 ~ 50001)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시계모양을  클릭하여 조회를 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KE55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데이터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손익센터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일괄처리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데이터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그림 4" descr="P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2878" y="1312334"/>
            <a:ext cx="5108122" cy="4123266"/>
          </a:xfrm>
          <a:prstGeom prst="rect">
            <a:avLst/>
          </a:prstGeom>
        </p:spPr>
      </p:pic>
      <p:sp>
        <p:nvSpPr>
          <p:cNvPr id="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손익센터</a:t>
            </a:r>
          </a:p>
        </p:txBody>
      </p:sp>
      <p:pic>
        <p:nvPicPr>
          <p:cNvPr id="29286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1001" y="2054434"/>
            <a:ext cx="1940616" cy="296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86817" y="5366905"/>
            <a:ext cx="276225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손익센터의 회사코드를 지정 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KE56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데이터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손익센터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일괄처리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회사 코드 지정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그림 3" descr="Z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6485" y="1317479"/>
            <a:ext cx="5077581" cy="4085794"/>
          </a:xfrm>
          <a:prstGeom prst="rect">
            <a:avLst/>
          </a:prstGeom>
        </p:spPr>
      </p:pic>
      <p:sp>
        <p:nvSpPr>
          <p:cNvPr id="5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손익센터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손익센터의 표준계층구조를 조회 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KCH6N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데이터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손익센터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표준계층구조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그림 3" descr="Q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7911" y="1309096"/>
            <a:ext cx="5077689" cy="4134970"/>
          </a:xfrm>
          <a:prstGeom prst="rect">
            <a:avLst/>
          </a:prstGeom>
        </p:spPr>
      </p:pic>
      <p:sp>
        <p:nvSpPr>
          <p:cNvPr id="5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손익센터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146040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조회조건을 기입하고 조회합니다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손익센터센터 그룹을 기입합니다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손익센터 그룹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Enter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또는 체크모양을  클릭하여 조회를 합니다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KCH3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데이터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손익센터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손익센터 그룹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그림 3" descr="Z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3077" y="1302134"/>
            <a:ext cx="5080989" cy="4116532"/>
          </a:xfrm>
          <a:prstGeom prst="rect">
            <a:avLst/>
          </a:prstGeom>
        </p:spPr>
      </p:pic>
      <p:sp>
        <p:nvSpPr>
          <p:cNvPr id="5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손익센터</a:t>
            </a: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08532" y="4932165"/>
            <a:ext cx="295275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389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65656" y="2154134"/>
            <a:ext cx="1323913" cy="25247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기준정보의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PA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특성값을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조회합니다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KES2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데이터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특성 값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특성 값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그림 4" descr="IP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3157" y="1311764"/>
            <a:ext cx="5082443" cy="4106901"/>
          </a:xfrm>
          <a:prstGeom prst="rect">
            <a:avLst/>
          </a:prstGeom>
        </p:spPr>
      </p:pic>
      <p:sp>
        <p:nvSpPr>
          <p:cNvPr id="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err="1" smtClean="0"/>
              <a:t>특성값</a:t>
            </a:r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2852381" y="2770498"/>
            <a:ext cx="444544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>
                <a:latin typeface="Constantia" pitchFamily="18" charset="0"/>
                <a:ea typeface="맑은 고딕" pitchFamily="50" charset="-127"/>
              </a:rPr>
              <a:t>End of Document</a:t>
            </a:r>
            <a:endParaRPr lang="en-US" sz="4000" b="1" dirty="0">
              <a:latin typeface="Constantia" pitchFamily="18" charset="0"/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3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4.xml><?xml version="1.0" encoding="utf-8"?>
<a:theme xmlns:a="http://schemas.openxmlformats.org/drawingml/2006/main" name="4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5.xml><?xml version="1.0" encoding="utf-8"?>
<a:theme xmlns:a="http://schemas.openxmlformats.org/drawingml/2006/main" name="2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6.xml><?xml version="1.0" encoding="utf-8"?>
<a:theme xmlns:a="http://schemas.openxmlformats.org/drawingml/2006/main" name="5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7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13400</TotalTime>
  <Words>4601</Words>
  <Application>Microsoft Office PowerPoint</Application>
  <PresentationFormat>A4 용지(210x297mm)</PresentationFormat>
  <Paragraphs>1123</Paragraphs>
  <Slides>61</Slides>
  <Notes>2</Notes>
  <HiddenSlides>0</HiddenSlides>
  <MMClips>0</MMClips>
  <ScaleCrop>false</ScaleCrop>
  <HeadingPairs>
    <vt:vector size="6" baseType="variant">
      <vt:variant>
        <vt:lpstr>테마</vt:lpstr>
      </vt:variant>
      <vt:variant>
        <vt:i4>6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61</vt:i4>
      </vt:variant>
    </vt:vector>
  </HeadingPairs>
  <TitlesOfParts>
    <vt:vector size="68" baseType="lpstr">
      <vt:lpstr>Office Theme</vt:lpstr>
      <vt:lpstr>1_Office Theme</vt:lpstr>
      <vt:lpstr>3_Office Theme</vt:lpstr>
      <vt:lpstr>4_Office Theme</vt:lpstr>
      <vt:lpstr>2_Office Theme</vt:lpstr>
      <vt:lpstr>5_Office Theme</vt:lpstr>
      <vt:lpstr>비트맵 이미지</vt:lpstr>
      <vt:lpstr>슬라이드 0</vt:lpstr>
      <vt:lpstr>문서 개정 이력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슬라이드 43</vt:lpstr>
      <vt:lpstr>슬라이드 44</vt:lpstr>
      <vt:lpstr>슬라이드 45</vt:lpstr>
      <vt:lpstr>슬라이드 46</vt:lpstr>
      <vt:lpstr>슬라이드 47</vt:lpstr>
      <vt:lpstr>슬라이드 48</vt:lpstr>
      <vt:lpstr>슬라이드 49</vt:lpstr>
      <vt:lpstr>슬라이드 50</vt:lpstr>
      <vt:lpstr>슬라이드 51</vt:lpstr>
      <vt:lpstr>슬라이드 52</vt:lpstr>
      <vt:lpstr>슬라이드 53</vt:lpstr>
      <vt:lpstr>슬라이드 54</vt:lpstr>
      <vt:lpstr>슬라이드 55</vt:lpstr>
      <vt:lpstr>슬라이드 56</vt:lpstr>
      <vt:lpstr>슬라이드 57</vt:lpstr>
      <vt:lpstr>슬라이드 58</vt:lpstr>
      <vt:lpstr>슬라이드 59</vt:lpstr>
      <vt:lpstr>슬라이드 60</vt:lpstr>
    </vt:vector>
  </TitlesOfParts>
  <Company>doosan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gbattery</cp:lastModifiedBy>
  <cp:revision>452</cp:revision>
  <cp:lastPrinted>2006-08-30T13:33:06Z</cp:lastPrinted>
  <dcterms:created xsi:type="dcterms:W3CDTF">2008-05-17T00:48:54Z</dcterms:created>
  <dcterms:modified xsi:type="dcterms:W3CDTF">2013-03-30T08:15:17Z</dcterms:modified>
</cp:coreProperties>
</file>