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1.xml" ContentType="application/vnd.openxmlformats-officedocument.presentationml.tags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26"/>
  </p:notesMasterIdLst>
  <p:handoutMasterIdLst>
    <p:handoutMasterId r:id="rId27"/>
  </p:handoutMasterIdLst>
  <p:sldIdLst>
    <p:sldId id="374" r:id="rId3"/>
    <p:sldId id="375" r:id="rId4"/>
    <p:sldId id="377" r:id="rId5"/>
    <p:sldId id="379" r:id="rId6"/>
    <p:sldId id="479" r:id="rId7"/>
    <p:sldId id="480" r:id="rId8"/>
    <p:sldId id="481" r:id="rId9"/>
    <p:sldId id="488" r:id="rId10"/>
    <p:sldId id="489" r:id="rId11"/>
    <p:sldId id="482" r:id="rId12"/>
    <p:sldId id="483" r:id="rId13"/>
    <p:sldId id="492" r:id="rId14"/>
    <p:sldId id="491" r:id="rId15"/>
    <p:sldId id="493" r:id="rId16"/>
    <p:sldId id="494" r:id="rId17"/>
    <p:sldId id="495" r:id="rId18"/>
    <p:sldId id="497" r:id="rId19"/>
    <p:sldId id="496" r:id="rId20"/>
    <p:sldId id="490" r:id="rId21"/>
    <p:sldId id="484" r:id="rId22"/>
    <p:sldId id="485" r:id="rId23"/>
    <p:sldId id="486" r:id="rId24"/>
    <p:sldId id="487" r:id="rId25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4523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141">
          <p15:clr>
            <a:srgbClr val="A4A3A4"/>
          </p15:clr>
        </p15:guide>
        <p15:guide id="2" pos="312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0000"/>
    <a:srgbClr val="333333"/>
    <a:srgbClr val="0083CD"/>
    <a:srgbClr val="EAEAEA"/>
    <a:srgbClr val="103991"/>
    <a:srgbClr val="808080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809" autoAdjust="0"/>
    <p:restoredTop sz="97138" autoAdjust="0"/>
  </p:normalViewPr>
  <p:slideViewPr>
    <p:cSldViewPr snapToGrid="0" showGuides="1">
      <p:cViewPr>
        <p:scale>
          <a:sx n="110" d="100"/>
          <a:sy n="110" d="100"/>
        </p:scale>
        <p:origin x="-696" y="-618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0023" cy="18002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625402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635896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2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786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73315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39487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9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052" name="Picture 1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7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/>
          <p:nvPr/>
        </p:nvSpPr>
        <p:spPr>
          <a:xfrm>
            <a:off x="1397910" y="3580301"/>
            <a:ext cx="71101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ko-KR" altLang="en-US" sz="30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사용자 교육 </a:t>
            </a:r>
            <a:r>
              <a:rPr lang="ko-KR" altLang="en-US" sz="3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매뉴얼</a:t>
            </a:r>
            <a:endParaRPr lang="en-US" altLang="ko-KR" sz="30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ko-KR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 CO</a:t>
            </a:r>
            <a:r>
              <a:rPr lang="ko-KR" altLang="en-US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</a:t>
            </a:r>
            <a:endParaRPr lang="en-US" altLang="ko-KR" sz="18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6" name="Rectangle 1"/>
          <p:cNvSpPr/>
          <p:nvPr/>
        </p:nvSpPr>
        <p:spPr>
          <a:xfrm>
            <a:off x="2819400" y="5433175"/>
            <a:ext cx="4267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2015. 09</a:t>
            </a:r>
          </a:p>
          <a:p>
            <a:pPr algn="ctr"/>
            <a:r>
              <a:rPr lang="ko-KR" altLang="en-US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세방</a:t>
            </a:r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Express NSIS </a:t>
            </a:r>
            <a:r>
              <a:rPr lang="ko-KR" altLang="en-US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확장 프로젝트 </a:t>
            </a:r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TFT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77189791"/>
              </p:ext>
            </p:extLst>
          </p:nvPr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2015.09.23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v0.9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최초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문경빈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과정개요</a:t>
            </a:r>
          </a:p>
        </p:txBody>
      </p:sp>
      <p:sp>
        <p:nvSpPr>
          <p:cNvPr id="56323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5111071"/>
              </p:ext>
            </p:extLst>
          </p:nvPr>
        </p:nvGraphicFramePr>
        <p:xfrm>
          <a:off x="344488" y="1412875"/>
          <a:ext cx="9288462" cy="4824413"/>
        </p:xfrm>
        <a:graphic>
          <a:graphicData uri="http://schemas.openxmlformats.org/drawingml/2006/table">
            <a:tbl>
              <a:tblPr/>
              <a:tblGrid>
                <a:gridCol w="9288462"/>
              </a:tblGrid>
              <a:tr h="48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기준정보관리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코스트센터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원가요소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통계주요지표 등의 기준정보를 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변경 관리한다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비용예산관리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부서별 비용예산을 수립하고 변경 요청에 따른 증액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이관 등의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관리를 수행하며 예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/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실대비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비용 관리를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한다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.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3.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결산 및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Reporting :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월 결산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Process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와 각 단계를 수행하고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결산 결과를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Reporting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한다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  <p:sp>
        <p:nvSpPr>
          <p:cNvPr id="5633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76" name="Group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5969741"/>
              </p:ext>
            </p:extLst>
          </p:nvPr>
        </p:nvGraphicFramePr>
        <p:xfrm>
          <a:off x="1000125" y="1633538"/>
          <a:ext cx="7905750" cy="3963982"/>
        </p:xfrm>
        <a:graphic>
          <a:graphicData uri="http://schemas.openxmlformats.org/drawingml/2006/table">
            <a:tbl>
              <a:tblPr/>
              <a:tblGrid>
                <a:gridCol w="1665288"/>
                <a:gridCol w="6240462"/>
              </a:tblGrid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과목코드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과목명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CO_01_01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기준정보관리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CO_02_01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비용예산관리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CO_03_01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결산 및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Reporting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8408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과목구성</a:t>
            </a:r>
          </a:p>
        </p:txBody>
      </p:sp>
      <p:sp>
        <p:nvSpPr>
          <p:cNvPr id="58409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841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/>
              <a:t>사용자 교육 개요</a:t>
            </a:r>
            <a:endParaRPr lang="ko-KR" altLang="en-US" dirty="0" smtClean="0"/>
          </a:p>
        </p:txBody>
      </p:sp>
      <p:sp>
        <p:nvSpPr>
          <p:cNvPr id="5841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8991392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비용예산관리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부서별 비용예산을 수립하고 변경 요청에 따른 증액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이관 등의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관리를 수행하며 예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/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실대비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비용 관리를 한다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-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경비계획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Upload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-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경상비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예산의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통제기준 입력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-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경상비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예산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조정 입력 및 실행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-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경상비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예실대비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Report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비용예산관리</a:t>
            </a: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513609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비용예산관리</a:t>
            </a:r>
            <a:endParaRPr lang="ko-KR" altLang="en-US" dirty="0"/>
          </a:p>
        </p:txBody>
      </p:sp>
      <p:graphicFrame>
        <p:nvGraphicFramePr>
          <p:cNvPr id="8" name="Group 1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2985444"/>
              </p:ext>
            </p:extLst>
          </p:nvPr>
        </p:nvGraphicFramePr>
        <p:xfrm>
          <a:off x="569340" y="1354348"/>
          <a:ext cx="8738562" cy="4908429"/>
        </p:xfrm>
        <a:graphic>
          <a:graphicData uri="http://schemas.openxmlformats.org/drawingml/2006/table">
            <a:tbl>
              <a:tblPr/>
              <a:tblGrid>
                <a:gridCol w="538189"/>
                <a:gridCol w="8200373"/>
              </a:tblGrid>
              <a:tr h="5638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43445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총무부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" name="그룹 1"/>
          <p:cNvGrpSpPr/>
          <p:nvPr/>
        </p:nvGrpSpPr>
        <p:grpSpPr>
          <a:xfrm>
            <a:off x="4103895" y="2200945"/>
            <a:ext cx="2712140" cy="3703602"/>
            <a:chOff x="4103895" y="1930945"/>
            <a:chExt cx="3072260" cy="3973602"/>
          </a:xfrm>
        </p:grpSpPr>
        <p:sp>
          <p:nvSpPr>
            <p:cNvPr id="9" name="AutoShape 140"/>
            <p:cNvSpPr>
              <a:spLocks noChangeArrowheads="1"/>
            </p:cNvSpPr>
            <p:nvPr/>
          </p:nvSpPr>
          <p:spPr bwMode="auto">
            <a:xfrm>
              <a:off x="4113420" y="2946782"/>
              <a:ext cx="1908000" cy="540000"/>
            </a:xfrm>
            <a:prstGeom prst="homePlate">
              <a:avLst>
                <a:gd name="adj" fmla="val 88875"/>
              </a:avLst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l" eaLnBrk="0" hangingPunct="0"/>
              <a:r>
                <a:rPr lang="en-US" altLang="ko-KR" sz="1100" baseline="0" dirty="0">
                  <a:latin typeface="+mn-ea"/>
                  <a:ea typeface="+mn-ea"/>
                </a:rPr>
                <a:t>1</a:t>
              </a:r>
              <a:r>
                <a:rPr lang="en-US" altLang="ko-KR" sz="1100" baseline="0" dirty="0" smtClean="0">
                  <a:latin typeface="+mn-ea"/>
                  <a:ea typeface="+mn-ea"/>
                </a:rPr>
                <a:t>. </a:t>
              </a:r>
              <a:r>
                <a:rPr lang="ko-KR" altLang="en-US" sz="1100" baseline="0" dirty="0" smtClean="0">
                  <a:latin typeface="+mn-ea"/>
                  <a:ea typeface="+mn-ea"/>
                </a:rPr>
                <a:t>비용 예산 확정</a:t>
              </a:r>
              <a:endParaRPr lang="en-US" altLang="ko-KR" sz="1100" baseline="0" dirty="0">
                <a:latin typeface="+mn-ea"/>
                <a:ea typeface="+mn-ea"/>
              </a:endParaRPr>
            </a:p>
          </p:txBody>
        </p:sp>
        <p:cxnSp>
          <p:nvCxnSpPr>
            <p:cNvPr id="10" name="AutoShape 141"/>
            <p:cNvCxnSpPr>
              <a:cxnSpLocks noChangeShapeType="1"/>
              <a:stCxn id="9" idx="2"/>
              <a:endCxn id="11" idx="0"/>
            </p:cNvCxnSpPr>
            <p:nvPr/>
          </p:nvCxnSpPr>
          <p:spPr bwMode="auto">
            <a:xfrm flipH="1">
              <a:off x="4823895" y="3486782"/>
              <a:ext cx="3563" cy="491711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1" name="AutoShape 128"/>
            <p:cNvSpPr>
              <a:spLocks noChangeArrowheads="1"/>
            </p:cNvSpPr>
            <p:nvPr/>
          </p:nvSpPr>
          <p:spPr bwMode="auto">
            <a:xfrm>
              <a:off x="4103895" y="3978493"/>
              <a:ext cx="1440000" cy="540000"/>
            </a:xfrm>
            <a:prstGeom prst="flowChartProcess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xtLst/>
          </p:spPr>
          <p:txBody>
            <a:bodyPr wrap="none" anchor="ctr"/>
            <a:lstStyle/>
            <a:p>
              <a:pPr eaLnBrk="0" hangingPunct="0"/>
              <a:r>
                <a:rPr lang="en-US" altLang="ko-KR" sz="1100" dirty="0">
                  <a:latin typeface="+mn-ea"/>
                  <a:ea typeface="+mn-ea"/>
                </a:rPr>
                <a:t>2</a:t>
              </a:r>
              <a:r>
                <a:rPr lang="en-US" altLang="ko-KR" sz="1100" baseline="0" dirty="0" smtClean="0">
                  <a:latin typeface="+mn-ea"/>
                  <a:ea typeface="+mn-ea"/>
                </a:rPr>
                <a:t>. </a:t>
              </a:r>
              <a:r>
                <a:rPr lang="ko-KR" altLang="en-US" sz="1100" baseline="0" dirty="0" smtClean="0">
                  <a:latin typeface="+mn-ea"/>
                  <a:ea typeface="+mn-ea"/>
                </a:rPr>
                <a:t>비용예산 업로드</a:t>
              </a:r>
              <a:endParaRPr lang="ko-KR" altLang="en-US" sz="1100" baseline="0" dirty="0">
                <a:latin typeface="+mn-ea"/>
                <a:ea typeface="+mn-ea"/>
              </a:endParaRPr>
            </a:p>
          </p:txBody>
        </p:sp>
        <p:cxnSp>
          <p:nvCxnSpPr>
            <p:cNvPr id="12" name="꺾인 연결선 32"/>
            <p:cNvCxnSpPr>
              <a:cxnSpLocks noChangeShapeType="1"/>
              <a:stCxn id="11" idx="2"/>
              <a:endCxn id="14" idx="0"/>
            </p:cNvCxnSpPr>
            <p:nvPr/>
          </p:nvCxnSpPr>
          <p:spPr bwMode="auto">
            <a:xfrm>
              <a:off x="4823895" y="4518493"/>
              <a:ext cx="0" cy="475836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3" name="AutoShape 11"/>
            <p:cNvSpPr>
              <a:spLocks noChangeArrowheads="1"/>
            </p:cNvSpPr>
            <p:nvPr/>
          </p:nvSpPr>
          <p:spPr bwMode="auto">
            <a:xfrm>
              <a:off x="5376035" y="5364547"/>
              <a:ext cx="1440000" cy="540000"/>
            </a:xfrm>
            <a:prstGeom prst="flowChartDocumen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anchor="ctr"/>
            <a:lstStyle/>
            <a:p>
              <a:r>
                <a:rPr lang="ko-KR" altLang="en-US" sz="1100" dirty="0" smtClean="0">
                  <a:latin typeface="+mn-ea"/>
                  <a:ea typeface="+mn-ea"/>
                </a:rPr>
                <a:t>코스트센터 별 리포트</a:t>
              </a:r>
              <a:endParaRPr lang="ko-KR" altLang="en-US" sz="1100" dirty="0">
                <a:latin typeface="+mn-ea"/>
                <a:ea typeface="+mn-ea"/>
              </a:endParaRPr>
            </a:p>
          </p:txBody>
        </p:sp>
        <p:sp>
          <p:nvSpPr>
            <p:cNvPr id="14" name="AutoShape 128"/>
            <p:cNvSpPr>
              <a:spLocks noChangeArrowheads="1"/>
            </p:cNvSpPr>
            <p:nvPr/>
          </p:nvSpPr>
          <p:spPr bwMode="auto">
            <a:xfrm>
              <a:off x="4103895" y="4994329"/>
              <a:ext cx="1440000" cy="540000"/>
            </a:xfrm>
            <a:prstGeom prst="flowChartProcess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xtLst/>
          </p:spPr>
          <p:txBody>
            <a:bodyPr wrap="square" anchor="ctr"/>
            <a:lstStyle/>
            <a:p>
              <a:pPr eaLnBrk="0" hangingPunct="0"/>
              <a:r>
                <a:rPr lang="en-US" altLang="ko-KR" sz="1100" dirty="0" smtClean="0">
                  <a:latin typeface="+mn-ea"/>
                  <a:ea typeface="+mn-ea"/>
                </a:rPr>
                <a:t>3</a:t>
              </a:r>
              <a:r>
                <a:rPr lang="en-US" altLang="ko-KR" sz="1100" baseline="0" dirty="0" smtClean="0">
                  <a:latin typeface="+mn-ea"/>
                  <a:ea typeface="+mn-ea"/>
                </a:rPr>
                <a:t>. </a:t>
              </a:r>
              <a:r>
                <a:rPr lang="ko-KR" altLang="en-US" sz="1100" dirty="0" smtClean="0">
                  <a:latin typeface="+mn-ea"/>
                  <a:ea typeface="+mn-ea"/>
                </a:rPr>
                <a:t>비용예산 편성결과 확인</a:t>
              </a:r>
              <a:endParaRPr lang="ko-KR" altLang="en-US" sz="1100" baseline="0" dirty="0">
                <a:latin typeface="+mn-ea"/>
                <a:ea typeface="+mn-ea"/>
              </a:endParaRPr>
            </a:p>
          </p:txBody>
        </p:sp>
        <p:sp>
          <p:nvSpPr>
            <p:cNvPr id="15" name="AutoShape 128"/>
            <p:cNvSpPr>
              <a:spLocks noChangeArrowheads="1"/>
            </p:cNvSpPr>
            <p:nvPr/>
          </p:nvSpPr>
          <p:spPr bwMode="auto">
            <a:xfrm>
              <a:off x="4103895" y="1930945"/>
              <a:ext cx="1440000" cy="540000"/>
            </a:xfrm>
            <a:prstGeom prst="flowChartAlternateProcess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xtLst/>
          </p:spPr>
          <p:txBody>
            <a:bodyPr wrap="none" anchor="ctr"/>
            <a:lstStyle/>
            <a:p>
              <a:pPr eaLnBrk="0" hangingPunct="0"/>
              <a:r>
                <a:rPr lang="en-US" altLang="ko-KR" sz="1100" dirty="0" smtClean="0">
                  <a:latin typeface="+mn-ea"/>
                  <a:ea typeface="+mn-ea"/>
                </a:rPr>
                <a:t>CO.02.01.06</a:t>
              </a:r>
            </a:p>
            <a:p>
              <a:pPr eaLnBrk="0" hangingPunct="0"/>
              <a:r>
                <a:rPr lang="ko-KR" altLang="en-US" sz="1100" dirty="0" smtClean="0">
                  <a:latin typeface="+mn-ea"/>
                  <a:ea typeface="+mn-ea"/>
                </a:rPr>
                <a:t>사업계획 비용계획</a:t>
              </a:r>
              <a:endParaRPr lang="ko-KR" altLang="en-US" sz="1100" baseline="0" dirty="0">
                <a:latin typeface="+mn-ea"/>
                <a:ea typeface="+mn-ea"/>
              </a:endParaRPr>
            </a:p>
          </p:txBody>
        </p:sp>
        <p:cxnSp>
          <p:nvCxnSpPr>
            <p:cNvPr id="16" name="AutoShape 141"/>
            <p:cNvCxnSpPr>
              <a:cxnSpLocks noChangeShapeType="1"/>
              <a:stCxn id="15" idx="2"/>
              <a:endCxn id="9" idx="0"/>
            </p:cNvCxnSpPr>
            <p:nvPr/>
          </p:nvCxnSpPr>
          <p:spPr bwMode="auto">
            <a:xfrm>
              <a:off x="4823895" y="2470945"/>
              <a:ext cx="3563" cy="475837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7" name="직사각형 16"/>
            <p:cNvSpPr/>
            <p:nvPr/>
          </p:nvSpPr>
          <p:spPr>
            <a:xfrm>
              <a:off x="5795649" y="1948139"/>
              <a:ext cx="1380506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100" dirty="0" smtClean="0">
                  <a:latin typeface="+mn-ea"/>
                  <a:ea typeface="+mn-ea"/>
                </a:rPr>
                <a:t>* </a:t>
              </a:r>
              <a:r>
                <a:rPr lang="ko-KR" altLang="en-US" sz="1100" dirty="0" smtClean="0">
                  <a:latin typeface="+mn-ea"/>
                  <a:ea typeface="+mn-ea"/>
                </a:rPr>
                <a:t>사업계획 시 수립</a:t>
              </a:r>
              <a:endParaRPr lang="ko-KR" altLang="en-US" sz="1100" dirty="0">
                <a:latin typeface="+mn-ea"/>
                <a:ea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6550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비용예산관리</a:t>
            </a:r>
            <a:endParaRPr lang="ko-KR" altLang="en-US" dirty="0" smtClean="0"/>
          </a:p>
        </p:txBody>
      </p:sp>
      <p:graphicFrame>
        <p:nvGraphicFramePr>
          <p:cNvPr id="8" name="Group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2004680"/>
              </p:ext>
            </p:extLst>
          </p:nvPr>
        </p:nvGraphicFramePr>
        <p:xfrm>
          <a:off x="555956" y="1438373"/>
          <a:ext cx="8778239" cy="3274977"/>
        </p:xfrm>
        <a:graphic>
          <a:graphicData uri="http://schemas.openxmlformats.org/drawingml/2006/table">
            <a:tbl>
              <a:tblPr/>
              <a:tblGrid>
                <a:gridCol w="593546"/>
                <a:gridCol w="1763957"/>
                <a:gridCol w="868882"/>
                <a:gridCol w="3492143"/>
                <a:gridCol w="869385"/>
                <a:gridCol w="1190326"/>
              </a:tblGrid>
              <a:tr h="3380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05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05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38554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비용예산 확정</a:t>
                      </a:r>
                      <a:endParaRPr kumimoji="1" lang="ko-KR" alt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사업계획 시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각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Cost Center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별로 항목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(Cost Element)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별 비용예산계획이 확정된다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.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총무부</a:t>
                      </a:r>
                      <a:endParaRPr kumimoji="1" lang="en-US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54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02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비용예산 업로드</a:t>
                      </a:r>
                      <a:endParaRPr kumimoji="1" lang="ko-KR" alt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확정된 비용 예산을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Cost Center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별 계획으로 업로드 한다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Plan Version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은 기초예산버전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(B01 Original Budget)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을 사용한다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 </a:t>
                      </a:r>
                      <a:b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</a:b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* Plan Version ‘B01’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업데이트 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‘B00(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실행예산 버전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)’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에도 동일한 값을 반영한다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 (Version Copy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기능 활용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총무부</a:t>
                      </a:r>
                      <a:endParaRPr kumimoji="1" lang="en-US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KP06</a:t>
                      </a:r>
                    </a:p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(Excel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통합계획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or CBO)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82137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03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비용예산 편성결과 확인</a:t>
                      </a:r>
                      <a:endParaRPr kumimoji="1" lang="ko-KR" alt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Cost Center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별 예산 편성 결과를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Cost Center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별 계획대비 리포트에서 확인한다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- Plan Version ‘B00’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및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‘B01’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에서 확인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총무부</a:t>
                      </a:r>
                      <a:endParaRPr kumimoji="1" lang="en-US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S_ALR_87013611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5277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비용예산관리</a:t>
            </a:r>
            <a:endParaRPr lang="ko-KR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413500"/>
            <a:ext cx="8228013" cy="476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701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비용예산관리</a:t>
            </a:r>
            <a:endParaRPr lang="ko-KR" altLang="en-US" dirty="0" smtClean="0"/>
          </a:p>
        </p:txBody>
      </p:sp>
      <p:graphicFrame>
        <p:nvGraphicFramePr>
          <p:cNvPr id="8" name="Group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1415821"/>
              </p:ext>
            </p:extLst>
          </p:nvPr>
        </p:nvGraphicFramePr>
        <p:xfrm>
          <a:off x="555956" y="1438373"/>
          <a:ext cx="8778239" cy="4706370"/>
        </p:xfrm>
        <a:graphic>
          <a:graphicData uri="http://schemas.openxmlformats.org/drawingml/2006/table">
            <a:tbl>
              <a:tblPr/>
              <a:tblGrid>
                <a:gridCol w="593546"/>
                <a:gridCol w="1763957"/>
                <a:gridCol w="868882"/>
                <a:gridCol w="3492143"/>
                <a:gridCol w="869385"/>
                <a:gridCol w="1190326"/>
              </a:tblGrid>
              <a:tr h="3380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05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05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38554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경비전표 입력</a:t>
                      </a:r>
                      <a:endParaRPr kumimoji="1" lang="ko-KR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현업에서 경비전표를 입력함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각 부서</a:t>
                      </a:r>
                      <a:endParaRPr kumimoji="1" lang="en-US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FI</a:t>
                      </a:r>
                      <a:b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</a:b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(FB01)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54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02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비용예산 통제기준 설정</a:t>
                      </a:r>
                      <a:endParaRPr kumimoji="1" lang="ko-KR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비용예산 통제를 위한 기준을 설정한다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. </a:t>
                      </a: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계정별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통제주기 설정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분기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연간 등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),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예외부서 및 항목 설정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총무부</a:t>
                      </a:r>
                      <a:endParaRPr kumimoji="1" lang="en-US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CBO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82137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03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통제 여부 및 가용예산 체크</a:t>
                      </a:r>
                      <a:endParaRPr kumimoji="1" lang="ko-KR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Cost Center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와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Account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및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Posting Date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를 기준으로 가용예산을 체크한다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.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/>
                      </a:r>
                      <a:b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</a:b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1</a:t>
                      </a:r>
                      <a:r>
                        <a:rPr kumimoji="1" lang="en-US" altLang="ko-KR" sz="105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st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: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입력하는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Account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가 예산 통제 대상인지 여부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Check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2</a:t>
                      </a:r>
                      <a:r>
                        <a:rPr kumimoji="1" lang="en-US" altLang="ko-KR" sz="105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nd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: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예산통제 계정일 경우 예산 주기를 고려하여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Cost Center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별 가용예산을 기준으로 입력된 금액의 초과여부를 체크한다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.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/>
                      </a:r>
                      <a:b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</a:b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*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전표입력 시 체크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function Call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에 의한 입력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Block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기능은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FI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의 전표처리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process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에서 구현되어야 함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총무부</a:t>
                      </a:r>
                      <a:endParaRPr kumimoji="1" lang="en-US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CBO Function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54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04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예산조정 요청</a:t>
                      </a:r>
                      <a:endParaRPr kumimoji="1" lang="ko-KR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예산부족으로 전표입력이 안될 경우 비용예산 내역을 확인하고 예산 조정 품의를 상신함</a:t>
                      </a:r>
                      <a:endParaRPr kumimoji="1" lang="en-US" altLang="ko-KR" sz="1050" b="0" i="0" u="none" strike="noStrike" kern="1200" cap="none" spc="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각 부서</a:t>
                      </a:r>
                      <a:endParaRPr kumimoji="1" lang="en-US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그룹웨어</a:t>
                      </a: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2585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05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예산조정 승인검토</a:t>
                      </a:r>
                      <a:endParaRPr kumimoji="1" lang="ko-KR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투자예산 집행품의에 대한 승인여부를 검토함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결재권자</a:t>
                      </a:r>
                      <a:endParaRPr kumimoji="1" lang="en-US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그룹웨어</a:t>
                      </a: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54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06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조정예산 반영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비용예산 담당자에게 </a:t>
                      </a:r>
                      <a:r>
                        <a:rPr kumimoji="1" lang="ko-KR" altLang="en-US" sz="105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 예산조정 품의 승인결과가 통보되면 조정예산을 </a:t>
                      </a:r>
                      <a:r>
                        <a:rPr kumimoji="1" lang="en-US" altLang="ko-KR" sz="105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SAP</a:t>
                      </a:r>
                      <a:r>
                        <a:rPr kumimoji="1" lang="ko-KR" altLang="en-US" sz="105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에 반영함</a:t>
                      </a:r>
                      <a:endParaRPr kumimoji="1" lang="en-US" altLang="ko-KR" sz="1050" b="0" i="0" u="none" strike="noStrike" kern="1200" cap="none" spc="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총무부</a:t>
                      </a:r>
                      <a:endParaRPr kumimoji="1" lang="en-US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KP06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2585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07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예산조정결과 통보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비용예산 조정 결과를 신청자에게 </a:t>
                      </a:r>
                      <a:r>
                        <a:rPr kumimoji="1" lang="ko-KR" altLang="en-US" sz="105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통보함</a:t>
                      </a:r>
                      <a:r>
                        <a:rPr kumimoji="1" lang="en-US" altLang="ko-KR" sz="105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(e-mail </a:t>
                      </a:r>
                      <a:r>
                        <a:rPr kumimoji="1" lang="ko-KR" altLang="en-US" sz="105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등</a:t>
                      </a:r>
                      <a:r>
                        <a:rPr kumimoji="1" lang="en-US" altLang="ko-KR" sz="105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)</a:t>
                      </a:r>
                      <a:endParaRPr kumimoji="1" lang="en-US" altLang="ko-KR" sz="1050" b="0" i="0" u="none" strike="noStrike" kern="1200" cap="none" spc="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총무부</a:t>
                      </a:r>
                      <a:endParaRPr kumimoji="1" lang="en-US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그룹웨어</a:t>
                      </a: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4513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9033759"/>
              </p:ext>
            </p:extLst>
          </p:nvPr>
        </p:nvGraphicFramePr>
        <p:xfrm>
          <a:off x="631825" y="2060575"/>
          <a:ext cx="8528050" cy="2797178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비용예산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Upload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경비계획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UPLOAD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ZCOC0010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dirty="0" smtClean="0"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예산 통제기준 입력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경상비예산 통제기준 설정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ZCOE0010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dirty="0" smtClean="0"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예산 조정 입력 및 실행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경상비예산 조정 입력 및 실행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ZCOE0020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dirty="0" err="1" smtClean="0"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예실대비</a:t>
                      </a:r>
                      <a:r>
                        <a:rPr kumimoji="1" lang="ko-KR" altLang="en-US" sz="1200" dirty="0" smtClean="0"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en-US" altLang="ko-KR" sz="1200" dirty="0" smtClean="0"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Report</a:t>
                      </a:r>
                      <a:endParaRPr kumimoji="1" lang="ko-KR" altLang="en-US" sz="1200" dirty="0" smtClean="0"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 센터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차이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S_ALR_87013611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경상비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예실대비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조회리포트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ZCOR0010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비용예산관리 </a:t>
            </a:r>
            <a:r>
              <a:rPr lang="en-US" altLang="ko-KR" dirty="0"/>
              <a:t>1</a:t>
            </a: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336695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3144078"/>
              </p:ext>
            </p:extLst>
          </p:nvPr>
        </p:nvGraphicFramePr>
        <p:xfrm>
          <a:off x="344488" y="1295400"/>
          <a:ext cx="9215437" cy="4820107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경비계획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UPLOAD 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조건을 기입하고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경비계획은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년치를 한꺼번에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upload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하므로 월 입력 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1~12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월을 입력한다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버전은 화면에 표현한 버전 유형대로 사용한다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.,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Copy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여부는 반드시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check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입력파일의 형태는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Excel 97~2003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버전을 사용합니다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405893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ZCOC0010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경비계획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UPLOAD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418" y="1570008"/>
            <a:ext cx="4797814" cy="36825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0519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8125814"/>
              </p:ext>
            </p:extLst>
          </p:nvPr>
        </p:nvGraphicFramePr>
        <p:xfrm>
          <a:off x="344488" y="1295400"/>
          <a:ext cx="9215437" cy="4820107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경비계획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UPLOAD 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금액 합계를 확인하고 실행버튼을 누르면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data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입력합니다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금액의 확인은 총액과 부분합을 확인한다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 상단에 표현된 연도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버전 정보를 확인 후 실행한다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985789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ZCOC0010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경비계획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UPLOAD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806" y="1568176"/>
            <a:ext cx="4822439" cy="3701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7781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7847053"/>
              </p:ext>
            </p:extLst>
          </p:nvPr>
        </p:nvGraphicFramePr>
        <p:xfrm>
          <a:off x="344488" y="1295400"/>
          <a:ext cx="9215437" cy="4820107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경상비예산 통제기준 설정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통제 기준 설정은 모든 비용계정을 대상으로 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원가요소그룹을 입력하면 원가요소를 입력할 필요가 없습니다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시 오류 발생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원가요소는 단일 값만 넣거나 </a:t>
                      </a:r>
                      <a:r>
                        <a:rPr kumimoji="0" lang="en-US" altLang="ko-KR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From~To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형태의 범위로 입력할 수 있습니다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통제주기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반드시 입력해야 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980758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ZCOE0010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경상비예산 통제기준 설정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6297533"/>
              </p:ext>
            </p:extLst>
          </p:nvPr>
        </p:nvGraphicFramePr>
        <p:xfrm>
          <a:off x="5793847" y="2986944"/>
          <a:ext cx="3306468" cy="1437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2620"/>
                <a:gridCol w="1477254"/>
                <a:gridCol w="896594"/>
              </a:tblGrid>
              <a:tr h="1952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통제주기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내역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비고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952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E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통제제외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52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월간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52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Q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분기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52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H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반기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52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Y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연간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408" y="1561392"/>
            <a:ext cx="4958622" cy="4288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8759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6358501"/>
              </p:ext>
            </p:extLst>
          </p:nvPr>
        </p:nvGraphicFramePr>
        <p:xfrm>
          <a:off x="344488" y="1295400"/>
          <a:ext cx="9215437" cy="5032609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예산 조정 입력 및 실행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버튼 선택에 따라 수행할 수 있는 업무가 달라집니다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리스트 조회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선택하면 화면이 단순해지고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실행조건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 Box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코스트센터와 원가요소를 입력하지 않아도 조회를 실행할 수 있습니다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예산 조정을 실행한 이력을 조회합니다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615982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ZCOE0020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경상비예산 조정 입력 및 실행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823" y="1716657"/>
            <a:ext cx="3925410" cy="2037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타원 5"/>
          <p:cNvSpPr/>
          <p:nvPr/>
        </p:nvSpPr>
        <p:spPr>
          <a:xfrm>
            <a:off x="3817769" y="1626657"/>
            <a:ext cx="180000" cy="1800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</a:rPr>
              <a:t>1</a:t>
            </a:r>
            <a:endParaRPr lang="ko-KR" altLang="en-US" sz="1200" b="1" dirty="0" smtClean="0">
              <a:solidFill>
                <a:schemeClr val="tx1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823" y="3833885"/>
            <a:ext cx="5036567" cy="16411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타원 7"/>
          <p:cNvSpPr/>
          <p:nvPr/>
        </p:nvSpPr>
        <p:spPr>
          <a:xfrm>
            <a:off x="4934311" y="3743885"/>
            <a:ext cx="180000" cy="1800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</a:rPr>
              <a:t>2</a:t>
            </a:r>
            <a:endParaRPr lang="ko-KR" altLang="en-US" sz="12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357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9526369"/>
              </p:ext>
            </p:extLst>
          </p:nvPr>
        </p:nvGraphicFramePr>
        <p:xfrm>
          <a:off x="344488" y="1295400"/>
          <a:ext cx="9215437" cy="5215489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예산 조정 입력 및 실행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버튼 선택에 따라 수행할 수 있는 업무가 달라집니다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신규입력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선택하면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예산조정유형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 Box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조건을 선택하여 수행해야 하고 코스트센터와 원가요소를 입력하여야만 실행할 수 있습니다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예산조정유형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 Box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조정을 선택하면 코스트센터간 금액을 상호 이동시키는 조정작업이 가능합니다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864786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ZCOE0020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경상비예산 조정 입력 및 실행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49" y="1716657"/>
            <a:ext cx="4965665" cy="3765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9602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506072"/>
              </p:ext>
            </p:extLst>
          </p:nvPr>
        </p:nvGraphicFramePr>
        <p:xfrm>
          <a:off x="344488" y="1295400"/>
          <a:ext cx="9215437" cy="5154529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예산 조정 입력 및 실행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예산조정 시에는 사유를 반드시 입력해야 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센더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코스트센터와 원가요소를 입력하면 조정할 수 있는 예산의 내역이 월별로 조회됩니다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조정금액 필드에 조정하려는 금액을 입력합니다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(+/-)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리시버 코스트센터는 초기화면에서 입력한 코스트센터와 원가요소가 자동으로 지정됩니다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291414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ZCOE0020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경상비예산 조정 입력 및 실행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537" y="1570040"/>
            <a:ext cx="5076105" cy="38193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타원 8"/>
          <p:cNvSpPr/>
          <p:nvPr/>
        </p:nvSpPr>
        <p:spPr>
          <a:xfrm>
            <a:off x="845389" y="2989636"/>
            <a:ext cx="180000" cy="1800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</a:rPr>
              <a:t>1</a:t>
            </a:r>
            <a:endParaRPr lang="ko-KR" altLang="en-US" sz="1200" b="1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845389" y="4493226"/>
            <a:ext cx="180000" cy="1800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</a:rPr>
              <a:t>2</a:t>
            </a:r>
            <a:endParaRPr lang="ko-KR" altLang="en-US" sz="12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2909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7445089"/>
              </p:ext>
            </p:extLst>
          </p:nvPr>
        </p:nvGraphicFramePr>
        <p:xfrm>
          <a:off x="344488" y="1295400"/>
          <a:ext cx="9215437" cy="5063089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예산 조정 입력 및 실행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버튼 선택에 따라 수행할 수 있는 업무가 달라집니다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신규입력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선택하면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예산조정유형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 Box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조건을 선택하여 수행해야 하고 코스트센터와 원가요소를 입력하여야만 실행할 수 있습니다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예산조정유형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 Box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추가를 선택하면 지정한 코스트센터의 금액을 변경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증액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시키는 조정작업이 가능합니다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377802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ZCOE0020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경상비예산 조정 입력 및 실행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76" y="1587261"/>
            <a:ext cx="4849218" cy="3925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6570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2260334"/>
              </p:ext>
            </p:extLst>
          </p:nvPr>
        </p:nvGraphicFramePr>
        <p:xfrm>
          <a:off x="344488" y="1295400"/>
          <a:ext cx="9215437" cy="4849729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예산 조정 입력 및 실행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예산조정 시에는 사유를 반드시 입력해야 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리시버 코스트센터는 초기화면에서 입력한 코스트센터와 원가요소가 자동으로 지정됩니다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조정금액 필드에 조정하려는 금액을 입력합니다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증액만 가능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291414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ZCOE0020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경상비예산 조정 입력 및 실행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383" y="1778721"/>
            <a:ext cx="5039259" cy="3344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2909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2503742"/>
              </p:ext>
            </p:extLst>
          </p:nvPr>
        </p:nvGraphicFramePr>
        <p:xfrm>
          <a:off x="344488" y="1295400"/>
          <a:ext cx="9215437" cy="4820107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4-1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부서별 예산 조회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조건을 기입하고 조회합니다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‘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선택값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기입합니다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선택그룹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기입합니다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329701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S_ALR_87013611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 센터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차이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4396372"/>
              </p:ext>
            </p:extLst>
          </p:nvPr>
        </p:nvGraphicFramePr>
        <p:xfrm>
          <a:off x="5888738" y="1770727"/>
          <a:ext cx="3306468" cy="1437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2620"/>
                <a:gridCol w="932620"/>
                <a:gridCol w="1441228"/>
              </a:tblGrid>
              <a:tr h="1952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필드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err="1" smtClean="0">
                          <a:solidFill>
                            <a:srgbClr val="000000"/>
                          </a:solidFill>
                        </a:rPr>
                        <a:t>입력값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비고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952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관리회계영역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</a:rPr>
                        <a:t>6000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err="1" smtClean="0">
                          <a:solidFill>
                            <a:srgbClr val="000000"/>
                          </a:solidFill>
                        </a:rPr>
                        <a:t>고정값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52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회계연도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</a:rPr>
                        <a:t>2015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조회 연도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52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기간 시작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</a:rPr>
                        <a:t>10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조회 기간 시작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52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종료 기간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</a:rPr>
                        <a:t>10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조회 기간 종료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52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계획버전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</a:rPr>
                        <a:t>B00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err="1" smtClean="0">
                          <a:solidFill>
                            <a:srgbClr val="000000"/>
                          </a:solidFill>
                        </a:rPr>
                        <a:t>고정값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5363015"/>
              </p:ext>
            </p:extLst>
          </p:nvPr>
        </p:nvGraphicFramePr>
        <p:xfrm>
          <a:off x="5851952" y="3657334"/>
          <a:ext cx="3306468" cy="1198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0939"/>
                <a:gridCol w="646981"/>
                <a:gridCol w="1558548"/>
              </a:tblGrid>
              <a:tr h="1952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필드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err="1" smtClean="0">
                          <a:solidFill>
                            <a:srgbClr val="000000"/>
                          </a:solidFill>
                        </a:rPr>
                        <a:t>입력값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비고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952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코스트센터그룹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</a:rPr>
                        <a:t>6000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부서별로 다름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52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코스트센터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개별 부서 조회 시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52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원가요소그룹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</a:rPr>
                        <a:t>VV000C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조회 </a:t>
                      </a:r>
                      <a:r>
                        <a:rPr lang="ko-KR" altLang="en-US" sz="1100" dirty="0" err="1" smtClean="0">
                          <a:solidFill>
                            <a:srgbClr val="000000"/>
                          </a:solidFill>
                        </a:rPr>
                        <a:t>계정별로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 다름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52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원가요소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개별 계정 조회 시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48" y="1584712"/>
            <a:ext cx="4874735" cy="36515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9693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9837748"/>
              </p:ext>
            </p:extLst>
          </p:nvPr>
        </p:nvGraphicFramePr>
        <p:xfrm>
          <a:off x="344488" y="1295400"/>
          <a:ext cx="9215437" cy="4820107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4-1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부서별 예산 조회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변형값을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선택하여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입력값을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자동으로 입력하고 조회합니다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‘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변형가져오기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Click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(      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조회하려는 조직에 해당하는 변형을 선택합니다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기간이 변형에 지정된 기간과 다른 경우 변형을 불러온 후 기간을 변경합니다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변경된 기간을 저장하고 싶은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누르면 변경된 기간을 가진 변형을 저장할 수 있습니다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242727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S_ALR_87013611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 센터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차이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2602163"/>
              </p:ext>
            </p:extLst>
          </p:nvPr>
        </p:nvGraphicFramePr>
        <p:xfrm>
          <a:off x="5888738" y="2124393"/>
          <a:ext cx="3488175" cy="1677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2620"/>
                <a:gridCol w="1692914"/>
                <a:gridCol w="862641"/>
              </a:tblGrid>
              <a:tr h="1952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변형이름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간단한 설명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비고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9528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</a:rPr>
                        <a:t>SALES01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영업</a:t>
                      </a: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</a:rPr>
                        <a:t>1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부 비용조회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528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</a:rPr>
                        <a:t>SALES02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영업</a:t>
                      </a: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</a:rPr>
                        <a:t>2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부 비용조회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528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</a:rPr>
                        <a:t>SALES03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영업</a:t>
                      </a: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</a:rPr>
                        <a:t>3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부 비용조회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528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</a:rPr>
                        <a:t>SALES04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영업</a:t>
                      </a: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</a:rPr>
                        <a:t>4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부 비용조회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528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</a:rPr>
                        <a:t>SALES05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부산사무소 비용조회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528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</a:rPr>
                        <a:t>SBX01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err="1" smtClean="0">
                          <a:solidFill>
                            <a:srgbClr val="000000"/>
                          </a:solidFill>
                        </a:rPr>
                        <a:t>세방익스프레스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 비용조회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2794" y="1701558"/>
            <a:ext cx="187500" cy="1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29" y="1578635"/>
            <a:ext cx="4975553" cy="3648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2603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5243619"/>
              </p:ext>
            </p:extLst>
          </p:nvPr>
        </p:nvGraphicFramePr>
        <p:xfrm>
          <a:off x="344488" y="1295400"/>
          <a:ext cx="9215437" cy="4820107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4-1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부서별 예산 조회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조건을 기입하거나 변형을 선택하고 실행합니다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(      )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 왼편의 코스트센터를 클릭하여 조회하는 코스트센터 그룹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팀 레벨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이나 코스트센터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부서 레벨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이동할 수 있습니다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 중간의 원가요소와 그룹 앞에 있는 버튼을 클릭하면 해당 항목의 내용이 접히거나 펼쳐집니다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특정계정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이나 합계 부분을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더블클릭하면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부서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+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계정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발생한 개별 전표를 조회할 수 있습니다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5066105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S_ALR_87013611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 센터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차이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288" y="1613139"/>
            <a:ext cx="4988700" cy="3631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타원 2"/>
          <p:cNvSpPr/>
          <p:nvPr/>
        </p:nvSpPr>
        <p:spPr>
          <a:xfrm>
            <a:off x="508962" y="2570672"/>
            <a:ext cx="707363" cy="715992"/>
          </a:xfrm>
          <a:prstGeom prst="ellipse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9250" y="1326761"/>
            <a:ext cx="247650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타원 7"/>
          <p:cNvSpPr/>
          <p:nvPr/>
        </p:nvSpPr>
        <p:spPr>
          <a:xfrm>
            <a:off x="1570009" y="2723071"/>
            <a:ext cx="209894" cy="2521787"/>
          </a:xfrm>
          <a:prstGeom prst="ellipse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" name="타원 1"/>
          <p:cNvSpPr/>
          <p:nvPr/>
        </p:nvSpPr>
        <p:spPr>
          <a:xfrm>
            <a:off x="418962" y="2480672"/>
            <a:ext cx="180000" cy="1800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</a:rPr>
              <a:t>1</a:t>
            </a:r>
            <a:endParaRPr lang="ko-KR" altLang="en-US" sz="1200" b="1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570009" y="3429860"/>
            <a:ext cx="180000" cy="1800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</a:rPr>
              <a:t>2</a:t>
            </a:r>
            <a:endParaRPr lang="ko-KR" altLang="en-US" sz="1200" b="1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3370054" y="3582260"/>
            <a:ext cx="180000" cy="1800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</a:rPr>
              <a:t>3</a:t>
            </a:r>
            <a:endParaRPr lang="ko-KR" altLang="en-US" sz="1200" b="1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3250160" y="2989051"/>
            <a:ext cx="787002" cy="1928004"/>
          </a:xfrm>
          <a:prstGeom prst="ellipse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5178" y="3405269"/>
            <a:ext cx="2011460" cy="1623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9644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5663721"/>
              </p:ext>
            </p:extLst>
          </p:nvPr>
        </p:nvGraphicFramePr>
        <p:xfrm>
          <a:off x="344488" y="1295400"/>
          <a:ext cx="9215437" cy="4820107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경상비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예실대비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조회리포트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조건을 기입하여 범위를 결정하고 실행합니다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(      )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필수 조건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관리회계영역은 자동으로 입력됩니다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회계연도는 조회 대상 연도를 입력합니다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선택조건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코스트센터그룹과 코스트센터는 둘 중의 하나만 입력할 수 있습니다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4) 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선택조건’의 원가요소그룹과 원가요소는 둘 중의 하나만 입력할 수 있습니다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‘Display Option’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Check box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클릭하여 조회 대상을 결정 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1) 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전체 금액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0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 계정 제외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비용예산 및 실적이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0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 계정을 제외합니다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2) 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통제주기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 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예산통제를 하지 않는 계정으로 지정된 계정의 정보는 비용예산의 유무와 상관없이 보여주지 않습니다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227549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ZCOR0010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경상비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예실대비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조회리포트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2601" y="1326759"/>
            <a:ext cx="247650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9" y="1597592"/>
            <a:ext cx="4949515" cy="3621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37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3699972"/>
              </p:ext>
            </p:extLst>
          </p:nvPr>
        </p:nvGraphicFramePr>
        <p:xfrm>
          <a:off x="344488" y="1295400"/>
          <a:ext cx="9215437" cy="4820107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경상비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예실대비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조회리포트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선택한 부서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계정의 비용예산과 사용실적 현황을 조회합니다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사용자 권한에 지정된 부서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아닌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타부서에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대한 예산 및 실적정보는 조회되지 않습니다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화면상단의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분기별조회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클릭하여 조회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Layout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변경할 수 있습니다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567777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ZCOR0010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경상비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예실대비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조회리포트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766" y="1664902"/>
            <a:ext cx="4909006" cy="35737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타원 6"/>
          <p:cNvSpPr/>
          <p:nvPr/>
        </p:nvSpPr>
        <p:spPr>
          <a:xfrm>
            <a:off x="582857" y="1944707"/>
            <a:ext cx="529948" cy="146649"/>
          </a:xfrm>
          <a:prstGeom prst="ellipse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05222" y="1911356"/>
            <a:ext cx="180000" cy="1800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</a:rPr>
              <a:t>1</a:t>
            </a:r>
            <a:endParaRPr lang="ko-KR" altLang="en-US" sz="1200" b="1" dirty="0" smtClean="0">
              <a:solidFill>
                <a:schemeClr val="tx1"/>
              </a:solidFill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0906" y="3027220"/>
            <a:ext cx="3988434" cy="2743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9221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13508</TotalTime>
  <Words>1552</Words>
  <Application>Microsoft Office PowerPoint</Application>
  <PresentationFormat>A4 용지(210x297mm)</PresentationFormat>
  <Paragraphs>537</Paragraphs>
  <Slides>23</Slides>
  <Notes>2</Notes>
  <HiddenSlides>0</HiddenSlides>
  <MMClips>0</MMClips>
  <ScaleCrop>false</ScaleCrop>
  <HeadingPairs>
    <vt:vector size="4" baseType="variant">
      <vt:variant>
        <vt:lpstr>테마</vt:lpstr>
      </vt:variant>
      <vt:variant>
        <vt:i4>2</vt:i4>
      </vt:variant>
      <vt:variant>
        <vt:lpstr>슬라이드 제목</vt:lpstr>
      </vt:variant>
      <vt:variant>
        <vt:i4>23</vt:i4>
      </vt:variant>
    </vt:vector>
  </HeadingPairs>
  <TitlesOfParts>
    <vt:vector size="25" baseType="lpstr">
      <vt:lpstr>Office Theme</vt:lpstr>
      <vt:lpstr>1_Office Theme</vt:lpstr>
      <vt:lpstr>PowerPoint 프레젠테이션</vt:lpstr>
      <vt:lpstr>문서 개정 이력</vt:lpstr>
      <vt:lpstr>사용자 교육 개요</vt:lpstr>
      <vt:lpstr>사용자 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doosan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MKB</cp:lastModifiedBy>
  <cp:revision>386</cp:revision>
  <cp:lastPrinted>2006-08-30T13:33:06Z</cp:lastPrinted>
  <dcterms:created xsi:type="dcterms:W3CDTF">2008-05-17T00:48:54Z</dcterms:created>
  <dcterms:modified xsi:type="dcterms:W3CDTF">2015-10-08T06:15:02Z</dcterms:modified>
</cp:coreProperties>
</file>