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4"/>
  </p:notesMasterIdLst>
  <p:sldIdLst>
    <p:sldId id="260" r:id="rId2"/>
    <p:sldId id="258" r:id="rId3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1644" y="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68568F3-BADE-44BC-86C3-45F7ABDF14A8}" type="datetimeFigureOut">
              <a:rPr lang="ko-KR" altLang="en-US" smtClean="0"/>
              <a:pPr/>
              <a:t>2020-08-25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F1ED1C5-4F4E-4D3E-8595-AB1B0620DD3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1842500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ED8D1B3-7A0E-438C-9F7C-1CF88B072C64}" type="slidenum">
              <a:rPr lang="ko-KR" altLang="en-US" smtClean="0">
                <a:solidFill>
                  <a:prstClr val="black"/>
                </a:solidFill>
              </a:rPr>
              <a:pPr/>
              <a:t>1</a:t>
            </a:fld>
            <a:endParaRPr lang="ko-KR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6941340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/>
              <a:t>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2020-08-25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319643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2020-08-25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03333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2020-08-25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921626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2020-08-25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11714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2020-08-25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341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2020-08-25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132533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2020-08-25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90821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2020-08-25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920797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2020-08-25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06323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2020-08-25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065039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2020-08-25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423235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2020-08-25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063845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6"/>
          <p:cNvSpPr>
            <a:spLocks noChangeArrowheads="1"/>
          </p:cNvSpPr>
          <p:nvPr/>
        </p:nvSpPr>
        <p:spPr bwMode="auto">
          <a:xfrm>
            <a:off x="0" y="692894"/>
            <a:ext cx="9144000" cy="36513"/>
          </a:xfrm>
          <a:prstGeom prst="rect">
            <a:avLst/>
          </a:prstGeom>
          <a:solidFill>
            <a:srgbClr val="3366F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ko-KR" altLang="ko-KR" sz="1000">
              <a:solidFill>
                <a:prstClr val="black"/>
              </a:solidFill>
              <a:latin typeface="HY중고딕" pitchFamily="18" charset="-127"/>
              <a:ea typeface="HY중고딕" pitchFamily="18" charset="-127"/>
            </a:endParaRPr>
          </a:p>
        </p:txBody>
      </p:sp>
      <p:sp>
        <p:nvSpPr>
          <p:cNvPr id="38" name="Text Box 35"/>
          <p:cNvSpPr txBox="1">
            <a:spLocks noChangeArrowheads="1"/>
          </p:cNvSpPr>
          <p:nvPr/>
        </p:nvSpPr>
        <p:spPr bwMode="auto">
          <a:xfrm>
            <a:off x="8316416" y="235967"/>
            <a:ext cx="763513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ko-KR" sz="1400" dirty="0">
                <a:solidFill>
                  <a:srgbClr val="4F81BD">
                    <a:lumMod val="60000"/>
                    <a:lumOff val="40000"/>
                  </a:srgbClr>
                </a:solidFill>
                <a:latin typeface="HY헤드라인M" pitchFamily="18" charset="-127"/>
                <a:ea typeface="HY헤드라인M" pitchFamily="18" charset="-127"/>
              </a:rPr>
              <a:t>CS</a:t>
            </a:r>
            <a:r>
              <a:rPr lang="ko-KR" altLang="en-US" sz="1400" dirty="0">
                <a:solidFill>
                  <a:srgbClr val="4F81BD">
                    <a:lumMod val="60000"/>
                    <a:lumOff val="40000"/>
                  </a:srgbClr>
                </a:solidFill>
                <a:latin typeface="HY헤드라인M" pitchFamily="18" charset="-127"/>
                <a:ea typeface="HY헤드라인M" pitchFamily="18" charset="-127"/>
              </a:rPr>
              <a:t>팀</a:t>
            </a:r>
            <a:endParaRPr lang="en-US" altLang="ko-KR" sz="1400" dirty="0">
              <a:solidFill>
                <a:srgbClr val="4F81BD">
                  <a:lumMod val="60000"/>
                  <a:lumOff val="40000"/>
                </a:srgbClr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94" name="Text Box 35"/>
          <p:cNvSpPr txBox="1">
            <a:spLocks noChangeArrowheads="1"/>
          </p:cNvSpPr>
          <p:nvPr/>
        </p:nvSpPr>
        <p:spPr bwMode="auto">
          <a:xfrm>
            <a:off x="35495" y="143634"/>
            <a:ext cx="9000995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342900" indent="-342900">
              <a:spcBef>
                <a:spcPct val="50000"/>
              </a:spcBef>
              <a:buFont typeface="Wingdings" panose="05000000000000000000" pitchFamily="2" charset="2"/>
              <a:buChar char="u"/>
            </a:pPr>
            <a:r>
              <a:rPr lang="ko-KR" altLang="en-US" sz="2000" b="1" dirty="0">
                <a:solidFill>
                  <a:prstClr val="black"/>
                </a:solidFill>
              </a:rPr>
              <a:t> 주요문제 발생현황 보고 </a:t>
            </a:r>
            <a:r>
              <a:rPr lang="en-US" altLang="ko-KR" sz="2000" b="1">
                <a:solidFill>
                  <a:prstClr val="black"/>
                </a:solidFill>
              </a:rPr>
              <a:t>– </a:t>
            </a:r>
            <a:r>
              <a:rPr lang="ko-KR" altLang="en-US" sz="2000" b="1" smtClean="0">
                <a:solidFill>
                  <a:prstClr val="black"/>
                </a:solidFill>
              </a:rPr>
              <a:t>전북장수군 </a:t>
            </a:r>
            <a:r>
              <a:rPr lang="ko-KR" altLang="en-US" sz="2000" b="1" smtClean="0">
                <a:solidFill>
                  <a:prstClr val="black"/>
                </a:solidFill>
              </a:rPr>
              <a:t>역극성불만 </a:t>
            </a:r>
            <a:r>
              <a:rPr lang="en-US" altLang="ko-KR" sz="2000" b="1" smtClean="0">
                <a:solidFill>
                  <a:prstClr val="black"/>
                </a:solidFill>
              </a:rPr>
              <a:t>(2020.08.21)</a:t>
            </a:r>
            <a:endParaRPr lang="en-US" altLang="ko-KR" sz="2000" b="1" dirty="0">
              <a:solidFill>
                <a:prstClr val="black"/>
              </a:solidFill>
            </a:endParaRPr>
          </a:p>
        </p:txBody>
      </p:sp>
      <p:cxnSp>
        <p:nvCxnSpPr>
          <p:cNvPr id="16" name="직선 연결선 15"/>
          <p:cNvCxnSpPr/>
          <p:nvPr/>
        </p:nvCxnSpPr>
        <p:spPr>
          <a:xfrm>
            <a:off x="4572000" y="692894"/>
            <a:ext cx="0" cy="616510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242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10244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2050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6146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6148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6150" name="Rectangle 6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4098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28674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28676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28678" name="Rectangle 6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3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4102" name="Rectangle 6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7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9" name="Rectangle 6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graphicFrame>
        <p:nvGraphicFramePr>
          <p:cNvPr id="30" name="표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99747147"/>
              </p:ext>
            </p:extLst>
          </p:nvPr>
        </p:nvGraphicFramePr>
        <p:xfrm>
          <a:off x="107504" y="764704"/>
          <a:ext cx="4442043" cy="605743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7173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296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5645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58417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44825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업 체 명</a:t>
                      </a: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baseline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   </a:t>
                      </a:r>
                      <a:r>
                        <a:rPr lang="ko-KR" altLang="en-US" sz="1000" b="1" baseline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개인고객</a:t>
                      </a:r>
                      <a:endParaRPr lang="en-US" altLang="ko-KR" sz="1000" b="1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050" b="1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050" b="1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8833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담 당 자</a:t>
                      </a: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1" kern="120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송지윤</a:t>
                      </a:r>
                      <a:endParaRPr lang="en-US" altLang="ko-KR" sz="1000" b="1" kern="1200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연 </a:t>
                      </a:r>
                      <a:r>
                        <a:rPr lang="ko-KR" altLang="en-US" sz="1000" b="1" dirty="0" err="1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락</a:t>
                      </a:r>
                      <a:r>
                        <a:rPr lang="ko-KR" altLang="en-US" sz="10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처</a:t>
                      </a: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010-9356-0000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7620" marR="7620" marT="7620" marB="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8833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제 품 명</a:t>
                      </a: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kern="120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GB100R</a:t>
                      </a:r>
                      <a:endParaRPr lang="en-US" altLang="ko-KR" sz="1000" b="1" kern="1200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Lot No</a:t>
                      </a:r>
                      <a:endParaRPr lang="ko-KR" altLang="en-US" sz="10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kern="120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2018-02-08</a:t>
                      </a:r>
                      <a:endParaRPr lang="en-US" altLang="ko-KR" sz="1000" b="1" kern="1200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8833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설치수량</a:t>
                      </a: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kern="120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1 </a:t>
                      </a:r>
                      <a:r>
                        <a:rPr lang="en-US" altLang="ko-KR" sz="1000" b="1" kern="120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EA</a:t>
                      </a:r>
                      <a:endParaRPr lang="en-US" altLang="ko-KR" sz="1000" b="1" kern="1200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발생수량</a:t>
                      </a: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kern="120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1 </a:t>
                      </a:r>
                      <a:r>
                        <a:rPr lang="en-US" altLang="ko-KR" sz="1000" b="1" kern="120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EA</a:t>
                      </a: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8833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설치일자</a:t>
                      </a: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kern="120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’18</a:t>
                      </a:r>
                      <a:r>
                        <a:rPr lang="ko-KR" altLang="en-US" sz="1000" b="1" kern="120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년</a:t>
                      </a:r>
                      <a:endParaRPr lang="en-US" altLang="ko-KR" sz="1000" b="1" kern="1200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점검일자</a:t>
                      </a: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kern="120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2020.08.21</a:t>
                      </a:r>
                      <a:endParaRPr lang="en-US" altLang="ko-KR" sz="1000" b="1" kern="1200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3542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사용용도</a:t>
                      </a: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1" kern="120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기아 </a:t>
                      </a:r>
                      <a:r>
                        <a:rPr lang="en-US" altLang="ko-KR" sz="1000" b="1" kern="120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1T </a:t>
                      </a:r>
                      <a:r>
                        <a:rPr lang="ko-KR" altLang="en-US" sz="1000" b="1" kern="120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시동용</a:t>
                      </a:r>
                      <a:endParaRPr lang="en-US" altLang="ko-KR" sz="1000" b="1" kern="1200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점검자</a:t>
                      </a:r>
                      <a:endParaRPr lang="ko-KR" altLang="en-US" sz="10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1" kern="120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CS</a:t>
                      </a:r>
                      <a:r>
                        <a:rPr lang="ko-KR" altLang="en-US" sz="1000" b="1" kern="120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팀 </a:t>
                      </a:r>
                      <a:r>
                        <a:rPr lang="ko-KR" altLang="en-US" sz="1000" b="1" kern="120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박성철 책임</a:t>
                      </a:r>
                      <a:endParaRPr lang="en-US" altLang="ko-KR" sz="1000" b="1" kern="120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1" kern="120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      강민찬 사원</a:t>
                      </a:r>
                      <a:endParaRPr lang="en-US" altLang="ko-KR" sz="1000" b="1" kern="120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4825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발생내역</a:t>
                      </a: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en-US" altLang="ko-KR" sz="1000" b="1" kern="1200" baseline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'18</a:t>
                      </a:r>
                      <a:r>
                        <a:rPr lang="ko-KR" altLang="en-US" sz="1000" b="1" kern="1200" baseline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년 봉고 </a:t>
                      </a:r>
                      <a:r>
                        <a:rPr lang="en-US" altLang="ko-KR" sz="1000" b="1" kern="1200" baseline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1</a:t>
                      </a:r>
                      <a:r>
                        <a:rPr lang="ko-KR" altLang="en-US" sz="1000" b="1" kern="1200" baseline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톤트럭 </a:t>
                      </a:r>
                      <a:r>
                        <a:rPr lang="en-US" altLang="ko-KR" sz="1000" b="1" kern="1200" baseline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"L"</a:t>
                      </a:r>
                      <a:r>
                        <a:rPr lang="ko-KR" altLang="en-US" sz="1000" b="1" kern="1200" baseline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극성 차량에 배터리 장착사용중 </a:t>
                      </a:r>
                      <a:r>
                        <a:rPr lang="ko-KR" altLang="en-US" sz="1000" b="1" kern="1200" baseline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시동</a:t>
                      </a:r>
                      <a:endParaRPr lang="en-US" altLang="ko-KR" sz="1000" b="1" kern="1200" baseline="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ko-KR" altLang="en-US" sz="1000" b="1" kern="1200" baseline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지연 </a:t>
                      </a:r>
                      <a:r>
                        <a:rPr lang="ko-KR" altLang="en-US" sz="1000" b="1" kern="1200" baseline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수회발생 및 </a:t>
                      </a:r>
                      <a:r>
                        <a:rPr lang="ko-KR" altLang="en-US" sz="1000" b="1" kern="1200" baseline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시동불능 발생으로 </a:t>
                      </a:r>
                      <a:r>
                        <a:rPr lang="en-US" altLang="ko-KR" sz="1000" b="1" kern="1200" baseline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8/21</a:t>
                      </a:r>
                      <a:r>
                        <a:rPr lang="ko-KR" altLang="en-US" sz="1000" b="1" kern="1200" baseline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일 </a:t>
                      </a:r>
                      <a:r>
                        <a:rPr lang="ko-KR" altLang="en-US" sz="1000" b="1" kern="1200" baseline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확인 시 배터리</a:t>
                      </a:r>
                      <a:endParaRPr lang="en-US" altLang="ko-KR" sz="1000" b="1" kern="1200" baseline="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ko-KR" altLang="en-US" sz="1000" b="1" kern="1200" baseline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역극성으로 </a:t>
                      </a:r>
                      <a:r>
                        <a:rPr lang="ko-KR" altLang="en-US" sz="1000" b="1" kern="1200" baseline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확인되어 </a:t>
                      </a:r>
                      <a:r>
                        <a:rPr lang="ko-KR" altLang="en-US" sz="1000" b="1" kern="1200" baseline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불만 제기함</a:t>
                      </a:r>
                      <a:endParaRPr lang="en-US" altLang="ko-KR" sz="1000" b="1" kern="1200" baseline="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050" b="1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050" b="1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8833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피해내역</a:t>
                      </a: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ko-KR" altLang="en-US" sz="1000" b="1" kern="120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역극성 제품 </a:t>
                      </a:r>
                      <a:r>
                        <a:rPr lang="en-US" altLang="ko-KR" sz="1000" b="1" kern="120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1EA</a:t>
                      </a:r>
                      <a:r>
                        <a:rPr lang="en-US" altLang="ko-KR" sz="1000" b="1" kern="1200" baseline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1000" b="1" kern="1200" baseline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및 점프 시동용 단자 손상제품 </a:t>
                      </a:r>
                      <a:r>
                        <a:rPr lang="en-US" altLang="ko-KR" sz="1000" b="1" kern="1200" baseline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1EA</a:t>
                      </a:r>
                      <a:endParaRPr lang="en-US" altLang="ko-KR" sz="1000" b="1" kern="1200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1309699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점검결과</a:t>
                      </a: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marL="171450" indent="-171450">
                        <a:spcBef>
                          <a:spcPts val="300"/>
                        </a:spcBef>
                        <a:buFont typeface="Wingdings" panose="05000000000000000000" pitchFamily="2" charset="2"/>
                        <a:buChar char="l"/>
                      </a:pPr>
                      <a:r>
                        <a:rPr lang="ko-KR" altLang="en-US" sz="1000" b="1" kern="1200" baseline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전압계 측정 </a:t>
                      </a:r>
                      <a:r>
                        <a:rPr lang="en-US" altLang="ko-KR" sz="1000" b="1" kern="1200" baseline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: -12.86V</a:t>
                      </a:r>
                    </a:p>
                    <a:p>
                      <a:pPr marL="171450" indent="-171450">
                        <a:spcBef>
                          <a:spcPts val="300"/>
                        </a:spcBef>
                        <a:buFont typeface="Wingdings" panose="05000000000000000000" pitchFamily="2" charset="2"/>
                        <a:buChar char="l"/>
                      </a:pPr>
                      <a:r>
                        <a:rPr lang="ko-KR" altLang="en-US" sz="1000" b="1" kern="1200" baseline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진단기 측정</a:t>
                      </a:r>
                      <a:r>
                        <a:rPr lang="en-US" altLang="ko-KR" sz="1000" b="1" kern="1200" baseline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1000" b="1" kern="1200" baseline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극성 역체결</a:t>
                      </a:r>
                      <a:r>
                        <a:rPr lang="en-US" altLang="ko-KR" sz="1000" b="1" kern="1200" baseline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) : 12.86V 602CCA (</a:t>
                      </a:r>
                      <a:r>
                        <a:rPr lang="ko-KR" altLang="en-US" sz="1000" b="1" kern="1200" baseline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표기치 </a:t>
                      </a:r>
                      <a:r>
                        <a:rPr lang="en-US" altLang="ko-KR" sz="1000" b="1" kern="1200" baseline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900)</a:t>
                      </a:r>
                    </a:p>
                    <a:p>
                      <a:pPr marL="171450" indent="-171450">
                        <a:spcBef>
                          <a:spcPts val="300"/>
                        </a:spcBef>
                        <a:buFont typeface="Wingdings" panose="05000000000000000000" pitchFamily="2" charset="2"/>
                        <a:buChar char="l"/>
                      </a:pPr>
                      <a:r>
                        <a:rPr lang="ko-KR" altLang="en-US" sz="1000" b="1" kern="1200" baseline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카바 단자부 극성표기는 훼손으로 확인불가</a:t>
                      </a:r>
                      <a:r>
                        <a:rPr lang="en-US" altLang="ko-KR" sz="1000" b="1" kern="1200" baseline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1000" b="1" kern="1200" baseline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단자 </a:t>
                      </a:r>
                      <a:r>
                        <a:rPr lang="en-US" altLang="ko-KR" sz="1000" b="1" kern="1200" baseline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Size</a:t>
                      </a:r>
                      <a:r>
                        <a:rPr lang="ko-KR" altLang="en-US" sz="1000" b="1" kern="1200" baseline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확인 시</a:t>
                      </a:r>
                      <a:endParaRPr lang="en-US" altLang="ko-KR" sz="1000" b="1" kern="1200" baseline="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  <a:p>
                      <a:pPr marL="0" indent="0">
                        <a:spcBef>
                          <a:spcPts val="300"/>
                        </a:spcBef>
                        <a:buFont typeface="Wingdings" panose="05000000000000000000" pitchFamily="2" charset="2"/>
                        <a:buNone/>
                      </a:pPr>
                      <a:r>
                        <a:rPr lang="en-US" altLang="ko-KR" sz="1000" b="1" kern="1200" baseline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   </a:t>
                      </a:r>
                      <a:r>
                        <a:rPr lang="ko-KR" altLang="en-US" sz="1000" b="1" kern="1200" baseline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극성 </a:t>
                      </a:r>
                      <a:r>
                        <a:rPr lang="en-US" altLang="ko-KR" sz="1000" b="1" kern="1200" baseline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“R”</a:t>
                      </a:r>
                      <a:r>
                        <a:rPr lang="ko-KR" altLang="en-US" sz="1000" b="1" kern="1200" baseline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제품으로 확인 됨</a:t>
                      </a:r>
                      <a:r>
                        <a:rPr lang="en-US" altLang="ko-KR" sz="1000" b="1" kern="1200" baseline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.</a:t>
                      </a:r>
                    </a:p>
                    <a:p>
                      <a:pPr marL="171450" indent="-171450">
                        <a:spcBef>
                          <a:spcPts val="300"/>
                        </a:spcBef>
                        <a:buFont typeface="Wingdings" panose="05000000000000000000" pitchFamily="2" charset="2"/>
                        <a:buChar char="l"/>
                      </a:pPr>
                      <a:r>
                        <a:rPr lang="ko-KR" altLang="en-US" sz="1000" b="1" kern="1200" baseline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배터리 양쪽단자 터미널은  </a:t>
                      </a:r>
                      <a:r>
                        <a:rPr lang="en-US" altLang="ko-KR" sz="1000" b="1" kern="1200" baseline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(-)</a:t>
                      </a:r>
                      <a:r>
                        <a:rPr lang="ko-KR" altLang="en-US" sz="1000" b="1" kern="1200" baseline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터미널 적용 </a:t>
                      </a:r>
                      <a:r>
                        <a:rPr lang="en-US" altLang="ko-KR" sz="1000" b="1" kern="1200" baseline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(’20.08.21</a:t>
                      </a:r>
                      <a:r>
                        <a:rPr lang="ko-KR" altLang="en-US" sz="1000" b="1" kern="1200" baseline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일 교체</a:t>
                      </a:r>
                      <a:r>
                        <a:rPr lang="en-US" altLang="ko-KR" sz="1000" b="1" kern="1200" baseline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)</a:t>
                      </a:r>
                    </a:p>
                    <a:p>
                      <a:pPr marL="171450" indent="-171450">
                        <a:spcBef>
                          <a:spcPts val="300"/>
                        </a:spcBef>
                        <a:buFont typeface="Wingdings" panose="05000000000000000000" pitchFamily="2" charset="2"/>
                        <a:buChar char="l"/>
                      </a:pPr>
                      <a:r>
                        <a:rPr lang="ko-KR" altLang="en-US" sz="1000" b="1" kern="1200" baseline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방전에 의한 외부</a:t>
                      </a:r>
                      <a:r>
                        <a:rPr lang="en-US" altLang="ko-KR" sz="1000" b="1" kern="1200" baseline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1000" b="1" kern="1200" baseline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별도충전 여부 문의 시 </a:t>
                      </a:r>
                      <a:r>
                        <a:rPr lang="en-US" altLang="ko-KR" sz="1000" b="1" kern="1200" baseline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’18</a:t>
                      </a:r>
                      <a:r>
                        <a:rPr lang="ko-KR" altLang="en-US" sz="1000" b="1" kern="1200" baseline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년 초기 장착 후</a:t>
                      </a:r>
                      <a:endParaRPr lang="en-US" altLang="ko-KR" sz="1000" b="1" kern="1200" baseline="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  <a:p>
                      <a:pPr marL="0" indent="0">
                        <a:spcBef>
                          <a:spcPts val="300"/>
                        </a:spcBef>
                        <a:buFont typeface="Wingdings" panose="05000000000000000000" pitchFamily="2" charset="2"/>
                        <a:buNone/>
                      </a:pPr>
                      <a:r>
                        <a:rPr lang="en-US" altLang="ko-KR" sz="1000" b="1" kern="1200" baseline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   </a:t>
                      </a:r>
                      <a:r>
                        <a:rPr lang="ko-KR" altLang="en-US" sz="1000" b="1" kern="1200" baseline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현재까지 장착된 상태 사용중임을 강력히 주장 </a:t>
                      </a:r>
                      <a:r>
                        <a:rPr lang="en-US" altLang="ko-KR" sz="1000" b="1" kern="1200" baseline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</a:p>
                    <a:p>
                      <a:pPr marL="171450" indent="-171450">
                        <a:spcBef>
                          <a:spcPts val="300"/>
                        </a:spcBef>
                        <a:buFont typeface="Wingdings" panose="05000000000000000000" pitchFamily="2" charset="2"/>
                        <a:buChar char="l"/>
                      </a:pPr>
                      <a:endParaRPr lang="en-US" altLang="ko-KR" sz="1000" b="1" kern="1200" baseline="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050" b="1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050" b="1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77999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판정내용</a:t>
                      </a: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>
                        <a:spcBef>
                          <a:spcPts val="300"/>
                        </a:spcBef>
                        <a:buFont typeface="Wingdings" pitchFamily="2" charset="2"/>
                        <a:buChar char="l"/>
                      </a:pPr>
                      <a:r>
                        <a:rPr lang="en-US" altLang="ko-KR" sz="1000" b="1" kern="1200" baseline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1000" b="1" kern="1200" baseline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배터리 </a:t>
                      </a:r>
                      <a:r>
                        <a:rPr lang="en-US" altLang="ko-KR" sz="1000" b="1" kern="1200" baseline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100R </a:t>
                      </a:r>
                      <a:r>
                        <a:rPr lang="ko-KR" altLang="en-US" sz="1000" b="1" kern="1200" baseline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제품으로 정상제조되었으며</a:t>
                      </a:r>
                      <a:r>
                        <a:rPr lang="en-US" altLang="ko-KR" sz="1000" b="1" kern="1200" baseline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1000" b="1" kern="1200" baseline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극성변경 확인을</a:t>
                      </a:r>
                      <a:endParaRPr lang="en-US" altLang="ko-KR" sz="1000" b="1" kern="1200" baseline="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  <a:p>
                      <a:pPr>
                        <a:spcBef>
                          <a:spcPts val="300"/>
                        </a:spcBef>
                        <a:buFont typeface="Wingdings" pitchFamily="2" charset="2"/>
                        <a:buNone/>
                      </a:pPr>
                      <a:r>
                        <a:rPr lang="en-US" altLang="ko-KR" sz="1000" b="1" kern="1200" baseline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  </a:t>
                      </a:r>
                      <a:r>
                        <a:rPr lang="ko-KR" altLang="en-US" sz="1000" b="1" kern="1200" baseline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위해서 해체분석 필요함을 설명</a:t>
                      </a:r>
                      <a:endParaRPr lang="en-US" altLang="ko-KR" sz="1000" b="1" kern="120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73927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요구사항</a:t>
                      </a: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>
                        <a:spcBef>
                          <a:spcPts val="300"/>
                        </a:spcBef>
                        <a:buFont typeface="Wingdings" pitchFamily="2" charset="2"/>
                        <a:buChar char="l"/>
                      </a:pPr>
                      <a:r>
                        <a:rPr lang="ko-KR" altLang="en-US" sz="1000" b="1" kern="120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배터리 </a:t>
                      </a:r>
                      <a:r>
                        <a:rPr lang="en-US" altLang="ko-KR" sz="1000" b="1" kern="120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2</a:t>
                      </a:r>
                      <a:r>
                        <a:rPr lang="ko-KR" altLang="en-US" sz="1000" b="1" kern="120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개 무상교체 </a:t>
                      </a:r>
                      <a:r>
                        <a:rPr lang="en-US" altLang="ko-KR" sz="1000" b="1" kern="120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1000" b="1" kern="120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장착품 및 점프시동 시</a:t>
                      </a:r>
                      <a:r>
                        <a:rPr lang="ko-KR" altLang="en-US" sz="1000" b="1" kern="1200" baseline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단자손상품</a:t>
                      </a:r>
                      <a:r>
                        <a:rPr lang="en-US" altLang="ko-KR" sz="1000" b="1" kern="1200" baseline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)</a:t>
                      </a:r>
                      <a:endParaRPr lang="en-US" altLang="ko-KR" sz="1000" b="1" kern="120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44825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조치사항    </a:t>
                      </a: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>
                        <a:spcBef>
                          <a:spcPts val="300"/>
                        </a:spcBef>
                        <a:buFont typeface="Wingdings" pitchFamily="2" charset="2"/>
                        <a:buChar char="l"/>
                      </a:pPr>
                      <a:r>
                        <a:rPr lang="en-US" altLang="ko-KR" sz="1000" b="1" u="none" kern="1200" baseline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1000" b="1" u="none" kern="1200" baseline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장착품 </a:t>
                      </a:r>
                      <a:r>
                        <a:rPr lang="en-US" altLang="ko-KR" sz="1000" b="1" u="none" kern="1200" baseline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1</a:t>
                      </a:r>
                      <a:r>
                        <a:rPr lang="ko-KR" altLang="en-US" sz="1000" b="1" u="none" kern="1200" baseline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개 교체 후 해체분석 진행키로 협의</a:t>
                      </a:r>
                      <a:endParaRPr lang="en-US" altLang="ko-KR" sz="1000" b="1" u="none" kern="1200" baseline="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  <a:p>
                      <a:pPr>
                        <a:spcBef>
                          <a:spcPts val="300"/>
                        </a:spcBef>
                        <a:buFont typeface="Wingdings" pitchFamily="2" charset="2"/>
                        <a:buNone/>
                      </a:pPr>
                      <a:r>
                        <a:rPr lang="en-US" altLang="ko-KR" sz="1000" b="1" u="none" kern="1200" baseline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-.8/24</a:t>
                      </a:r>
                      <a:r>
                        <a:rPr lang="ko-KR" altLang="en-US" sz="1000" b="1" u="none" kern="1200" baseline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일 품질팀 합동 해체분석결과 역충전으로 확인 됨</a:t>
                      </a:r>
                      <a:r>
                        <a:rPr lang="en-US" altLang="ko-KR" sz="1000" b="1" u="none" kern="1200" baseline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.</a:t>
                      </a:r>
                      <a:endParaRPr lang="en-US" altLang="ko-KR" sz="1000" b="1" u="none" kern="1200" baseline="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44825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진행사항</a:t>
                      </a: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marL="171450" indent="-171450">
                        <a:spcBef>
                          <a:spcPts val="300"/>
                        </a:spcBef>
                        <a:buFont typeface="Wingdings" panose="05000000000000000000" pitchFamily="2" charset="2"/>
                        <a:buChar char="l"/>
                      </a:pPr>
                      <a:r>
                        <a:rPr lang="ko-KR" altLang="en-US" sz="1000" b="1" kern="120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해체분석결과 고객과실 통보 및 장착품 외 배터리 무상교체 </a:t>
                      </a:r>
                      <a:endParaRPr lang="en-US" altLang="ko-KR" sz="1000" b="1" kern="120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  <a:p>
                      <a:pPr marL="0" indent="0">
                        <a:spcBef>
                          <a:spcPts val="300"/>
                        </a:spcBef>
                        <a:buFont typeface="Wingdings" panose="05000000000000000000" pitchFamily="2" charset="2"/>
                        <a:buNone/>
                      </a:pPr>
                      <a:r>
                        <a:rPr lang="en-US" altLang="ko-KR" sz="1000" b="1" kern="120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  </a:t>
                      </a:r>
                      <a:r>
                        <a:rPr lang="ko-KR" altLang="en-US" sz="1000" b="1" kern="120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불가 통보</a:t>
                      </a:r>
                      <a:endParaRPr lang="en-US" altLang="ko-KR" sz="1000" b="1" kern="120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  <a:p>
                      <a:pPr marL="0" indent="0">
                        <a:spcBef>
                          <a:spcPts val="300"/>
                        </a:spcBef>
                        <a:buFont typeface="Wingdings" panose="05000000000000000000" pitchFamily="2" charset="2"/>
                        <a:buNone/>
                      </a:pPr>
                      <a:r>
                        <a:rPr lang="en-US" altLang="ko-KR" sz="1000" b="1" kern="120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-.</a:t>
                      </a:r>
                      <a:r>
                        <a:rPr lang="ko-KR" altLang="en-US" sz="1000" b="1" kern="120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해체분석결과 수응불가 및 언론기관 제보 예정임을 통보 함</a:t>
                      </a:r>
                      <a:r>
                        <a:rPr lang="en-US" altLang="ko-KR" sz="1000" b="1" kern="120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.</a:t>
                      </a:r>
                      <a:endParaRPr lang="en-US" altLang="ko-KR" sz="1000" b="1" kern="120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8194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8196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8198" name="Rectangle 6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11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13" name="Rectangle 6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8200" name="Rectangle 8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15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17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18" name="Rectangle 6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8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14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20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22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23" name="Rectangle 6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12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19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21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25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27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28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29" name="Rectangle 6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6152" name="Rectangle 8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pic>
        <p:nvPicPr>
          <p:cNvPr id="10" name="그림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15508" y="729407"/>
            <a:ext cx="4420981" cy="5981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1010566"/>
      </p:ext>
    </p:extLst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extBox 19"/>
          <p:cNvSpPr txBox="1"/>
          <p:nvPr/>
        </p:nvSpPr>
        <p:spPr>
          <a:xfrm>
            <a:off x="22044" y="56810"/>
            <a:ext cx="424346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400" b="1" dirty="0"/>
              <a:t>현장점검결과 </a:t>
            </a:r>
            <a:r>
              <a:rPr lang="en-US" altLang="ko-KR" sz="2400" b="1" dirty="0"/>
              <a:t>PL </a:t>
            </a:r>
            <a:r>
              <a:rPr lang="ko-KR" altLang="en-US" sz="2400" b="1"/>
              <a:t>위험성 의견</a:t>
            </a:r>
            <a:endParaRPr lang="ko-KR" altLang="en-US" sz="2400" b="1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2979904"/>
            <a:ext cx="7236296" cy="38334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8" name="직선 연결선 17"/>
          <p:cNvCxnSpPr/>
          <p:nvPr/>
        </p:nvCxnSpPr>
        <p:spPr>
          <a:xfrm>
            <a:off x="0" y="548680"/>
            <a:ext cx="9144000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27" name="표 2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60004685"/>
              </p:ext>
            </p:extLst>
          </p:nvPr>
        </p:nvGraphicFramePr>
        <p:xfrm>
          <a:off x="204192" y="1052736"/>
          <a:ext cx="6486843" cy="74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24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91484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240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5240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/>
                        <a:t>소비자성향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/>
                        <a:t>사건수준의견</a:t>
                      </a:r>
                    </a:p>
                  </a:txBody>
                  <a:tcPr anchor="ctr"/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400"/>
                        <a:t>종합의견</a:t>
                      </a: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40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smtClean="0"/>
                        <a:t>공격적</a:t>
                      </a:r>
                      <a:endParaRPr lang="ko-KR" altLang="en-US" sz="14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1400" smtClean="0"/>
                        <a:t>  </a:t>
                      </a:r>
                      <a:r>
                        <a:rPr lang="ko-KR" altLang="en-US" sz="1400" smtClean="0"/>
                        <a:t>당해물건</a:t>
                      </a:r>
                      <a:r>
                        <a:rPr lang="en-US" altLang="ko-KR" sz="1400" smtClean="0"/>
                        <a:t>+</a:t>
                      </a:r>
                      <a:r>
                        <a:rPr lang="ko-KR" altLang="en-US" sz="1400" smtClean="0"/>
                        <a:t>추가물건</a:t>
                      </a:r>
                      <a:endParaRPr lang="ko-KR" altLang="en-US" sz="14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smtClean="0"/>
                        <a:t>A-2</a:t>
                      </a:r>
                      <a:endParaRPr lang="ko-KR" altLang="en-US" sz="14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smtClean="0"/>
                        <a:t>진행중</a:t>
                      </a:r>
                      <a:endParaRPr lang="ko-KR" altLang="en-US" sz="140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28" name="TextBox 27"/>
          <p:cNvSpPr txBox="1"/>
          <p:nvPr/>
        </p:nvSpPr>
        <p:spPr>
          <a:xfrm>
            <a:off x="22044" y="692696"/>
            <a:ext cx="238078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smtClean="0"/>
              <a:t>1</a:t>
            </a:r>
            <a:r>
              <a:rPr lang="en-US" altLang="ko-KR" sz="1200" b="1" smtClean="0"/>
              <a:t>.</a:t>
            </a:r>
            <a:r>
              <a:rPr lang="ko-KR" altLang="en-US" sz="1200" b="1" smtClean="0"/>
              <a:t>장수 역극성불만</a:t>
            </a:r>
            <a:r>
              <a:rPr lang="ko-KR" altLang="en-US" sz="1200" b="1" smtClean="0"/>
              <a:t> </a:t>
            </a:r>
            <a:r>
              <a:rPr lang="en-US" altLang="ko-KR" sz="1200" b="1" smtClean="0"/>
              <a:t>[</a:t>
            </a:r>
            <a:r>
              <a:rPr lang="en-US" altLang="ko-KR" sz="1200" b="1" smtClean="0"/>
              <a:t>’20.08.21]</a:t>
            </a:r>
            <a:r>
              <a:rPr lang="ko-KR" altLang="en-US" sz="1200" b="1" smtClean="0"/>
              <a:t>  </a:t>
            </a:r>
            <a:endParaRPr lang="ko-KR" altLang="en-US" sz="1200" b="1" dirty="0"/>
          </a:p>
        </p:txBody>
      </p:sp>
      <p:cxnSp>
        <p:nvCxnSpPr>
          <p:cNvPr id="30" name="직선 연결선 29"/>
          <p:cNvCxnSpPr/>
          <p:nvPr/>
        </p:nvCxnSpPr>
        <p:spPr>
          <a:xfrm>
            <a:off x="0" y="2564904"/>
            <a:ext cx="91440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TextBox 30"/>
          <p:cNvSpPr txBox="1"/>
          <p:nvPr/>
        </p:nvSpPr>
        <p:spPr>
          <a:xfrm>
            <a:off x="22044" y="2636912"/>
            <a:ext cx="198483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/>
              <a:t>※PL </a:t>
            </a:r>
            <a:r>
              <a:rPr lang="ko-KR" altLang="en-US" sz="1200" b="1"/>
              <a:t>위험성 의견 분류표  </a:t>
            </a:r>
            <a:endParaRPr lang="ko-KR" altLang="en-US" sz="1200" b="1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F445C29-A895-4BB6-A13E-2087A507648C}"/>
              </a:ext>
            </a:extLst>
          </p:cNvPr>
          <p:cNvSpPr txBox="1"/>
          <p:nvPr/>
        </p:nvSpPr>
        <p:spPr>
          <a:xfrm>
            <a:off x="179512" y="1962513"/>
            <a:ext cx="88569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200" b="1" smtClean="0"/>
              <a:t>-.</a:t>
            </a:r>
            <a:r>
              <a:rPr lang="ko-KR" altLang="en-US" sz="1200" b="1" smtClean="0"/>
              <a:t>배터리</a:t>
            </a:r>
            <a:r>
              <a:rPr lang="en-US" altLang="ko-KR" sz="1200" b="1" smtClean="0"/>
              <a:t> </a:t>
            </a:r>
            <a:r>
              <a:rPr lang="ko-KR" altLang="en-US" sz="1200" b="1" smtClean="0"/>
              <a:t>제조상 </a:t>
            </a:r>
            <a:r>
              <a:rPr lang="ko-KR" altLang="en-US" sz="1200" b="1" smtClean="0"/>
              <a:t>이상없으며</a:t>
            </a:r>
            <a:r>
              <a:rPr lang="en-US" altLang="ko-KR" sz="1200" b="1" smtClean="0"/>
              <a:t>, </a:t>
            </a:r>
            <a:r>
              <a:rPr lang="ko-KR" altLang="en-US" sz="1200" b="1" smtClean="0"/>
              <a:t>사용과실로 역충전됨을 통보하였으나</a:t>
            </a:r>
            <a:r>
              <a:rPr lang="en-US" altLang="ko-KR" sz="1200" b="1" smtClean="0"/>
              <a:t>, </a:t>
            </a:r>
            <a:r>
              <a:rPr lang="ko-KR" altLang="en-US" sz="1200" b="1" smtClean="0"/>
              <a:t>결과에 수응하지않으며</a:t>
            </a:r>
            <a:r>
              <a:rPr lang="en-US" altLang="ko-KR" sz="1200" b="1"/>
              <a:t> </a:t>
            </a:r>
            <a:r>
              <a:rPr lang="ko-KR" altLang="en-US" sz="1200" b="1" smtClean="0"/>
              <a:t>언론에 제보 예정임을 통보함</a:t>
            </a:r>
            <a:r>
              <a:rPr lang="en-US" altLang="ko-KR" sz="1200" b="1" smtClean="0"/>
              <a:t>.</a:t>
            </a:r>
            <a:endParaRPr lang="en-US" altLang="ko-KR" sz="1200" b="1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1_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690</TotalTime>
  <Words>280</Words>
  <Application>Microsoft Office PowerPoint</Application>
  <PresentationFormat>화면 슬라이드 쇼(4:3)</PresentationFormat>
  <Paragraphs>63</Paragraphs>
  <Slides>2</Slides>
  <Notes>1</Notes>
  <HiddenSlides>0</HiddenSlides>
  <MMClips>0</MMClips>
  <ScaleCrop>false</ScaleCrop>
  <HeadingPairs>
    <vt:vector size="6" baseType="variant">
      <vt:variant>
        <vt:lpstr>사용한 글꼴</vt:lpstr>
      </vt:variant>
      <vt:variant>
        <vt:i4>5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</vt:i4>
      </vt:variant>
    </vt:vector>
  </HeadingPairs>
  <TitlesOfParts>
    <vt:vector size="8" baseType="lpstr">
      <vt:lpstr>HY중고딕</vt:lpstr>
      <vt:lpstr>HY헤드라인M</vt:lpstr>
      <vt:lpstr>맑은 고딕</vt:lpstr>
      <vt:lpstr>Arial</vt:lpstr>
      <vt:lpstr>Wingdings</vt:lpstr>
      <vt:lpstr>1_Office 테마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유형석</dc:creator>
  <cp:lastModifiedBy>gbattery</cp:lastModifiedBy>
  <cp:revision>54</cp:revision>
  <dcterms:created xsi:type="dcterms:W3CDTF">2018-07-03T00:02:36Z</dcterms:created>
  <dcterms:modified xsi:type="dcterms:W3CDTF">2020-08-25T03:31:26Z</dcterms:modified>
</cp:coreProperties>
</file>