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ags/tag1.xml" ContentType="application/vnd.openxmlformats-officedocument.presentationml.tags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trictFirstAndLastChars="0" saveSubsetFonts="1">
  <p:sldMasterIdLst>
    <p:sldMasterId id="2147484190" r:id="rId1"/>
    <p:sldMasterId id="2147484192" r:id="rId2"/>
  </p:sldMasterIdLst>
  <p:notesMasterIdLst>
    <p:notesMasterId r:id="rId16"/>
  </p:notesMasterIdLst>
  <p:handoutMasterIdLst>
    <p:handoutMasterId r:id="rId17"/>
  </p:handoutMasterIdLst>
  <p:sldIdLst>
    <p:sldId id="374" r:id="rId3"/>
    <p:sldId id="375" r:id="rId4"/>
    <p:sldId id="377" r:id="rId5"/>
    <p:sldId id="379" r:id="rId6"/>
    <p:sldId id="390" r:id="rId7"/>
    <p:sldId id="391" r:id="rId8"/>
    <p:sldId id="392" r:id="rId9"/>
    <p:sldId id="394" r:id="rId10"/>
    <p:sldId id="396" r:id="rId11"/>
    <p:sldId id="450" r:id="rId12"/>
    <p:sldId id="454" r:id="rId13"/>
    <p:sldId id="451" r:id="rId14"/>
    <p:sldId id="455" r:id="rId15"/>
  </p:sldIdLst>
  <p:sldSz cx="9906000" cy="6858000" type="A4"/>
  <p:notesSz cx="9926638" cy="6797675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5pPr>
    <a:lvl6pPr marL="22860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6pPr>
    <a:lvl7pPr marL="27432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7pPr>
    <a:lvl8pPr marL="32004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8pPr>
    <a:lvl9pPr marL="36576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4523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2141">
          <p15:clr>
            <a:srgbClr val="A4A3A4"/>
          </p15:clr>
        </p15:guide>
        <p15:guide id="2" pos="3126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000000"/>
    <a:srgbClr val="333333"/>
    <a:srgbClr val="0083CD"/>
    <a:srgbClr val="EAEAEA"/>
    <a:srgbClr val="103991"/>
    <a:srgbClr val="808080"/>
    <a:srgbClr val="B2B2B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E8B1032C-EA38-4F05-BA0D-38AFFFC7BED3}" styleName="밝은 스타일 3 - 강조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0809" autoAdjust="0"/>
    <p:restoredTop sz="97138" autoAdjust="0"/>
  </p:normalViewPr>
  <p:slideViewPr>
    <p:cSldViewPr snapToGrid="0" showGuides="1">
      <p:cViewPr>
        <p:scale>
          <a:sx n="110" d="100"/>
          <a:sy n="110" d="100"/>
        </p:scale>
        <p:origin x="-696" y="-618"/>
      </p:cViewPr>
      <p:guideLst>
        <p:guide orient="horz" pos="2160"/>
        <p:guide pos="452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howGuides="1">
      <p:cViewPr varScale="1">
        <p:scale>
          <a:sx n="80" d="100"/>
          <a:sy n="80" d="100"/>
        </p:scale>
        <p:origin x="-1332" y="-84"/>
      </p:cViewPr>
      <p:guideLst>
        <p:guide orient="horz" pos="2141"/>
        <p:guide pos="3126"/>
      </p:guideLst>
    </p:cSldViewPr>
  </p:notesViewPr>
  <p:gridSpacing cx="180023" cy="180023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624513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624513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463CCB42-13CC-41E0-A556-395B16129613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102883603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622925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351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122613" y="509588"/>
            <a:ext cx="3683000" cy="25495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93775" y="3228975"/>
            <a:ext cx="7939088" cy="305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ko-KR" noProof="0" smtClean="0"/>
              <a:t>Click to edit Master text styles</a:t>
            </a:r>
          </a:p>
          <a:p>
            <a:pPr lvl="1"/>
            <a:r>
              <a:rPr lang="en-US" altLang="ko-KR" noProof="0" smtClean="0"/>
              <a:t>Second level</a:t>
            </a:r>
          </a:p>
          <a:p>
            <a:pPr lvl="2"/>
            <a:r>
              <a:rPr lang="en-US" altLang="ko-KR" noProof="0" smtClean="0"/>
              <a:t>Third level</a:t>
            </a:r>
          </a:p>
          <a:p>
            <a:pPr lvl="3"/>
            <a:r>
              <a:rPr lang="en-US" altLang="ko-KR" noProof="0" smtClean="0"/>
              <a:t>Fourth level</a:t>
            </a:r>
          </a:p>
          <a:p>
            <a:pPr lvl="4"/>
            <a:r>
              <a:rPr lang="en-US" altLang="ko-KR" noProof="0" smtClean="0"/>
              <a:t>Fifth level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51BFCC33-D580-4B6D-9DC1-94D49FD16D59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411056613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ko-KR" altLang="en-US" smtClean="0"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06254024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7219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ko-KR" altLang="ko-KR" smtClean="0">
              <a:latin typeface="Arial" pitchFamily="34" charset="0"/>
            </a:endParaRPr>
          </a:p>
        </p:txBody>
      </p:sp>
      <p:sp>
        <p:nvSpPr>
          <p:cNvPr id="137220" name="슬라이드 번호 개체 틀 3"/>
          <p:cNvSpPr txBox="1">
            <a:spLocks noGrp="1"/>
          </p:cNvSpPr>
          <p:nvPr/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03" tIns="45651" rIns="91303" bIns="45651" anchor="b"/>
          <a:lstStyle>
            <a:lvl1pPr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pPr algn="r" eaLnBrk="1" latinLnBrk="1" hangingPunct="1"/>
            <a:fld id="{C29F2F78-7A39-46EC-9380-C94F507250E1}" type="slidenum">
              <a:rPr lang="en-US" altLang="ko-KR">
                <a:latin typeface="굴림" pitchFamily="50" charset="-127"/>
                <a:ea typeface="굴림" pitchFamily="50" charset="-127"/>
              </a:rPr>
              <a:pPr algn="r" eaLnBrk="1" latinLnBrk="1" hangingPunct="1"/>
              <a:t>1</a:t>
            </a:fld>
            <a:endParaRPr lang="en-US" altLang="ko-KR"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8635896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1.xml"/><Relationship Id="rId6" Type="http://schemas.openxmlformats.org/officeDocument/2006/relationships/image" Target="../media/image5.jpeg"/><Relationship Id="rId11" Type="http://schemas.openxmlformats.org/officeDocument/2006/relationships/image" Target="../media/image9.png"/><Relationship Id="rId5" Type="http://schemas.openxmlformats.org/officeDocument/2006/relationships/image" Target="../media/image4.png"/><Relationship Id="rId10" Type="http://schemas.openxmlformats.org/officeDocument/2006/relationships/image" Target="../media/image8.png"/><Relationship Id="rId4" Type="http://schemas.openxmlformats.org/officeDocument/2006/relationships/image" Target="../media/image3.png"/><Relationship Id="rId9" Type="http://schemas.microsoft.com/office/2007/relationships/hdphoto" Target="../media/hdphoto1.wdp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slideMaster" Target="../slideMasters/slideMaster2.xml"/><Relationship Id="rId1" Type="http://schemas.openxmlformats.org/officeDocument/2006/relationships/tags" Target="../tags/tag2.xml"/><Relationship Id="rId6" Type="http://schemas.openxmlformats.org/officeDocument/2006/relationships/image" Target="../media/image5.jpeg"/><Relationship Id="rId11" Type="http://schemas.openxmlformats.org/officeDocument/2006/relationships/image" Target="../media/image9.png"/><Relationship Id="rId5" Type="http://schemas.openxmlformats.org/officeDocument/2006/relationships/image" Target="../media/image4.png"/><Relationship Id="rId10" Type="http://schemas.openxmlformats.org/officeDocument/2006/relationships/image" Target="../media/image8.png"/><Relationship Id="rId4" Type="http://schemas.openxmlformats.org/officeDocument/2006/relationships/image" Target="../media/image3.png"/><Relationship Id="rId9" Type="http://schemas.microsoft.com/office/2007/relationships/hdphoto" Target="../media/hdphoto1.wdp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사용중 마스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7" name="Picture 19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9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DAF38886-140C-4545-929E-F40C57073A52}" type="slidenum">
              <a:rPr lang="en-US" smtClean="0">
                <a:latin typeface="맑은 고딕" pitchFamily="50" charset="-127"/>
                <a:ea typeface="맑은 고딕" pitchFamily="50" charset="-127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en-US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0" y="70024"/>
            <a:ext cx="6984206" cy="638944"/>
          </a:xfrm>
          <a:prstGeom prst="rect">
            <a:avLst/>
          </a:prstGeom>
        </p:spPr>
        <p:txBody>
          <a:bodyPr wrap="none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18"/>
            <a:ext cx="9359900" cy="576263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4" y="80205"/>
            <a:ext cx="2519242" cy="610911"/>
          </a:xfrm>
          <a:prstGeom prst="rect">
            <a:avLst/>
          </a:prstGeom>
        </p:spPr>
        <p:txBody>
          <a:bodyPr wrap="none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pic>
        <p:nvPicPr>
          <p:cNvPr id="11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3036183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69790" y="6201964"/>
            <a:ext cx="1512000" cy="56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9"/>
          <p:cNvPicPr>
            <a:picLocks noChangeAspect="1" noChangeArrowheads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67333" y="6304972"/>
            <a:ext cx="1260000" cy="364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Text Box 6"/>
          <p:cNvSpPr txBox="1">
            <a:spLocks noChangeArrowheads="1"/>
          </p:cNvSpPr>
          <p:nvPr userDrawn="1"/>
        </p:nvSpPr>
        <p:spPr bwMode="auto">
          <a:xfrm>
            <a:off x="5562552" y="6485464"/>
            <a:ext cx="4160837" cy="2461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1412" tIns="45705" rIns="91412" bIns="45705">
            <a:spAutoFit/>
          </a:bodyPr>
          <a:lstStyle/>
          <a:p>
            <a:pPr algn="l">
              <a:spcBef>
                <a:spcPct val="50000"/>
              </a:spcBef>
              <a:defRPr/>
            </a:pP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Copyright 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2015 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Accenture. All Rights Reserved.</a:t>
            </a:r>
          </a:p>
        </p:txBody>
      </p:sp>
      <p:pic>
        <p:nvPicPr>
          <p:cNvPr id="14" name="Picture 1"/>
          <p:cNvPicPr>
            <a:picLocks noChangeAspect="1"/>
          </p:cNvPicPr>
          <p:nvPr userDrawn="1"/>
        </p:nvPicPr>
        <p:blipFill rotWithShape="1">
          <a:blip r:embed="rId5"/>
          <a:srcRect l="9269" b="77718"/>
          <a:stretch/>
        </p:blipFill>
        <p:spPr>
          <a:xfrm>
            <a:off x="3175000" y="-32677"/>
            <a:ext cx="4053926" cy="1455077"/>
          </a:xfrm>
          <a:prstGeom prst="rect">
            <a:avLst/>
          </a:prstGeom>
        </p:spPr>
      </p:pic>
      <p:pic>
        <p:nvPicPr>
          <p:cNvPr id="15" name="Picture 15" descr="cargo-ship"/>
          <p:cNvPicPr>
            <a:picLocks noChangeAspect="1" noChangeArrowheads="1"/>
          </p:cNvPicPr>
          <p:nvPr userDrawn="1"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29325" b="13565"/>
          <a:stretch/>
        </p:blipFill>
        <p:spPr bwMode="gray">
          <a:xfrm>
            <a:off x="6979619" y="-32677"/>
            <a:ext cx="2926382" cy="3065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7" descr="ContainerAndAircraft-Final"/>
          <p:cNvPicPr>
            <a:picLocks noChangeAspect="1" noChangeArrowheads="1"/>
          </p:cNvPicPr>
          <p:nvPr userDrawn="1">
            <p:custDataLst>
              <p:tags r:id="rId1"/>
            </p:custDataLst>
          </p:nvPr>
        </p:nvPicPr>
        <p:blipFill rotWithShape="1">
          <a:blip r:embed="rId7">
            <a:lum bright="-12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10" r="17582"/>
          <a:stretch/>
        </p:blipFill>
        <p:spPr bwMode="auto">
          <a:xfrm>
            <a:off x="-1" y="-32677"/>
            <a:ext cx="3132415" cy="3065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3"/>
          <p:cNvPicPr>
            <a:picLocks noChangeAspect="1" noChangeArrowheads="1"/>
          </p:cNvPicPr>
          <p:nvPr userDrawn="1"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bright="14000" contrast="1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30447" b="8623"/>
          <a:stretch/>
        </p:blipFill>
        <p:spPr bwMode="auto">
          <a:xfrm>
            <a:off x="3240414" y="1489223"/>
            <a:ext cx="3696617" cy="15434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Rectangle 2"/>
          <p:cNvSpPr/>
          <p:nvPr userDrawn="1"/>
        </p:nvSpPr>
        <p:spPr>
          <a:xfrm>
            <a:off x="3132414" y="-32677"/>
            <a:ext cx="108000" cy="30653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Rectangle 18"/>
          <p:cNvSpPr/>
          <p:nvPr userDrawn="1"/>
        </p:nvSpPr>
        <p:spPr>
          <a:xfrm>
            <a:off x="6937032" y="-32677"/>
            <a:ext cx="108000" cy="30653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" name="Rectangle 19"/>
          <p:cNvSpPr/>
          <p:nvPr userDrawn="1"/>
        </p:nvSpPr>
        <p:spPr>
          <a:xfrm rot="5400000">
            <a:off x="3442882" y="-2074778"/>
            <a:ext cx="108000" cy="7020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1" name="Rectangle 23"/>
          <p:cNvSpPr/>
          <p:nvPr userDrawn="1"/>
        </p:nvSpPr>
        <p:spPr>
          <a:xfrm rot="10800000">
            <a:off x="871790" y="1435222"/>
            <a:ext cx="108000" cy="16514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2" name="Picture 3"/>
          <p:cNvPicPr>
            <a:picLocks noChangeAspect="1"/>
          </p:cNvPicPr>
          <p:nvPr userDrawn="1"/>
        </p:nvPicPr>
        <p:blipFill>
          <a:blip r:embed="rId10"/>
          <a:stretch>
            <a:fillRect/>
          </a:stretch>
        </p:blipFill>
        <p:spPr>
          <a:xfrm>
            <a:off x="979790" y="1483763"/>
            <a:ext cx="2162615" cy="1548931"/>
          </a:xfrm>
          <a:prstGeom prst="rect">
            <a:avLst/>
          </a:prstGeom>
        </p:spPr>
      </p:pic>
      <p:sp>
        <p:nvSpPr>
          <p:cNvPr id="23" name="Rectangle 25"/>
          <p:cNvSpPr/>
          <p:nvPr userDrawn="1"/>
        </p:nvSpPr>
        <p:spPr>
          <a:xfrm flipH="1">
            <a:off x="7035038" y="1381222"/>
            <a:ext cx="2870962" cy="1651471"/>
          </a:xfrm>
          <a:prstGeom prst="rect">
            <a:avLst/>
          </a:prstGeom>
          <a:solidFill>
            <a:schemeClr val="tx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4" name="Picture 10"/>
          <p:cNvPicPr>
            <a:picLocks noChangeAspect="1" noChangeArrowheads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97579" y="1643420"/>
            <a:ext cx="2505075" cy="1235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990439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6" name="Picture 19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1813" y="360363"/>
            <a:ext cx="8799512" cy="288925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31813" y="1711325"/>
            <a:ext cx="8799512" cy="109537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325DBF0-D941-44B5-A248-9B64EF37FC57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pic>
        <p:nvPicPr>
          <p:cNvPr id="8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4567295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84A7922A-7318-44B4-A9A1-DDC6F653520E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pic>
        <p:nvPicPr>
          <p:cNvPr id="6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5679586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7" name="Picture 19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523875" y="360363"/>
            <a:ext cx="8799512" cy="292100"/>
          </a:xfrm>
          <a:prstGeom prst="rect">
            <a:avLst/>
          </a:prstGeom>
        </p:spPr>
        <p:txBody>
          <a:bodyPr/>
          <a:lstStyle>
            <a:lvl1pPr>
              <a:defRPr baseline="0">
                <a:latin typeface="Arial" pitchFamily="34" charset="0"/>
                <a:ea typeface="윤고딕150" pitchFamily="18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5" name="내용 개체 틀 2"/>
          <p:cNvSpPr>
            <a:spLocks noGrp="1"/>
          </p:cNvSpPr>
          <p:nvPr>
            <p:ph idx="1"/>
          </p:nvPr>
        </p:nvSpPr>
        <p:spPr>
          <a:xfrm>
            <a:off x="531813" y="819102"/>
            <a:ext cx="8799512" cy="24622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lang="ko-KR" altLang="en-US" sz="1600" b="1" baseline="0" dirty="0" smtClean="0">
                <a:solidFill>
                  <a:schemeClr val="tx1"/>
                </a:solidFill>
                <a:latin typeface="Arial" pitchFamily="34" charset="0"/>
                <a:ea typeface="맑은 고딕" pitchFamily="50" charset="-127"/>
                <a:cs typeface="+mn-cs"/>
              </a:defRPr>
            </a:lvl1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3921125" y="6545263"/>
            <a:ext cx="2063750" cy="139700"/>
          </a:xfrm>
        </p:spPr>
        <p:txBody>
          <a:bodyPr/>
          <a:lstStyle>
            <a:lvl1pPr algn="ctr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02B2AEB-EBBD-4774-8AD9-28304AEB7152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pic>
        <p:nvPicPr>
          <p:cNvPr id="9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9811244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6" name="Picture 19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42950" y="2130427"/>
            <a:ext cx="8420100" cy="147002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 smtClean="0"/>
              <a:t>마스터 부제목 스타일 편집</a:t>
            </a:r>
            <a:endParaRPr lang="en-US" dirty="0"/>
          </a:p>
        </p:txBody>
      </p:sp>
      <p:pic>
        <p:nvPicPr>
          <p:cNvPr id="7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7956582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69790" y="6201964"/>
            <a:ext cx="1512000" cy="56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9"/>
          <p:cNvPicPr>
            <a:picLocks noChangeAspect="1" noChangeArrowheads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67333" y="6304972"/>
            <a:ext cx="1260000" cy="364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Text Box 6"/>
          <p:cNvSpPr txBox="1">
            <a:spLocks noChangeArrowheads="1"/>
          </p:cNvSpPr>
          <p:nvPr userDrawn="1"/>
        </p:nvSpPr>
        <p:spPr bwMode="auto">
          <a:xfrm>
            <a:off x="5562552" y="6485464"/>
            <a:ext cx="4160837" cy="2461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1412" tIns="45705" rIns="91412" bIns="45705">
            <a:spAutoFit/>
          </a:bodyPr>
          <a:lstStyle/>
          <a:p>
            <a:pPr algn="l">
              <a:spcBef>
                <a:spcPct val="50000"/>
              </a:spcBef>
              <a:defRPr/>
            </a:pP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Copyright 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2015 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Accenture. All Rights Reserved.</a:t>
            </a:r>
          </a:p>
        </p:txBody>
      </p:sp>
      <p:pic>
        <p:nvPicPr>
          <p:cNvPr id="14" name="Picture 1"/>
          <p:cNvPicPr>
            <a:picLocks noChangeAspect="1"/>
          </p:cNvPicPr>
          <p:nvPr userDrawn="1"/>
        </p:nvPicPr>
        <p:blipFill rotWithShape="1">
          <a:blip r:embed="rId5"/>
          <a:srcRect l="9269" b="77718"/>
          <a:stretch/>
        </p:blipFill>
        <p:spPr>
          <a:xfrm>
            <a:off x="3175000" y="-32677"/>
            <a:ext cx="4053926" cy="1455077"/>
          </a:xfrm>
          <a:prstGeom prst="rect">
            <a:avLst/>
          </a:prstGeom>
        </p:spPr>
      </p:pic>
      <p:pic>
        <p:nvPicPr>
          <p:cNvPr id="15" name="Picture 15" descr="cargo-ship"/>
          <p:cNvPicPr>
            <a:picLocks noChangeAspect="1" noChangeArrowheads="1"/>
          </p:cNvPicPr>
          <p:nvPr userDrawn="1"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29325" b="13565"/>
          <a:stretch/>
        </p:blipFill>
        <p:spPr bwMode="gray">
          <a:xfrm>
            <a:off x="6979619" y="-32677"/>
            <a:ext cx="2926382" cy="3065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7" descr="ContainerAndAircraft-Final"/>
          <p:cNvPicPr>
            <a:picLocks noChangeAspect="1" noChangeArrowheads="1"/>
          </p:cNvPicPr>
          <p:nvPr userDrawn="1">
            <p:custDataLst>
              <p:tags r:id="rId1"/>
            </p:custDataLst>
          </p:nvPr>
        </p:nvPicPr>
        <p:blipFill rotWithShape="1">
          <a:blip r:embed="rId7">
            <a:lum bright="-12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10" r="17582"/>
          <a:stretch/>
        </p:blipFill>
        <p:spPr bwMode="auto">
          <a:xfrm>
            <a:off x="-1" y="-32677"/>
            <a:ext cx="3132415" cy="3065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3"/>
          <p:cNvPicPr>
            <a:picLocks noChangeAspect="1" noChangeArrowheads="1"/>
          </p:cNvPicPr>
          <p:nvPr userDrawn="1"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bright="14000" contrast="1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30447" b="8623"/>
          <a:stretch/>
        </p:blipFill>
        <p:spPr bwMode="auto">
          <a:xfrm>
            <a:off x="3240414" y="1489223"/>
            <a:ext cx="3696617" cy="15434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Rectangle 2"/>
          <p:cNvSpPr/>
          <p:nvPr userDrawn="1"/>
        </p:nvSpPr>
        <p:spPr>
          <a:xfrm>
            <a:off x="3132414" y="-32677"/>
            <a:ext cx="108000" cy="30653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Rectangle 18"/>
          <p:cNvSpPr/>
          <p:nvPr userDrawn="1"/>
        </p:nvSpPr>
        <p:spPr>
          <a:xfrm>
            <a:off x="6937032" y="-32677"/>
            <a:ext cx="108000" cy="30653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" name="Rectangle 19"/>
          <p:cNvSpPr/>
          <p:nvPr userDrawn="1"/>
        </p:nvSpPr>
        <p:spPr>
          <a:xfrm rot="5400000">
            <a:off x="3442882" y="-2074778"/>
            <a:ext cx="108000" cy="7020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1" name="Rectangle 23"/>
          <p:cNvSpPr/>
          <p:nvPr userDrawn="1"/>
        </p:nvSpPr>
        <p:spPr>
          <a:xfrm rot="10800000">
            <a:off x="871790" y="1435222"/>
            <a:ext cx="108000" cy="16514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2" name="Picture 3"/>
          <p:cNvPicPr>
            <a:picLocks noChangeAspect="1"/>
          </p:cNvPicPr>
          <p:nvPr userDrawn="1"/>
        </p:nvPicPr>
        <p:blipFill>
          <a:blip r:embed="rId10"/>
          <a:stretch>
            <a:fillRect/>
          </a:stretch>
        </p:blipFill>
        <p:spPr>
          <a:xfrm>
            <a:off x="979790" y="1483763"/>
            <a:ext cx="2162615" cy="1548931"/>
          </a:xfrm>
          <a:prstGeom prst="rect">
            <a:avLst/>
          </a:prstGeom>
        </p:spPr>
      </p:pic>
      <p:sp>
        <p:nvSpPr>
          <p:cNvPr id="23" name="Rectangle 25"/>
          <p:cNvSpPr/>
          <p:nvPr userDrawn="1"/>
        </p:nvSpPr>
        <p:spPr>
          <a:xfrm flipH="1">
            <a:off x="7035038" y="1381222"/>
            <a:ext cx="2870962" cy="1651471"/>
          </a:xfrm>
          <a:prstGeom prst="rect">
            <a:avLst/>
          </a:prstGeom>
          <a:solidFill>
            <a:schemeClr val="tx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4" name="Picture 10"/>
          <p:cNvPicPr>
            <a:picLocks noChangeAspect="1" noChangeArrowheads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97579" y="1643420"/>
            <a:ext cx="2505075" cy="1235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67868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7" name="Picture 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lIns="91412" tIns="45705" rIns="91412" bIns="45705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defTabSz="914118">
              <a:defRPr/>
            </a:pPr>
            <a:fld id="{2DEB2B72-E7E5-4CC9-A9F8-B4DDB5656A17}" type="slidenum">
              <a:rPr lang="en-US" smtClean="0">
                <a:solidFill>
                  <a:prstClr val="black"/>
                </a:solidFill>
                <a:latin typeface="Arial" charset="0"/>
                <a:ea typeface="맑은 고딕" pitchFamily="50" charset="-127"/>
              </a:rPr>
              <a:pPr defTabSz="914118">
                <a:defRPr/>
              </a:pPr>
              <a:t>‹#›</a:t>
            </a:fld>
            <a:endParaRPr lang="en-US" dirty="0">
              <a:solidFill>
                <a:prstClr val="black"/>
              </a:solidFill>
              <a:latin typeface="Arial" charset="0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2" y="70025"/>
            <a:ext cx="6984206" cy="638944"/>
          </a:xfrm>
          <a:prstGeom prst="rect">
            <a:avLst/>
          </a:prstGeom>
        </p:spPr>
        <p:txBody>
          <a:bodyPr wrap="none" lIns="91412" tIns="45705" rIns="91412" bIns="45705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23"/>
            <a:ext cx="9359900" cy="576263"/>
          </a:xfrm>
          <a:prstGeom prst="rect">
            <a:avLst/>
          </a:prstGeom>
        </p:spPr>
        <p:txBody>
          <a:bodyPr lIns="91412" tIns="45705" rIns="91412" bIns="45705"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5" y="80207"/>
            <a:ext cx="2519242" cy="600277"/>
          </a:xfrm>
          <a:prstGeom prst="rect">
            <a:avLst/>
          </a:prstGeom>
        </p:spPr>
        <p:txBody>
          <a:bodyPr wrap="none" lIns="91412" tIns="45705" rIns="91412" bIns="45705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pic>
        <p:nvPicPr>
          <p:cNvPr id="11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2733150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7" name="Picture 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4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 latinLnBrk="1">
              <a:defRPr kumimoji="1">
                <a:ea typeface="맑은 고딕" pitchFamily="50" charset="-127"/>
              </a:defRPr>
            </a:lvl1pPr>
          </a:lstStyle>
          <a:p>
            <a:pPr>
              <a:defRPr/>
            </a:pPr>
            <a:fld id="{F41DB569-FECA-4AC0-B73C-1E8C5906E481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pic>
        <p:nvPicPr>
          <p:cNvPr id="9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939487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6" name="Picture 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 sz="1400"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buFontTx/>
              <a:buNone/>
              <a:defRPr>
                <a:ea typeface="맑은 고딕" pitchFamily="50" charset="-127"/>
              </a:defRPr>
            </a:lvl2pPr>
            <a:lvl3pPr>
              <a:buFontTx/>
              <a:buNone/>
              <a:defRPr>
                <a:ea typeface="맑은 고딕" pitchFamily="50" charset="-127"/>
              </a:defRPr>
            </a:lvl3pPr>
            <a:lvl4pPr>
              <a:buFontTx/>
              <a:buNone/>
              <a:defRPr>
                <a:ea typeface="맑은 고딕" pitchFamily="50" charset="-127"/>
              </a:defRPr>
            </a:lvl4pPr>
            <a:lvl5pPr>
              <a:buFontTx/>
              <a:buNone/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64D2C2B7-397C-4E1D-BA0B-2A4F8D6A9B5B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pic>
        <p:nvPicPr>
          <p:cNvPr id="8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1157286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9.xml"/><Relationship Id="rId7" Type="http://schemas.openxmlformats.org/officeDocument/2006/relationships/image" Target="../media/image2.png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1028" name="Picture 19"/>
          <p:cNvPicPr>
            <a:picLocks noChangeAspect="1" noChangeArrowheads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104EC927-9575-4CD6-B15D-88D333E939E4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6" name="Picture 2"/>
          <p:cNvPicPr>
            <a:picLocks noChangeAspect="1" noChangeArrowheads="1"/>
          </p:cNvPicPr>
          <p:nvPr userDrawn="1"/>
        </p:nvPicPr>
        <p:blipFill rotWithShape="1">
          <a:blip r:embed="rId9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21" r:id="rId1"/>
    <p:sldLayoutId id="2147484622" r:id="rId2"/>
    <p:sldLayoutId id="2147484623" r:id="rId3"/>
    <p:sldLayoutId id="2147484624" r:id="rId4"/>
    <p:sldLayoutId id="2147484625" r:id="rId5"/>
    <p:sldLayoutId id="2147484626" r:id="rId6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2052" name="Picture 19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12" tIns="45705" rIns="91412" bIns="45705" rtlCol="0" anchor="ctr"/>
          <a:lstStyle>
            <a:lvl1pPr algn="ctr" defTabSz="914118">
              <a:defRPr sz="1200">
                <a:solidFill>
                  <a:prstClr val="black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658E331A-1CC7-4BDB-81D6-2AD2D3DA9698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6" name="Picture 2"/>
          <p:cNvPicPr>
            <a:picLocks noChangeAspect="1" noChangeArrowheads="1"/>
          </p:cNvPicPr>
          <p:nvPr userDrawn="1"/>
        </p:nvPicPr>
        <p:blipFill rotWithShape="1">
          <a:blip r:embed="rId7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66" r:id="rId1"/>
    <p:sldLayoutId id="2147484667" r:id="rId2"/>
    <p:sldLayoutId id="2147484668" r:id="rId3"/>
    <p:sldLayoutId id="2147484669" r:id="rId4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/>
          <p:cNvSpPr/>
          <p:nvPr/>
        </p:nvSpPr>
        <p:spPr>
          <a:xfrm>
            <a:off x="1397910" y="3580301"/>
            <a:ext cx="711018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hangingPunct="0">
              <a:lnSpc>
                <a:spcPct val="150000"/>
              </a:lnSpc>
            </a:pPr>
            <a:r>
              <a:rPr lang="ko-KR" altLang="en-US" sz="30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사용자 교육 </a:t>
            </a:r>
            <a:r>
              <a:rPr lang="ko-KR" altLang="en-US" sz="30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매뉴얼</a:t>
            </a:r>
            <a:endParaRPr lang="en-US" altLang="ko-KR" sz="3000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eaLnBrk="0" hangingPunct="0">
              <a:lnSpc>
                <a:spcPct val="150000"/>
              </a:lnSpc>
            </a:pPr>
            <a:r>
              <a:rPr lang="en-US" altLang="ko-KR" sz="18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- CO</a:t>
            </a:r>
            <a:r>
              <a:rPr lang="ko-KR" altLang="en-US" sz="18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18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-</a:t>
            </a:r>
            <a:endParaRPr lang="en-US" altLang="ko-KR" sz="1800" b="1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6" name="Rectangle 1"/>
          <p:cNvSpPr/>
          <p:nvPr/>
        </p:nvSpPr>
        <p:spPr>
          <a:xfrm>
            <a:off x="2819400" y="5433175"/>
            <a:ext cx="42672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1800" b="1" dirty="0" smtClean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2015. 09</a:t>
            </a:r>
          </a:p>
          <a:p>
            <a:pPr algn="ctr"/>
            <a:r>
              <a:rPr lang="ko-KR" altLang="en-US" sz="1800" b="1" dirty="0" smtClean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세방</a:t>
            </a:r>
            <a:r>
              <a:rPr lang="en-US" altLang="ko-KR" sz="1800" b="1" dirty="0" smtClean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Express NSIS </a:t>
            </a:r>
            <a:r>
              <a:rPr lang="ko-KR" altLang="en-US" sz="1800" b="1" dirty="0" smtClean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확장 프로젝트 </a:t>
            </a:r>
            <a:r>
              <a:rPr lang="en-US" altLang="ko-KR" sz="1800" b="1" dirty="0" smtClean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TFT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제목 2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ko-KR" altLang="en-US" dirty="0" smtClean="0"/>
              <a:t>문서 개정 이력</a:t>
            </a:r>
            <a:endParaRPr dirty="0" smtClean="0"/>
          </a:p>
        </p:txBody>
      </p:sp>
      <p:sp>
        <p:nvSpPr>
          <p:cNvPr id="54275" name="Rectangle 7"/>
          <p:cNvSpPr>
            <a:spLocks noGrp="1" noChangeArrowheads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fld id="{1FB0F95A-6C00-487F-A807-95ACE1A59F2E}" type="slidenum">
              <a:rPr lang="zh-SG" altLang="en-US" smtClean="0">
                <a:latin typeface="맑은 고딕" pitchFamily="50" charset="-127"/>
                <a:ea typeface="맑은 고딕" pitchFamily="50" charset="-127"/>
              </a:rPr>
              <a:pPr/>
              <a:t>1</a:t>
            </a:fld>
            <a:endParaRPr lang="en-US" altLang="zh-SG" dirty="0" smtClean="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612" name="Group 7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77189791"/>
              </p:ext>
            </p:extLst>
          </p:nvPr>
        </p:nvGraphicFramePr>
        <p:xfrm>
          <a:off x="307975" y="1322388"/>
          <a:ext cx="9190038" cy="3549652"/>
        </p:xfrm>
        <a:graphic>
          <a:graphicData uri="http://schemas.openxmlformats.org/drawingml/2006/table">
            <a:tbl>
              <a:tblPr/>
              <a:tblGrid>
                <a:gridCol w="1192849"/>
                <a:gridCol w="772025"/>
                <a:gridCol w="5753830"/>
                <a:gridCol w="1471334"/>
              </a:tblGrid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일자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버전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적요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작성자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2015.09.23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v0.9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최초 작성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문경빈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49"/>
          <p:cNvSpPr>
            <a:spLocks noChangeArrowheads="1"/>
          </p:cNvSpPr>
          <p:nvPr/>
        </p:nvSpPr>
        <p:spPr bwMode="auto">
          <a:xfrm>
            <a:off x="1938338" y="836613"/>
            <a:ext cx="6967537" cy="39846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wrap="none" anchor="ctr"/>
          <a:lstStyle/>
          <a:p>
            <a:r>
              <a:rPr lang="ko-KR" altLang="en-US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과정개요</a:t>
            </a:r>
          </a:p>
        </p:txBody>
      </p:sp>
      <p:sp>
        <p:nvSpPr>
          <p:cNvPr id="56323" name="Rectangle 51"/>
          <p:cNvSpPr>
            <a:spLocks noChangeArrowheads="1"/>
          </p:cNvSpPr>
          <p:nvPr/>
        </p:nvSpPr>
        <p:spPr bwMode="auto">
          <a:xfrm>
            <a:off x="1000125" y="836613"/>
            <a:ext cx="831850" cy="39846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graphicFrame>
        <p:nvGraphicFramePr>
          <p:cNvPr id="15376" name="Group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59270409"/>
              </p:ext>
            </p:extLst>
          </p:nvPr>
        </p:nvGraphicFramePr>
        <p:xfrm>
          <a:off x="344488" y="1412875"/>
          <a:ext cx="9288462" cy="4824413"/>
        </p:xfrm>
        <a:graphic>
          <a:graphicData uri="http://schemas.openxmlformats.org/drawingml/2006/table">
            <a:tbl>
              <a:tblPr/>
              <a:tblGrid>
                <a:gridCol w="9288462"/>
              </a:tblGrid>
              <a:tr h="48244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비용예산관리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부서별 비용 전표 입력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담당자는 비용예산과 실적금액을 조회하고 필요 시 예산에 대한 변경 요청을 수행한다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.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6330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사용자 교육 개요</a:t>
            </a:r>
          </a:p>
        </p:txBody>
      </p:sp>
      <p:sp>
        <p:nvSpPr>
          <p:cNvPr id="56332" name="텍스트 개체 틀 3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8476" name="Group 4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49968003"/>
              </p:ext>
            </p:extLst>
          </p:nvPr>
        </p:nvGraphicFramePr>
        <p:xfrm>
          <a:off x="1000125" y="1633538"/>
          <a:ext cx="7905750" cy="3963982"/>
        </p:xfrm>
        <a:graphic>
          <a:graphicData uri="http://schemas.openxmlformats.org/drawingml/2006/table">
            <a:tbl>
              <a:tblPr/>
              <a:tblGrid>
                <a:gridCol w="1665288"/>
                <a:gridCol w="6240462"/>
              </a:tblGrid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과목코드</a:t>
                      </a:r>
                    </a:p>
                  </a:txBody>
                  <a:tcPr marL="130000" marR="130000" marT="49846" marB="49846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과목명</a:t>
                      </a:r>
                    </a:p>
                  </a:txBody>
                  <a:tcPr marL="130000" marR="130000" marT="49846" marB="49846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CO_01_01</a:t>
                      </a: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비용예산관리</a:t>
                      </a: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130000" marR="130000" marT="49846" marB="49846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130000" marR="130000" marT="49846" marB="49846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130000" marR="130000" marT="49846" marB="49846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130000" marR="130000" marT="49846" marB="49846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130000" marR="130000" marT="49846" marB="49846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8408" name="Rectangle 49"/>
          <p:cNvSpPr>
            <a:spLocks noChangeArrowheads="1"/>
          </p:cNvSpPr>
          <p:nvPr/>
        </p:nvSpPr>
        <p:spPr bwMode="auto">
          <a:xfrm>
            <a:off x="1938338" y="836613"/>
            <a:ext cx="6967537" cy="39846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wrap="none" anchor="ctr"/>
          <a:lstStyle/>
          <a:p>
            <a:r>
              <a:rPr lang="ko-KR" altLang="en-US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과목구성</a:t>
            </a:r>
          </a:p>
        </p:txBody>
      </p:sp>
      <p:sp>
        <p:nvSpPr>
          <p:cNvPr id="58409" name="Rectangle 51"/>
          <p:cNvSpPr>
            <a:spLocks noChangeArrowheads="1"/>
          </p:cNvSpPr>
          <p:nvPr/>
        </p:nvSpPr>
        <p:spPr bwMode="auto">
          <a:xfrm>
            <a:off x="1000125" y="836613"/>
            <a:ext cx="831850" cy="39846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600" b="1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8410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/>
              <a:t>사용자 교육 개요</a:t>
            </a:r>
            <a:endParaRPr lang="ko-KR" altLang="en-US" dirty="0" smtClean="0"/>
          </a:p>
        </p:txBody>
      </p:sp>
      <p:sp>
        <p:nvSpPr>
          <p:cNvPr id="58412" name="텍스트 개체 틀 3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과목 학습 목표</a:t>
            </a: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91918930"/>
              </p:ext>
            </p:extLst>
          </p:nvPr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비용예산관리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1 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각 영업부서별 담당자들이 경비처리 업무 수행 시 해당부서의 비용예산 내역 및 현황을 조회하여 필요 시 총무부서에 추가 예산 신청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예산 이관 등의 업무를 수행할 수 있도록 함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. 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    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-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비용 예산의 부서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/</a:t>
                      </a:r>
                      <a:r>
                        <a:rPr kumimoji="1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계정별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 조회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    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-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비용 예산 변경 신청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(Groupware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상에서 신청 및 결재 처리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)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    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- 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9642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69644" name="텍스트 개체 틀 3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비용예산</a:t>
            </a:r>
            <a:r>
              <a:rPr lang="ko-KR" altLang="en-US" dirty="0" smtClean="0"/>
              <a:t>관리 </a:t>
            </a:r>
            <a:r>
              <a:rPr lang="en-US" altLang="ko-KR" dirty="0" smtClean="0"/>
              <a:t>1</a:t>
            </a:r>
            <a:endParaRPr lang="ko-KR" alt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0669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/>
              <a:t>비용예산관리 </a:t>
            </a:r>
            <a:r>
              <a:rPr lang="en-US" altLang="ko-KR" dirty="0" smtClean="0"/>
              <a:t>1</a:t>
            </a:r>
            <a:endParaRPr lang="ko-KR" alt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1413500"/>
            <a:ext cx="8228013" cy="4762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1736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/>
              <a:t>비용예산관리 </a:t>
            </a:r>
            <a:r>
              <a:rPr lang="en-US" altLang="ko-KR" dirty="0"/>
              <a:t>1</a:t>
            </a:r>
            <a:endParaRPr lang="ko-KR" altLang="en-US" dirty="0" smtClean="0"/>
          </a:p>
        </p:txBody>
      </p:sp>
      <p:graphicFrame>
        <p:nvGraphicFramePr>
          <p:cNvPr id="8" name="Group 5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49637055"/>
              </p:ext>
            </p:extLst>
          </p:nvPr>
        </p:nvGraphicFramePr>
        <p:xfrm>
          <a:off x="555956" y="1438373"/>
          <a:ext cx="8778239" cy="4706370"/>
        </p:xfrm>
        <a:graphic>
          <a:graphicData uri="http://schemas.openxmlformats.org/drawingml/2006/table">
            <a:tbl>
              <a:tblPr/>
              <a:tblGrid>
                <a:gridCol w="593546"/>
                <a:gridCol w="1763957"/>
                <a:gridCol w="868882"/>
                <a:gridCol w="3492143"/>
                <a:gridCol w="869385"/>
                <a:gridCol w="1190326"/>
              </a:tblGrid>
              <a:tr h="3380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NO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업무</a:t>
                      </a:r>
                      <a:endParaRPr kumimoji="1" lang="en-US" altLang="ko-KR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세부 업무</a:t>
                      </a:r>
                      <a:endParaRPr kumimoji="1" lang="en-US" altLang="ko-KR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05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Description</a:t>
                      </a:r>
                      <a:r>
                        <a:rPr kumimoji="1" lang="ko-KR" altLang="en-US" sz="105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  <a:endParaRPr kumimoji="1" lang="en-US" altLang="ko-KR" sz="105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조직 </a:t>
                      </a:r>
                      <a:r>
                        <a:rPr kumimoji="1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R&amp;R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관련 시스템</a:t>
                      </a:r>
                      <a:r>
                        <a:rPr kumimoji="1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385540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01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경비전표 입력</a:t>
                      </a:r>
                      <a:endParaRPr kumimoji="1" lang="ko-KR" altLang="en-US" sz="105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endParaRPr kumimoji="1" lang="en-US" altLang="ko-KR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현업에서 경비전표를 입력함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각 부서</a:t>
                      </a:r>
                      <a:endParaRPr kumimoji="1" lang="en-US" altLang="en-US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FI</a:t>
                      </a:r>
                      <a:br>
                        <a:rPr kumimoji="1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</a:br>
                      <a:r>
                        <a:rPr kumimoji="1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(FB01)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5540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02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비용예산 통제기준 설정</a:t>
                      </a:r>
                      <a:endParaRPr kumimoji="1" lang="ko-KR" altLang="en-US" sz="105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endParaRPr kumimoji="1" lang="en-US" altLang="ko-KR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비용예산 통제를 위한 기준을 설정한다</a:t>
                      </a:r>
                      <a:r>
                        <a:rPr kumimoji="1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. </a:t>
                      </a:r>
                      <a:r>
                        <a:rPr kumimoji="1" lang="ko-KR" altLang="en-US" sz="105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계정별</a:t>
                      </a: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통제주기 설정</a:t>
                      </a:r>
                      <a:r>
                        <a:rPr kumimoji="1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(</a:t>
                      </a: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분기</a:t>
                      </a:r>
                      <a:r>
                        <a:rPr kumimoji="1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/</a:t>
                      </a: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연간 등</a:t>
                      </a:r>
                      <a:r>
                        <a:rPr kumimoji="1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), </a:t>
                      </a: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예외부서 및 항목 설정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총무부</a:t>
                      </a:r>
                      <a:endParaRPr kumimoji="1" lang="en-US" altLang="en-US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CBO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582137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03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통제 여부 및 가용예산 체크</a:t>
                      </a:r>
                      <a:endParaRPr kumimoji="1" lang="ko-KR" altLang="en-US" sz="105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endParaRPr kumimoji="1" lang="en-US" altLang="ko-KR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Cost Center</a:t>
                      </a: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와 </a:t>
                      </a:r>
                      <a:r>
                        <a:rPr kumimoji="1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Account </a:t>
                      </a: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및 </a:t>
                      </a:r>
                      <a:r>
                        <a:rPr kumimoji="1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Posting Date</a:t>
                      </a: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를 기준으로 가용예산을 체크한다</a:t>
                      </a:r>
                      <a:r>
                        <a:rPr kumimoji="1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.</a:t>
                      </a:r>
                    </a:p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/>
                      </a:r>
                      <a:br>
                        <a:rPr kumimoji="1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</a:br>
                      <a:r>
                        <a:rPr kumimoji="1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1</a:t>
                      </a:r>
                      <a:r>
                        <a:rPr kumimoji="1" lang="en-US" altLang="ko-KR" sz="1050" b="0" i="0" u="none" strike="noStrike" cap="none" normalizeH="0" baseline="300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st</a:t>
                      </a:r>
                      <a:r>
                        <a:rPr kumimoji="1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: </a:t>
                      </a: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입력하는 </a:t>
                      </a:r>
                      <a:r>
                        <a:rPr kumimoji="1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Account</a:t>
                      </a: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가 예산 통제 대상인지 여부 </a:t>
                      </a:r>
                      <a:r>
                        <a:rPr kumimoji="1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Check</a:t>
                      </a:r>
                    </a:p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2</a:t>
                      </a:r>
                      <a:r>
                        <a:rPr kumimoji="1" lang="en-US" altLang="ko-KR" sz="1050" b="0" i="0" u="none" strike="noStrike" cap="none" normalizeH="0" baseline="300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nd</a:t>
                      </a:r>
                      <a:r>
                        <a:rPr kumimoji="1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: </a:t>
                      </a: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예산통제 계정일 경우 예산 주기를 고려하여 </a:t>
                      </a:r>
                      <a:r>
                        <a:rPr kumimoji="1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Cost Center</a:t>
                      </a: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별 가용예산을 기준으로 입력된 금액의 초과여부를 체크한다</a:t>
                      </a:r>
                      <a:r>
                        <a:rPr kumimoji="1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.</a:t>
                      </a:r>
                    </a:p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/>
                      </a:r>
                      <a:br>
                        <a:rPr kumimoji="1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</a:br>
                      <a:r>
                        <a:rPr kumimoji="1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* </a:t>
                      </a: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전표입력 시 체크 </a:t>
                      </a:r>
                      <a:r>
                        <a:rPr kumimoji="1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function Call</a:t>
                      </a: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에 의한 입력 </a:t>
                      </a:r>
                      <a:r>
                        <a:rPr kumimoji="1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Block</a:t>
                      </a: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기능은 </a:t>
                      </a:r>
                      <a:r>
                        <a:rPr kumimoji="1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FI</a:t>
                      </a: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의 전표처리 </a:t>
                      </a:r>
                      <a:r>
                        <a:rPr kumimoji="1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process</a:t>
                      </a: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에서 구현되어야 함</a:t>
                      </a:r>
                      <a:endParaRPr kumimoji="1" lang="en-US" altLang="ko-KR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총무부</a:t>
                      </a:r>
                      <a:endParaRPr kumimoji="1" lang="en-US" altLang="en-US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CBO Function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5540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04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예산조정 요청</a:t>
                      </a:r>
                      <a:endParaRPr kumimoji="1" lang="ko-KR" altLang="en-US" sz="105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endParaRPr kumimoji="1" lang="en-US" altLang="ko-KR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ko-KR" altLang="en-US" sz="105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예산부족으로 전표입력이 안될 경우 </a:t>
                      </a:r>
                      <a:r>
                        <a:rPr kumimoji="1" lang="ko-KR" altLang="en-US" sz="105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비용예산 내역을 확인하고 예산 </a:t>
                      </a:r>
                      <a:r>
                        <a:rPr kumimoji="1" lang="ko-KR" altLang="en-US" sz="105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조정 품의를 상신함</a:t>
                      </a:r>
                      <a:endParaRPr kumimoji="1" lang="en-US" altLang="ko-KR" sz="1050" b="0" i="0" u="none" strike="noStrike" kern="1200" cap="none" spc="0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각 부서</a:t>
                      </a:r>
                      <a:endParaRPr kumimoji="1" lang="en-US" altLang="en-US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그룹웨어</a:t>
                      </a:r>
                      <a:endParaRPr kumimoji="1" lang="en-US" altLang="ko-KR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2585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05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예산조정 승인검토</a:t>
                      </a:r>
                      <a:endParaRPr kumimoji="1" lang="ko-KR" altLang="en-US" sz="105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endParaRPr kumimoji="1" lang="en-US" altLang="ko-KR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투자예산 집행품의에 대한 승인여부를 검토함</a:t>
                      </a:r>
                      <a:endParaRPr kumimoji="1" lang="en-US" altLang="ko-KR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05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결재권자</a:t>
                      </a:r>
                      <a:endParaRPr kumimoji="1" lang="en-US" altLang="en-US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그룹웨어</a:t>
                      </a:r>
                      <a:endParaRPr kumimoji="1" lang="en-US" altLang="ko-KR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5540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06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1" lang="ko-KR" alt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조정예산 반영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endParaRPr kumimoji="1" lang="en-US" altLang="ko-KR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ko-KR" altLang="en-US" sz="105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비용예산 담당자에게 </a:t>
                      </a:r>
                      <a:r>
                        <a:rPr kumimoji="1" lang="ko-KR" altLang="en-US" sz="1050" b="0" i="0" u="none" strike="noStrike" kern="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 예산조정 품의 승인결과가 통보되면 조정예산을 </a:t>
                      </a:r>
                      <a:r>
                        <a:rPr kumimoji="1" lang="en-US" altLang="ko-KR" sz="1050" b="0" i="0" u="none" strike="noStrike" kern="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SAP</a:t>
                      </a:r>
                      <a:r>
                        <a:rPr kumimoji="1" lang="ko-KR" altLang="en-US" sz="1050" b="0" i="0" u="none" strike="noStrike" kern="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에 반영함</a:t>
                      </a:r>
                      <a:endParaRPr kumimoji="1" lang="en-US" altLang="ko-KR" sz="1050" b="0" i="0" u="none" strike="noStrike" kern="1200" cap="none" spc="0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총무부</a:t>
                      </a:r>
                      <a:endParaRPr kumimoji="1" lang="en-US" altLang="en-US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KP06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2585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07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1" lang="ko-KR" alt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예산조정결과 통보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endParaRPr kumimoji="1" lang="en-US" altLang="ko-KR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ko-KR" altLang="en-US" sz="105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비용예산 조정 결과를 신청자에게 </a:t>
                      </a:r>
                      <a:r>
                        <a:rPr kumimoji="1" lang="ko-KR" altLang="en-US" sz="1050" b="0" i="0" u="none" strike="noStrike" kern="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통보함</a:t>
                      </a:r>
                      <a:r>
                        <a:rPr kumimoji="1" lang="en-US" altLang="ko-KR" sz="1050" b="0" i="0" u="none" strike="noStrike" kern="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(e-mail </a:t>
                      </a:r>
                      <a:r>
                        <a:rPr kumimoji="1" lang="ko-KR" altLang="en-US" sz="1050" b="0" i="0" u="none" strike="noStrike" kern="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등</a:t>
                      </a:r>
                      <a:r>
                        <a:rPr kumimoji="1" lang="en-US" altLang="ko-KR" sz="1050" b="0" i="0" u="none" strike="noStrike" kern="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)</a:t>
                      </a:r>
                      <a:endParaRPr kumimoji="1" lang="en-US" altLang="ko-KR" sz="1050" b="0" i="0" u="none" strike="noStrike" kern="1200" cap="none" spc="0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총무부</a:t>
                      </a:r>
                      <a:endParaRPr kumimoji="1" lang="en-US" altLang="en-US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그룹웨어</a:t>
                      </a:r>
                      <a:endParaRPr kumimoji="1" lang="en-US" altLang="ko-KR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단원 구성</a:t>
            </a:r>
          </a:p>
        </p:txBody>
      </p:sp>
      <p:sp>
        <p:nvSpPr>
          <p:cNvPr id="73731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4</a:t>
            </a:r>
          </a:p>
        </p:txBody>
      </p:sp>
      <p:graphicFrame>
        <p:nvGraphicFramePr>
          <p:cNvPr id="24757" name="Group 18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87044749"/>
              </p:ext>
            </p:extLst>
          </p:nvPr>
        </p:nvGraphicFramePr>
        <p:xfrm>
          <a:off x="631825" y="2060575"/>
          <a:ext cx="8528050" cy="1317626"/>
        </p:xfrm>
        <a:graphic>
          <a:graphicData uri="http://schemas.openxmlformats.org/drawingml/2006/table">
            <a:tbl>
              <a:tblPr/>
              <a:tblGrid>
                <a:gridCol w="712788"/>
                <a:gridCol w="2087562"/>
                <a:gridCol w="3529013"/>
                <a:gridCol w="2198687"/>
              </a:tblGrid>
              <a:tr h="3286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No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단원명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관련 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Transaction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T-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코드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495300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부서별 예산 조회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코스트 센터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실제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차이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Report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S_ALR_87013611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경상비 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예실대비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조회리포트 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ZCOR0010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3769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3771" name="텍스트 개체 틀 4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/>
              <a:t>비용예산관리 </a:t>
            </a:r>
            <a:r>
              <a:rPr lang="en-US" altLang="ko-KR" dirty="0"/>
              <a:t>1</a:t>
            </a:r>
            <a:endParaRPr lang="ko-KR" alt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2352552"/>
              </p:ext>
            </p:extLst>
          </p:nvPr>
        </p:nvGraphicFramePr>
        <p:xfrm>
          <a:off x="344488" y="1295400"/>
          <a:ext cx="9215437" cy="4820107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02421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부서별 예산 조회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 조건을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기입하고 조회합니다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1) ‘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선택값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’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기입합니다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‘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선택그룹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’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기입합니다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95889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S_ALR_87013611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코스트 센터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실제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차이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Report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84880581"/>
              </p:ext>
            </p:extLst>
          </p:nvPr>
        </p:nvGraphicFramePr>
        <p:xfrm>
          <a:off x="5888738" y="1770727"/>
          <a:ext cx="3306468" cy="1437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32620"/>
                <a:gridCol w="932620"/>
                <a:gridCol w="1441228"/>
              </a:tblGrid>
              <a:tr h="19528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</a:rPr>
                        <a:t>필드</a:t>
                      </a:r>
                      <a:endParaRPr lang="ko-KR" altLang="en-US" sz="1100" dirty="0">
                        <a:solidFill>
                          <a:srgbClr val="000000"/>
                        </a:solidFill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err="1" smtClean="0">
                          <a:solidFill>
                            <a:srgbClr val="000000"/>
                          </a:solidFill>
                        </a:rPr>
                        <a:t>입력값</a:t>
                      </a:r>
                      <a:endParaRPr lang="ko-KR" altLang="en-US" sz="1100" dirty="0">
                        <a:solidFill>
                          <a:srgbClr val="000000"/>
                        </a:solidFill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</a:rPr>
                        <a:t>비고</a:t>
                      </a:r>
                      <a:endParaRPr lang="ko-KR" altLang="en-US" sz="1100" dirty="0">
                        <a:solidFill>
                          <a:srgbClr val="000000"/>
                        </a:solidFill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19528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</a:rPr>
                        <a:t>관리회계영역</a:t>
                      </a:r>
                      <a:endParaRPr lang="ko-KR" altLang="en-US" sz="1100" dirty="0">
                        <a:solidFill>
                          <a:srgbClr val="000000"/>
                        </a:solidFill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solidFill>
                            <a:srgbClr val="000000"/>
                          </a:solidFill>
                        </a:rPr>
                        <a:t>6000</a:t>
                      </a:r>
                      <a:endParaRPr lang="ko-KR" altLang="en-US" sz="1100" dirty="0">
                        <a:solidFill>
                          <a:srgbClr val="000000"/>
                        </a:solidFill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dirty="0" err="1" smtClean="0">
                          <a:solidFill>
                            <a:srgbClr val="000000"/>
                          </a:solidFill>
                        </a:rPr>
                        <a:t>고정값</a:t>
                      </a:r>
                      <a:endParaRPr lang="ko-KR" altLang="en-US" sz="1100" dirty="0">
                        <a:solidFill>
                          <a:srgbClr val="000000"/>
                        </a:solidFill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9528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</a:rPr>
                        <a:t>회계연도</a:t>
                      </a:r>
                      <a:endParaRPr lang="ko-KR" altLang="en-US" sz="1100" dirty="0">
                        <a:solidFill>
                          <a:srgbClr val="000000"/>
                        </a:solidFill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solidFill>
                            <a:srgbClr val="000000"/>
                          </a:solidFill>
                        </a:rPr>
                        <a:t>2015</a:t>
                      </a:r>
                      <a:endParaRPr lang="ko-KR" altLang="en-US" sz="1100" dirty="0">
                        <a:solidFill>
                          <a:srgbClr val="000000"/>
                        </a:solidFill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</a:rPr>
                        <a:t>조회 연도</a:t>
                      </a:r>
                      <a:endParaRPr lang="ko-KR" altLang="en-US" sz="1100" dirty="0">
                        <a:solidFill>
                          <a:srgbClr val="000000"/>
                        </a:solidFill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9528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</a:rPr>
                        <a:t>기간 시작</a:t>
                      </a:r>
                      <a:endParaRPr lang="ko-KR" altLang="en-US" sz="1100" dirty="0">
                        <a:solidFill>
                          <a:srgbClr val="000000"/>
                        </a:solidFill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solidFill>
                            <a:srgbClr val="000000"/>
                          </a:solidFill>
                        </a:rPr>
                        <a:t>10</a:t>
                      </a:r>
                      <a:endParaRPr lang="ko-KR" altLang="en-US" sz="1100" dirty="0">
                        <a:solidFill>
                          <a:srgbClr val="000000"/>
                        </a:solidFill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</a:rPr>
                        <a:t>조회 기간 시작</a:t>
                      </a:r>
                      <a:endParaRPr lang="ko-KR" altLang="en-US" sz="1100" dirty="0">
                        <a:solidFill>
                          <a:srgbClr val="000000"/>
                        </a:solidFill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9528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</a:rPr>
                        <a:t>종료 기간</a:t>
                      </a:r>
                      <a:endParaRPr lang="ko-KR" altLang="en-US" sz="1100" dirty="0">
                        <a:solidFill>
                          <a:srgbClr val="000000"/>
                        </a:solidFill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solidFill>
                            <a:srgbClr val="000000"/>
                          </a:solidFill>
                        </a:rPr>
                        <a:t>10</a:t>
                      </a:r>
                      <a:endParaRPr lang="ko-KR" altLang="en-US" sz="1100" dirty="0">
                        <a:solidFill>
                          <a:srgbClr val="000000"/>
                        </a:solidFill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</a:rPr>
                        <a:t>조회 기간 종료</a:t>
                      </a:r>
                      <a:endParaRPr lang="ko-KR" altLang="en-US" sz="1100" dirty="0">
                        <a:solidFill>
                          <a:srgbClr val="000000"/>
                        </a:solidFill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9528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</a:rPr>
                        <a:t>계획버전</a:t>
                      </a:r>
                      <a:endParaRPr lang="ko-KR" altLang="en-US" sz="1100" dirty="0">
                        <a:solidFill>
                          <a:srgbClr val="000000"/>
                        </a:solidFill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solidFill>
                            <a:srgbClr val="000000"/>
                          </a:solidFill>
                        </a:rPr>
                        <a:t>B00</a:t>
                      </a:r>
                      <a:endParaRPr lang="ko-KR" altLang="en-US" sz="1100" dirty="0">
                        <a:solidFill>
                          <a:srgbClr val="000000"/>
                        </a:solidFill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dirty="0" err="1" smtClean="0">
                          <a:solidFill>
                            <a:srgbClr val="000000"/>
                          </a:solidFill>
                        </a:rPr>
                        <a:t>고정값</a:t>
                      </a:r>
                      <a:endParaRPr lang="ko-KR" altLang="en-US" sz="1100" dirty="0">
                        <a:solidFill>
                          <a:srgbClr val="000000"/>
                        </a:solidFill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6" name="표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43841089"/>
              </p:ext>
            </p:extLst>
          </p:nvPr>
        </p:nvGraphicFramePr>
        <p:xfrm>
          <a:off x="5851952" y="3657334"/>
          <a:ext cx="3306468" cy="1198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00939"/>
                <a:gridCol w="646981"/>
                <a:gridCol w="1558548"/>
              </a:tblGrid>
              <a:tr h="19528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</a:rPr>
                        <a:t>필드</a:t>
                      </a:r>
                      <a:endParaRPr lang="ko-KR" altLang="en-US" sz="1100" dirty="0">
                        <a:solidFill>
                          <a:srgbClr val="000000"/>
                        </a:solidFill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err="1" smtClean="0">
                          <a:solidFill>
                            <a:srgbClr val="000000"/>
                          </a:solidFill>
                        </a:rPr>
                        <a:t>입력값</a:t>
                      </a:r>
                      <a:endParaRPr lang="ko-KR" altLang="en-US" sz="1100" dirty="0">
                        <a:solidFill>
                          <a:srgbClr val="000000"/>
                        </a:solidFill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</a:rPr>
                        <a:t>비고</a:t>
                      </a:r>
                      <a:endParaRPr lang="ko-KR" altLang="en-US" sz="1100" dirty="0">
                        <a:solidFill>
                          <a:srgbClr val="000000"/>
                        </a:solidFill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19528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</a:rPr>
                        <a:t>코스트센터그룹</a:t>
                      </a:r>
                      <a:endParaRPr lang="ko-KR" altLang="en-US" sz="1100" dirty="0">
                        <a:solidFill>
                          <a:srgbClr val="000000"/>
                        </a:solidFill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solidFill>
                            <a:srgbClr val="000000"/>
                          </a:solidFill>
                        </a:rPr>
                        <a:t>6000</a:t>
                      </a:r>
                      <a:endParaRPr lang="ko-KR" altLang="en-US" sz="1100" dirty="0">
                        <a:solidFill>
                          <a:srgbClr val="000000"/>
                        </a:solidFill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</a:rPr>
                        <a:t>부서별로 다름</a:t>
                      </a:r>
                      <a:endParaRPr lang="ko-KR" altLang="en-US" sz="1100" dirty="0">
                        <a:solidFill>
                          <a:srgbClr val="000000"/>
                        </a:solidFill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9528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</a:rPr>
                        <a:t>코스트센터</a:t>
                      </a:r>
                      <a:endParaRPr lang="ko-KR" altLang="en-US" sz="1100" dirty="0">
                        <a:solidFill>
                          <a:srgbClr val="000000"/>
                        </a:solidFill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dirty="0">
                        <a:solidFill>
                          <a:srgbClr val="000000"/>
                        </a:solidFill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</a:rPr>
                        <a:t>개별 부서 조회 시</a:t>
                      </a:r>
                      <a:endParaRPr lang="ko-KR" altLang="en-US" sz="1100" dirty="0">
                        <a:solidFill>
                          <a:srgbClr val="000000"/>
                        </a:solidFill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9528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</a:rPr>
                        <a:t>원가요소그룹</a:t>
                      </a:r>
                      <a:endParaRPr lang="ko-KR" altLang="en-US" sz="1100" dirty="0">
                        <a:solidFill>
                          <a:srgbClr val="000000"/>
                        </a:solidFill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solidFill>
                            <a:srgbClr val="000000"/>
                          </a:solidFill>
                        </a:rPr>
                        <a:t>VV000C</a:t>
                      </a:r>
                      <a:endParaRPr lang="ko-KR" altLang="en-US" sz="1100" dirty="0">
                        <a:solidFill>
                          <a:srgbClr val="000000"/>
                        </a:solidFill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</a:rPr>
                        <a:t>조회 </a:t>
                      </a:r>
                      <a:r>
                        <a:rPr lang="ko-KR" altLang="en-US" sz="1100" dirty="0" err="1" smtClean="0">
                          <a:solidFill>
                            <a:srgbClr val="000000"/>
                          </a:solidFill>
                        </a:rPr>
                        <a:t>계정별로</a:t>
                      </a: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</a:rPr>
                        <a:t> 다름</a:t>
                      </a:r>
                      <a:endParaRPr lang="ko-KR" altLang="en-US" sz="1100" dirty="0">
                        <a:solidFill>
                          <a:srgbClr val="000000"/>
                        </a:solidFill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9528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</a:rPr>
                        <a:t>원가요소</a:t>
                      </a:r>
                      <a:endParaRPr lang="ko-KR" altLang="en-US" sz="1100" dirty="0">
                        <a:solidFill>
                          <a:srgbClr val="000000"/>
                        </a:solidFill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dirty="0">
                        <a:solidFill>
                          <a:srgbClr val="000000"/>
                        </a:solidFill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</a:rPr>
                        <a:t>개별 계정 조회 시</a:t>
                      </a:r>
                      <a:endParaRPr lang="ko-KR" altLang="en-US" sz="1100" dirty="0">
                        <a:solidFill>
                          <a:srgbClr val="000000"/>
                        </a:solidFill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248" y="1584712"/>
            <a:ext cx="4874735" cy="36515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53830262"/>
              </p:ext>
            </p:extLst>
          </p:nvPr>
        </p:nvGraphicFramePr>
        <p:xfrm>
          <a:off x="344488" y="1295400"/>
          <a:ext cx="9215437" cy="4820107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02421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부서별 예산 조회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변형값을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선택하여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입력값을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자동으로 입력하고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조회합니다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1) ‘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변형가져오기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’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Click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합니다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(      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2)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조회하려는 조직에 해당하는 변형을 선택합니다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180975" marR="0" lvl="0" indent="-18097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 기간이 변형에 지정된 기간과 다른 경우 변형을 불러온 후 기간을 변경합니다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변경된 기간을 저장하고 싶은 경우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저장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’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버튼을 누르면 변경된 기간을 가진 변형을 저장할 수 있습니다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95889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31225954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S_ALR_87013611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코스트 센터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실제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차이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Report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67412266"/>
              </p:ext>
            </p:extLst>
          </p:nvPr>
        </p:nvGraphicFramePr>
        <p:xfrm>
          <a:off x="5888738" y="2124393"/>
          <a:ext cx="3488175" cy="1677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32620"/>
                <a:gridCol w="1692914"/>
                <a:gridCol w="862641"/>
              </a:tblGrid>
              <a:tr h="19528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</a:rPr>
                        <a:t>변형이름</a:t>
                      </a:r>
                      <a:endParaRPr lang="ko-KR" altLang="en-US" sz="1100" dirty="0">
                        <a:solidFill>
                          <a:srgbClr val="000000"/>
                        </a:solidFill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</a:rPr>
                        <a:t>간단한 설명</a:t>
                      </a:r>
                      <a:endParaRPr lang="ko-KR" altLang="en-US" sz="1100" dirty="0">
                        <a:solidFill>
                          <a:srgbClr val="000000"/>
                        </a:solidFill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</a:rPr>
                        <a:t>비고</a:t>
                      </a:r>
                      <a:endParaRPr lang="ko-KR" altLang="en-US" sz="1100" dirty="0">
                        <a:solidFill>
                          <a:srgbClr val="000000"/>
                        </a:solidFill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19528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solidFill>
                            <a:srgbClr val="000000"/>
                          </a:solidFill>
                        </a:rPr>
                        <a:t>SALES01</a:t>
                      </a:r>
                      <a:endParaRPr lang="ko-KR" altLang="en-US" sz="1100" dirty="0">
                        <a:solidFill>
                          <a:srgbClr val="000000"/>
                        </a:solidFill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</a:rPr>
                        <a:t>영업</a:t>
                      </a:r>
                      <a:r>
                        <a:rPr lang="en-US" altLang="ko-KR" sz="1100" dirty="0" smtClean="0">
                          <a:solidFill>
                            <a:srgbClr val="000000"/>
                          </a:solidFill>
                        </a:rPr>
                        <a:t>1</a:t>
                      </a: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</a:rPr>
                        <a:t>부 비용조회</a:t>
                      </a:r>
                      <a:endParaRPr lang="ko-KR" altLang="en-US" sz="1100" dirty="0">
                        <a:solidFill>
                          <a:srgbClr val="000000"/>
                        </a:solidFill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100" dirty="0">
                        <a:solidFill>
                          <a:srgbClr val="000000"/>
                        </a:solidFill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9528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solidFill>
                            <a:srgbClr val="000000"/>
                          </a:solidFill>
                        </a:rPr>
                        <a:t>SALES02</a:t>
                      </a:r>
                      <a:endParaRPr lang="ko-KR" altLang="en-US" sz="1100" dirty="0">
                        <a:solidFill>
                          <a:srgbClr val="000000"/>
                        </a:solidFill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</a:rPr>
                        <a:t>영업</a:t>
                      </a:r>
                      <a:r>
                        <a:rPr lang="en-US" altLang="ko-KR" sz="1100" dirty="0" smtClean="0">
                          <a:solidFill>
                            <a:srgbClr val="000000"/>
                          </a:solidFill>
                        </a:rPr>
                        <a:t>2</a:t>
                      </a: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</a:rPr>
                        <a:t>부 비용조회</a:t>
                      </a:r>
                      <a:endParaRPr lang="ko-KR" altLang="en-US" sz="1100" dirty="0">
                        <a:solidFill>
                          <a:srgbClr val="000000"/>
                        </a:solidFill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100" dirty="0">
                        <a:solidFill>
                          <a:srgbClr val="000000"/>
                        </a:solidFill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9528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solidFill>
                            <a:srgbClr val="000000"/>
                          </a:solidFill>
                        </a:rPr>
                        <a:t>SALES03</a:t>
                      </a:r>
                      <a:endParaRPr lang="ko-KR" altLang="en-US" sz="1100" dirty="0">
                        <a:solidFill>
                          <a:srgbClr val="000000"/>
                        </a:solidFill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</a:rPr>
                        <a:t>영업</a:t>
                      </a:r>
                      <a:r>
                        <a:rPr lang="en-US" altLang="ko-KR" sz="1100" dirty="0" smtClean="0">
                          <a:solidFill>
                            <a:srgbClr val="000000"/>
                          </a:solidFill>
                        </a:rPr>
                        <a:t>3</a:t>
                      </a: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</a:rPr>
                        <a:t>부 비용조회</a:t>
                      </a:r>
                      <a:endParaRPr lang="ko-KR" altLang="en-US" sz="1100" dirty="0">
                        <a:solidFill>
                          <a:srgbClr val="000000"/>
                        </a:solidFill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100" dirty="0">
                        <a:solidFill>
                          <a:srgbClr val="000000"/>
                        </a:solidFill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9528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solidFill>
                            <a:srgbClr val="000000"/>
                          </a:solidFill>
                        </a:rPr>
                        <a:t>SALES04</a:t>
                      </a:r>
                      <a:endParaRPr lang="ko-KR" altLang="en-US" sz="1100" dirty="0">
                        <a:solidFill>
                          <a:srgbClr val="000000"/>
                        </a:solidFill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</a:rPr>
                        <a:t>영업</a:t>
                      </a:r>
                      <a:r>
                        <a:rPr lang="en-US" altLang="ko-KR" sz="1100" dirty="0" smtClean="0">
                          <a:solidFill>
                            <a:srgbClr val="000000"/>
                          </a:solidFill>
                        </a:rPr>
                        <a:t>4</a:t>
                      </a: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</a:rPr>
                        <a:t>부 비용조회</a:t>
                      </a:r>
                      <a:endParaRPr lang="ko-KR" altLang="en-US" sz="1100" dirty="0">
                        <a:solidFill>
                          <a:srgbClr val="000000"/>
                        </a:solidFill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100" dirty="0">
                        <a:solidFill>
                          <a:srgbClr val="000000"/>
                        </a:solidFill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9528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solidFill>
                            <a:srgbClr val="000000"/>
                          </a:solidFill>
                        </a:rPr>
                        <a:t>SALES05</a:t>
                      </a:r>
                      <a:endParaRPr lang="ko-KR" altLang="en-US" sz="1100" dirty="0">
                        <a:solidFill>
                          <a:srgbClr val="000000"/>
                        </a:solidFill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</a:rPr>
                        <a:t>부산사무소 비용조회</a:t>
                      </a:r>
                      <a:endParaRPr lang="ko-KR" altLang="en-US" sz="1100" dirty="0">
                        <a:solidFill>
                          <a:srgbClr val="000000"/>
                        </a:solidFill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100" dirty="0">
                        <a:solidFill>
                          <a:srgbClr val="000000"/>
                        </a:solidFill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9528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solidFill>
                            <a:srgbClr val="000000"/>
                          </a:solidFill>
                        </a:rPr>
                        <a:t>SBX01</a:t>
                      </a:r>
                      <a:endParaRPr lang="ko-KR" altLang="en-US" sz="1100" dirty="0">
                        <a:solidFill>
                          <a:srgbClr val="000000"/>
                        </a:solidFill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err="1" smtClean="0">
                          <a:solidFill>
                            <a:srgbClr val="000000"/>
                          </a:solidFill>
                        </a:rPr>
                        <a:t>세방익스프레스</a:t>
                      </a: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</a:rPr>
                        <a:t> 비용조회</a:t>
                      </a:r>
                      <a:endParaRPr lang="ko-KR" altLang="en-US" sz="1100" dirty="0">
                        <a:solidFill>
                          <a:srgbClr val="000000"/>
                        </a:solidFill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100" dirty="0">
                        <a:solidFill>
                          <a:srgbClr val="000000"/>
                        </a:solidFill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2794" y="1701558"/>
            <a:ext cx="187500" cy="18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329" y="1578635"/>
            <a:ext cx="4975553" cy="36489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18042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91125542"/>
              </p:ext>
            </p:extLst>
          </p:nvPr>
        </p:nvGraphicFramePr>
        <p:xfrm>
          <a:off x="344488" y="1295400"/>
          <a:ext cx="9215437" cy="4820107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02421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부서별 예산 조회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조건을 기입하거나 변형을 선택하고 실행합니다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(      )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화면 왼편의 코스트센터를 클릭하여 조회하는 코스트센터 그룹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팀 레벨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이나 코스트센터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부서 레벨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이동할 수 있습니다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2)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화면 중간의 원가요소와 그룹 앞에 있는 버튼을 클릭하면 해당 항목의 내용이 접히거나 펼쳐집니다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3)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특정계정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원가요소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이나 합계 부분을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더블클릭하면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해당 부서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+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해당 계정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’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으로 발생한 개별 전표를 조회할 수 있습니다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95889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24488791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S_ALR_87013611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코스트 센터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실제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차이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Report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288" y="1613139"/>
            <a:ext cx="4988700" cy="36317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타원 2"/>
          <p:cNvSpPr/>
          <p:nvPr/>
        </p:nvSpPr>
        <p:spPr>
          <a:xfrm>
            <a:off x="508962" y="2570672"/>
            <a:ext cx="707363" cy="715992"/>
          </a:xfrm>
          <a:prstGeom prst="ellipse">
            <a:avLst/>
          </a:prstGeom>
          <a:noFill/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99250" y="1326761"/>
            <a:ext cx="247650" cy="219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타원 7"/>
          <p:cNvSpPr/>
          <p:nvPr/>
        </p:nvSpPr>
        <p:spPr>
          <a:xfrm>
            <a:off x="1570009" y="2723071"/>
            <a:ext cx="209894" cy="2521787"/>
          </a:xfrm>
          <a:prstGeom prst="ellipse">
            <a:avLst/>
          </a:prstGeom>
          <a:noFill/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" name="타원 1"/>
          <p:cNvSpPr/>
          <p:nvPr/>
        </p:nvSpPr>
        <p:spPr>
          <a:xfrm>
            <a:off x="418962" y="2480672"/>
            <a:ext cx="180000" cy="1800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tx1"/>
                </a:solidFill>
              </a:rPr>
              <a:t>1</a:t>
            </a:r>
            <a:endParaRPr lang="ko-KR" altLang="en-US" sz="1200" b="1" dirty="0" smtClean="0">
              <a:solidFill>
                <a:schemeClr val="tx1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1570009" y="3429860"/>
            <a:ext cx="180000" cy="1800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tx1"/>
                </a:solidFill>
              </a:rPr>
              <a:t>2</a:t>
            </a:r>
            <a:endParaRPr lang="ko-KR" altLang="en-US" sz="1200" b="1" dirty="0" smtClean="0">
              <a:solidFill>
                <a:schemeClr val="tx1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3370054" y="3582260"/>
            <a:ext cx="180000" cy="1800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tx1"/>
                </a:solidFill>
              </a:rPr>
              <a:t>3</a:t>
            </a:r>
            <a:endParaRPr lang="ko-KR" altLang="en-US" sz="1200" b="1" dirty="0" smtClean="0">
              <a:solidFill>
                <a:schemeClr val="tx1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3250160" y="2989051"/>
            <a:ext cx="787002" cy="1928004"/>
          </a:xfrm>
          <a:prstGeom prst="ellipse">
            <a:avLst/>
          </a:prstGeom>
          <a:noFill/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5178" y="3405269"/>
            <a:ext cx="2011460" cy="1623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06545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07172424"/>
              </p:ext>
            </p:extLst>
          </p:nvPr>
        </p:nvGraphicFramePr>
        <p:xfrm>
          <a:off x="344488" y="1295400"/>
          <a:ext cx="9215437" cy="4820107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02421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경상비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예실대비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조회리포트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조건을 기입하여 범위를 결정하고 실행합니다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(      )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1) ‘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필수 조건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’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의 관리회계영역은 자동으로 입력됩니다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2)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회계연도는 조회 대상 연도를 입력합니다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3) ‘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선택조건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’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의 코스트센터그룹과 코스트센터는 둘 중의 하나만 입력할 수 있습니다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4) ‘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선택조건’의 원가요소그룹과 원가요소는 둘 중의 하나만 입력할 수 있습니다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180975" marR="0" lvl="0" indent="-18097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 ‘Display Option’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의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Check box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클릭하여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 대상을 결정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합니다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1) ‘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전체 금액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0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인 계정 제외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비용예산 및 실적이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0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인 계정을 제외합니다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2) ‘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통제주기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제외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’ :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예산통제를 하지 않는 계정으로 지정된 계정의 정보는 비용예산의 유무와 상관없이 보여주지 않습니다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95889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64965822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ZCOR0010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경상비 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예실대비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조회리포트 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52601" y="1326759"/>
            <a:ext cx="247650" cy="219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879" y="1597592"/>
            <a:ext cx="4949515" cy="3621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39177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29054956"/>
              </p:ext>
            </p:extLst>
          </p:nvPr>
        </p:nvGraphicFramePr>
        <p:xfrm>
          <a:off x="344488" y="1295400"/>
          <a:ext cx="9215437" cy="4820107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02421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경상비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예실대비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조회리포트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180975" marR="0" lvl="0" indent="-18097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선택한 부서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계정의 비용예산과 사용실적 현황을 조회합니다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사용자 권한에 지정된 부서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영업부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 아닌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타부서에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대한 예산 및 실적정보는 조회되지 않습니다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180975" marR="0" lvl="0" indent="-18097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화면상단의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분기별조회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’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버튼을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클릭하여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Layout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변경할 수 있습니다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95889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09884999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ZCOR0010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경상비 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예실대비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조회리포트 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766" y="1664902"/>
            <a:ext cx="4909006" cy="35737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타원 6"/>
          <p:cNvSpPr/>
          <p:nvPr/>
        </p:nvSpPr>
        <p:spPr>
          <a:xfrm>
            <a:off x="582857" y="1944707"/>
            <a:ext cx="529948" cy="146649"/>
          </a:xfrm>
          <a:prstGeom prst="ellipse">
            <a:avLst/>
          </a:prstGeom>
          <a:noFill/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505222" y="1911356"/>
            <a:ext cx="180000" cy="1800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tx1"/>
                </a:solidFill>
              </a:rPr>
              <a:t>1</a:t>
            </a:r>
            <a:endParaRPr lang="ko-KR" altLang="en-US" sz="1200" b="1" dirty="0" smtClean="0">
              <a:solidFill>
                <a:schemeClr val="tx1"/>
              </a:solidFill>
            </a:endParaRP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0906" y="3027220"/>
            <a:ext cx="3988434" cy="27438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31267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YFIZOvL.rE67YI8TI8Kdbg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YFIZOvL.rE67YI8TI8Kdbg"/>
</p:tagLst>
</file>

<file path=ppt/theme/theme1.xml><?xml version="1.0" encoding="utf-8"?>
<a:theme xmlns:a="http://schemas.openxmlformats.org/drawingml/2006/main" name="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1_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두산인프라코어 PPT template</Template>
  <TotalTime>13142</TotalTime>
  <Words>811</Words>
  <Application>Microsoft Office PowerPoint</Application>
  <PresentationFormat>A4 용지(210x297mm)</PresentationFormat>
  <Paragraphs>265</Paragraphs>
  <Slides>13</Slides>
  <Notes>2</Notes>
  <HiddenSlides>0</HiddenSlides>
  <MMClips>0</MMClips>
  <ScaleCrop>false</ScaleCrop>
  <HeadingPairs>
    <vt:vector size="4" baseType="variant">
      <vt:variant>
        <vt:lpstr>테마</vt:lpstr>
      </vt:variant>
      <vt:variant>
        <vt:i4>2</vt:i4>
      </vt:variant>
      <vt:variant>
        <vt:lpstr>슬라이드 제목</vt:lpstr>
      </vt:variant>
      <vt:variant>
        <vt:i4>13</vt:i4>
      </vt:variant>
    </vt:vector>
  </HeadingPairs>
  <TitlesOfParts>
    <vt:vector size="15" baseType="lpstr">
      <vt:lpstr>Office Theme</vt:lpstr>
      <vt:lpstr>1_Office Theme</vt:lpstr>
      <vt:lpstr>PowerPoint 프레젠테이션</vt:lpstr>
      <vt:lpstr>문서 개정 이력</vt:lpstr>
      <vt:lpstr>사용자 교육 개요</vt:lpstr>
      <vt:lpstr>사용자 교육 개요</vt:lpstr>
      <vt:lpstr>교육 개요</vt:lpstr>
      <vt:lpstr>교육 개요</vt:lpstr>
      <vt:lpstr>교육 개요</vt:lpstr>
      <vt:lpstr>교육 개요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doosan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문서 작성 GUIDELINE</dc:title>
  <dc:creator>shocking00</dc:creator>
  <cp:lastModifiedBy>MKB</cp:lastModifiedBy>
  <cp:revision>361</cp:revision>
  <cp:lastPrinted>2006-08-30T13:33:06Z</cp:lastPrinted>
  <dcterms:created xsi:type="dcterms:W3CDTF">2008-05-17T00:48:54Z</dcterms:created>
  <dcterms:modified xsi:type="dcterms:W3CDTF">2015-10-07T07:27:03Z</dcterms:modified>
</cp:coreProperties>
</file>