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4"/>
  </p:notesMasterIdLst>
  <p:handoutMasterIdLst>
    <p:handoutMasterId r:id="rId25"/>
  </p:handoutMasterIdLst>
  <p:sldIdLst>
    <p:sldId id="374" r:id="rId3"/>
    <p:sldId id="375" r:id="rId4"/>
    <p:sldId id="391" r:id="rId5"/>
    <p:sldId id="392" r:id="rId6"/>
    <p:sldId id="458" r:id="rId7"/>
    <p:sldId id="509" r:id="rId8"/>
    <p:sldId id="500" r:id="rId9"/>
    <p:sldId id="501" r:id="rId10"/>
    <p:sldId id="502" r:id="rId11"/>
    <p:sldId id="503" r:id="rId12"/>
    <p:sldId id="519" r:id="rId13"/>
    <p:sldId id="504" r:id="rId14"/>
    <p:sldId id="505" r:id="rId15"/>
    <p:sldId id="510" r:id="rId16"/>
    <p:sldId id="520" r:id="rId17"/>
    <p:sldId id="522" r:id="rId18"/>
    <p:sldId id="514" r:id="rId19"/>
    <p:sldId id="515" r:id="rId20"/>
    <p:sldId id="523" r:id="rId21"/>
    <p:sldId id="513" r:id="rId22"/>
    <p:sldId id="524" r:id="rId23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00"/>
    <a:srgbClr val="0083CD"/>
    <a:srgbClr val="FF0000"/>
    <a:srgbClr val="333333"/>
    <a:srgbClr val="EAEAEA"/>
    <a:srgbClr val="103991"/>
    <a:srgbClr val="80808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83" autoAdjust="0"/>
    <p:restoredTop sz="97138" autoAdjust="0"/>
  </p:normalViewPr>
  <p:slideViewPr>
    <p:cSldViewPr snapToGrid="0" showGuides="1">
      <p:cViewPr>
        <p:scale>
          <a:sx n="95" d="100"/>
          <a:sy n="95" d="100"/>
        </p:scale>
        <p:origin x="-1872" y="-510"/>
      </p:cViewPr>
      <p:guideLst>
        <p:guide orient="horz" pos="3424"/>
        <p:guide pos="380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51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72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6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20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4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92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7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8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52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5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60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96001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2013. 03. 28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/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MM_ 9 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외주 임 가공품 처리 메뉴</a:t>
            </a:r>
            <a:endParaRPr lang="en-US" altLang="ko-KR" sz="16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2013.03.28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김창희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외주 임 가공품처리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467437" y="1507253"/>
            <a:ext cx="8857433" cy="4603715"/>
            <a:chOff x="326760" y="1706564"/>
            <a:chExt cx="9319552" cy="4665661"/>
          </a:xfrm>
        </p:grpSpPr>
        <p:sp>
          <p:nvSpPr>
            <p:cNvPr id="10" name="ホームベース 6"/>
            <p:cNvSpPr>
              <a:spLocks noChangeArrowheads="1"/>
            </p:cNvSpPr>
            <p:nvPr/>
          </p:nvSpPr>
          <p:spPr bwMode="auto">
            <a:xfrm>
              <a:off x="1568450" y="1706564"/>
              <a:ext cx="1129904" cy="371475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latinLnBrk="1"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생산계획</a:t>
              </a:r>
              <a:endParaRPr kumimoji="1" lang="ja-JP" altLang="en-US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ホームベース 6"/>
            <p:cNvSpPr>
              <a:spLocks noChangeArrowheads="1"/>
            </p:cNvSpPr>
            <p:nvPr/>
          </p:nvSpPr>
          <p:spPr bwMode="auto">
            <a:xfrm>
              <a:off x="7890405" y="1706564"/>
              <a:ext cx="1676797" cy="371475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latinLnBrk="1"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금액정산</a:t>
              </a:r>
              <a:endParaRPr kumimoji="1" lang="ja-JP" altLang="en-US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角丸四角形 8"/>
            <p:cNvSpPr>
              <a:spLocks noChangeArrowheads="1"/>
            </p:cNvSpPr>
            <p:nvPr/>
          </p:nvSpPr>
          <p:spPr bwMode="auto">
            <a:xfrm>
              <a:off x="326760" y="2205038"/>
              <a:ext cx="701675" cy="13081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defTabSz="912813" latinLnBrk="1"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외주</a:t>
              </a:r>
              <a:endParaRPr kumimoji="1" lang="en-US" altLang="ko-KR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  <a:p>
              <a:pPr algn="ctr" defTabSz="912813" latinLnBrk="1">
                <a:defRPr/>
              </a:pPr>
              <a:r>
                <a:rPr kumimoji="1" lang="ko-KR" altLang="en-US" sz="1000" dirty="0" err="1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임가공</a:t>
              </a:r>
              <a:endParaRPr kumimoji="1" lang="en-US" altLang="ko-KR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  <a:p>
              <a:pPr algn="ctr" defTabSz="912813" latinLnBrk="1"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처리</a:t>
              </a:r>
              <a:endParaRPr kumimoji="1" lang="en-US" altLang="ko-KR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ホームベース 6"/>
            <p:cNvSpPr>
              <a:spLocks noChangeArrowheads="1"/>
            </p:cNvSpPr>
            <p:nvPr/>
          </p:nvSpPr>
          <p:spPr bwMode="auto">
            <a:xfrm>
              <a:off x="2760267" y="1706564"/>
              <a:ext cx="1833298" cy="371475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latinLnBrk="1">
                <a:defRPr/>
              </a:pPr>
              <a:r>
                <a:rPr kumimoji="1" lang="ko-KR" altLang="en-US" sz="1000" dirty="0" err="1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생산오더관리</a:t>
              </a:r>
              <a:endParaRPr kumimoji="1" lang="ja-JP" altLang="en-US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ホームベース 6"/>
            <p:cNvSpPr>
              <a:spLocks noChangeArrowheads="1"/>
            </p:cNvSpPr>
            <p:nvPr/>
          </p:nvSpPr>
          <p:spPr bwMode="auto">
            <a:xfrm>
              <a:off x="4641719" y="1706564"/>
              <a:ext cx="1384432" cy="371475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latinLnBrk="1"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작업지시</a:t>
              </a:r>
              <a:endParaRPr kumimoji="1" lang="en-US" altLang="ko-KR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ホームベース 6"/>
            <p:cNvSpPr>
              <a:spLocks noChangeArrowheads="1"/>
            </p:cNvSpPr>
            <p:nvPr/>
          </p:nvSpPr>
          <p:spPr bwMode="auto">
            <a:xfrm>
              <a:off x="6070864" y="1706564"/>
              <a:ext cx="1754188" cy="371475"/>
            </a:xfrm>
            <a:prstGeom prst="homePlate">
              <a:avLst>
                <a:gd name="adj" fmla="val 25235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12813" latinLnBrk="1"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실적관리</a:t>
              </a:r>
              <a:endParaRPr kumimoji="1" lang="ja-JP" altLang="en-US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角丸四角形 8"/>
            <p:cNvSpPr>
              <a:spLocks noChangeArrowheads="1"/>
            </p:cNvSpPr>
            <p:nvPr/>
          </p:nvSpPr>
          <p:spPr bwMode="auto">
            <a:xfrm>
              <a:off x="326760" y="3684588"/>
              <a:ext cx="701675" cy="10795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95000"/>
              </a:schemeClr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 defTabSz="912813" latinLnBrk="1"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부대품</a:t>
              </a:r>
              <a:endParaRPr kumimoji="1" lang="en-US" altLang="ko-KR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  <a:p>
              <a:pPr algn="ctr" defTabSz="912813" latinLnBrk="1">
                <a:defRPr/>
              </a:pPr>
              <a:r>
                <a:rPr kumimoji="1" lang="ko-KR" altLang="en-US" sz="1000" dirty="0">
                  <a:solidFill>
                    <a:prstClr val="black"/>
                  </a:solidFill>
                  <a:latin typeface="+mn-lt"/>
                  <a:ea typeface="+mn-ea"/>
                  <a:cs typeface="+mn-cs"/>
                </a:rPr>
                <a:t>처리</a:t>
              </a:r>
              <a:endParaRPr kumimoji="1" lang="en-US" altLang="ko-KR" sz="1000" dirty="0">
                <a:solidFill>
                  <a:prstClr val="black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フローチャート : 書類 78"/>
            <p:cNvSpPr>
              <a:spLocks noChangeArrowheads="1"/>
            </p:cNvSpPr>
            <p:nvPr/>
          </p:nvSpPr>
          <p:spPr bwMode="auto">
            <a:xfrm>
              <a:off x="1933046" y="2205039"/>
              <a:ext cx="662120" cy="6111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계획오더</a:t>
              </a:r>
              <a:endParaRPr kumimoji="1" lang="en-US" altLang="ko-KR" sz="1000">
                <a:solidFill>
                  <a:srgbClr val="000000"/>
                </a:solidFill>
              </a:endParaRPr>
            </a:p>
          </p:txBody>
        </p:sp>
        <p:sp>
          <p:nvSpPr>
            <p:cNvPr id="18" name="フローチャート : 書類 78"/>
            <p:cNvSpPr>
              <a:spLocks noChangeArrowheads="1"/>
            </p:cNvSpPr>
            <p:nvPr/>
          </p:nvSpPr>
          <p:spPr bwMode="auto">
            <a:xfrm>
              <a:off x="2760266" y="2205039"/>
              <a:ext cx="741230" cy="6111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(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일괄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)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생성</a:t>
              </a:r>
              <a:endParaRPr kumimoji="1" lang="en-US" altLang="ko-KR" sz="1000">
                <a:solidFill>
                  <a:srgbClr val="000000"/>
                </a:solidFill>
              </a:endParaRPr>
            </a:p>
          </p:txBody>
        </p:sp>
        <p:sp>
          <p:nvSpPr>
            <p:cNvPr id="19" name="フローチャート : 書類 78"/>
            <p:cNvSpPr>
              <a:spLocks noChangeArrowheads="1"/>
            </p:cNvSpPr>
            <p:nvPr/>
          </p:nvSpPr>
          <p:spPr bwMode="auto">
            <a:xfrm>
              <a:off x="3639080" y="2205039"/>
              <a:ext cx="780785" cy="6111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(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일괄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)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릴리즈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20" name="フローチャート : 書類 78"/>
            <p:cNvSpPr>
              <a:spLocks noChangeArrowheads="1"/>
            </p:cNvSpPr>
            <p:nvPr/>
          </p:nvSpPr>
          <p:spPr bwMode="auto">
            <a:xfrm>
              <a:off x="4641719" y="2205039"/>
              <a:ext cx="779065" cy="6111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외주가공 발주서출력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21" name="フローチャート : 書類 78"/>
            <p:cNvSpPr>
              <a:spLocks noChangeArrowheads="1"/>
            </p:cNvSpPr>
            <p:nvPr/>
          </p:nvSpPr>
          <p:spPr bwMode="auto">
            <a:xfrm>
              <a:off x="4641719" y="2900364"/>
              <a:ext cx="1246848" cy="61277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구성자재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PR</a:t>
              </a:r>
              <a:r>
                <a:rPr kumimoji="1" lang="en-US" altLang="ko-KR" sz="1000">
                  <a:solidFill>
                    <a:srgbClr val="000000"/>
                  </a:solidFill>
                  <a:sym typeface="Wingdings" pitchFamily="2" charset="2"/>
                </a:rPr>
                <a:t>PO</a:t>
              </a:r>
              <a:r>
                <a:rPr kumimoji="1" lang="ko-KR" altLang="en-US" sz="1000">
                  <a:solidFill>
                    <a:srgbClr val="000000"/>
                  </a:solidFill>
                  <a:sym typeface="Wingdings" pitchFamily="2" charset="2"/>
                </a:rPr>
                <a:t> 일괄 전환 및 승인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22" name="フローチャート : 書類 78"/>
            <p:cNvSpPr>
              <a:spLocks noChangeArrowheads="1"/>
            </p:cNvSpPr>
            <p:nvPr/>
          </p:nvSpPr>
          <p:spPr bwMode="auto">
            <a:xfrm>
              <a:off x="6070865" y="2900364"/>
              <a:ext cx="701675" cy="61277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구성자재 입고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23" name="フローチャート : 書類 78"/>
            <p:cNvSpPr>
              <a:spLocks noChangeArrowheads="1"/>
            </p:cNvSpPr>
            <p:nvPr/>
          </p:nvSpPr>
          <p:spPr bwMode="auto">
            <a:xfrm>
              <a:off x="7890405" y="2205039"/>
              <a:ext cx="741231" cy="6111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마감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24" name="フローチャート : 書類 78"/>
            <p:cNvSpPr>
              <a:spLocks noChangeArrowheads="1"/>
            </p:cNvSpPr>
            <p:nvPr/>
          </p:nvSpPr>
          <p:spPr bwMode="auto">
            <a:xfrm>
              <a:off x="1105827" y="2205039"/>
              <a:ext cx="390392" cy="611187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>
                <a:defRPr/>
              </a:pPr>
              <a:r>
                <a:rPr kumimoji="1" lang="ko-KR" altLang="en-US" sz="1000" dirty="0">
                  <a:solidFill>
                    <a:srgbClr val="000000"/>
                  </a:solidFill>
                  <a:latin typeface="+mn-lt"/>
                  <a:ea typeface="+mn-ea"/>
                  <a:cs typeface="+mn-cs"/>
                </a:rPr>
                <a:t>외주가공품</a:t>
              </a:r>
              <a:endParaRPr kumimoji="1" lang="en-US" altLang="ja-JP" sz="1000" dirty="0">
                <a:solidFill>
                  <a:srgbClr val="000000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5" name="フローチャート : 書類 78"/>
            <p:cNvSpPr>
              <a:spLocks noChangeArrowheads="1"/>
            </p:cNvSpPr>
            <p:nvPr/>
          </p:nvSpPr>
          <p:spPr bwMode="auto">
            <a:xfrm>
              <a:off x="1105827" y="2900364"/>
              <a:ext cx="390392" cy="61277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>
                <a:defRPr/>
              </a:pPr>
              <a:r>
                <a:rPr kumimoji="1" lang="ko-KR" altLang="en-US" sz="1000" dirty="0">
                  <a:solidFill>
                    <a:srgbClr val="000000"/>
                  </a:solidFill>
                  <a:latin typeface="+mn-lt"/>
                  <a:ea typeface="+mn-ea"/>
                  <a:cs typeface="+mn-cs"/>
                </a:rPr>
                <a:t>구성자재</a:t>
              </a:r>
              <a:endParaRPr kumimoji="1" lang="en-US" altLang="ja-JP" sz="1000" dirty="0">
                <a:solidFill>
                  <a:srgbClr val="000000"/>
                </a:solidFill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26" name="図形 96"/>
            <p:cNvCxnSpPr>
              <a:cxnSpLocks noChangeShapeType="1"/>
              <a:stCxn id="17" idx="3"/>
              <a:endCxn id="18" idx="1"/>
            </p:cNvCxnSpPr>
            <p:nvPr/>
          </p:nvCxnSpPr>
          <p:spPr bwMode="auto">
            <a:xfrm>
              <a:off x="2595166" y="2511425"/>
              <a:ext cx="165100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27" name="フローチャート : 書類 78"/>
            <p:cNvSpPr>
              <a:spLocks noChangeArrowheads="1"/>
            </p:cNvSpPr>
            <p:nvPr/>
          </p:nvSpPr>
          <p:spPr bwMode="auto">
            <a:xfrm>
              <a:off x="6070865" y="2205039"/>
              <a:ext cx="701675" cy="6111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확정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28" name="フローチャート : 書類 78"/>
            <p:cNvSpPr>
              <a:spLocks noChangeArrowheads="1"/>
            </p:cNvSpPr>
            <p:nvPr/>
          </p:nvSpPr>
          <p:spPr bwMode="auto">
            <a:xfrm>
              <a:off x="6929042" y="2205039"/>
              <a:ext cx="780785" cy="6111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백로그 처리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cxnSp>
          <p:nvCxnSpPr>
            <p:cNvPr id="29" name="図形 96"/>
            <p:cNvCxnSpPr>
              <a:cxnSpLocks noChangeShapeType="1"/>
              <a:stCxn id="18" idx="3"/>
              <a:endCxn id="19" idx="1"/>
            </p:cNvCxnSpPr>
            <p:nvPr/>
          </p:nvCxnSpPr>
          <p:spPr bwMode="auto">
            <a:xfrm>
              <a:off x="3501496" y="2511425"/>
              <a:ext cx="137583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0" name="図形 96"/>
            <p:cNvCxnSpPr>
              <a:cxnSpLocks noChangeShapeType="1"/>
              <a:stCxn id="21" idx="3"/>
              <a:endCxn id="22" idx="1"/>
            </p:cNvCxnSpPr>
            <p:nvPr/>
          </p:nvCxnSpPr>
          <p:spPr bwMode="auto">
            <a:xfrm>
              <a:off x="5888567" y="3206750"/>
              <a:ext cx="182298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1" name="図形 96"/>
            <p:cNvCxnSpPr>
              <a:cxnSpLocks noChangeShapeType="1"/>
              <a:stCxn id="20" idx="3"/>
              <a:endCxn id="27" idx="1"/>
            </p:cNvCxnSpPr>
            <p:nvPr/>
          </p:nvCxnSpPr>
          <p:spPr bwMode="auto">
            <a:xfrm>
              <a:off x="5420784" y="2511425"/>
              <a:ext cx="650081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2" name="図形 96"/>
            <p:cNvCxnSpPr>
              <a:cxnSpLocks noChangeShapeType="1"/>
              <a:stCxn id="19" idx="3"/>
              <a:endCxn id="20" idx="1"/>
            </p:cNvCxnSpPr>
            <p:nvPr/>
          </p:nvCxnSpPr>
          <p:spPr bwMode="auto">
            <a:xfrm>
              <a:off x="4419864" y="2511425"/>
              <a:ext cx="221854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3" name="図形 96"/>
            <p:cNvCxnSpPr>
              <a:cxnSpLocks noChangeShapeType="1"/>
              <a:stCxn id="27" idx="3"/>
              <a:endCxn id="28" idx="1"/>
            </p:cNvCxnSpPr>
            <p:nvPr/>
          </p:nvCxnSpPr>
          <p:spPr bwMode="auto">
            <a:xfrm>
              <a:off x="6772540" y="2511425"/>
              <a:ext cx="156502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4" name="図形 96"/>
            <p:cNvCxnSpPr>
              <a:cxnSpLocks noChangeShapeType="1"/>
              <a:stCxn id="28" idx="3"/>
              <a:endCxn id="23" idx="1"/>
            </p:cNvCxnSpPr>
            <p:nvPr/>
          </p:nvCxnSpPr>
          <p:spPr bwMode="auto">
            <a:xfrm>
              <a:off x="7709827" y="2511425"/>
              <a:ext cx="180578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5" name="図形 96"/>
            <p:cNvCxnSpPr>
              <a:cxnSpLocks noChangeShapeType="1"/>
              <a:stCxn id="22" idx="3"/>
              <a:endCxn id="56" idx="1"/>
            </p:cNvCxnSpPr>
            <p:nvPr/>
          </p:nvCxnSpPr>
          <p:spPr bwMode="auto">
            <a:xfrm>
              <a:off x="6772540" y="3206750"/>
              <a:ext cx="1117865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36" name="図形 96"/>
            <p:cNvCxnSpPr>
              <a:cxnSpLocks noChangeShapeType="1"/>
              <a:stCxn id="19" idx="3"/>
              <a:endCxn id="21" idx="1"/>
            </p:cNvCxnSpPr>
            <p:nvPr/>
          </p:nvCxnSpPr>
          <p:spPr bwMode="auto">
            <a:xfrm>
              <a:off x="4419864" y="2511426"/>
              <a:ext cx="221854" cy="695325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37" name="フローチャート : 書類 78"/>
            <p:cNvSpPr>
              <a:spLocks noChangeArrowheads="1"/>
            </p:cNvSpPr>
            <p:nvPr/>
          </p:nvSpPr>
          <p:spPr bwMode="auto">
            <a:xfrm>
              <a:off x="1573610" y="2216151"/>
              <a:ext cx="233892" cy="60007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en-US" altLang="ko-KR" sz="1000">
                  <a:solidFill>
                    <a:srgbClr val="000000"/>
                  </a:solidFill>
                </a:rPr>
                <a:t>M</a:t>
              </a:r>
            </a:p>
            <a:p>
              <a:pPr algn="ctr" defTabSz="912813"/>
              <a:r>
                <a:rPr kumimoji="1" lang="en-US" altLang="ko-KR" sz="1000">
                  <a:solidFill>
                    <a:srgbClr val="000000"/>
                  </a:solidFill>
                </a:rPr>
                <a:t>R</a:t>
              </a:r>
            </a:p>
            <a:p>
              <a:pPr algn="ctr" defTabSz="912813"/>
              <a:r>
                <a:rPr kumimoji="1" lang="en-US" altLang="ko-KR" sz="1000">
                  <a:solidFill>
                    <a:srgbClr val="000000"/>
                  </a:solidFill>
                </a:rPr>
                <a:t>P</a:t>
              </a:r>
            </a:p>
          </p:txBody>
        </p:sp>
        <p:cxnSp>
          <p:nvCxnSpPr>
            <p:cNvPr id="38" name="図形 96"/>
            <p:cNvCxnSpPr>
              <a:cxnSpLocks noChangeShapeType="1"/>
              <a:stCxn id="37" idx="3"/>
              <a:endCxn id="17" idx="1"/>
            </p:cNvCxnSpPr>
            <p:nvPr/>
          </p:nvCxnSpPr>
          <p:spPr bwMode="auto">
            <a:xfrm flipV="1">
              <a:off x="1807502" y="2511426"/>
              <a:ext cx="125544" cy="4763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39" name="フローチャート : 書類 78"/>
            <p:cNvSpPr>
              <a:spLocks noChangeArrowheads="1"/>
            </p:cNvSpPr>
            <p:nvPr/>
          </p:nvSpPr>
          <p:spPr bwMode="auto">
            <a:xfrm>
              <a:off x="1933046" y="3681414"/>
              <a:ext cx="662120" cy="5032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계획오더</a:t>
              </a:r>
              <a:endParaRPr kumimoji="1" lang="en-US" altLang="ko-KR" sz="1000">
                <a:solidFill>
                  <a:srgbClr val="000000"/>
                </a:solidFill>
              </a:endParaRPr>
            </a:p>
          </p:txBody>
        </p:sp>
        <p:sp>
          <p:nvSpPr>
            <p:cNvPr id="40" name="フローチャート : 書類 78"/>
            <p:cNvSpPr>
              <a:spLocks noChangeArrowheads="1"/>
            </p:cNvSpPr>
            <p:nvPr/>
          </p:nvSpPr>
          <p:spPr bwMode="auto">
            <a:xfrm>
              <a:off x="2760266" y="3681414"/>
              <a:ext cx="741230" cy="5032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(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일괄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)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생성</a:t>
              </a:r>
              <a:endParaRPr kumimoji="1" lang="en-US" altLang="ko-KR" sz="1000">
                <a:solidFill>
                  <a:srgbClr val="000000"/>
                </a:solidFill>
              </a:endParaRPr>
            </a:p>
          </p:txBody>
        </p:sp>
        <p:sp>
          <p:nvSpPr>
            <p:cNvPr id="41" name="フローチャート : 書類 78"/>
            <p:cNvSpPr>
              <a:spLocks noChangeArrowheads="1"/>
            </p:cNvSpPr>
            <p:nvPr/>
          </p:nvSpPr>
          <p:spPr bwMode="auto">
            <a:xfrm>
              <a:off x="3639080" y="3681414"/>
              <a:ext cx="780785" cy="5032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(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일괄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)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릴리즈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42" name="フローチャート : 書類 78"/>
            <p:cNvSpPr>
              <a:spLocks noChangeArrowheads="1"/>
            </p:cNvSpPr>
            <p:nvPr/>
          </p:nvSpPr>
          <p:spPr bwMode="auto">
            <a:xfrm>
              <a:off x="4641719" y="3681414"/>
              <a:ext cx="779065" cy="5032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부대품 작업지시서 출력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43" name="フローチャート : 書類 78"/>
            <p:cNvSpPr>
              <a:spLocks noChangeArrowheads="1"/>
            </p:cNvSpPr>
            <p:nvPr/>
          </p:nvSpPr>
          <p:spPr bwMode="auto">
            <a:xfrm>
              <a:off x="7890404" y="3681414"/>
              <a:ext cx="1625204" cy="5032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마감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cxnSp>
          <p:nvCxnSpPr>
            <p:cNvPr id="44" name="図形 96"/>
            <p:cNvCxnSpPr>
              <a:cxnSpLocks noChangeShapeType="1"/>
              <a:stCxn id="39" idx="3"/>
              <a:endCxn id="40" idx="1"/>
            </p:cNvCxnSpPr>
            <p:nvPr/>
          </p:nvCxnSpPr>
          <p:spPr bwMode="auto">
            <a:xfrm>
              <a:off x="2595166" y="3932238"/>
              <a:ext cx="165100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45" name="フローチャート : 書類 78"/>
            <p:cNvSpPr>
              <a:spLocks noChangeArrowheads="1"/>
            </p:cNvSpPr>
            <p:nvPr/>
          </p:nvSpPr>
          <p:spPr bwMode="auto">
            <a:xfrm>
              <a:off x="6070865" y="3681414"/>
              <a:ext cx="701675" cy="5032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확정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46" name="フローチャート : 書類 78"/>
            <p:cNvSpPr>
              <a:spLocks noChangeArrowheads="1"/>
            </p:cNvSpPr>
            <p:nvPr/>
          </p:nvSpPr>
          <p:spPr bwMode="auto">
            <a:xfrm>
              <a:off x="6929042" y="3681414"/>
              <a:ext cx="780785" cy="5032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 백로그 처리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cxnSp>
          <p:nvCxnSpPr>
            <p:cNvPr id="47" name="図形 96"/>
            <p:cNvCxnSpPr>
              <a:cxnSpLocks noChangeShapeType="1"/>
              <a:stCxn id="40" idx="3"/>
              <a:endCxn id="41" idx="1"/>
            </p:cNvCxnSpPr>
            <p:nvPr/>
          </p:nvCxnSpPr>
          <p:spPr bwMode="auto">
            <a:xfrm>
              <a:off x="3501496" y="3932238"/>
              <a:ext cx="137583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8" name="図形 96"/>
            <p:cNvCxnSpPr>
              <a:cxnSpLocks noChangeShapeType="1"/>
              <a:stCxn id="42" idx="3"/>
              <a:endCxn id="45" idx="1"/>
            </p:cNvCxnSpPr>
            <p:nvPr/>
          </p:nvCxnSpPr>
          <p:spPr bwMode="auto">
            <a:xfrm>
              <a:off x="5420784" y="3932238"/>
              <a:ext cx="650081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49" name="図形 96"/>
            <p:cNvCxnSpPr>
              <a:cxnSpLocks noChangeShapeType="1"/>
              <a:stCxn id="41" idx="3"/>
              <a:endCxn id="42" idx="1"/>
            </p:cNvCxnSpPr>
            <p:nvPr/>
          </p:nvCxnSpPr>
          <p:spPr bwMode="auto">
            <a:xfrm>
              <a:off x="4419864" y="3932238"/>
              <a:ext cx="221854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50" name="図形 96"/>
            <p:cNvCxnSpPr>
              <a:cxnSpLocks noChangeShapeType="1"/>
              <a:stCxn id="45" idx="3"/>
              <a:endCxn id="46" idx="1"/>
            </p:cNvCxnSpPr>
            <p:nvPr/>
          </p:nvCxnSpPr>
          <p:spPr bwMode="auto">
            <a:xfrm>
              <a:off x="6772540" y="3932238"/>
              <a:ext cx="156502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51" name="図形 96"/>
            <p:cNvCxnSpPr>
              <a:cxnSpLocks noChangeShapeType="1"/>
              <a:stCxn id="46" idx="3"/>
              <a:endCxn id="43" idx="1"/>
            </p:cNvCxnSpPr>
            <p:nvPr/>
          </p:nvCxnSpPr>
          <p:spPr bwMode="auto">
            <a:xfrm>
              <a:off x="7709827" y="3932238"/>
              <a:ext cx="180578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52" name="フローチャート : 書類 78"/>
            <p:cNvSpPr>
              <a:spLocks noChangeArrowheads="1"/>
            </p:cNvSpPr>
            <p:nvPr/>
          </p:nvSpPr>
          <p:spPr bwMode="auto">
            <a:xfrm>
              <a:off x="1573610" y="3681414"/>
              <a:ext cx="233892" cy="50323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en-US" altLang="ko-KR" sz="1000">
                  <a:solidFill>
                    <a:srgbClr val="000000"/>
                  </a:solidFill>
                </a:rPr>
                <a:t>M</a:t>
              </a:r>
            </a:p>
            <a:p>
              <a:pPr algn="ctr" defTabSz="912813"/>
              <a:r>
                <a:rPr kumimoji="1" lang="en-US" altLang="ko-KR" sz="1000">
                  <a:solidFill>
                    <a:srgbClr val="000000"/>
                  </a:solidFill>
                </a:rPr>
                <a:t>R</a:t>
              </a:r>
            </a:p>
            <a:p>
              <a:pPr algn="ctr" defTabSz="912813"/>
              <a:r>
                <a:rPr kumimoji="1" lang="en-US" altLang="ko-KR" sz="1000">
                  <a:solidFill>
                    <a:srgbClr val="000000"/>
                  </a:solidFill>
                </a:rPr>
                <a:t>P</a:t>
              </a:r>
            </a:p>
          </p:txBody>
        </p:sp>
        <p:cxnSp>
          <p:nvCxnSpPr>
            <p:cNvPr id="53" name="図形 96"/>
            <p:cNvCxnSpPr>
              <a:cxnSpLocks noChangeShapeType="1"/>
              <a:stCxn id="52" idx="3"/>
              <a:endCxn id="39" idx="1"/>
            </p:cNvCxnSpPr>
            <p:nvPr/>
          </p:nvCxnSpPr>
          <p:spPr bwMode="auto">
            <a:xfrm>
              <a:off x="1807502" y="3932238"/>
              <a:ext cx="125544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54" name="フローチャート : 書類 78"/>
            <p:cNvSpPr>
              <a:spLocks noChangeArrowheads="1"/>
            </p:cNvSpPr>
            <p:nvPr/>
          </p:nvSpPr>
          <p:spPr bwMode="auto">
            <a:xfrm>
              <a:off x="1933046" y="4257675"/>
              <a:ext cx="662120" cy="50323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계획오더</a:t>
              </a:r>
              <a:endParaRPr kumimoji="1" lang="en-US" altLang="ko-KR" sz="1000">
                <a:solidFill>
                  <a:srgbClr val="000000"/>
                </a:solidFill>
              </a:endParaRPr>
            </a:p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수작업 생성</a:t>
              </a:r>
              <a:endParaRPr kumimoji="1" lang="en-US" altLang="ko-KR" sz="1000">
                <a:solidFill>
                  <a:srgbClr val="000000"/>
                </a:solidFill>
              </a:endParaRPr>
            </a:p>
          </p:txBody>
        </p:sp>
        <p:cxnSp>
          <p:nvCxnSpPr>
            <p:cNvPr id="55" name="図形 96"/>
            <p:cNvCxnSpPr>
              <a:cxnSpLocks noChangeShapeType="1"/>
              <a:stCxn id="54" idx="3"/>
              <a:endCxn id="40" idx="1"/>
            </p:cNvCxnSpPr>
            <p:nvPr/>
          </p:nvCxnSpPr>
          <p:spPr bwMode="auto">
            <a:xfrm flipV="1">
              <a:off x="2595166" y="3932238"/>
              <a:ext cx="165100" cy="576262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56" name="フローチャート : 書類 78"/>
            <p:cNvSpPr>
              <a:spLocks noChangeArrowheads="1"/>
            </p:cNvSpPr>
            <p:nvPr/>
          </p:nvSpPr>
          <p:spPr bwMode="auto">
            <a:xfrm>
              <a:off x="7890404" y="2900364"/>
              <a:ext cx="1625204" cy="61277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구성자재 송장처리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sp>
          <p:nvSpPr>
            <p:cNvPr id="57" name="フローチャート : 書類 78"/>
            <p:cNvSpPr>
              <a:spLocks noChangeArrowheads="1"/>
            </p:cNvSpPr>
            <p:nvPr/>
          </p:nvSpPr>
          <p:spPr bwMode="auto">
            <a:xfrm>
              <a:off x="8776098" y="2205039"/>
              <a:ext cx="739510" cy="61118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 type="none" w="sm" len="sm"/>
              <a:tailEnd type="none" w="sm" len="med"/>
            </a:ln>
          </p:spPr>
          <p:txBody>
            <a:bodyPr lIns="0" rIns="0" anchor="ctr"/>
            <a:lstStyle/>
            <a:p>
              <a:pPr algn="ctr" defTabSz="912813"/>
              <a:r>
                <a:rPr kumimoji="1" lang="ko-KR" altLang="en-US" sz="1000">
                  <a:solidFill>
                    <a:srgbClr val="000000"/>
                  </a:solidFill>
                </a:rPr>
                <a:t>생산오더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 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송장처리</a:t>
              </a:r>
              <a:endParaRPr kumimoji="1" lang="en-US" altLang="ja-JP" sz="1000">
                <a:solidFill>
                  <a:srgbClr val="000000"/>
                </a:solidFill>
              </a:endParaRPr>
            </a:p>
          </p:txBody>
        </p:sp>
        <p:cxnSp>
          <p:nvCxnSpPr>
            <p:cNvPr id="58" name="図形 96"/>
            <p:cNvCxnSpPr>
              <a:cxnSpLocks noChangeShapeType="1"/>
              <a:stCxn id="23" idx="3"/>
              <a:endCxn id="57" idx="1"/>
            </p:cNvCxnSpPr>
            <p:nvPr/>
          </p:nvCxnSpPr>
          <p:spPr bwMode="auto">
            <a:xfrm>
              <a:off x="8631635" y="2511425"/>
              <a:ext cx="144463" cy="12700"/>
            </a:xfrm>
            <a:prstGeom prst="bentConnector3">
              <a:avLst>
                <a:gd name="adj1" fmla="val 50000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 type="triangle" w="sm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59" name="直線コネクタ 138"/>
            <p:cNvCxnSpPr/>
            <p:nvPr/>
          </p:nvCxnSpPr>
          <p:spPr bwMode="auto">
            <a:xfrm>
              <a:off x="338800" y="3597275"/>
              <a:ext cx="9008269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60" name="角丸四角形 10"/>
            <p:cNvSpPr>
              <a:spLocks noChangeArrowheads="1"/>
            </p:cNvSpPr>
            <p:nvPr/>
          </p:nvSpPr>
          <p:spPr bwMode="auto">
            <a:xfrm>
              <a:off x="2562489" y="4918076"/>
              <a:ext cx="1754188" cy="10318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36000" tIns="36000" rIns="36000" bIns="36000"/>
            <a:lstStyle/>
            <a:p>
              <a:pPr marL="171450" indent="-171450" defTabSz="912813">
                <a:buFont typeface="Wingdings" pitchFamily="2" charset="2"/>
                <a:buChar char="ü"/>
              </a:pPr>
              <a:r>
                <a:rPr kumimoji="1" lang="ko-KR" altLang="en-US" sz="1000">
                  <a:solidFill>
                    <a:srgbClr val="000000"/>
                  </a:solidFill>
                </a:rPr>
                <a:t>계획오더를 생산오더로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(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일괄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) 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전환함</a:t>
              </a:r>
              <a:endParaRPr kumimoji="1" lang="en-US" altLang="ko-KR" sz="1000">
                <a:solidFill>
                  <a:srgbClr val="000000"/>
                </a:solidFill>
              </a:endParaRPr>
            </a:p>
            <a:p>
              <a:pPr marL="171450" indent="-171450" defTabSz="912813">
                <a:buFont typeface="Wingdings" pitchFamily="2" charset="2"/>
                <a:buChar char="ü"/>
              </a:pPr>
              <a:r>
                <a:rPr kumimoji="1" lang="ko-KR" altLang="en-US" sz="1000">
                  <a:solidFill>
                    <a:srgbClr val="000000"/>
                  </a:solidFill>
                </a:rPr>
                <a:t>생성된 생산오더의 상태를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(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일괄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) 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릴리즈로 전환함</a:t>
              </a:r>
              <a:endParaRPr kumimoji="1" lang="ja-JP" altLang="en-US" sz="1000">
                <a:solidFill>
                  <a:srgbClr val="000000"/>
                </a:solidFill>
              </a:endParaRPr>
            </a:p>
          </p:txBody>
        </p:sp>
        <p:cxnSp>
          <p:nvCxnSpPr>
            <p:cNvPr id="61" name="直線コネクタ 138"/>
            <p:cNvCxnSpPr/>
            <p:nvPr/>
          </p:nvCxnSpPr>
          <p:spPr bwMode="auto">
            <a:xfrm>
              <a:off x="338800" y="4845050"/>
              <a:ext cx="9008269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62" name="角丸四角形 10"/>
            <p:cNvSpPr>
              <a:spLocks noChangeArrowheads="1"/>
            </p:cNvSpPr>
            <p:nvPr/>
          </p:nvSpPr>
          <p:spPr bwMode="auto">
            <a:xfrm>
              <a:off x="5836973" y="4922838"/>
              <a:ext cx="1754188" cy="10271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36000" tIns="36000" rIns="36000" bIns="36000"/>
            <a:lstStyle/>
            <a:p>
              <a:pPr marL="171450" indent="-171450" defTabSz="912813">
                <a:buFont typeface="Wingdings" pitchFamily="2" charset="2"/>
                <a:buChar char="ü"/>
              </a:pPr>
              <a:r>
                <a:rPr kumimoji="1" lang="ko-KR" altLang="en-US" sz="1000">
                  <a:solidFill>
                    <a:srgbClr val="000000"/>
                  </a:solidFill>
                </a:rPr>
                <a:t>생산오더 입고수량이 확정되고 구성자재가 백플러시 처리됨</a:t>
              </a:r>
              <a:endParaRPr kumimoji="1" lang="en-US" altLang="ko-KR" sz="1000">
                <a:solidFill>
                  <a:srgbClr val="000000"/>
                </a:solidFill>
              </a:endParaRPr>
            </a:p>
            <a:p>
              <a:pPr marL="171450" indent="-171450" defTabSz="912813">
                <a:buFont typeface="Wingdings" pitchFamily="2" charset="2"/>
                <a:buChar char="ü"/>
              </a:pPr>
              <a:r>
                <a:rPr kumimoji="1" lang="ko-KR" altLang="en-US" sz="1000">
                  <a:solidFill>
                    <a:srgbClr val="000000"/>
                  </a:solidFill>
                </a:rPr>
                <a:t>생산오더 별 구성자재에 대한 백로그 처리함</a:t>
              </a:r>
              <a:endParaRPr kumimoji="1" lang="ja-JP" altLang="en-US" sz="1000">
                <a:solidFill>
                  <a:srgbClr val="000000"/>
                </a:solidFill>
              </a:endParaRPr>
            </a:p>
          </p:txBody>
        </p:sp>
        <p:sp>
          <p:nvSpPr>
            <p:cNvPr id="63" name="角丸四角形 10"/>
            <p:cNvSpPr>
              <a:spLocks noChangeArrowheads="1"/>
            </p:cNvSpPr>
            <p:nvPr/>
          </p:nvSpPr>
          <p:spPr bwMode="auto">
            <a:xfrm>
              <a:off x="7642754" y="4935539"/>
              <a:ext cx="2003558" cy="137318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36000" tIns="36000" rIns="36000" bIns="36000"/>
            <a:lstStyle/>
            <a:p>
              <a:pPr marL="171450" indent="-171450" defTabSz="912813">
                <a:buFont typeface="Wingdings" pitchFamily="2" charset="2"/>
                <a:buChar char="ü"/>
              </a:pPr>
              <a:r>
                <a:rPr kumimoji="1" lang="ko-KR" altLang="en-US" sz="1000">
                  <a:solidFill>
                    <a:srgbClr val="000000"/>
                  </a:solidFill>
                </a:rPr>
                <a:t>생산오더의 상태를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(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일괄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) 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기술적 마감 상태로 전환함</a:t>
              </a:r>
              <a:endParaRPr kumimoji="1" lang="en-US" altLang="ko-KR" sz="1000">
                <a:solidFill>
                  <a:srgbClr val="000000"/>
                </a:solidFill>
              </a:endParaRPr>
            </a:p>
            <a:p>
              <a:pPr marL="171450" indent="-171450" defTabSz="912813">
                <a:buFont typeface="Wingdings" pitchFamily="2" charset="2"/>
                <a:buChar char="ü"/>
              </a:pPr>
              <a:r>
                <a:rPr kumimoji="1" lang="ko-KR" altLang="en-US" sz="1000">
                  <a:solidFill>
                    <a:srgbClr val="000000"/>
                  </a:solidFill>
                </a:rPr>
                <a:t>작업장 별 코스트센터에 귀속된 비용에 대해 각 공급업체로 송장처리함 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(</a:t>
              </a:r>
              <a:r>
                <a:rPr kumimoji="1" lang="ko-KR" altLang="en-US" sz="1000">
                  <a:solidFill>
                    <a:srgbClr val="000000"/>
                  </a:solidFill>
                </a:rPr>
                <a:t>외주임가공비</a:t>
              </a:r>
              <a:r>
                <a:rPr kumimoji="1" lang="en-US" altLang="ko-KR" sz="1000">
                  <a:solidFill>
                    <a:srgbClr val="000000"/>
                  </a:solidFill>
                </a:rPr>
                <a:t>)</a:t>
              </a:r>
            </a:p>
            <a:p>
              <a:pPr marL="171450" indent="-171450" defTabSz="912813">
                <a:buFont typeface="Wingdings" pitchFamily="2" charset="2"/>
                <a:buChar char="ü"/>
              </a:pPr>
              <a:r>
                <a:rPr kumimoji="1" lang="ko-KR" altLang="en-US" sz="1000">
                  <a:solidFill>
                    <a:srgbClr val="000000"/>
                  </a:solidFill>
                </a:rPr>
                <a:t>공급업체 별 코스트센터 매핑은 별도 개발 테이블에서 관리됨</a:t>
              </a:r>
              <a:endParaRPr kumimoji="1" lang="ja-JP" altLang="en-US" sz="1000">
                <a:solidFill>
                  <a:srgbClr val="000000"/>
                </a:solidFill>
              </a:endParaRPr>
            </a:p>
          </p:txBody>
        </p:sp>
        <p:sp>
          <p:nvSpPr>
            <p:cNvPr id="64" name="角丸四角形 8"/>
            <p:cNvSpPr>
              <a:spLocks noChangeArrowheads="1"/>
            </p:cNvSpPr>
            <p:nvPr/>
          </p:nvSpPr>
          <p:spPr bwMode="auto">
            <a:xfrm>
              <a:off x="338800" y="4932363"/>
              <a:ext cx="701675" cy="1439862"/>
            </a:xfrm>
            <a:prstGeom prst="roundRect">
              <a:avLst>
                <a:gd name="adj" fmla="val 16667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 defTabSz="912813" latinLnBrk="1"/>
              <a:r>
                <a:rPr kumimoji="1" lang="ko-KR" altLang="en-US" sz="1000">
                  <a:solidFill>
                    <a:srgbClr val="000000"/>
                  </a:solidFill>
                </a:rPr>
                <a:t>주요</a:t>
              </a:r>
              <a:endParaRPr kumimoji="1" lang="en-US" altLang="ko-KR" sz="1000">
                <a:solidFill>
                  <a:srgbClr val="000000"/>
                </a:solidFill>
              </a:endParaRPr>
            </a:p>
            <a:p>
              <a:pPr algn="ctr" defTabSz="912813" latinLnBrk="1"/>
              <a:r>
                <a:rPr kumimoji="1" lang="ko-KR" altLang="en-US" sz="1000">
                  <a:solidFill>
                    <a:srgbClr val="000000"/>
                  </a:solidFill>
                </a:rPr>
                <a:t>내용</a:t>
              </a:r>
              <a:endParaRPr kumimoji="1" lang="en-US" altLang="ko-KR" sz="1000">
                <a:solidFill>
                  <a:srgbClr val="000000"/>
                </a:solidFill>
              </a:endParaRPr>
            </a:p>
          </p:txBody>
        </p:sp>
      </p:grpSp>
      <p:sp>
        <p:nvSpPr>
          <p:cNvPr id="65" name="직사각형 64"/>
          <p:cNvSpPr/>
          <p:nvPr/>
        </p:nvSpPr>
        <p:spPr>
          <a:xfrm>
            <a:off x="462224" y="1336431"/>
            <a:ext cx="9013372" cy="20498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외주 </a:t>
            </a:r>
            <a:r>
              <a:rPr lang="ko-KR" altLang="en-US" dirty="0" err="1" smtClean="0"/>
              <a:t>임가공품</a:t>
            </a:r>
            <a:r>
              <a:rPr lang="ko-KR" altLang="en-US" dirty="0" smtClean="0"/>
              <a:t> 처리</a:t>
            </a:r>
            <a:endParaRPr lang="ko-KR" altLang="en-US" dirty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pSp>
        <p:nvGrpSpPr>
          <p:cNvPr id="39" name="그룹 38"/>
          <p:cNvGrpSpPr/>
          <p:nvPr/>
        </p:nvGrpSpPr>
        <p:grpSpPr>
          <a:xfrm>
            <a:off x="654696" y="1527344"/>
            <a:ext cx="8712928" cy="4741136"/>
            <a:chOff x="182423" y="908720"/>
            <a:chExt cx="9468428" cy="5793155"/>
          </a:xfrm>
        </p:grpSpPr>
        <p:cxnSp>
          <p:nvCxnSpPr>
            <p:cNvPr id="71" name="Straight Connector 30"/>
            <p:cNvCxnSpPr/>
            <p:nvPr/>
          </p:nvCxnSpPr>
          <p:spPr>
            <a:xfrm>
              <a:off x="194471" y="1216073"/>
              <a:ext cx="9399000" cy="0"/>
            </a:xfrm>
            <a:prstGeom prst="line">
              <a:avLst/>
            </a:prstGeom>
            <a:ln w="127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3870" y="908720"/>
              <a:ext cx="510754" cy="3008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MRP</a:t>
              </a:r>
              <a:endParaRPr lang="en-US" sz="1000" b="1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2123614" y="908720"/>
              <a:ext cx="758118" cy="3008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ko-KR" altLang="en-US" sz="1000" b="1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계획오</a:t>
              </a:r>
              <a:r>
                <a:rPr lang="ko-KR" altLang="en-US" sz="1000" b="1" dirty="0" err="1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더</a:t>
              </a:r>
              <a:endParaRPr lang="en-US" sz="1000" b="1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4130965" y="908720"/>
              <a:ext cx="758118" cy="3008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ko-KR" altLang="en-US" sz="1000" b="1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</a:t>
              </a:r>
              <a:r>
                <a:rPr lang="ko-KR" altLang="en-US" sz="1000" b="1" dirty="0" err="1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더</a:t>
              </a:r>
              <a:endParaRPr lang="en-US" sz="1000" b="1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6405265" y="908720"/>
              <a:ext cx="758118" cy="3008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ko-KR" alt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실적확정</a:t>
              </a:r>
              <a:endParaRPr lang="en-US" sz="1000" b="1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8212456" y="908720"/>
              <a:ext cx="995030" cy="3008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ko-KR" alt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마감 및 정산</a:t>
              </a:r>
              <a:endParaRPr lang="en-US" sz="1000" b="1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196645" y="1948350"/>
              <a:ext cx="1900871" cy="14760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MD01 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플랜트 </a:t>
              </a:r>
              <a:r>
                <a:rPr lang="ko-KR" altLang="en-US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별 </a:t>
              </a:r>
              <a:r>
                <a:rPr lang="en-US" altLang="ko-KR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MRP </a:t>
              </a:r>
              <a:r>
                <a:rPr lang="ko-KR" altLang="en-US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수행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MD02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플랜트</a:t>
              </a:r>
              <a:r>
                <a:rPr lang="en-US" altLang="ko-KR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자재 별 </a:t>
              </a:r>
              <a:r>
                <a:rPr lang="en-US" altLang="ko-KR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MRP </a:t>
              </a:r>
              <a:r>
                <a:rPr lang="ko-KR" altLang="en-US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수행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altLang="ko-KR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MD04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재고</a:t>
              </a:r>
              <a:r>
                <a:rPr lang="en-US" altLang="ko-KR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소요량 리스트 조회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1980748" y="1948350"/>
              <a:ext cx="1364334" cy="7709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MD11/12/13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계획오더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</a:t>
              </a:r>
              <a:r>
                <a:rPr lang="ko-KR" altLang="en-US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수작업 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altLang="ko-KR" sz="1000" dirty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생성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변경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조회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6213596" y="1948350"/>
              <a:ext cx="1643055" cy="14760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CO15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별 실적확정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CO40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대량처리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CO41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계획오더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일괄 전환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8015303" y="1948350"/>
              <a:ext cx="1454918" cy="10059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0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COHV (</a:t>
              </a:r>
              <a:r>
                <a:rPr lang="ko-KR" altLang="en-US" sz="10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마감처리</a:t>
              </a:r>
              <a:r>
                <a:rPr lang="en-US" altLang="ko-KR" sz="10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)</a:t>
              </a:r>
              <a:endParaRPr lang="en-US" sz="1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</a:t>
              </a:r>
              <a:r>
                <a:rPr lang="ko-KR" altLang="en-US" sz="1000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대량처리</a:t>
              </a:r>
              <a:endParaRPr lang="en-US" altLang="ko-KR" sz="10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sz="1000" b="1" dirty="0" smtClean="0">
                  <a:ea typeface="맑은 고딕" pitchFamily="50" charset="-127"/>
                  <a:cs typeface="Arial" pitchFamily="34" charset="0"/>
                </a:rPr>
                <a:t>MIRO</a:t>
              </a:r>
              <a:endParaRPr lang="en-US" sz="1000" b="1" dirty="0"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smtClean="0">
                  <a:ea typeface="맑은 고딕" pitchFamily="50" charset="-127"/>
                  <a:cs typeface="Arial" pitchFamily="34" charset="0"/>
                </a:rPr>
                <a:t>업체 별 송장처리</a:t>
              </a:r>
              <a:endParaRPr lang="en-US" altLang="ko-KR" sz="1000" dirty="0"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3919540" y="1948350"/>
              <a:ext cx="1503695" cy="21812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CO01/02/03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수작업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 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생성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변경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조회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CO40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계획오더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개별 전환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CO41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계획오더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일괄 전환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sz="10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COHV (</a:t>
              </a:r>
              <a:r>
                <a:rPr lang="ko-KR" altLang="en-US" sz="1000" b="1" dirty="0" err="1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릴리즈</a:t>
              </a:r>
              <a:r>
                <a:rPr lang="en-US" altLang="ko-KR" sz="1000" b="1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)</a:t>
              </a:r>
              <a:endParaRPr lang="en-US" sz="1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</a:t>
              </a:r>
              <a:r>
                <a:rPr lang="ko-KR" altLang="en-US" sz="1000" dirty="0" smtClean="0">
                  <a:solidFill>
                    <a:srgbClr val="0070C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대량처리</a:t>
              </a:r>
              <a:endParaRPr lang="en-US" altLang="ko-KR" sz="10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cxnSp>
          <p:nvCxnSpPr>
            <p:cNvPr id="82" name="Straight Connector 45"/>
            <p:cNvCxnSpPr/>
            <p:nvPr/>
          </p:nvCxnSpPr>
          <p:spPr>
            <a:xfrm>
              <a:off x="194471" y="4509120"/>
              <a:ext cx="9399000" cy="0"/>
            </a:xfrm>
            <a:prstGeom prst="line">
              <a:avLst/>
            </a:prstGeom>
            <a:ln w="127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>
              <a:off x="388931" y="4202139"/>
              <a:ext cx="1085614" cy="3008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ko-KR" altLang="en-US" sz="1000" b="1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임가공</a:t>
              </a:r>
              <a:r>
                <a:rPr lang="ko-KR" alt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발주서</a:t>
              </a:r>
              <a:endParaRPr lang="en-US" sz="1000" b="1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200814" y="5225802"/>
              <a:ext cx="1796352" cy="7709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ZMMR0040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임가공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발주서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플랜트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오더유형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작업장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2122511" y="4196096"/>
              <a:ext cx="1413110" cy="3008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ko-KR" alt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구성자재 구매 업무</a:t>
              </a:r>
              <a:endParaRPr lang="en-US" sz="1000" b="1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897129" y="5225802"/>
              <a:ext cx="2294563" cy="14760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ZMMR0150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구매요청 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  <a:sym typeface="Wingdings" pitchFamily="2" charset="2"/>
                </a:rPr>
                <a:t> </a:t>
              </a: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  <a:sym typeface="Wingdings" pitchFamily="2" charset="2"/>
                </a:rPr>
                <a:t>구매오더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  <a:sym typeface="Wingdings" pitchFamily="2" charset="2"/>
                </a:rPr>
                <a:t> 일괄 전환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MIGO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자재 입고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취소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>
                <a:spcBef>
                  <a:spcPts val="300"/>
                </a:spcBef>
              </a:pPr>
              <a:r>
                <a:rPr lang="en-US" altLang="ko-KR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ZMMR0130/MIRO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구성자재 송장처리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4496525" y="4196096"/>
              <a:ext cx="1848610" cy="3008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ko-KR" altLang="en-US" sz="1000" b="1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</a:t>
              </a:r>
              <a:r>
                <a:rPr lang="ko-KR" alt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</a:t>
              </a:r>
              <a:r>
                <a:rPr lang="en-US" altLang="ko-KR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back order </a:t>
              </a:r>
              <a:r>
                <a:rPr lang="ko-KR" alt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처리</a:t>
              </a:r>
              <a:endParaRPr lang="en-US" sz="1000" b="1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4296631" y="5225802"/>
              <a:ext cx="2764902" cy="5359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300"/>
                </a:spcBef>
              </a:pPr>
              <a:r>
                <a:rPr lang="en-US" sz="1000" b="1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COGI</a:t>
              </a:r>
            </a:p>
            <a:p>
              <a:pPr marL="82550" indent="-82550">
                <a:spcBef>
                  <a:spcPts val="300"/>
                </a:spcBef>
                <a:buFontTx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자동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자재이동의 오류 레코드 후행 처리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209987" y="1268760"/>
              <a:ext cx="1566406" cy="5359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MRP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수행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MRP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수행 결과 확인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967683" y="1268760"/>
              <a:ext cx="1691830" cy="5359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수작업 </a:t>
              </a: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계획오더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생성 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MRP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수행 결과 확인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3707781" y="1268760"/>
              <a:ext cx="2250656" cy="7145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9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계획오더를</a:t>
              </a:r>
              <a:r>
                <a:rPr lang="ko-KR" altLang="en-US" sz="9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</a:t>
              </a:r>
              <a:r>
                <a:rPr lang="ko-KR" altLang="en-US" sz="9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생산오더로</a:t>
              </a:r>
              <a:r>
                <a:rPr lang="ko-KR" altLang="en-US" sz="9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전환</a:t>
              </a:r>
              <a:endParaRPr lang="en-US" altLang="ko-KR" sz="9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9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</a:t>
              </a:r>
              <a:r>
                <a:rPr lang="ko-KR" altLang="en-US" sz="9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생성</a:t>
              </a:r>
              <a:r>
                <a:rPr lang="en-US" altLang="ko-KR" sz="9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, </a:t>
              </a:r>
              <a:r>
                <a:rPr lang="ko-KR" altLang="en-US" sz="9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변경</a:t>
              </a:r>
              <a:r>
                <a:rPr lang="en-US" altLang="ko-KR" sz="9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, </a:t>
              </a:r>
              <a:r>
                <a:rPr lang="ko-KR" altLang="en-US" sz="9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조회</a:t>
              </a:r>
              <a:endParaRPr lang="en-US" altLang="ko-KR" sz="9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9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</a:t>
              </a:r>
              <a:r>
                <a:rPr lang="ko-KR" altLang="en-US" sz="9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</a:t>
              </a:r>
              <a:r>
                <a:rPr lang="ko-KR" altLang="en-US" sz="9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릴리즈</a:t>
              </a:r>
              <a:endParaRPr lang="en-US" altLang="ko-KR" sz="9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6215542" y="1268760"/>
              <a:ext cx="1594278" cy="5359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생산실적확정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임가공제품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납품수량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007796" y="1268763"/>
              <a:ext cx="1643055" cy="5359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생산오더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기술적 마감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smtClean="0">
                  <a:ea typeface="맑은 고딕" pitchFamily="50" charset="-127"/>
                  <a:cs typeface="Arial" pitchFamily="34" charset="0"/>
                </a:rPr>
                <a:t>업체 별 정산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cxnSp>
          <p:nvCxnSpPr>
            <p:cNvPr id="94" name="Straight Connector 57"/>
            <p:cNvCxnSpPr/>
            <p:nvPr/>
          </p:nvCxnSpPr>
          <p:spPr>
            <a:xfrm>
              <a:off x="194471" y="1920640"/>
              <a:ext cx="9399000" cy="0"/>
            </a:xfrm>
            <a:prstGeom prst="line">
              <a:avLst/>
            </a:prstGeom>
            <a:ln w="127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59"/>
            <p:cNvCxnSpPr/>
            <p:nvPr/>
          </p:nvCxnSpPr>
          <p:spPr>
            <a:xfrm>
              <a:off x="194471" y="1196752"/>
              <a:ext cx="9399000" cy="0"/>
            </a:xfrm>
            <a:prstGeom prst="line">
              <a:avLst/>
            </a:prstGeom>
            <a:ln w="127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60"/>
            <p:cNvCxnSpPr/>
            <p:nvPr/>
          </p:nvCxnSpPr>
          <p:spPr>
            <a:xfrm>
              <a:off x="194471" y="4536830"/>
              <a:ext cx="9399000" cy="0"/>
            </a:xfrm>
            <a:prstGeom prst="line">
              <a:avLst/>
            </a:prstGeom>
            <a:ln w="127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TextBox 96"/>
            <p:cNvSpPr txBox="1"/>
            <p:nvPr/>
          </p:nvSpPr>
          <p:spPr>
            <a:xfrm>
              <a:off x="200440" y="4556846"/>
              <a:ext cx="1503695" cy="3008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임가공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발주서 출력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1903113" y="4556843"/>
              <a:ext cx="1280718" cy="5359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PR 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  <a:sym typeface="Wingdings" pitchFamily="2" charset="2"/>
                </a:rPr>
                <a:t> PO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  <a:sym typeface="Wingdings" pitchFamily="2" charset="2"/>
                </a:rPr>
                <a:t>전환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  <a:sym typeface="Wingdings" pitchFamily="2" charset="2"/>
              </a:endParaRPr>
            </a:p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입고 </a:t>
              </a:r>
              <a:r>
                <a:rPr lang="en-US" altLang="ko-KR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/ 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송장처리</a:t>
              </a:r>
              <a:endParaRPr lang="en-US" altLang="ko-KR" sz="1000" dirty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4359807" y="4556843"/>
              <a:ext cx="1181425" cy="5359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ko-KR" altLang="en-US" sz="1000" dirty="0" err="1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백오더</a:t>
              </a:r>
              <a:r>
                <a:rPr lang="ko-KR" altLang="en-US" sz="1000" dirty="0" smtClean="0"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 처리</a:t>
              </a:r>
              <a:endParaRPr lang="en-US" altLang="ko-KR" sz="1000" dirty="0" smtClean="0"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  <a:p>
              <a:pPr marL="82550" indent="-82550">
                <a:spcBef>
                  <a:spcPts val="300"/>
                </a:spcBef>
                <a:buFont typeface="Calibri" pitchFamily="34" charset="0"/>
                <a:buChar char="-"/>
              </a:pPr>
              <a:r>
                <a:rPr lang="en-US" altLang="ko-KR" sz="1000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R&amp;R </a:t>
              </a:r>
              <a:r>
                <a:rPr lang="ko-KR" altLang="en-US" sz="1000" dirty="0" smtClean="0">
                  <a:solidFill>
                    <a:srgbClr val="FF0000"/>
                  </a:solidFill>
                  <a:latin typeface="맑은 고딕" pitchFamily="50" charset="-127"/>
                  <a:ea typeface="맑은 고딕" pitchFamily="50" charset="-127"/>
                  <a:cs typeface="Arial" pitchFamily="34" charset="0"/>
                </a:rPr>
                <a:t>확인필요</a:t>
              </a:r>
              <a:endParaRPr lang="en-US" altLang="ko-KR" sz="1000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endParaRPr>
            </a:p>
          </p:txBody>
        </p:sp>
        <p:cxnSp>
          <p:nvCxnSpPr>
            <p:cNvPr id="100" name="Straight Connector 64"/>
            <p:cNvCxnSpPr/>
            <p:nvPr/>
          </p:nvCxnSpPr>
          <p:spPr>
            <a:xfrm>
              <a:off x="182423" y="5208723"/>
              <a:ext cx="9399000" cy="0"/>
            </a:xfrm>
            <a:prstGeom prst="line">
              <a:avLst/>
            </a:prstGeom>
            <a:ln w="127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임 가공품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영업에서 입력한 판매 오더를 표준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MRP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 통해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생산 오더로 전환하기 위한 사전 실행 작업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본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T-Code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는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Back-Job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으로 진행될 예정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매개변수］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처리키는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METCH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*(1)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(3)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(1)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→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(3)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②［실행］버튼을 누르면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실행된다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외주 임 가공품의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User Exit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키는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공란으로 두면 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MPS,MRP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003" y="1657714"/>
            <a:ext cx="3885368" cy="3512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64634" y="3260469"/>
            <a:ext cx="3313652" cy="306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1652" y="6237723"/>
            <a:ext cx="3323305" cy="132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24697" y="5586883"/>
            <a:ext cx="2800617" cy="746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타원 9"/>
          <p:cNvSpPr/>
          <p:nvPr/>
        </p:nvSpPr>
        <p:spPr>
          <a:xfrm>
            <a:off x="375914" y="156990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64161" y="2813537"/>
            <a:ext cx="1847444" cy="130628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679958" y="543560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828012" y="6161871"/>
            <a:ext cx="216261" cy="19873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436538" y="5938577"/>
            <a:ext cx="462224" cy="110532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257720" y="4784692"/>
            <a:ext cx="462224" cy="110532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임 가공품의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전개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영업에서 입력한 판매 오더를 표준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MRP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 통해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생산 오더로 전환하기 위한 사전 실행 작업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본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T-Code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는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Back-Job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으로 진행될 예정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제품 코드 생성 건수를 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MPS,MRP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MD01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55" y="1689016"/>
            <a:ext cx="5292289" cy="4601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377589" y="49377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585933" y="5475791"/>
            <a:ext cx="5091386" cy="20152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임 가공품의 오더의 전개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영업에서 입력한 판매 오더를 표준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MRP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 통해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생산 오더로 전환하기 위한 사전 실행 작업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제품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Code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입력한다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긴급 요청건의 경우 개별로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가동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 매개변수］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MD01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과 같은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방식으로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자재소요계획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(MRP)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단일품목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다중레벨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MD02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단일품목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다중레벨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177" y="1724153"/>
            <a:ext cx="3275762" cy="2867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18866" y="3375967"/>
            <a:ext cx="3388597" cy="2754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00443" y="6117143"/>
            <a:ext cx="3323305" cy="132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>
            <a:off x="166574" y="202375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65353" y="2351314"/>
            <a:ext cx="1644801" cy="13062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48152" y="274891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56980" y="2965938"/>
            <a:ext cx="1452208" cy="87253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모서리가 둥근 사각형 설명선 11"/>
          <p:cNvSpPr/>
          <p:nvPr/>
        </p:nvSpPr>
        <p:spPr>
          <a:xfrm>
            <a:off x="1939333" y="1788606"/>
            <a:ext cx="914399" cy="562708"/>
          </a:xfrm>
          <a:prstGeom prst="wedgeRoundRectCallout">
            <a:avLst>
              <a:gd name="adj1" fmla="val -91421"/>
              <a:gd name="adj2" fmla="val 52270"/>
              <a:gd name="adj3" fmla="val 16667"/>
            </a:avLst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  <a:latin typeface="+mj-lt"/>
              </a:rPr>
              <a:t>???</a:t>
            </a:r>
            <a:r>
              <a:rPr lang="ko-KR" altLang="en-US" sz="1000" dirty="0" err="1" smtClean="0">
                <a:solidFill>
                  <a:schemeClr val="tx1"/>
                </a:solidFill>
                <a:latin typeface="+mj-lt"/>
              </a:rPr>
              <a:t>드를</a:t>
            </a:r>
            <a:r>
              <a:rPr lang="ko-KR" altLang="en-US" sz="1000" dirty="0" smtClean="0">
                <a:solidFill>
                  <a:schemeClr val="tx1"/>
                </a:solidFill>
                <a:latin typeface="+mj-lt"/>
              </a:rPr>
              <a:t> 입력한다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임 가공품 오더의 전개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영업에서 입력한 판매 오더를 표준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MRP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를 통해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생산 오더로 전환하기 위한 사전 실행 작업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제품 코드 생성 건수를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P*******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시작되는 제품코드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자재소요계획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(MRP)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단일품목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다중레벨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MD02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단일품목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다중레벨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567" y="1678075"/>
            <a:ext cx="4510141" cy="4551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528315" y="509121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96465" y="5505936"/>
            <a:ext cx="4307614" cy="72404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가동 후 소요량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임가공품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리스트 확인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MRP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가동 후 자재소요량 리스트 확인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개별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일괄 접근을 통해 소요량을 확인 한다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①［개별］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［일괄］ 탭을 선택한다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［개별］은 해당 코드를 확인 할 수 있을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때 사용한다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긴급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or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 할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［일괄］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일괄실행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(MD01)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가동 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 부대품의 자재소요량을 확인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할때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②［개별접근］ 「자재코드」 와 「플랜트」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③［일괄접근］ 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관리자」 와 「플랜트」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외주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임가공품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M10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정보 개수를 확인한 후 「예」 버튼을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누르면 다음화면으로 넘어간다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776" y="1600568"/>
            <a:ext cx="5000625" cy="21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3378510"/>
            <a:ext cx="4158552" cy="2941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자재소요량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자재재고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MD04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자재재고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475401" y="2220687"/>
            <a:ext cx="1594559" cy="19091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27317" y="2965936"/>
            <a:ext cx="2858978" cy="38016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236913" y="202647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타원 7"/>
          <p:cNvSpPr/>
          <p:nvPr/>
        </p:nvSpPr>
        <p:spPr>
          <a:xfrm>
            <a:off x="381837" y="266119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425967" y="367774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694600" y="3942300"/>
            <a:ext cx="2045062" cy="39858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2387" y="5671197"/>
            <a:ext cx="209550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가동 후 소요량 리스트 확인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제품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MRP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가동 후 자재소요량 리스트 확인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일자별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판매오더별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재고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소요량 리스트를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CusOrd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］판매 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영업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S/O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PldOrd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］계획 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대상 오더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PrdOrd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］생산 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생산처리 오더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CusSt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 고객 재고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실적처리 후 오더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MD04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에서의 생산 오더 전환 가능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더블클릭화면 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요소 추가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데이터］ 생성 → 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 클릭하면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계획 오더의 생산 오더 전환이 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생산 오더 생성 화면에서 깃발 모양을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Release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자재소요량 계획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자재재고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MD04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자재재고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소요량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476" y="1651042"/>
            <a:ext cx="5366762" cy="4759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타원 4"/>
          <p:cNvSpPr/>
          <p:nvPr/>
        </p:nvSpPr>
        <p:spPr>
          <a:xfrm>
            <a:off x="411084" y="264276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90246" y="2776691"/>
            <a:ext cx="4997605" cy="11723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842163" y="6255096"/>
            <a:ext cx="192817" cy="14570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523290" y="598049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6810" y="3125588"/>
            <a:ext cx="4315191" cy="1021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1392" y="4212932"/>
            <a:ext cx="3482696" cy="2278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구부러진 연결선 59"/>
          <p:cNvCxnSpPr>
            <a:endCxn id="241667" idx="0"/>
          </p:cNvCxnSpPr>
          <p:nvPr/>
        </p:nvCxnSpPr>
        <p:spPr>
          <a:xfrm>
            <a:off x="1627833" y="2843684"/>
            <a:ext cx="786573" cy="281904"/>
          </a:xfrm>
          <a:prstGeom prst="curvedConnector2">
            <a:avLst/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1123517" y="3943974"/>
            <a:ext cx="544509" cy="19594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6" name="구부러진 연결선 59"/>
          <p:cNvCxnSpPr>
            <a:stCxn id="15" idx="2"/>
            <a:endCxn id="241668" idx="1"/>
          </p:cNvCxnSpPr>
          <p:nvPr/>
        </p:nvCxnSpPr>
        <p:spPr>
          <a:xfrm rot="16200000" flipH="1">
            <a:off x="1367501" y="4168192"/>
            <a:ext cx="1212163" cy="1155620"/>
          </a:xfrm>
          <a:prstGeom prst="curvedConnector2">
            <a:avLst/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타원 18"/>
          <p:cNvSpPr/>
          <p:nvPr/>
        </p:nvSpPr>
        <p:spPr>
          <a:xfrm>
            <a:off x="2196531" y="421366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531962" y="4320791"/>
            <a:ext cx="231336" cy="12058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4-1. 4-2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임가공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계획 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 전환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판매 오더에 대한 외주 임 가공품의  생산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오더로의 일괄 전환 프로세스 화면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①［계획플랜트］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관리자］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M10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오더유형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ZP06(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임가공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※ ZP06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외주 임 가공품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③ 실행 버튼을 클릭하면 다음화면으로 전환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일괄전환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CO41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일괄전환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305" y="1637882"/>
            <a:ext cx="5382932" cy="4672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589281" y="2836981"/>
            <a:ext cx="2163968" cy="70003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82612" y="584985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230212" y="280354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01487" y="5858181"/>
            <a:ext cx="2765194" cy="29140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02196" y="2523811"/>
            <a:ext cx="261480" cy="24953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82128" y="228270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983" y="1595999"/>
            <a:ext cx="5456253" cy="4694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4-2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임가공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계획 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일괄 전환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판매 오더에 대한 외주 임 가공품의  생산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오더로의 일괄 전환 프로세스 화면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판매 오더를 체크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②［전환］ 버튼을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생산 오더 생성되면서 생산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오더번호가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 오더 번호를 클릭하면 세부내역이 보임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Release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이전 상태로 나타남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일괄전환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CO41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일괄전환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타원 5"/>
          <p:cNvSpPr/>
          <p:nvPr/>
        </p:nvSpPr>
        <p:spPr>
          <a:xfrm>
            <a:off x="171596" y="446316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70375" y="4561925"/>
            <a:ext cx="4262400" cy="11053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63221" y="573096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01709" y="6030686"/>
            <a:ext cx="703608" cy="12895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349852" y="420526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375872" y="4575324"/>
            <a:ext cx="517543" cy="10718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구부러진 연결선 59"/>
          <p:cNvCxnSpPr>
            <a:stCxn id="11" idx="3"/>
            <a:endCxn id="243715" idx="0"/>
          </p:cNvCxnSpPr>
          <p:nvPr/>
        </p:nvCxnSpPr>
        <p:spPr>
          <a:xfrm flipV="1">
            <a:off x="5893415" y="3868614"/>
            <a:ext cx="1841330" cy="760301"/>
          </a:xfrm>
          <a:prstGeom prst="curvedConnector4">
            <a:avLst>
              <a:gd name="adj1" fmla="val 3820"/>
              <a:gd name="adj2" fmla="val 115529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34088" y="3868614"/>
            <a:ext cx="3401314" cy="2461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5-1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임가공품의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 오더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Release(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판매 오더에 대한 생산 오더로의 일괄 전환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프로세스 화면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오더유형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ZP07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［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관리자］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M20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③［시스템 상태］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CRTD(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Release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이전단계는 생성단계임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실행 버튼을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대량 처리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(Release,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기술적 완료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COHV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대량 처리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(Release)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009" y="1595908"/>
            <a:ext cx="3928121" cy="4714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5963" y="1859834"/>
            <a:ext cx="969718" cy="17007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166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36404" y="1881350"/>
            <a:ext cx="1527348" cy="30976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타원 6"/>
          <p:cNvSpPr/>
          <p:nvPr/>
        </p:nvSpPr>
        <p:spPr>
          <a:xfrm>
            <a:off x="221837" y="352869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40713" y="3557115"/>
            <a:ext cx="1669924" cy="14067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52658" y="3711193"/>
            <a:ext cx="1657979" cy="10718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1" name="구부러진 연결선 59"/>
          <p:cNvCxnSpPr>
            <a:stCxn id="10" idx="3"/>
          </p:cNvCxnSpPr>
          <p:nvPr/>
        </p:nvCxnSpPr>
        <p:spPr>
          <a:xfrm>
            <a:off x="2210637" y="3764784"/>
            <a:ext cx="2250831" cy="375137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구부러진 연결선 59"/>
          <p:cNvCxnSpPr>
            <a:stCxn id="8" idx="3"/>
            <a:endCxn id="241667" idx="1"/>
          </p:cNvCxnSpPr>
          <p:nvPr/>
        </p:nvCxnSpPr>
        <p:spPr>
          <a:xfrm flipV="1">
            <a:off x="2210637" y="2710202"/>
            <a:ext cx="1105326" cy="917252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564381" y="4838283"/>
            <a:ext cx="1686450" cy="13565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203415" y="46859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23028" y="169152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65572" y="1765161"/>
            <a:ext cx="177523" cy="17417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62820" y="4320791"/>
            <a:ext cx="2188812" cy="2069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6" name="구부러진 연결선 59"/>
          <p:cNvCxnSpPr>
            <a:stCxn id="19" idx="3"/>
            <a:endCxn id="250882" idx="1"/>
          </p:cNvCxnSpPr>
          <p:nvPr/>
        </p:nvCxnSpPr>
        <p:spPr>
          <a:xfrm>
            <a:off x="2250831" y="4906109"/>
            <a:ext cx="4211989" cy="449663"/>
          </a:xfrm>
          <a:prstGeom prst="curvedConnector3">
            <a:avLst>
              <a:gd name="adj1" fmla="val 50000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43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040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5-2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임 가공품의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Release(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956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생산 오더를 지정한다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②［일괄처리］ 버튼을 클릭하면 다음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화면이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③［기능］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릴리즈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지정 다음 실행 버튼을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Release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이후 세부내역 및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릴리즈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처리 완료를 확인한다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대량 처리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(Release,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기술적 완료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COHV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대량 처리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(Release)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415" y="1568642"/>
            <a:ext cx="9132277" cy="3515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0491" y="1356527"/>
            <a:ext cx="3295092" cy="2783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536" y="5155362"/>
            <a:ext cx="4275155" cy="1165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556007" y="4950489"/>
            <a:ext cx="8929638" cy="12392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139586" y="222576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713455" y="198459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301261" y="1827126"/>
            <a:ext cx="266282" cy="16244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6476936" y="175516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5292904" y="543560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243609" y="480651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5" name="구부러진 연결선 59"/>
          <p:cNvCxnSpPr>
            <a:stCxn id="14" idx="0"/>
            <a:endCxn id="12" idx="1"/>
          </p:cNvCxnSpPr>
          <p:nvPr/>
        </p:nvCxnSpPr>
        <p:spPr>
          <a:xfrm rot="16200000" flipH="1">
            <a:off x="2811863" y="1098621"/>
            <a:ext cx="83735" cy="2431701"/>
          </a:xfrm>
          <a:prstGeom prst="curvedConnector4">
            <a:avLst>
              <a:gd name="adj1" fmla="val -273004"/>
              <a:gd name="adj2" fmla="val 52479"/>
            </a:avLst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/>
        </p:nvSpPr>
        <p:spPr>
          <a:xfrm>
            <a:off x="4069582" y="2270929"/>
            <a:ext cx="1627833" cy="17082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517300" y="2272604"/>
            <a:ext cx="241161" cy="21938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312793" y="4957189"/>
            <a:ext cx="510793" cy="12727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32" name="구부러진 연결선 59"/>
          <p:cNvCxnSpPr>
            <a:stCxn id="31" idx="0"/>
            <a:endCxn id="244739" idx="1"/>
          </p:cNvCxnSpPr>
          <p:nvPr/>
        </p:nvCxnSpPr>
        <p:spPr>
          <a:xfrm rot="5400000" flipH="1" flipV="1">
            <a:off x="3309858" y="2006557"/>
            <a:ext cx="2208965" cy="3692301"/>
          </a:xfrm>
          <a:prstGeom prst="curvedConnector2">
            <a:avLst/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직사각형 35"/>
          <p:cNvSpPr/>
          <p:nvPr/>
        </p:nvSpPr>
        <p:spPr>
          <a:xfrm>
            <a:off x="5467978" y="5940252"/>
            <a:ext cx="1627833" cy="17082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594088"/>
                <a:gridCol w="3621349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임 가공품의 생산 오더의 작업지시서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외주 임 가공품의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생산오더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Release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처리 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창고쪽에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작업할 작업지시서를 발주서 형태로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생성해서 배포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①［선택조건］을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(1300)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유형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(ZP06)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작업장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(M0011E01: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외주 임 가공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대광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②［출력조건］을 지정한 후       버튼을 누른다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구매문서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 가공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 가공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27210" y="3814740"/>
            <a:ext cx="268254" cy="254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410" y="1692275"/>
            <a:ext cx="5358441" cy="4889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441350" y="2642734"/>
            <a:ext cx="2884653" cy="108520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20582" y="246861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22928" y="5628751"/>
            <a:ext cx="873309" cy="68161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182547" y="543560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29278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040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6-2 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임 가공품의 생산 오더의 작업지시서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956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생산 오더를 지정한다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②［발주서 출력］ 버튼을 클릭하면 다음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화면이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③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pdf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파일로 발주서 화면이 생성된다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프린터 후 해당 외주 임 가공업체에 배포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구매문서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 가공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ZMMR0040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 가공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발주서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2078" y="1551271"/>
            <a:ext cx="9003324" cy="3744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571978" y="1909205"/>
            <a:ext cx="8833279" cy="83399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9154050" y="177527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92299" y="1668026"/>
            <a:ext cx="913503" cy="21269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1086898" y="152574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3267391" y="273154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594088"/>
                <a:gridCol w="3621349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8-1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가공품의 생산 오더 실적 처리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해당 생산 오더의 생산실적 처리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생산 오더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생산 오더 검색 시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 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ZP07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지정한 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관련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    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번호를 검색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생산실적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처리오더에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대해 중복으로 처리시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다음과 같은 경고 메시지를 띄워준다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생산실적 조회 </a:t>
                      </a:r>
                      <a:r>
                        <a:rPr kumimoji="0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CO14)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확정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CO15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확정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838" y="1597689"/>
            <a:ext cx="5446206" cy="4732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7857" y="2873829"/>
            <a:ext cx="1391330" cy="3436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350916" y="2270928"/>
            <a:ext cx="1085998" cy="27130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346480" y="200637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261778" y="3064747"/>
            <a:ext cx="963743" cy="21101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061588" y="270138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0" name="구부러진 연결선 59"/>
          <p:cNvCxnSpPr>
            <a:stCxn id="8" idx="3"/>
          </p:cNvCxnSpPr>
          <p:nvPr/>
        </p:nvCxnSpPr>
        <p:spPr>
          <a:xfrm>
            <a:off x="3225521" y="3170255"/>
            <a:ext cx="532563" cy="2808514"/>
          </a:xfrm>
          <a:prstGeom prst="curvedConnector2">
            <a:avLst/>
          </a:prstGeom>
          <a:ln w="9525">
            <a:solidFill>
              <a:srgbClr val="0000FF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79781" y="4223333"/>
            <a:ext cx="3561716" cy="1942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타원 11"/>
          <p:cNvSpPr/>
          <p:nvPr/>
        </p:nvSpPr>
        <p:spPr>
          <a:xfrm>
            <a:off x="5278735" y="415002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594088"/>
                <a:gridCol w="3621349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8-2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임 가공 제품의 생산 오더 실적 처리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해당 생산 오더의 생산실적 처리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①［확정수율］ 실적수량을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②［최종확인］지정한다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［부분확인］의 경우 분할로 실적 처리시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사용한다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      저장 버튼을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누른면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확정을 저장했다는 메시지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확정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CO15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확정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0548" y="1567000"/>
            <a:ext cx="5407689" cy="460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727540" y="2733166"/>
            <a:ext cx="1085998" cy="40193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436915" y="245856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73653" y="3627465"/>
            <a:ext cx="2199691" cy="16077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664488" y="336458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0571" y="3199098"/>
            <a:ext cx="2476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514" y="6162099"/>
            <a:ext cx="252412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85572" y="3747477"/>
            <a:ext cx="1994754" cy="143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594088"/>
                <a:gridCol w="3621349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8-2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외주 임 가공 제품의 생산 오더 실적 처리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해당 생산 오더의 생산실적 처리 프로세스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①［확정수율］ 실적수량을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②［최종확인］지정한다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［부분확인］의 경우 분할로 실적 처리시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사용한다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      저장 버튼을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누른면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확정을 저장했다는 메시지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확정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CO13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확정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취소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0571" y="3199098"/>
            <a:ext cx="2476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5572" y="3747477"/>
            <a:ext cx="1994754" cy="143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594088"/>
                <a:gridCol w="3621349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10-2.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부대품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제품의 생산 오더 실적 시 자재이동 오류 처리 후 검색 결과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실적 처리된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제품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(R*****)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의 창고 입고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여부를 확인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할수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있다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①［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재고］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해당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번호를 검색하면 가용화된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생산오더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실적 처리 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수량을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MMBE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775" y="1582853"/>
            <a:ext cx="3067100" cy="2155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609" y="3697793"/>
            <a:ext cx="3273198" cy="2369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6680" y="2581396"/>
            <a:ext cx="3343017" cy="2251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594088"/>
                <a:gridCol w="3621349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별첨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 BOM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구성자재의 전개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부대품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임가공품의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하위 자재 조회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Report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조회</a:t>
                      </a:r>
                      <a:endParaRPr lang="en-US" altLang="ko-KR" sz="1200" b="1" i="0" u="none" strike="noStrike" baseline="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［플랜트］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［자재코드］ 입력한 후 실행 클릭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Report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조회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단량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BOM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효력일시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오더 확정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ZPPR0010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Report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5546" y="1637881"/>
            <a:ext cx="4246841" cy="2672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870" y="4381082"/>
            <a:ext cx="8862855" cy="1926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73170" y="2381468"/>
            <a:ext cx="3857670" cy="26124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52400" y="236979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14848" y="461225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16841</TotalTime>
  <Words>1947</Words>
  <Application>Microsoft Office PowerPoint</Application>
  <PresentationFormat>A4 용지(210x297mm)</PresentationFormat>
  <Paragraphs>445</Paragraphs>
  <Slides>21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4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636</cp:revision>
  <cp:lastPrinted>2006-08-30T13:33:06Z</cp:lastPrinted>
  <dcterms:created xsi:type="dcterms:W3CDTF">2008-05-17T00:48:54Z</dcterms:created>
  <dcterms:modified xsi:type="dcterms:W3CDTF">2013-03-30T05:27:27Z</dcterms:modified>
</cp:coreProperties>
</file>