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Layouts/slideLayout29.xml" ContentType="application/vnd.openxmlformats-officedocument.presentationml.slideLayou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s/slide89.xml" ContentType="application/vnd.openxmlformats-officedocument.presentationml.slide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s/slide79.xml" ContentType="application/vnd.openxmlformats-officedocument.presentationml.slide+xml"/>
  <Override PartName="/ppt/theme/theme8.xml" ContentType="application/vnd.openxmlformats-officedocument.them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  <p:sldMasterId id="2147484670" r:id="rId3"/>
    <p:sldMasterId id="2147484672" r:id="rId4"/>
    <p:sldMasterId id="2147484674" r:id="rId5"/>
    <p:sldMasterId id="2147484682" r:id="rId6"/>
    <p:sldMasterId id="2147484690" r:id="rId7"/>
  </p:sldMasterIdLst>
  <p:notesMasterIdLst>
    <p:notesMasterId r:id="rId98"/>
  </p:notesMasterIdLst>
  <p:handoutMasterIdLst>
    <p:handoutMasterId r:id="rId99"/>
  </p:handoutMasterIdLst>
  <p:sldIdLst>
    <p:sldId id="374" r:id="rId8"/>
    <p:sldId id="375" r:id="rId9"/>
    <p:sldId id="506" r:id="rId10"/>
    <p:sldId id="638" r:id="rId11"/>
    <p:sldId id="639" r:id="rId12"/>
    <p:sldId id="637" r:id="rId13"/>
    <p:sldId id="633" r:id="rId14"/>
    <p:sldId id="634" r:id="rId15"/>
    <p:sldId id="635" r:id="rId16"/>
    <p:sldId id="636" r:id="rId17"/>
    <p:sldId id="619" r:id="rId18"/>
    <p:sldId id="617" r:id="rId19"/>
    <p:sldId id="391" r:id="rId20"/>
    <p:sldId id="460" r:id="rId21"/>
    <p:sldId id="461" r:id="rId22"/>
    <p:sldId id="466" r:id="rId23"/>
    <p:sldId id="467" r:id="rId24"/>
    <p:sldId id="468" r:id="rId25"/>
    <p:sldId id="469" r:id="rId26"/>
    <p:sldId id="470" r:id="rId27"/>
    <p:sldId id="471" r:id="rId28"/>
    <p:sldId id="472" r:id="rId29"/>
    <p:sldId id="473" r:id="rId30"/>
    <p:sldId id="474" r:id="rId31"/>
    <p:sldId id="525" r:id="rId32"/>
    <p:sldId id="476" r:id="rId33"/>
    <p:sldId id="477" r:id="rId34"/>
    <p:sldId id="478" r:id="rId35"/>
    <p:sldId id="479" r:id="rId36"/>
    <p:sldId id="480" r:id="rId37"/>
    <p:sldId id="394" r:id="rId38"/>
    <p:sldId id="509" r:id="rId39"/>
    <p:sldId id="510" r:id="rId40"/>
    <p:sldId id="511" r:id="rId41"/>
    <p:sldId id="512" r:id="rId42"/>
    <p:sldId id="513" r:id="rId43"/>
    <p:sldId id="514" r:id="rId44"/>
    <p:sldId id="515" r:id="rId45"/>
    <p:sldId id="516" r:id="rId46"/>
    <p:sldId id="517" r:id="rId47"/>
    <p:sldId id="518" r:id="rId48"/>
    <p:sldId id="519" r:id="rId49"/>
    <p:sldId id="520" r:id="rId50"/>
    <p:sldId id="521" r:id="rId51"/>
    <p:sldId id="522" r:id="rId52"/>
    <p:sldId id="523" r:id="rId53"/>
    <p:sldId id="524" r:id="rId54"/>
    <p:sldId id="573" r:id="rId55"/>
    <p:sldId id="574" r:id="rId56"/>
    <p:sldId id="575" r:id="rId57"/>
    <p:sldId id="576" r:id="rId58"/>
    <p:sldId id="577" r:id="rId59"/>
    <p:sldId id="578" r:id="rId60"/>
    <p:sldId id="579" r:id="rId61"/>
    <p:sldId id="580" r:id="rId62"/>
    <p:sldId id="581" r:id="rId63"/>
    <p:sldId id="582" r:id="rId64"/>
    <p:sldId id="583" r:id="rId65"/>
    <p:sldId id="584" r:id="rId66"/>
    <p:sldId id="585" r:id="rId67"/>
    <p:sldId id="586" r:id="rId68"/>
    <p:sldId id="587" r:id="rId69"/>
    <p:sldId id="588" r:id="rId70"/>
    <p:sldId id="589" r:id="rId71"/>
    <p:sldId id="590" r:id="rId72"/>
    <p:sldId id="591" r:id="rId73"/>
    <p:sldId id="592" r:id="rId74"/>
    <p:sldId id="593" r:id="rId75"/>
    <p:sldId id="594" r:id="rId76"/>
    <p:sldId id="595" r:id="rId77"/>
    <p:sldId id="596" r:id="rId78"/>
    <p:sldId id="597" r:id="rId79"/>
    <p:sldId id="598" r:id="rId80"/>
    <p:sldId id="599" r:id="rId81"/>
    <p:sldId id="600" r:id="rId82"/>
    <p:sldId id="601" r:id="rId83"/>
    <p:sldId id="602" r:id="rId84"/>
    <p:sldId id="603" r:id="rId85"/>
    <p:sldId id="604" r:id="rId86"/>
    <p:sldId id="605" r:id="rId87"/>
    <p:sldId id="606" r:id="rId88"/>
    <p:sldId id="607" r:id="rId89"/>
    <p:sldId id="608" r:id="rId90"/>
    <p:sldId id="609" r:id="rId91"/>
    <p:sldId id="610" r:id="rId92"/>
    <p:sldId id="611" r:id="rId93"/>
    <p:sldId id="612" r:id="rId94"/>
    <p:sldId id="613" r:id="rId95"/>
    <p:sldId id="614" r:id="rId96"/>
    <p:sldId id="640" r:id="rId97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86516" autoAdjust="0"/>
  </p:normalViewPr>
  <p:slideViewPr>
    <p:cSldViewPr snapToGrid="0" showGuides="1">
      <p:cViewPr>
        <p:scale>
          <a:sx n="90" d="100"/>
          <a:sy n="90" d="100"/>
        </p:scale>
        <p:origin x="-2268" y="-66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84" Type="http://schemas.openxmlformats.org/officeDocument/2006/relationships/slide" Target="slides/slide77.xml"/><Relationship Id="rId89" Type="http://schemas.openxmlformats.org/officeDocument/2006/relationships/slide" Target="slides/slide82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4.xml"/><Relationship Id="rId92" Type="http://schemas.openxmlformats.org/officeDocument/2006/relationships/slide" Target="slides/slide8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66" Type="http://schemas.openxmlformats.org/officeDocument/2006/relationships/slide" Target="slides/slide59.xml"/><Relationship Id="rId74" Type="http://schemas.openxmlformats.org/officeDocument/2006/relationships/slide" Target="slides/slide67.xml"/><Relationship Id="rId79" Type="http://schemas.openxmlformats.org/officeDocument/2006/relationships/slide" Target="slides/slide72.xml"/><Relationship Id="rId87" Type="http://schemas.openxmlformats.org/officeDocument/2006/relationships/slide" Target="slides/slide80.xml"/><Relationship Id="rId10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4.xml"/><Relationship Id="rId82" Type="http://schemas.openxmlformats.org/officeDocument/2006/relationships/slide" Target="slides/slide75.xml"/><Relationship Id="rId90" Type="http://schemas.openxmlformats.org/officeDocument/2006/relationships/slide" Target="slides/slide83.xml"/><Relationship Id="rId95" Type="http://schemas.openxmlformats.org/officeDocument/2006/relationships/slide" Target="slides/slide88.xml"/><Relationship Id="rId19" Type="http://schemas.openxmlformats.org/officeDocument/2006/relationships/slide" Target="slides/slide1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slide" Target="slides/slide57.xml"/><Relationship Id="rId69" Type="http://schemas.openxmlformats.org/officeDocument/2006/relationships/slide" Target="slides/slide62.xml"/><Relationship Id="rId77" Type="http://schemas.openxmlformats.org/officeDocument/2006/relationships/slide" Target="slides/slide70.xml"/><Relationship Id="rId100" Type="http://schemas.openxmlformats.org/officeDocument/2006/relationships/presProps" Target="presProps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slide" Target="slides/slide65.xml"/><Relationship Id="rId80" Type="http://schemas.openxmlformats.org/officeDocument/2006/relationships/slide" Target="slides/slide73.xml"/><Relationship Id="rId85" Type="http://schemas.openxmlformats.org/officeDocument/2006/relationships/slide" Target="slides/slide78.xml"/><Relationship Id="rId93" Type="http://schemas.openxmlformats.org/officeDocument/2006/relationships/slide" Target="slides/slide86.xml"/><Relationship Id="rId9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slide" Target="slides/slide60.xml"/><Relationship Id="rId103" Type="http://schemas.openxmlformats.org/officeDocument/2006/relationships/tableStyles" Target="tableStyles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70" Type="http://schemas.openxmlformats.org/officeDocument/2006/relationships/slide" Target="slides/slide63.xml"/><Relationship Id="rId75" Type="http://schemas.openxmlformats.org/officeDocument/2006/relationships/slide" Target="slides/slide68.xml"/><Relationship Id="rId83" Type="http://schemas.openxmlformats.org/officeDocument/2006/relationships/slide" Target="slides/slide76.xml"/><Relationship Id="rId88" Type="http://schemas.openxmlformats.org/officeDocument/2006/relationships/slide" Target="slides/slide81.xml"/><Relationship Id="rId91" Type="http://schemas.openxmlformats.org/officeDocument/2006/relationships/slide" Target="slides/slide84.xml"/><Relationship Id="rId96" Type="http://schemas.openxmlformats.org/officeDocument/2006/relationships/slide" Target="slides/slide8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slide" Target="slides/slide66.xml"/><Relationship Id="rId78" Type="http://schemas.openxmlformats.org/officeDocument/2006/relationships/slide" Target="slides/slide71.xml"/><Relationship Id="rId81" Type="http://schemas.openxmlformats.org/officeDocument/2006/relationships/slide" Target="slides/slide74.xml"/><Relationship Id="rId86" Type="http://schemas.openxmlformats.org/officeDocument/2006/relationships/slide" Target="slides/slide79.xml"/><Relationship Id="rId94" Type="http://schemas.openxmlformats.org/officeDocument/2006/relationships/slide" Target="slides/slide87.xml"/><Relationship Id="rId99" Type="http://schemas.openxmlformats.org/officeDocument/2006/relationships/handoutMaster" Target="handoutMasters/handoutMaster1.xml"/><Relationship Id="rId10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9" Type="http://schemas.openxmlformats.org/officeDocument/2006/relationships/slide" Target="slides/slide32.xml"/><Relationship Id="rId34" Type="http://schemas.openxmlformats.org/officeDocument/2006/relationships/slide" Target="slides/slide27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76" Type="http://schemas.openxmlformats.org/officeDocument/2006/relationships/slide" Target="slides/slide69.xml"/><Relationship Id="rId97" Type="http://schemas.openxmlformats.org/officeDocument/2006/relationships/slide" Target="slides/slide9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3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10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4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10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2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2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2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2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28.vml"/><Relationship Id="rId4" Type="http://schemas.openxmlformats.org/officeDocument/2006/relationships/image" Target="../media/image2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2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2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2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2.vml"/><Relationship Id="rId4" Type="http://schemas.openxmlformats.org/officeDocument/2006/relationships/image" Target="../media/image2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3.vml"/><Relationship Id="rId4" Type="http://schemas.openxmlformats.org/officeDocument/2006/relationships/image" Target="../media/image2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35.vml"/><Relationship Id="rId4" Type="http://schemas.openxmlformats.org/officeDocument/2006/relationships/image" Target="../media/image2.png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36.vml"/><Relationship Id="rId4" Type="http://schemas.openxmlformats.org/officeDocument/2006/relationships/image" Target="../media/image2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37.vml"/><Relationship Id="rId4" Type="http://schemas.openxmlformats.org/officeDocument/2006/relationships/image" Target="../media/image2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38.vml"/><Relationship Id="rId4" Type="http://schemas.openxmlformats.org/officeDocument/2006/relationships/image" Target="../media/image2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39.vml"/><Relationship Id="rId4" Type="http://schemas.openxmlformats.org/officeDocument/2006/relationships/image" Target="../media/image2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40.vml"/><Relationship Id="rId4" Type="http://schemas.openxmlformats.org/officeDocument/2006/relationships/image" Target="../media/image2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41.vml"/><Relationship Id="rId4" Type="http://schemas.openxmlformats.org/officeDocument/2006/relationships/image" Target="../media/image2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42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1666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58941"/>
            <a:ext cx="2519242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9132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473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58941"/>
            <a:ext cx="2519242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9132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4434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5458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6482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7506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853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9554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057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2626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36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4674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5698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6722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774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877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081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1842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2866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3890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4914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593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6962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798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vmlDrawing" Target="../drawings/vmlDrawing14.vml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14.bin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vmlDrawing" Target="../drawings/vmlDrawing16.vml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16.bin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20.xml"/><Relationship Id="rId10" Type="http://schemas.openxmlformats.org/officeDocument/2006/relationships/oleObject" Target="../embeddings/oleObject18.bin"/><Relationship Id="rId4" Type="http://schemas.openxmlformats.org/officeDocument/2006/relationships/slideLayout" Target="../slideLayouts/slideLayout19.xml"/><Relationship Id="rId9" Type="http://schemas.openxmlformats.org/officeDocument/2006/relationships/vmlDrawing" Target="../drawings/vmlDrawing18.v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27.xml"/><Relationship Id="rId10" Type="http://schemas.openxmlformats.org/officeDocument/2006/relationships/oleObject" Target="../embeddings/oleObject26.bin"/><Relationship Id="rId4" Type="http://schemas.openxmlformats.org/officeDocument/2006/relationships/slideLayout" Target="../slideLayouts/slideLayout26.xml"/><Relationship Id="rId9" Type="http://schemas.openxmlformats.org/officeDocument/2006/relationships/vmlDrawing" Target="../drawings/vmlDrawing26.v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oleObject" Target="../embeddings/oleObject34.bin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vmlDrawing" Target="../drawings/vmlDrawing34.vml"/><Relationship Id="rId5" Type="http://schemas.openxmlformats.org/officeDocument/2006/relationships/slideLayout" Target="../slideLayouts/slideLayout34.xml"/><Relationship Id="rId10" Type="http://schemas.openxmlformats.org/officeDocument/2006/relationships/theme" Target="../theme/theme7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lIns="91412" tIns="45705" rIns="91412" bIns="45705" anchor="ctr"/>
          <a:lstStyle/>
          <a:p>
            <a:pPr algn="l" defTabSz="914118"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800" kern="0" dirty="0">
              <a:solidFill>
                <a:srgbClr val="FFFFFF"/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15" name="Object 11"/>
          <p:cNvGraphicFramePr>
            <a:graphicFrameLocks noChangeAspect="1"/>
          </p:cNvGraphicFramePr>
          <p:nvPr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0642" name="비트맵 이미지" r:id="rId4" imgW="4029637" imgH="1228571" progId="PBrush">
              <p:embed/>
            </p:oleObj>
          </a:graphicData>
        </a:graphic>
      </p:graphicFrame>
      <p:pic>
        <p:nvPicPr>
          <p:cNvPr id="16" name="Picture 19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3925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>
        <a:defRPr kumimoji="0" lang="en-US" altLang="zh-SG" sz="18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</p:titleStyle>
    <p:bodyStyle>
      <a:lvl1pPr>
        <a:defRPr kumimoji="0" lang="en-US" sz="16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  <a:lvl2pPr>
        <a:buFont typeface="Wingdings" pitchFamily="2" charset="2"/>
        <a:buChar char="§"/>
        <a:defRPr/>
      </a:lvl2pPr>
      <a:lvl3pPr>
        <a:buFont typeface="Arial" pitchFamily="34" charset="0"/>
        <a:buChar char="•"/>
        <a:defRPr/>
      </a:lvl3pPr>
      <a:lvl4pPr>
        <a:buFont typeface="Arial" pitchFamily="34" charset="0"/>
        <a:buChar char="•"/>
        <a:defRPr/>
      </a:lvl4pPr>
      <a:lvl5pPr>
        <a:buFont typeface="Arial" pitchFamily="34" charset="0"/>
        <a:buChar char="•"/>
        <a:defRPr/>
      </a:lvl5pPr>
    </p:bodyStyle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lIns="91412" tIns="45705" rIns="91412" bIns="45705" anchor="ctr"/>
          <a:lstStyle/>
          <a:p>
            <a:pPr algn="l" defTabSz="914118"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800" kern="0" dirty="0">
              <a:solidFill>
                <a:srgbClr val="FFFFFF"/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15" name="Object 11"/>
          <p:cNvGraphicFramePr>
            <a:graphicFrameLocks noChangeAspect="1"/>
          </p:cNvGraphicFramePr>
          <p:nvPr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3714" name="비트맵 이미지" r:id="rId4" imgW="4029637" imgH="1228571" progId="PBrush">
              <p:embed/>
            </p:oleObj>
          </a:graphicData>
        </a:graphic>
      </p:graphicFrame>
      <p:pic>
        <p:nvPicPr>
          <p:cNvPr id="16" name="Picture 19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3925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>
        <a:defRPr kumimoji="0" lang="en-US" altLang="zh-SG" sz="18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</p:titleStyle>
    <p:bodyStyle>
      <a:lvl1pPr>
        <a:defRPr kumimoji="0" lang="en-US" sz="16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  <a:lvl2pPr>
        <a:buFont typeface="Wingdings" pitchFamily="2" charset="2"/>
        <a:buChar char="§"/>
        <a:defRPr/>
      </a:lvl2pPr>
      <a:lvl3pPr>
        <a:buFont typeface="Arial" pitchFamily="34" charset="0"/>
        <a:buChar char="•"/>
        <a:defRPr/>
      </a:lvl3pPr>
      <a:lvl4pPr>
        <a:buFont typeface="Arial" pitchFamily="34" charset="0"/>
        <a:buChar char="•"/>
        <a:defRPr/>
      </a:lvl4pPr>
      <a:lvl5pPr>
        <a:buFont typeface="Arial" pitchFamily="34" charset="0"/>
        <a:buChar char="•"/>
        <a:defRPr/>
      </a:lvl5pPr>
    </p:bodyStyle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3410" name="비트맵 이미지" r:id="rId10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75" r:id="rId1"/>
    <p:sldLayoutId id="2147484676" r:id="rId2"/>
    <p:sldLayoutId id="2147484677" r:id="rId3"/>
    <p:sldLayoutId id="2147484678" r:id="rId4"/>
    <p:sldLayoutId id="2147484679" r:id="rId5"/>
    <p:sldLayoutId id="2147484680" r:id="rId6"/>
    <p:sldLayoutId id="2147484681" r:id="rId7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1602" name="비트맵 이미지" r:id="rId10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83" r:id="rId1"/>
    <p:sldLayoutId id="2147484684" r:id="rId2"/>
    <p:sldLayoutId id="2147484685" r:id="rId3"/>
    <p:sldLayoutId id="2147484686" r:id="rId4"/>
    <p:sldLayoutId id="2147484687" r:id="rId5"/>
    <p:sldLayoutId id="2147484688" r:id="rId6"/>
    <p:sldLayoutId id="2147484689" r:id="rId7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9794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91" r:id="rId1"/>
    <p:sldLayoutId id="2147484692" r:id="rId2"/>
    <p:sldLayoutId id="2147484693" r:id="rId3"/>
    <p:sldLayoutId id="2147484694" r:id="rId4"/>
    <p:sldLayoutId id="2147484695" r:id="rId5"/>
    <p:sldLayoutId id="2147484696" r:id="rId6"/>
    <p:sldLayoutId id="2147484697" r:id="rId7"/>
    <p:sldLayoutId id="2147484698" r:id="rId8"/>
    <p:sldLayoutId id="214748469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</a:t>
            </a:r>
            <a:r>
              <a:rPr lang="ko-KR" altLang="en-US" sz="28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2013.02.26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CO  </a:t>
            </a:r>
            <a:r>
              <a:rPr lang="ko-KR" altLang="en-US" sz="2400" b="1" dirty="0" smtClean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표준원가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서영식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2013. 03. 30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V0.50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수정 작성 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서영식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241300" y="1320800"/>
            <a:ext cx="9448800" cy="4987925"/>
            <a:chOff x="241300" y="1320800"/>
            <a:chExt cx="9448800" cy="4987925"/>
          </a:xfrm>
        </p:grpSpPr>
        <p:sp>
          <p:nvSpPr>
            <p:cNvPr id="9" name="직사각형 48"/>
            <p:cNvSpPr>
              <a:spLocks noChangeArrowheads="1"/>
            </p:cNvSpPr>
            <p:nvPr/>
          </p:nvSpPr>
          <p:spPr bwMode="auto">
            <a:xfrm>
              <a:off x="5016500" y="1320800"/>
              <a:ext cx="4673600" cy="49879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72000" tIns="72000" rIns="72000" bIns="72000" anchor="ctr"/>
            <a:lstStyle/>
            <a:p>
              <a:pPr algn="ctr" eaLnBrk="0" latinLnBrk="0" hangingPunct="0">
                <a:spcBef>
                  <a:spcPct val="20000"/>
                </a:spcBef>
                <a:buSzPct val="100000"/>
                <a:buFont typeface="Wingdings" pitchFamily="2" charset="2"/>
                <a:buNone/>
              </a:pPr>
              <a:endParaRPr kumimoji="0" lang="en-US" altLang="ko-KR" sz="14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charset="0"/>
              </a:endParaRPr>
            </a:p>
          </p:txBody>
        </p:sp>
        <p:sp>
          <p:nvSpPr>
            <p:cNvPr id="10" name="AutoShape 20"/>
            <p:cNvSpPr>
              <a:spLocks noChangeArrowheads="1"/>
            </p:cNvSpPr>
            <p:nvPr/>
          </p:nvSpPr>
          <p:spPr bwMode="auto">
            <a:xfrm>
              <a:off x="241300" y="1320800"/>
              <a:ext cx="4902200" cy="4987925"/>
            </a:xfrm>
            <a:prstGeom prst="homePlate">
              <a:avLst>
                <a:gd name="adj" fmla="val 9667"/>
              </a:avLst>
            </a:pr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lnSpc>
                  <a:spcPct val="120000"/>
                </a:lnSpc>
                <a:spcBef>
                  <a:spcPct val="50000"/>
                </a:spcBef>
              </a:pPr>
              <a:endParaRPr kumimoji="0" lang="en-US" altLang="ko-KR" sz="12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charset="0"/>
              </a:endParaRPr>
            </a:p>
          </p:txBody>
        </p:sp>
        <p:sp>
          <p:nvSpPr>
            <p:cNvPr id="11" name="Text Box 10"/>
            <p:cNvSpPr txBox="1">
              <a:spLocks noChangeArrowheads="1"/>
            </p:cNvSpPr>
            <p:nvPr/>
          </p:nvSpPr>
          <p:spPr bwMode="auto">
            <a:xfrm>
              <a:off x="733425" y="1373188"/>
              <a:ext cx="3917950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63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9pPr>
            </a:lstStyle>
            <a:p>
              <a:pPr algn="ctr" eaLnBrk="1" latinLnBrk="0" hangingPunct="1">
                <a:spcBef>
                  <a:spcPct val="50000"/>
                </a:spcBef>
              </a:pPr>
              <a:r>
                <a:rPr kumimoji="0" lang="en-US" altLang="ko-KR" sz="1400" b="1">
                  <a:solidFill>
                    <a:srgbClr val="000000"/>
                  </a:solidFill>
                  <a:latin typeface="맑은 고딕" pitchFamily="50" charset="-127"/>
                  <a:cs typeface="Arial" charset="0"/>
                </a:rPr>
                <a:t>Process </a:t>
              </a:r>
              <a:r>
                <a:rPr kumimoji="0" lang="ko-KR" altLang="en-US" sz="1400" b="1">
                  <a:solidFill>
                    <a:srgbClr val="000000"/>
                  </a:solidFill>
                  <a:latin typeface="맑은 고딕" pitchFamily="50" charset="-127"/>
                  <a:cs typeface="Arial" charset="0"/>
                </a:rPr>
                <a:t>관련 이슈 종합</a:t>
              </a:r>
            </a:p>
          </p:txBody>
        </p:sp>
        <p:sp>
          <p:nvSpPr>
            <p:cNvPr id="12" name="Line 21"/>
            <p:cNvSpPr>
              <a:spLocks noChangeShapeType="1"/>
            </p:cNvSpPr>
            <p:nvPr/>
          </p:nvSpPr>
          <p:spPr bwMode="auto">
            <a:xfrm>
              <a:off x="241300" y="1735138"/>
              <a:ext cx="4495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3" name="Text Box 10"/>
            <p:cNvSpPr txBox="1">
              <a:spLocks noChangeArrowheads="1"/>
            </p:cNvSpPr>
            <p:nvPr/>
          </p:nvSpPr>
          <p:spPr bwMode="auto">
            <a:xfrm>
              <a:off x="5522913" y="1420813"/>
              <a:ext cx="3660775" cy="214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63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9pPr>
            </a:lstStyle>
            <a:p>
              <a:pPr algn="ctr"/>
              <a:r>
                <a:rPr kumimoji="0" lang="en-US" altLang="ko-KR" sz="1400" b="1" dirty="0">
                  <a:solidFill>
                    <a:srgbClr val="000000"/>
                  </a:solidFill>
                  <a:latin typeface="맑은 고딕" pitchFamily="50" charset="-127"/>
                  <a:cs typeface="Arial" charset="0"/>
                </a:rPr>
                <a:t>To-Be Process </a:t>
              </a:r>
              <a:r>
                <a:rPr kumimoji="0" lang="ko-KR" altLang="en-US" sz="1400" b="1" dirty="0" smtClean="0">
                  <a:solidFill>
                    <a:srgbClr val="000000"/>
                  </a:solidFill>
                  <a:latin typeface="맑은 고딕" pitchFamily="50" charset="-127"/>
                  <a:cs typeface="Arial" charset="0"/>
                </a:rPr>
                <a:t>설계 </a:t>
              </a:r>
              <a:r>
                <a:rPr kumimoji="0" lang="ko-KR" altLang="en-US" sz="1400" b="1" dirty="0">
                  <a:solidFill>
                    <a:srgbClr val="000000"/>
                  </a:solidFill>
                  <a:latin typeface="맑은 고딕" pitchFamily="50" charset="-127"/>
                  <a:cs typeface="Arial" charset="0"/>
                </a:rPr>
                <a:t>방향</a:t>
              </a:r>
            </a:p>
          </p:txBody>
        </p:sp>
        <p:sp>
          <p:nvSpPr>
            <p:cNvPr id="14" name="Line 21"/>
            <p:cNvSpPr>
              <a:spLocks noChangeShapeType="1"/>
            </p:cNvSpPr>
            <p:nvPr/>
          </p:nvSpPr>
          <p:spPr bwMode="auto">
            <a:xfrm>
              <a:off x="5016500" y="1735138"/>
              <a:ext cx="4673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US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5" name="제목 1"/>
            <p:cNvSpPr txBox="1">
              <a:spLocks/>
            </p:cNvSpPr>
            <p:nvPr/>
          </p:nvSpPr>
          <p:spPr bwMode="gray">
            <a:xfrm>
              <a:off x="1098550" y="1794473"/>
              <a:ext cx="3470275" cy="1192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marL="273050" indent="-27305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9pPr>
            </a:lstStyle>
            <a:p>
              <a:pPr algn="l" latinLnBrk="0">
                <a:spcBef>
                  <a:spcPts val="600"/>
                </a:spcBef>
                <a:spcAft>
                  <a:spcPts val="300"/>
                </a:spcAft>
                <a:buFont typeface="Wingdings" pitchFamily="2" charset="2"/>
                <a:buChar char="q"/>
              </a:pP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사업계획 프로세스에 대한 지원 시스템 필요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: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사업계획손익 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simulation tool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등 </a:t>
              </a:r>
              <a:endParaRPr kumimoji="0" lang="en-US" altLang="ko-KR" sz="1300" b="1" dirty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  <a:p>
              <a:pPr algn="l" latinLnBrk="0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 err="1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공장별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 원가 담당자의 부재로 원가계산 및 </a:t>
              </a:r>
              <a:r>
                <a:rPr kumimoji="0" lang="ko-KR" altLang="en-US" sz="1300" b="1" dirty="0" err="1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분석시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 생산 현장사항 반영 부족</a:t>
              </a:r>
              <a:endParaRPr kumimoji="0" lang="en-US" altLang="ko-KR" sz="1300" b="1" dirty="0" smtClean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  <a:p>
              <a:pPr algn="l" latinLnBrk="0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원가결산 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R &amp; R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재정립</a:t>
              </a:r>
              <a:endParaRPr kumimoji="0" lang="en-US" altLang="ko-KR" sz="1300" b="1" dirty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</p:txBody>
        </p:sp>
        <p:sp>
          <p:nvSpPr>
            <p:cNvPr id="16" name="제목 1"/>
            <p:cNvSpPr txBox="1">
              <a:spLocks/>
            </p:cNvSpPr>
            <p:nvPr/>
          </p:nvSpPr>
          <p:spPr bwMode="gray">
            <a:xfrm>
              <a:off x="1098550" y="3208717"/>
              <a:ext cx="3998913" cy="3016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marL="273050" indent="-27305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9pPr>
            </a:lstStyle>
            <a:p>
              <a:pPr algn="l">
                <a:spcBef>
                  <a:spcPts val="600"/>
                </a:spcBef>
                <a:spcAft>
                  <a:spcPts val="300"/>
                </a:spcAft>
                <a:buFont typeface="Wingdings" pitchFamily="2" charset="2"/>
                <a:buChar char="q"/>
              </a:pP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표준원가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기준정보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(Routing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원단위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)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의 현실</a:t>
              </a: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화</a:t>
              </a:r>
              <a:endParaRPr kumimoji="0" lang="en-US" altLang="ko-KR" sz="1300" b="1" dirty="0" smtClean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  <a:p>
              <a:pPr algn="l">
                <a:spcBef>
                  <a:spcPts val="600"/>
                </a:spcBef>
                <a:spcAft>
                  <a:spcPts val="300"/>
                </a:spcAft>
                <a:buFont typeface="Wingdings" pitchFamily="2" charset="2"/>
                <a:buChar char="q"/>
              </a:pP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원가구성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항목별 세부 데이터 확인의 용이성 제고</a:t>
              </a:r>
              <a:endParaRPr kumimoji="0" lang="ko-KR" altLang="en-US" sz="1300" b="1" dirty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  <a:p>
              <a:pPr algn="l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생산부서의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작업완료 마감 처리 지연</a:t>
              </a:r>
              <a:endParaRPr kumimoji="0" lang="en-US" altLang="ko-KR" sz="1300" b="1" dirty="0" smtClean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  <a:p>
              <a:pPr algn="l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직접비화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미흡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: </a:t>
              </a:r>
              <a:r>
                <a:rPr kumimoji="0" lang="ko-KR" altLang="en-US" sz="1300" b="1" dirty="0" err="1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판관비의</a:t>
              </a: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 경우 직접비 귀속 프로세스가 미흡</a:t>
              </a:r>
            </a:p>
            <a:p>
              <a:pPr algn="l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변고정비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구분 관리 </a:t>
              </a: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미흡</a:t>
              </a:r>
            </a:p>
            <a:p>
              <a:pPr algn="l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원가차이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배부기준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: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배부기준치 </a:t>
              </a:r>
              <a:r>
                <a:rPr kumimoji="0" lang="ko-KR" altLang="en-US" sz="1300" b="1" dirty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집계의 </a:t>
              </a:r>
              <a:r>
                <a:rPr kumimoji="0" lang="ko-KR" altLang="en-US" sz="1300" b="1" dirty="0" err="1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자동화율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 제고</a:t>
              </a:r>
              <a:endParaRPr kumimoji="0" lang="ko-KR" altLang="en-US" sz="1300" b="1" dirty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  <a:p>
              <a:pPr algn="l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원가차이분석이 어려움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: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원재료 단가차이를 제품별 </a:t>
              </a:r>
              <a:r>
                <a:rPr kumimoji="0" lang="en-US" altLang="ko-KR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BOM </a:t>
              </a: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원단위 기준으로 배부</a:t>
              </a:r>
              <a:endParaRPr kumimoji="0" lang="ko-KR" altLang="en-US" sz="1300" b="1" dirty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  <a:p>
              <a:pPr algn="l">
                <a:spcBef>
                  <a:spcPts val="600"/>
                </a:spcBef>
                <a:buFont typeface="Wingdings" pitchFamily="2" charset="2"/>
                <a:buChar char="q"/>
              </a:pPr>
              <a:r>
                <a:rPr kumimoji="0" lang="ko-KR" altLang="en-US" sz="1300" b="1" dirty="0" smtClean="0">
                  <a:solidFill>
                    <a:srgbClr val="006699"/>
                  </a:solidFill>
                  <a:latin typeface="맑은 고딕" pitchFamily="50" charset="-127"/>
                  <a:cs typeface="Arial" charset="0"/>
                </a:rPr>
                <a:t>시설투자예산수립 및 집행의 진척도 관리가 일관되게 관리 안됨</a:t>
              </a:r>
              <a:endParaRPr kumimoji="0" lang="ko-KR" altLang="en-US" sz="1300" b="1" dirty="0">
                <a:solidFill>
                  <a:srgbClr val="006699"/>
                </a:solidFill>
                <a:latin typeface="맑은 고딕" pitchFamily="50" charset="-127"/>
                <a:cs typeface="Arial" charset="0"/>
              </a:endParaRPr>
            </a:p>
          </p:txBody>
        </p:sp>
        <p:sp>
          <p:nvSpPr>
            <p:cNvPr id="17" name="Rectangle 41"/>
            <p:cNvSpPr>
              <a:spLocks noChangeArrowheads="1"/>
            </p:cNvSpPr>
            <p:nvPr/>
          </p:nvSpPr>
          <p:spPr bwMode="auto">
            <a:xfrm>
              <a:off x="319088" y="1780186"/>
              <a:ext cx="647700" cy="757237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tIns="0" rIns="36000" bIns="0" anchor="ctr"/>
            <a:lstStyle/>
            <a:p>
              <a:pPr algn="ctr" latinLnBrk="0">
                <a:spcBef>
                  <a:spcPct val="35000"/>
                </a:spcBef>
                <a:buClr>
                  <a:srgbClr val="000000"/>
                </a:buClr>
                <a:defRPr/>
              </a:pPr>
              <a:r>
                <a:rPr kumimoji="0" lang="ko-KR" altLang="en-US" sz="140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개선요구사항</a:t>
              </a:r>
              <a:endParaRPr kumimoji="0" lang="en-US" altLang="ko-KR" sz="14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18" name="Rectangle 41"/>
            <p:cNvSpPr>
              <a:spLocks noChangeArrowheads="1"/>
            </p:cNvSpPr>
            <p:nvPr/>
          </p:nvSpPr>
          <p:spPr bwMode="auto">
            <a:xfrm>
              <a:off x="319088" y="3151567"/>
              <a:ext cx="647700" cy="755650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36000" tIns="0" rIns="36000" bIns="0" anchor="ctr"/>
            <a:lstStyle/>
            <a:p>
              <a:pPr algn="ctr" latinLnBrk="0">
                <a:spcBef>
                  <a:spcPct val="35000"/>
                </a:spcBef>
                <a:buClr>
                  <a:srgbClr val="000000"/>
                </a:buClr>
                <a:defRPr/>
              </a:pPr>
              <a:r>
                <a:rPr kumimoji="0" lang="en-US" altLang="ko-KR" sz="140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As-Is</a:t>
              </a:r>
            </a:p>
            <a:p>
              <a:pPr algn="ctr" latinLnBrk="0">
                <a:spcBef>
                  <a:spcPct val="35000"/>
                </a:spcBef>
                <a:buClr>
                  <a:srgbClr val="000000"/>
                </a:buClr>
                <a:defRPr/>
              </a:pPr>
              <a:r>
                <a:rPr lang="ko-KR" altLang="en-US" sz="1400" b="1" dirty="0" smtClean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이</a:t>
              </a:r>
              <a:r>
                <a:rPr lang="ko-KR" altLang="en-US" sz="1400" b="1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슈</a:t>
              </a:r>
              <a:endParaRPr kumimoji="0" lang="en-US" altLang="ko-KR" sz="14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19" name="제목 1"/>
            <p:cNvSpPr txBox="1">
              <a:spLocks/>
            </p:cNvSpPr>
            <p:nvPr/>
          </p:nvSpPr>
          <p:spPr bwMode="gray">
            <a:xfrm>
              <a:off x="5240338" y="1773238"/>
              <a:ext cx="4392612" cy="45176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marL="273050" indent="-27305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1pPr>
              <a:lvl2pPr marL="355600" indent="-1778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5pPr>
              <a:lvl6pPr marL="25146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6pPr>
              <a:lvl7pPr marL="29718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7pPr>
              <a:lvl8pPr marL="34290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8pPr>
              <a:lvl9pPr marL="3886200" indent="-22860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맑은 고딕" pitchFamily="50" charset="-127"/>
                </a:defRPr>
              </a:lvl9pPr>
            </a:lstStyle>
            <a:p>
              <a:pPr algn="l">
                <a:lnSpc>
                  <a:spcPct val="120000"/>
                </a:lnSpc>
                <a:spcAft>
                  <a:spcPts val="500"/>
                </a:spcAft>
                <a:buSzPct val="100000"/>
                <a:buFont typeface="Wingdings" pitchFamily="2" charset="2"/>
                <a:buChar char="q"/>
              </a:pPr>
              <a:r>
                <a:rPr kumimoji="0" lang="ko-KR" altLang="en-US" sz="1400" b="1" dirty="0" err="1" smtClean="0">
                  <a:solidFill>
                    <a:srgbClr val="006699"/>
                  </a:solidFill>
                  <a:latin typeface="맑은 고딕" pitchFamily="50" charset="-127"/>
                </a:rPr>
                <a:t>목적별</a:t>
              </a:r>
              <a:r>
                <a:rPr kumimoji="0" lang="ko-KR" altLang="en-US" sz="1400" b="1" dirty="0" smtClean="0">
                  <a:solidFill>
                    <a:srgbClr val="006699"/>
                  </a:solidFill>
                  <a:latin typeface="맑은 고딕" pitchFamily="50" charset="-127"/>
                </a:rPr>
                <a:t> 원가관리를 통한 원가 활용도 제고</a:t>
              </a:r>
              <a:endParaRPr kumimoji="0" lang="en-US" altLang="ko-KR" sz="1400" b="1" dirty="0">
                <a:solidFill>
                  <a:srgbClr val="006699"/>
                </a:solidFill>
                <a:latin typeface="맑은 고딕" pitchFamily="50" charset="-127"/>
              </a:endParaRPr>
            </a:p>
            <a:p>
              <a:pPr lvl="1" algn="l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>
                  <a:solidFill>
                    <a:srgbClr val="000000"/>
                  </a:solidFill>
                  <a:latin typeface="맑은 고딕" pitchFamily="50" charset="-127"/>
                </a:rPr>
                <a:t>사업계획기준 연간 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표준원가계산 </a:t>
              </a:r>
              <a:r>
                <a:rPr kumimoji="0" lang="ko-KR" altLang="en-US" sz="1300" dirty="0">
                  <a:solidFill>
                    <a:srgbClr val="000000"/>
                  </a:solidFill>
                  <a:latin typeface="맑은 고딕" pitchFamily="50" charset="-127"/>
                </a:rPr>
                <a:t>및 월간 업데이트</a:t>
              </a:r>
              <a:endParaRPr kumimoji="0" lang="en-US" altLang="ko-KR" sz="1300" dirty="0">
                <a:solidFill>
                  <a:srgbClr val="000000"/>
                </a:solidFill>
                <a:latin typeface="맑은 고딕" pitchFamily="50" charset="-127"/>
              </a:endParaRPr>
            </a:p>
            <a:p>
              <a:pPr lvl="1" algn="l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최근 실적단가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(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재료비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,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가공비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)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 적용한 추정원가계산</a:t>
              </a:r>
              <a:endParaRPr kumimoji="0" lang="en-US" altLang="ko-KR" sz="1300" dirty="0" smtClean="0">
                <a:solidFill>
                  <a:srgbClr val="000000"/>
                </a:solidFill>
                <a:latin typeface="맑은 고딕" pitchFamily="50" charset="-127"/>
              </a:endParaRPr>
            </a:p>
            <a:p>
              <a:pPr lvl="1" algn="l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수주 견적을 위한 견적원가계산</a:t>
              </a:r>
              <a:endParaRPr kumimoji="0" lang="en-US" altLang="ko-KR" sz="1300" dirty="0">
                <a:solidFill>
                  <a:srgbClr val="000000"/>
                </a:solidFill>
                <a:latin typeface="맑은 고딕" pitchFamily="50" charset="-127"/>
              </a:endParaRPr>
            </a:p>
            <a:p>
              <a:pPr algn="l" latinLnBrk="0">
                <a:lnSpc>
                  <a:spcPct val="120000"/>
                </a:lnSpc>
                <a:spcAft>
                  <a:spcPts val="500"/>
                </a:spcAft>
                <a:buFont typeface="Wingdings" pitchFamily="2" charset="2"/>
                <a:buChar char="q"/>
              </a:pPr>
              <a:r>
                <a:rPr kumimoji="0" lang="ko-KR" altLang="en-US" sz="1400" b="1" dirty="0" smtClean="0">
                  <a:solidFill>
                    <a:srgbClr val="006699"/>
                  </a:solidFill>
                  <a:latin typeface="맑은 고딕" pitchFamily="50" charset="-127"/>
                </a:rPr>
                <a:t>원가차이분석 체계 정립</a:t>
              </a:r>
              <a:endParaRPr kumimoji="0" lang="en-US" altLang="ko-KR" sz="1400" b="1" dirty="0">
                <a:solidFill>
                  <a:srgbClr val="006699"/>
                </a:solidFill>
                <a:latin typeface="맑은 고딕" pitchFamily="50" charset="-127"/>
              </a:endParaRPr>
            </a:p>
            <a:p>
              <a:pPr lvl="1" algn="l" latinLnBrk="0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제품별 원가차이분석을 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Top-down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의 단계별 진행</a:t>
              </a:r>
              <a:endParaRPr kumimoji="0" lang="en-US" altLang="ko-KR" sz="1300" dirty="0">
                <a:solidFill>
                  <a:srgbClr val="000000"/>
                </a:solidFill>
                <a:latin typeface="맑은 고딕" pitchFamily="50" charset="-127"/>
              </a:endParaRPr>
            </a:p>
            <a:p>
              <a:pPr lvl="1" algn="l" latinLnBrk="0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원가차이가 크게 발생된 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Item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에 대한 하위 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Item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의 상세 차이분석으로 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trace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가 용이하도록 함 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 </a:t>
              </a:r>
              <a:endParaRPr kumimoji="0" lang="en-US" altLang="ko-KR" sz="1300" dirty="0">
                <a:solidFill>
                  <a:srgbClr val="000000"/>
                </a:solidFill>
                <a:latin typeface="맑은 고딕" pitchFamily="50" charset="-127"/>
              </a:endParaRPr>
            </a:p>
            <a:p>
              <a:pPr algn="l">
                <a:lnSpc>
                  <a:spcPct val="120000"/>
                </a:lnSpc>
                <a:spcAft>
                  <a:spcPts val="500"/>
                </a:spcAft>
                <a:buFont typeface="Wingdings" pitchFamily="2" charset="2"/>
                <a:buChar char="q"/>
              </a:pPr>
              <a:r>
                <a:rPr kumimoji="0" lang="ko-KR" altLang="en-US" sz="1400" b="1" dirty="0">
                  <a:solidFill>
                    <a:srgbClr val="006699"/>
                  </a:solidFill>
                  <a:latin typeface="맑은 고딕" pitchFamily="50" charset="-127"/>
                </a:rPr>
                <a:t>다차원 수익성 </a:t>
              </a:r>
              <a:r>
                <a:rPr kumimoji="0" lang="ko-KR" altLang="en-US" sz="1400" b="1" dirty="0" smtClean="0">
                  <a:solidFill>
                    <a:srgbClr val="006699"/>
                  </a:solidFill>
                  <a:latin typeface="맑은 고딕" pitchFamily="50" charset="-127"/>
                </a:rPr>
                <a:t>분석 구현</a:t>
              </a:r>
              <a:endParaRPr kumimoji="0" lang="en-US" altLang="ko-KR" sz="1400" b="1" dirty="0" smtClean="0">
                <a:solidFill>
                  <a:srgbClr val="006699"/>
                </a:solidFill>
                <a:latin typeface="맑은 고딕" pitchFamily="50" charset="-127"/>
              </a:endParaRPr>
            </a:p>
            <a:p>
              <a:pPr lvl="1" algn="l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>
                  <a:latin typeface="맑은 고딕" pitchFamily="50" charset="-127"/>
                </a:rPr>
                <a:t>매출원가의 구성항목별 표준 대비 실적 차이 분석</a:t>
              </a:r>
              <a:endParaRPr kumimoji="0" lang="en-US" altLang="ko-KR" sz="1300" dirty="0">
                <a:latin typeface="맑은 고딕" pitchFamily="50" charset="-127"/>
              </a:endParaRPr>
            </a:p>
            <a:p>
              <a:pPr lvl="1" algn="l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>
                  <a:latin typeface="맑은 고딕" pitchFamily="50" charset="-127"/>
                </a:rPr>
                <a:t>손익분석단위로의 직접귀속비용化 제고</a:t>
              </a:r>
              <a:endParaRPr kumimoji="0" lang="en-US" altLang="ko-KR" sz="1300" dirty="0">
                <a:latin typeface="맑은 고딕" pitchFamily="50" charset="-127"/>
              </a:endParaRPr>
            </a:p>
            <a:p>
              <a:pPr lvl="1" algn="l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>
                  <a:latin typeface="맑은 고딕" pitchFamily="50" charset="-127"/>
                </a:rPr>
                <a:t>손익발생 거래원천으로의 </a:t>
              </a:r>
              <a:r>
                <a:rPr kumimoji="0" lang="en-US" altLang="ko-KR" sz="1300" dirty="0">
                  <a:latin typeface="맑은 고딕" pitchFamily="50" charset="-127"/>
                </a:rPr>
                <a:t>drill-down </a:t>
              </a:r>
              <a:r>
                <a:rPr kumimoji="0" lang="ko-KR" altLang="en-US" sz="1300" dirty="0">
                  <a:latin typeface="맑은 고딕" pitchFamily="50" charset="-127"/>
                </a:rPr>
                <a:t>연계</a:t>
              </a:r>
            </a:p>
            <a:p>
              <a:pPr algn="l" latinLnBrk="0">
                <a:lnSpc>
                  <a:spcPct val="120000"/>
                </a:lnSpc>
                <a:spcAft>
                  <a:spcPts val="500"/>
                </a:spcAft>
                <a:buFont typeface="Wingdings" pitchFamily="2" charset="2"/>
                <a:buChar char="q"/>
              </a:pPr>
              <a:r>
                <a:rPr kumimoji="0" lang="ko-KR" altLang="en-US" sz="1400" b="1" dirty="0" err="1" smtClean="0">
                  <a:solidFill>
                    <a:srgbClr val="006699"/>
                  </a:solidFill>
                  <a:latin typeface="맑은 고딕" pitchFamily="50" charset="-127"/>
                </a:rPr>
                <a:t>투자예실관리의</a:t>
              </a:r>
              <a:r>
                <a:rPr kumimoji="0" lang="ko-KR" altLang="en-US" sz="1400" b="1" dirty="0" smtClean="0">
                  <a:solidFill>
                    <a:srgbClr val="006699"/>
                  </a:solidFill>
                  <a:latin typeface="맑은 고딕" pitchFamily="50" charset="-127"/>
                </a:rPr>
                <a:t> 유기적 프로세스 정립    </a:t>
              </a:r>
              <a:endParaRPr kumimoji="0" lang="ko-KR" altLang="en-US" sz="1400" b="1" dirty="0">
                <a:solidFill>
                  <a:srgbClr val="006699"/>
                </a:solidFill>
                <a:latin typeface="맑은 고딕" pitchFamily="50" charset="-127"/>
              </a:endParaRPr>
            </a:p>
            <a:p>
              <a:pPr lvl="1" algn="l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투자관리용 </a:t>
              </a:r>
              <a:r>
                <a:rPr kumimoji="0" lang="ko-KR" altLang="en-US" sz="1300" dirty="0" err="1" smtClean="0">
                  <a:solidFill>
                    <a:srgbClr val="000000"/>
                  </a:solidFill>
                  <a:latin typeface="맑은 고딕" pitchFamily="50" charset="-127"/>
                </a:rPr>
                <a:t>내부오더를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 통한 예산수립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, 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투자품의</a:t>
              </a:r>
              <a:r>
                <a:rPr kumimoji="0" lang="en-US" altLang="ko-KR" sz="1300" dirty="0">
                  <a:solidFill>
                    <a:srgbClr val="000000"/>
                  </a:solidFill>
                  <a:latin typeface="맑은 고딕" pitchFamily="50" charset="-127"/>
                </a:rPr>
                <a:t>, </a:t>
              </a:r>
              <a:r>
                <a:rPr kumimoji="0" lang="ko-KR" altLang="en-US" sz="1300" dirty="0">
                  <a:solidFill>
                    <a:srgbClr val="000000"/>
                  </a:solidFill>
                  <a:latin typeface="맑은 고딕" pitchFamily="50" charset="-127"/>
                </a:rPr>
                <a:t>집행</a:t>
              </a:r>
              <a:r>
                <a:rPr kumimoji="0" lang="en-US" altLang="ko-KR" sz="1300" dirty="0">
                  <a:solidFill>
                    <a:srgbClr val="000000"/>
                  </a:solidFill>
                  <a:latin typeface="맑은 고딕" pitchFamily="50" charset="-127"/>
                </a:rPr>
                <a:t>, 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자산화에 이르는 투자</a:t>
              </a:r>
              <a:r>
                <a:rPr kumimoji="0" lang="en-US" altLang="ko-KR" sz="1300" dirty="0" smtClean="0">
                  <a:solidFill>
                    <a:srgbClr val="000000"/>
                  </a:solidFill>
                  <a:latin typeface="맑은 고딕" pitchFamily="50" charset="-127"/>
                </a:rPr>
                <a:t> Life Cycle </a:t>
              </a: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관리체계 수립</a:t>
              </a:r>
              <a:endParaRPr kumimoji="0" lang="en-US" altLang="ko-KR" sz="1300" dirty="0" smtClean="0">
                <a:solidFill>
                  <a:srgbClr val="000000"/>
                </a:solidFill>
                <a:latin typeface="맑은 고딕" pitchFamily="50" charset="-127"/>
              </a:endParaRPr>
            </a:p>
            <a:p>
              <a:pPr lvl="1" algn="l">
                <a:lnSpc>
                  <a:spcPct val="120000"/>
                </a:lnSpc>
                <a:spcAft>
                  <a:spcPts val="300"/>
                </a:spcAft>
                <a:buSzPct val="100000"/>
                <a:buFont typeface="Arial" charset="0"/>
                <a:buChar char="–"/>
              </a:pPr>
              <a:r>
                <a:rPr kumimoji="0" lang="ko-KR" altLang="en-US" sz="1300" dirty="0" smtClean="0">
                  <a:solidFill>
                    <a:srgbClr val="000000"/>
                  </a:solidFill>
                  <a:latin typeface="맑은 고딕" pitchFamily="50" charset="-127"/>
                </a:rPr>
                <a:t>투자품의 이후 실 집행 시 실시간 예실 대비 분석 구현</a:t>
              </a:r>
              <a:endParaRPr kumimoji="0" lang="en-US" altLang="ko-KR" sz="1300" dirty="0">
                <a:solidFill>
                  <a:srgbClr val="000000"/>
                </a:solidFill>
                <a:latin typeface="맑은 고딕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31800" y="1747838"/>
            <a:ext cx="8915400" cy="4525962"/>
          </a:xfrm>
          <a:prstGeom prst="rect">
            <a:avLst/>
          </a:prstGeom>
        </p:spPr>
        <p:txBody>
          <a:bodyPr/>
          <a:lstStyle/>
          <a:p>
            <a:endParaRPr lang="ko-KR" altLang="ko-KR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188" y="1304925"/>
            <a:ext cx="9402762" cy="5005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101" name="직사각형 2100"/>
          <p:cNvSpPr/>
          <p:nvPr/>
        </p:nvSpPr>
        <p:spPr>
          <a:xfrm>
            <a:off x="1327971" y="1473576"/>
            <a:ext cx="202491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 </a:t>
            </a:r>
            <a:r>
              <a:rPr lang="en-US" altLang="ko-KR" b="1" dirty="0" smtClean="0">
                <a:latin typeface="+mj-ea"/>
                <a:ea typeface="+mj-ea"/>
              </a:rPr>
              <a:t>*</a:t>
            </a:r>
            <a:r>
              <a:rPr lang="ko-KR" altLang="en-US" b="1" dirty="0" smtClean="0">
                <a:latin typeface="+mj-ea"/>
                <a:ea typeface="+mj-ea"/>
              </a:rPr>
              <a:t>표준원가</a:t>
            </a:r>
            <a:r>
              <a:rPr lang="en-US" altLang="ko-KR" b="1" dirty="0" smtClean="0">
                <a:latin typeface="+mj-ea"/>
                <a:ea typeface="+mj-ea"/>
              </a:rPr>
              <a:t>/</a:t>
            </a:r>
            <a:r>
              <a:rPr lang="ko-KR" altLang="en-US" b="1" dirty="0" smtClean="0">
                <a:latin typeface="+mj-ea"/>
                <a:ea typeface="+mj-ea"/>
              </a:rPr>
              <a:t>실제원가 비교 </a:t>
            </a:r>
            <a:endParaRPr lang="ko-KR" altLang="en-US" b="1" dirty="0">
              <a:latin typeface="+mj-ea"/>
              <a:ea typeface="+mj-ea"/>
            </a:endParaRPr>
          </a:p>
        </p:txBody>
      </p:sp>
      <p:pic>
        <p:nvPicPr>
          <p:cNvPr id="290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3347" y="1870426"/>
            <a:ext cx="6781800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5" name="직사각형 97"/>
          <p:cNvSpPr>
            <a:spLocks noChangeArrowheads="1"/>
          </p:cNvSpPr>
          <p:nvPr/>
        </p:nvSpPr>
        <p:spPr bwMode="auto">
          <a:xfrm>
            <a:off x="197690" y="1696995"/>
            <a:ext cx="6128970" cy="4716509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endParaRPr lang="ko-KR" altLang="en-US" sz="1200" smtClean="0">
              <a:solidFill>
                <a:srgbClr val="000000"/>
              </a:solidFill>
              <a:latin typeface="+mj-lt"/>
              <a:ea typeface="+mn-ea"/>
            </a:endParaRPr>
          </a:p>
        </p:txBody>
      </p:sp>
      <p:cxnSp>
        <p:nvCxnSpPr>
          <p:cNvPr id="56" name="직선 연결선 36"/>
          <p:cNvCxnSpPr>
            <a:cxnSpLocks noChangeShapeType="1"/>
          </p:cNvCxnSpPr>
          <p:nvPr/>
        </p:nvCxnSpPr>
        <p:spPr bwMode="auto">
          <a:xfrm flipV="1">
            <a:off x="300148" y="2195004"/>
            <a:ext cx="5918199" cy="1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7" name="직선 연결선 51"/>
          <p:cNvCxnSpPr>
            <a:cxnSpLocks noChangeShapeType="1"/>
          </p:cNvCxnSpPr>
          <p:nvPr/>
        </p:nvCxnSpPr>
        <p:spPr bwMode="auto">
          <a:xfrm rot="5400000">
            <a:off x="205833" y="2194209"/>
            <a:ext cx="190219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8" name="직선 연결선 53"/>
          <p:cNvCxnSpPr>
            <a:cxnSpLocks noChangeShapeType="1"/>
          </p:cNvCxnSpPr>
          <p:nvPr/>
        </p:nvCxnSpPr>
        <p:spPr bwMode="auto">
          <a:xfrm rot="5400000">
            <a:off x="1136902" y="2195003"/>
            <a:ext cx="190219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9" name="직선 연결선 54"/>
          <p:cNvCxnSpPr>
            <a:cxnSpLocks noChangeShapeType="1"/>
          </p:cNvCxnSpPr>
          <p:nvPr/>
        </p:nvCxnSpPr>
        <p:spPr bwMode="auto">
          <a:xfrm rot="5400000">
            <a:off x="2067971" y="2194211"/>
            <a:ext cx="190219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0" name="직선 연결선 55"/>
          <p:cNvCxnSpPr>
            <a:cxnSpLocks noChangeShapeType="1"/>
          </p:cNvCxnSpPr>
          <p:nvPr/>
        </p:nvCxnSpPr>
        <p:spPr bwMode="auto">
          <a:xfrm rot="5400000">
            <a:off x="2999833" y="2194209"/>
            <a:ext cx="190219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1" name="직선 연결선 56"/>
          <p:cNvCxnSpPr>
            <a:cxnSpLocks noChangeShapeType="1"/>
          </p:cNvCxnSpPr>
          <p:nvPr/>
        </p:nvCxnSpPr>
        <p:spPr bwMode="auto">
          <a:xfrm rot="5400000">
            <a:off x="3931696" y="2194211"/>
            <a:ext cx="190219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62" name="TextBox 58"/>
          <p:cNvSpPr txBox="1">
            <a:spLocks noChangeArrowheads="1"/>
          </p:cNvSpPr>
          <p:nvPr/>
        </p:nvSpPr>
        <p:spPr bwMode="auto">
          <a:xfrm>
            <a:off x="514462" y="1915670"/>
            <a:ext cx="633412" cy="2613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ko-KR" dirty="0" smtClean="0">
                <a:latin typeface="+mj-lt"/>
                <a:ea typeface="+mn-ea"/>
              </a:rPr>
              <a:t>10 </a:t>
            </a:r>
            <a:r>
              <a:rPr lang="ko-KR" altLang="en-US" dirty="0" smtClean="0">
                <a:latin typeface="+mj-lt"/>
                <a:ea typeface="+mn-ea"/>
              </a:rPr>
              <a:t>월</a:t>
            </a:r>
          </a:p>
        </p:txBody>
      </p:sp>
      <p:sp>
        <p:nvSpPr>
          <p:cNvPr id="63" name="TextBox 59"/>
          <p:cNvSpPr txBox="1">
            <a:spLocks noChangeArrowheads="1"/>
          </p:cNvSpPr>
          <p:nvPr/>
        </p:nvSpPr>
        <p:spPr bwMode="auto">
          <a:xfrm>
            <a:off x="1441560" y="1915670"/>
            <a:ext cx="631825" cy="2613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ko-KR" smtClean="0">
                <a:latin typeface="+mj-lt"/>
                <a:ea typeface="+mn-ea"/>
              </a:rPr>
              <a:t>11 </a:t>
            </a:r>
            <a:r>
              <a:rPr lang="ko-KR" altLang="en-US" smtClean="0">
                <a:latin typeface="+mj-lt"/>
                <a:ea typeface="+mn-ea"/>
              </a:rPr>
              <a:t>월</a:t>
            </a:r>
          </a:p>
        </p:txBody>
      </p:sp>
      <p:sp>
        <p:nvSpPr>
          <p:cNvPr id="64" name="TextBox 60"/>
          <p:cNvSpPr txBox="1">
            <a:spLocks noChangeArrowheads="1"/>
          </p:cNvSpPr>
          <p:nvPr/>
        </p:nvSpPr>
        <p:spPr bwMode="auto">
          <a:xfrm>
            <a:off x="2379774" y="1915670"/>
            <a:ext cx="631825" cy="2613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ko-KR" smtClean="0">
                <a:latin typeface="+mj-lt"/>
                <a:ea typeface="+mn-ea"/>
              </a:rPr>
              <a:t>12 </a:t>
            </a:r>
            <a:r>
              <a:rPr lang="ko-KR" altLang="en-US" smtClean="0">
                <a:latin typeface="+mj-lt"/>
                <a:ea typeface="+mn-ea"/>
              </a:rPr>
              <a:t>월</a:t>
            </a:r>
          </a:p>
        </p:txBody>
      </p:sp>
      <p:sp>
        <p:nvSpPr>
          <p:cNvPr id="65" name="TextBox 61"/>
          <p:cNvSpPr txBox="1">
            <a:spLocks noChangeArrowheads="1"/>
          </p:cNvSpPr>
          <p:nvPr/>
        </p:nvSpPr>
        <p:spPr bwMode="auto">
          <a:xfrm>
            <a:off x="3248137" y="1915670"/>
            <a:ext cx="633412" cy="2613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ko-KR" smtClean="0">
                <a:latin typeface="+mj-lt"/>
                <a:ea typeface="+mn-ea"/>
              </a:rPr>
              <a:t>1 </a:t>
            </a:r>
            <a:r>
              <a:rPr lang="ko-KR" altLang="en-US" smtClean="0">
                <a:latin typeface="+mj-lt"/>
                <a:ea typeface="+mn-ea"/>
              </a:rPr>
              <a:t>월</a:t>
            </a:r>
          </a:p>
        </p:txBody>
      </p:sp>
      <p:sp>
        <p:nvSpPr>
          <p:cNvPr id="66" name="TextBox 62"/>
          <p:cNvSpPr txBox="1">
            <a:spLocks noChangeArrowheads="1"/>
          </p:cNvSpPr>
          <p:nvPr/>
        </p:nvSpPr>
        <p:spPr bwMode="auto">
          <a:xfrm>
            <a:off x="4256197" y="1915670"/>
            <a:ext cx="631825" cy="2613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ko-KR" smtClean="0">
                <a:latin typeface="+mj-lt"/>
                <a:ea typeface="+mn-ea"/>
              </a:rPr>
              <a:t>2 </a:t>
            </a:r>
            <a:r>
              <a:rPr lang="ko-KR" altLang="en-US" smtClean="0">
                <a:latin typeface="+mj-lt"/>
                <a:ea typeface="+mn-ea"/>
              </a:rPr>
              <a:t>월</a:t>
            </a:r>
          </a:p>
        </p:txBody>
      </p:sp>
      <p:cxnSp>
        <p:nvCxnSpPr>
          <p:cNvPr id="67" name="직선 연결선 63"/>
          <p:cNvCxnSpPr>
            <a:cxnSpLocks noChangeShapeType="1"/>
          </p:cNvCxnSpPr>
          <p:nvPr/>
        </p:nvCxnSpPr>
        <p:spPr bwMode="auto">
          <a:xfrm rot="5400000">
            <a:off x="4863558" y="2194209"/>
            <a:ext cx="190219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68" name="직선 연결선 64"/>
          <p:cNvCxnSpPr>
            <a:cxnSpLocks noChangeShapeType="1"/>
          </p:cNvCxnSpPr>
          <p:nvPr/>
        </p:nvCxnSpPr>
        <p:spPr bwMode="auto">
          <a:xfrm rot="5400000">
            <a:off x="5795421" y="2194211"/>
            <a:ext cx="190219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69" name="TextBox 65"/>
          <p:cNvSpPr txBox="1">
            <a:spLocks noChangeArrowheads="1"/>
          </p:cNvSpPr>
          <p:nvPr/>
        </p:nvSpPr>
        <p:spPr bwMode="auto">
          <a:xfrm>
            <a:off x="5170599" y="1915670"/>
            <a:ext cx="633413" cy="2613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ko-KR" dirty="0" smtClean="0">
                <a:latin typeface="+mj-lt"/>
                <a:ea typeface="+mn-ea"/>
              </a:rPr>
              <a:t>3 </a:t>
            </a:r>
            <a:r>
              <a:rPr lang="ko-KR" altLang="en-US" dirty="0" smtClean="0">
                <a:latin typeface="+mj-lt"/>
                <a:ea typeface="+mn-ea"/>
              </a:rPr>
              <a:t>월</a:t>
            </a:r>
          </a:p>
        </p:txBody>
      </p:sp>
      <p:sp>
        <p:nvSpPr>
          <p:cNvPr id="70" name="직사각형 70"/>
          <p:cNvSpPr>
            <a:spLocks noChangeArrowheads="1"/>
          </p:cNvSpPr>
          <p:nvPr/>
        </p:nvSpPr>
        <p:spPr bwMode="auto">
          <a:xfrm>
            <a:off x="831168" y="2337807"/>
            <a:ext cx="1375567" cy="94683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제품</a:t>
            </a:r>
            <a:r>
              <a:rPr lang="ko-KR" altLang="en-US" sz="1200" dirty="0">
                <a:solidFill>
                  <a:srgbClr val="000000"/>
                </a:solidFill>
                <a:latin typeface="+mj-lt"/>
                <a:ea typeface="+mn-ea"/>
              </a:rPr>
              <a:t>군</a:t>
            </a: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별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사업계획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수립 및 조정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수작업</a:t>
            </a: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)</a:t>
            </a:r>
            <a:endParaRPr lang="ko-KR" altLang="en-US" sz="1200" dirty="0" smtClean="0">
              <a:solidFill>
                <a:srgbClr val="000000"/>
              </a:solidFill>
              <a:latin typeface="+mj-lt"/>
              <a:ea typeface="+mn-ea"/>
            </a:endParaRPr>
          </a:p>
        </p:txBody>
      </p:sp>
      <p:sp>
        <p:nvSpPr>
          <p:cNvPr id="71" name="직사각형 72"/>
          <p:cNvSpPr>
            <a:spLocks noChangeArrowheads="1"/>
          </p:cNvSpPr>
          <p:nvPr/>
        </p:nvSpPr>
        <p:spPr bwMode="auto">
          <a:xfrm>
            <a:off x="895039" y="3733550"/>
            <a:ext cx="1231900" cy="732414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전사 사업계획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손익조정 및 확정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수작업</a:t>
            </a: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)</a:t>
            </a:r>
            <a:endParaRPr lang="ko-KR" altLang="en-US" sz="1200" dirty="0" smtClean="0">
              <a:solidFill>
                <a:srgbClr val="000000"/>
              </a:solidFill>
              <a:latin typeface="+mj-lt"/>
              <a:ea typeface="+mn-ea"/>
            </a:endParaRPr>
          </a:p>
        </p:txBody>
      </p:sp>
      <p:cxnSp>
        <p:nvCxnSpPr>
          <p:cNvPr id="72" name="직선 화살표 연결선 74"/>
          <p:cNvCxnSpPr>
            <a:cxnSpLocks noChangeShapeType="1"/>
          </p:cNvCxnSpPr>
          <p:nvPr/>
        </p:nvCxnSpPr>
        <p:spPr bwMode="auto">
          <a:xfrm rot="5400000">
            <a:off x="903906" y="3520263"/>
            <a:ext cx="348982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73" name="직선 화살표 연결선 75"/>
          <p:cNvCxnSpPr>
            <a:cxnSpLocks noChangeShapeType="1"/>
          </p:cNvCxnSpPr>
          <p:nvPr/>
        </p:nvCxnSpPr>
        <p:spPr bwMode="auto">
          <a:xfrm rot="5400000" flipH="1" flipV="1">
            <a:off x="1625529" y="3526254"/>
            <a:ext cx="378938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74" name="직사각형 79"/>
          <p:cNvSpPr>
            <a:spLocks noChangeArrowheads="1"/>
          </p:cNvSpPr>
          <p:nvPr/>
        </p:nvSpPr>
        <p:spPr bwMode="auto">
          <a:xfrm>
            <a:off x="3168762" y="3260674"/>
            <a:ext cx="857250" cy="840254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2</a:t>
            </a: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월 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추정원가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</p:txBody>
      </p:sp>
      <p:sp>
        <p:nvSpPr>
          <p:cNvPr id="75" name="직사각형 80"/>
          <p:cNvSpPr>
            <a:spLocks noChangeArrowheads="1"/>
          </p:cNvSpPr>
          <p:nvPr/>
        </p:nvSpPr>
        <p:spPr bwMode="auto">
          <a:xfrm>
            <a:off x="4089513" y="3265166"/>
            <a:ext cx="892174" cy="84025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3</a:t>
            </a: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월 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추정원가</a:t>
            </a:r>
          </a:p>
        </p:txBody>
      </p:sp>
      <p:sp>
        <p:nvSpPr>
          <p:cNvPr id="76" name="직사각형 81"/>
          <p:cNvSpPr>
            <a:spLocks noChangeArrowheads="1"/>
          </p:cNvSpPr>
          <p:nvPr/>
        </p:nvSpPr>
        <p:spPr bwMode="auto">
          <a:xfrm>
            <a:off x="5070584" y="3250189"/>
            <a:ext cx="860427" cy="84025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4</a:t>
            </a: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월 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추정원가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</p:txBody>
      </p:sp>
      <p:sp>
        <p:nvSpPr>
          <p:cNvPr id="77" name="직사각형 82"/>
          <p:cNvSpPr>
            <a:spLocks noChangeArrowheads="1"/>
          </p:cNvSpPr>
          <p:nvPr/>
        </p:nvSpPr>
        <p:spPr bwMode="auto">
          <a:xfrm>
            <a:off x="4089513" y="4975631"/>
            <a:ext cx="892173" cy="1126331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1 </a:t>
            </a: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월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실제원가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</p:txBody>
      </p:sp>
      <p:sp>
        <p:nvSpPr>
          <p:cNvPr id="78" name="오각형 87"/>
          <p:cNvSpPr>
            <a:spLocks noChangeArrowheads="1"/>
          </p:cNvSpPr>
          <p:nvPr/>
        </p:nvSpPr>
        <p:spPr bwMode="auto">
          <a:xfrm>
            <a:off x="3108435" y="2336543"/>
            <a:ext cx="3109912" cy="383432"/>
          </a:xfrm>
          <a:prstGeom prst="homePlate">
            <a:avLst>
              <a:gd name="adj" fmla="val 49988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사업계획 기준 표준원가</a:t>
            </a:r>
          </a:p>
        </p:txBody>
      </p:sp>
      <p:sp>
        <p:nvSpPr>
          <p:cNvPr id="79" name="직사각형 93"/>
          <p:cNvSpPr>
            <a:spLocks noChangeArrowheads="1"/>
          </p:cNvSpPr>
          <p:nvPr/>
        </p:nvSpPr>
        <p:spPr bwMode="auto">
          <a:xfrm>
            <a:off x="3151297" y="2772401"/>
            <a:ext cx="892175" cy="440344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2</a:t>
            </a: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월 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표준변동</a:t>
            </a:r>
          </a:p>
        </p:txBody>
      </p:sp>
      <p:sp>
        <p:nvSpPr>
          <p:cNvPr id="80" name="직사각형 94"/>
          <p:cNvSpPr>
            <a:spLocks noChangeArrowheads="1"/>
          </p:cNvSpPr>
          <p:nvPr/>
        </p:nvSpPr>
        <p:spPr bwMode="auto">
          <a:xfrm>
            <a:off x="4089512" y="2778392"/>
            <a:ext cx="892175" cy="440344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3</a:t>
            </a: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월 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표준변동</a:t>
            </a:r>
          </a:p>
        </p:txBody>
      </p:sp>
      <p:sp>
        <p:nvSpPr>
          <p:cNvPr id="81" name="직사각형 95"/>
          <p:cNvSpPr>
            <a:spLocks noChangeArrowheads="1"/>
          </p:cNvSpPr>
          <p:nvPr/>
        </p:nvSpPr>
        <p:spPr bwMode="auto">
          <a:xfrm>
            <a:off x="5038837" y="2782885"/>
            <a:ext cx="892175" cy="440344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4</a:t>
            </a: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월 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표준변동</a:t>
            </a:r>
          </a:p>
        </p:txBody>
      </p:sp>
      <p:sp>
        <p:nvSpPr>
          <p:cNvPr id="82" name="이등변 삼각형 81"/>
          <p:cNvSpPr/>
          <p:nvPr/>
        </p:nvSpPr>
        <p:spPr bwMode="auto">
          <a:xfrm rot="5400000">
            <a:off x="4264205" y="3883364"/>
            <a:ext cx="4689550" cy="349757"/>
          </a:xfrm>
          <a:prstGeom prst="triangle">
            <a:avLst/>
          </a:prstGeom>
          <a:solidFill>
            <a:schemeClr val="bg1">
              <a:lumMod val="85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ko-KR" altLang="en-US" sz="1200" dirty="0">
              <a:solidFill>
                <a:srgbClr val="000000"/>
              </a:solidFill>
              <a:latin typeface="+mj-lt"/>
              <a:ea typeface="+mn-ea"/>
            </a:endParaRPr>
          </a:p>
        </p:txBody>
      </p:sp>
      <p:sp>
        <p:nvSpPr>
          <p:cNvPr id="83" name="직사각형 101"/>
          <p:cNvSpPr>
            <a:spLocks noChangeArrowheads="1"/>
          </p:cNvSpPr>
          <p:nvPr/>
        </p:nvSpPr>
        <p:spPr bwMode="auto">
          <a:xfrm>
            <a:off x="6861699" y="2281523"/>
            <a:ext cx="2912495" cy="438452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사업계획기준 표준원가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연간 손익분석의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기준이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되는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원가로서의 기능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</a:p>
        </p:txBody>
      </p:sp>
      <p:sp>
        <p:nvSpPr>
          <p:cNvPr id="84" name="직사각형 102"/>
          <p:cNvSpPr>
            <a:spLocks noChangeArrowheads="1"/>
          </p:cNvSpPr>
          <p:nvPr/>
        </p:nvSpPr>
        <p:spPr bwMode="auto">
          <a:xfrm>
            <a:off x="6861700" y="3276825"/>
            <a:ext cx="2912494" cy="84025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>
            <a:norm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월별 추정원가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최근의 재료비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실적단가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변동분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반영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월별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실제원가마감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전 손익추정용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원가로 활용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85" name="직사각형 103"/>
          <p:cNvSpPr>
            <a:spLocks noChangeArrowheads="1"/>
          </p:cNvSpPr>
          <p:nvPr/>
        </p:nvSpPr>
        <p:spPr bwMode="auto">
          <a:xfrm>
            <a:off x="6861700" y="4165329"/>
            <a:ext cx="2912495" cy="735417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>
            <a:norm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견적원가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(LME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환율 </a:t>
            </a:r>
            <a:r>
              <a:rPr lang="ko-KR" altLang="en-US" sz="1200" dirty="0" err="1">
                <a:solidFill>
                  <a:srgbClr val="000000"/>
                </a:solidFill>
                <a:latin typeface="+mn-ea"/>
                <a:ea typeface="+mn-ea"/>
              </a:rPr>
              <a:t>변동분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반영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: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영업의 수주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견적을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위한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기준원가 용도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 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86" name="직사각형 104"/>
          <p:cNvSpPr>
            <a:spLocks noChangeArrowheads="1"/>
          </p:cNvSpPr>
          <p:nvPr/>
        </p:nvSpPr>
        <p:spPr bwMode="auto">
          <a:xfrm>
            <a:off x="6861700" y="4937386"/>
            <a:ext cx="2912494" cy="115858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>
            <a:norm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실제원가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(Actual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costing.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생산오더별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실제 투입된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원가기준으로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계산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: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월마감후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손익확정 및 차이분석을 통한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원가개선기회 파악 용도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 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87" name="직사각형 79"/>
          <p:cNvSpPr>
            <a:spLocks noChangeArrowheads="1"/>
          </p:cNvSpPr>
          <p:nvPr/>
        </p:nvSpPr>
        <p:spPr bwMode="auto">
          <a:xfrm>
            <a:off x="2300399" y="2323067"/>
            <a:ext cx="709613" cy="961575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사업계획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기준 년간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표준원가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</p:txBody>
      </p:sp>
      <p:sp>
        <p:nvSpPr>
          <p:cNvPr id="88" name="직사각형 79"/>
          <p:cNvSpPr>
            <a:spLocks noChangeArrowheads="1"/>
          </p:cNvSpPr>
          <p:nvPr/>
        </p:nvSpPr>
        <p:spPr bwMode="auto">
          <a:xfrm>
            <a:off x="3151297" y="4175817"/>
            <a:ext cx="2779715" cy="730917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수주 견적 원가 </a:t>
            </a:r>
            <a:r>
              <a:rPr lang="ko-KR" altLang="en-US" sz="1200" dirty="0" err="1" smtClean="0">
                <a:solidFill>
                  <a:srgbClr val="000000"/>
                </a:solidFill>
                <a:latin typeface="+mj-lt"/>
                <a:ea typeface="+mn-ea"/>
              </a:rPr>
              <a:t>필요시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</p:txBody>
      </p:sp>
      <p:sp>
        <p:nvSpPr>
          <p:cNvPr id="89" name="직사각형 82"/>
          <p:cNvSpPr>
            <a:spLocks noChangeArrowheads="1"/>
          </p:cNvSpPr>
          <p:nvPr/>
        </p:nvSpPr>
        <p:spPr bwMode="auto">
          <a:xfrm>
            <a:off x="5038837" y="4969640"/>
            <a:ext cx="892173" cy="1126331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2 </a:t>
            </a: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월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실제원가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</p:txBody>
      </p:sp>
      <p:sp>
        <p:nvSpPr>
          <p:cNvPr id="90" name="직사각형 101"/>
          <p:cNvSpPr>
            <a:spLocks noChangeArrowheads="1"/>
          </p:cNvSpPr>
          <p:nvPr/>
        </p:nvSpPr>
        <p:spPr bwMode="auto">
          <a:xfrm>
            <a:off x="6861699" y="2739740"/>
            <a:ext cx="2912496" cy="510449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>
            <a:no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solidFill>
                  <a:srgbClr val="000000"/>
                </a:solidFill>
                <a:latin typeface="+mn-ea"/>
                <a:ea typeface="+mn-ea"/>
              </a:rPr>
              <a:t>월별 표준원가</a:t>
            </a:r>
            <a:r>
              <a:rPr lang="en-US" altLang="ko-KR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kumimoji="1" lang="ko-KR" altLang="en-US" dirty="0" smtClean="0">
                <a:solidFill>
                  <a:srgbClr val="000000"/>
                </a:solidFill>
                <a:latin typeface="+mn-ea"/>
                <a:ea typeface="+mn-ea"/>
              </a:rPr>
              <a:t>신제품개발</a:t>
            </a:r>
            <a:r>
              <a:rPr kumimoji="1" lang="en-US" altLang="ko-KR" dirty="0" smtClean="0">
                <a:solidFill>
                  <a:srgbClr val="000000"/>
                </a:solidFill>
                <a:latin typeface="+mn-ea"/>
                <a:ea typeface="+mn-ea"/>
              </a:rPr>
              <a:t>,</a:t>
            </a:r>
            <a:r>
              <a:rPr kumimoji="1" lang="ko-KR" altLang="en-US" dirty="0" smtClean="0">
                <a:solidFill>
                  <a:srgbClr val="000000"/>
                </a:solidFill>
                <a:latin typeface="+mn-ea"/>
                <a:ea typeface="+mn-ea"/>
              </a:rPr>
              <a:t> 생산기준정보</a:t>
            </a:r>
            <a:endParaRPr kumimoji="1" lang="en-US" altLang="ko-KR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dirty="0" err="1" smtClean="0">
                <a:solidFill>
                  <a:srgbClr val="000000"/>
                </a:solidFill>
                <a:latin typeface="+mn-ea"/>
                <a:ea typeface="+mn-ea"/>
              </a:rPr>
              <a:t>변동분</a:t>
            </a:r>
            <a:r>
              <a:rPr kumimoji="1" lang="ko-KR" altLang="en-US" dirty="0" smtClean="0">
                <a:solidFill>
                  <a:srgbClr val="000000"/>
                </a:solidFill>
                <a:latin typeface="+mn-ea"/>
                <a:ea typeface="+mn-ea"/>
              </a:rPr>
              <a:t> 반영</a:t>
            </a:r>
            <a:r>
              <a:rPr kumimoji="1" lang="en-US" altLang="ko-KR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kumimoji="1" lang="ko-KR" altLang="en-US" dirty="0" smtClean="0">
                <a:solidFill>
                  <a:srgbClr val="000000"/>
                </a:solidFill>
                <a:latin typeface="+mn-ea"/>
                <a:ea typeface="+mn-ea"/>
              </a:rPr>
              <a:t>표준원가의 월별 업데이트</a:t>
            </a:r>
            <a:r>
              <a:rPr kumimoji="1" lang="en-US" altLang="ko-KR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endParaRPr lang="ko-KR" altLang="en-US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91" name="직사각형 72"/>
          <p:cNvSpPr>
            <a:spLocks noChangeArrowheads="1"/>
          </p:cNvSpPr>
          <p:nvPr/>
        </p:nvSpPr>
        <p:spPr bwMode="auto">
          <a:xfrm>
            <a:off x="880453" y="4888503"/>
            <a:ext cx="1231900" cy="732414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전사 사업계획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확정손익 업로드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수익성분석</a:t>
            </a: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:PA)</a:t>
            </a:r>
            <a:endParaRPr lang="ko-KR" altLang="en-US" sz="1200" dirty="0" smtClean="0">
              <a:solidFill>
                <a:srgbClr val="000000"/>
              </a:solidFill>
              <a:latin typeface="+mj-lt"/>
              <a:ea typeface="+mn-ea"/>
            </a:endParaRPr>
          </a:p>
        </p:txBody>
      </p:sp>
      <p:cxnSp>
        <p:nvCxnSpPr>
          <p:cNvPr id="92" name="직선 화살표 연결선 74"/>
          <p:cNvCxnSpPr>
            <a:cxnSpLocks noChangeShapeType="1"/>
          </p:cNvCxnSpPr>
          <p:nvPr/>
        </p:nvCxnSpPr>
        <p:spPr bwMode="auto">
          <a:xfrm rot="5400000">
            <a:off x="1293528" y="4683922"/>
            <a:ext cx="348982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93" name="직사각형 72"/>
          <p:cNvSpPr>
            <a:spLocks noChangeArrowheads="1"/>
          </p:cNvSpPr>
          <p:nvPr/>
        </p:nvSpPr>
        <p:spPr bwMode="auto">
          <a:xfrm>
            <a:off x="895039" y="5655695"/>
            <a:ext cx="1231900" cy="732414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부서비용계획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업로드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코스트센터</a:t>
            </a: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:CCA)</a:t>
            </a:r>
            <a:endParaRPr lang="ko-KR" altLang="en-US" sz="1200" dirty="0" smtClean="0">
              <a:solidFill>
                <a:srgbClr val="000000"/>
              </a:solidFill>
              <a:latin typeface="+mj-lt"/>
              <a:ea typeface="+mn-ea"/>
            </a:endParaRPr>
          </a:p>
        </p:txBody>
      </p:sp>
      <p:sp>
        <p:nvSpPr>
          <p:cNvPr id="94" name="TextBox 52"/>
          <p:cNvSpPr txBox="1">
            <a:spLocks noChangeArrowheads="1"/>
          </p:cNvSpPr>
          <p:nvPr/>
        </p:nvSpPr>
        <p:spPr bwMode="auto">
          <a:xfrm>
            <a:off x="7652408" y="1934466"/>
            <a:ext cx="1476375" cy="265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err="1" smtClean="0">
                <a:latin typeface="+mj-lt"/>
                <a:ea typeface="+mn-ea"/>
              </a:rPr>
              <a:t>목적별</a:t>
            </a:r>
            <a:r>
              <a:rPr lang="ko-KR" altLang="en-US" dirty="0" smtClean="0">
                <a:latin typeface="+mj-lt"/>
                <a:ea typeface="+mn-ea"/>
              </a:rPr>
              <a:t> 원가 구분</a:t>
            </a:r>
          </a:p>
        </p:txBody>
      </p:sp>
      <p:cxnSp>
        <p:nvCxnSpPr>
          <p:cNvPr id="95" name="직선 연결선 39"/>
          <p:cNvCxnSpPr>
            <a:cxnSpLocks noChangeShapeType="1"/>
          </p:cNvCxnSpPr>
          <p:nvPr/>
        </p:nvCxnSpPr>
        <p:spPr bwMode="auto">
          <a:xfrm flipV="1">
            <a:off x="6792884" y="2177014"/>
            <a:ext cx="3006025" cy="6084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96" name="직사각형 72"/>
          <p:cNvSpPr>
            <a:spLocks noChangeArrowheads="1"/>
          </p:cNvSpPr>
          <p:nvPr/>
        </p:nvSpPr>
        <p:spPr bwMode="auto">
          <a:xfrm>
            <a:off x="2206735" y="3733550"/>
            <a:ext cx="887413" cy="732414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</a:rPr>
              <a:t>대표 </a:t>
            </a:r>
            <a:r>
              <a:rPr lang="en-US" altLang="ko-KR" sz="1200" dirty="0" smtClean="0">
                <a:solidFill>
                  <a:srgbClr val="000000"/>
                </a:solidFill>
                <a:latin typeface="+mj-lt"/>
              </a:rPr>
              <a:t>Item</a:t>
            </a:r>
            <a:r>
              <a:rPr lang="ko-KR" altLang="en-US" sz="1200" dirty="0" smtClean="0">
                <a:solidFill>
                  <a:srgbClr val="000000"/>
                </a:solidFill>
                <a:latin typeface="+mj-lt"/>
              </a:rPr>
              <a:t>별</a:t>
            </a:r>
            <a:endParaRPr lang="en-US" altLang="ko-KR" sz="1200" dirty="0" smtClean="0">
              <a:solidFill>
                <a:srgbClr val="000000"/>
              </a:solidFill>
              <a:latin typeface="+mj-lt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판매</a:t>
            </a:r>
            <a:r>
              <a:rPr lang="en-US" altLang="ko-KR" sz="1200" dirty="0" smtClean="0">
                <a:solidFill>
                  <a:srgbClr val="000000"/>
                </a:solidFill>
                <a:latin typeface="+mj-lt"/>
                <a:ea typeface="+mn-ea"/>
              </a:rPr>
              <a:t>/LTP</a:t>
            </a:r>
            <a:r>
              <a:rPr lang="ko-KR" altLang="en-US" sz="1200" dirty="0" smtClean="0">
                <a:solidFill>
                  <a:srgbClr val="000000"/>
                </a:solidFill>
                <a:latin typeface="+mj-lt"/>
                <a:ea typeface="+mn-ea"/>
              </a:rPr>
              <a:t>생산</a:t>
            </a:r>
            <a:endParaRPr lang="en-US" altLang="ko-KR" sz="1200" dirty="0" smtClean="0">
              <a:solidFill>
                <a:srgbClr val="000000"/>
              </a:solidFill>
              <a:latin typeface="+mj-lt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j-lt"/>
              </a:rPr>
              <a:t>계획 업로드</a:t>
            </a:r>
            <a:endParaRPr lang="ko-KR" altLang="en-US" sz="1200" dirty="0" smtClean="0">
              <a:solidFill>
                <a:srgbClr val="000000"/>
              </a:solidFill>
              <a:latin typeface="+mj-lt"/>
              <a:ea typeface="+mn-ea"/>
            </a:endParaRPr>
          </a:p>
        </p:txBody>
      </p:sp>
      <p:cxnSp>
        <p:nvCxnSpPr>
          <p:cNvPr id="97" name="직선 화살표 연결선 75"/>
          <p:cNvCxnSpPr>
            <a:cxnSpLocks noChangeShapeType="1"/>
          </p:cNvCxnSpPr>
          <p:nvPr/>
        </p:nvCxnSpPr>
        <p:spPr bwMode="auto">
          <a:xfrm rot="5400000" flipH="1" flipV="1">
            <a:off x="2481320" y="3511924"/>
            <a:ext cx="378938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98" name="구부러진 연결선 97"/>
          <p:cNvCxnSpPr>
            <a:stCxn id="71" idx="2"/>
            <a:endCxn id="96" idx="2"/>
          </p:cNvCxnSpPr>
          <p:nvPr/>
        </p:nvCxnSpPr>
        <p:spPr>
          <a:xfrm rot="16200000" flipH="1">
            <a:off x="2081074" y="3896237"/>
            <a:ext cx="11982" cy="1139453"/>
          </a:xfrm>
          <a:prstGeom prst="curvedConnector3">
            <a:avLst>
              <a:gd name="adj1" fmla="val 1800000"/>
            </a:avLst>
          </a:prstGeom>
          <a:ln w="9525">
            <a:solidFill>
              <a:schemeClr val="tx1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itle 1"/>
          <p:cNvSpPr txBox="1">
            <a:spLocks/>
          </p:cNvSpPr>
          <p:nvPr/>
        </p:nvSpPr>
        <p:spPr>
          <a:xfrm>
            <a:off x="1615817" y="74142"/>
            <a:ext cx="8195449" cy="63894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관리회계 주요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Image (1/4) - </a:t>
            </a:r>
            <a:r>
              <a:rPr kumimoji="0" lang="ko-KR" altLang="en-US" sz="1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목적별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원가관리를 통한 원가 활용도 제고</a:t>
            </a: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3050" y="1298904"/>
            <a:ext cx="8417869" cy="356902"/>
          </a:xfrm>
        </p:spPr>
        <p:txBody>
          <a:bodyPr/>
          <a:lstStyle/>
          <a:p>
            <a:pPr>
              <a:buNone/>
            </a:pPr>
            <a:r>
              <a:rPr lang="ko-KR" altLang="en-US" dirty="0"/>
              <a:t>년간 사업계획기준 표준원가를 중심으로 원가변동 요인 감안하여 </a:t>
            </a:r>
            <a:r>
              <a:rPr lang="ko-KR" altLang="en-US" dirty="0" err="1"/>
              <a:t>목적별</a:t>
            </a:r>
            <a:r>
              <a:rPr lang="ko-KR" altLang="en-US" dirty="0"/>
              <a:t> 추가 </a:t>
            </a:r>
            <a:r>
              <a:rPr lang="ko-KR" altLang="en-US" dirty="0" smtClean="0"/>
              <a:t>원가를 관리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400868" y="349593"/>
            <a:ext cx="45175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단계별 표준원가와 실제원가의  구성 내용</a:t>
            </a:r>
            <a:endParaRPr lang="ko-KR" altLang="en-US" dirty="0"/>
          </a:p>
        </p:txBody>
      </p:sp>
      <p:cxnSp>
        <p:nvCxnSpPr>
          <p:cNvPr id="27" name="직선 연결선 37"/>
          <p:cNvCxnSpPr>
            <a:cxnSpLocks noChangeShapeType="1"/>
          </p:cNvCxnSpPr>
          <p:nvPr/>
        </p:nvCxnSpPr>
        <p:spPr bwMode="auto">
          <a:xfrm>
            <a:off x="487363" y="1614193"/>
            <a:ext cx="1390650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8" name="직사각형 27"/>
          <p:cNvSpPr/>
          <p:nvPr/>
        </p:nvSpPr>
        <p:spPr bwMode="auto">
          <a:xfrm>
            <a:off x="258763" y="1661818"/>
            <a:ext cx="806450" cy="476250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9" name="TextBox 45"/>
          <p:cNvSpPr txBox="1">
            <a:spLocks noChangeArrowheads="1"/>
          </p:cNvSpPr>
          <p:nvPr/>
        </p:nvSpPr>
        <p:spPr bwMode="auto">
          <a:xfrm>
            <a:off x="450850" y="1260181"/>
            <a:ext cx="14747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원가 구분</a:t>
            </a:r>
          </a:p>
        </p:txBody>
      </p:sp>
      <p:sp>
        <p:nvSpPr>
          <p:cNvPr id="30" name="TextBox 51"/>
          <p:cNvSpPr txBox="1">
            <a:spLocks noChangeArrowheads="1"/>
          </p:cNvSpPr>
          <p:nvPr/>
        </p:nvSpPr>
        <p:spPr bwMode="auto">
          <a:xfrm>
            <a:off x="3187700" y="1290343"/>
            <a:ext cx="1476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구성  내용</a:t>
            </a:r>
          </a:p>
        </p:txBody>
      </p:sp>
      <p:sp>
        <p:nvSpPr>
          <p:cNvPr id="31" name="TextBox 52"/>
          <p:cNvSpPr txBox="1">
            <a:spLocks noChangeArrowheads="1"/>
          </p:cNvSpPr>
          <p:nvPr/>
        </p:nvSpPr>
        <p:spPr bwMode="auto">
          <a:xfrm>
            <a:off x="7046915" y="1307810"/>
            <a:ext cx="1476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관리  목적</a:t>
            </a:r>
          </a:p>
        </p:txBody>
      </p:sp>
      <p:sp>
        <p:nvSpPr>
          <p:cNvPr id="32" name="직사각형 82"/>
          <p:cNvSpPr>
            <a:spLocks noChangeArrowheads="1"/>
          </p:cNvSpPr>
          <p:nvPr/>
        </p:nvSpPr>
        <p:spPr bwMode="auto">
          <a:xfrm>
            <a:off x="2341564" y="1849142"/>
            <a:ext cx="3547539" cy="2193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년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회 수립하는 사업계획에 의거 원가 추정함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VC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제품의 표준원가는 대표의장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포장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사양 기준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계산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연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납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류 재료비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연간 </a:t>
            </a:r>
            <a:r>
              <a:rPr lang="ko-KR" altLang="en-US" sz="1200" dirty="0" err="1">
                <a:solidFill>
                  <a:srgbClr val="000000"/>
                </a:solidFill>
                <a:latin typeface="+mn-ea"/>
                <a:ea typeface="+mn-ea"/>
              </a:rPr>
              <a:t>사업계획시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 추정한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LME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환율에 의한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연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납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)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가격 예상단가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  <a:buFont typeface="Arial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연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납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류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이외 재료비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Info. Record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상 계약단가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  or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이동평균단가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임율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계산은 년간 평균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계획임율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적용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3" name="직사각형 82"/>
          <p:cNvSpPr>
            <a:spLocks noChangeArrowheads="1"/>
          </p:cNvSpPr>
          <p:nvPr/>
        </p:nvSpPr>
        <p:spPr bwMode="auto">
          <a:xfrm>
            <a:off x="5956302" y="1818984"/>
            <a:ext cx="3589338" cy="2224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사업계획 기준 원가 대비 실제원가와의 차이분석을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하는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경우에 사용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연간 손익분석의 기준이 되는 원가로서의 역할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표준원가 관리대상 제품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반제품 자재마스터의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원가로 업데이트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연초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4" name="직사각형 82"/>
          <p:cNvSpPr>
            <a:spLocks noChangeArrowheads="1"/>
          </p:cNvSpPr>
          <p:nvPr/>
        </p:nvSpPr>
        <p:spPr bwMode="auto">
          <a:xfrm>
            <a:off x="2341565" y="4242324"/>
            <a:ext cx="3205162" cy="2181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신제품개발 및 생산기준정보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변경분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연재료외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자재단가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변경분에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대한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원가추정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생산기준정보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연재료외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자재단가 변경이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안된 자재는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연간 표준원가와 동일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 재료비는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연간 표준원가계산시 재료비 단가와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동일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적용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가공비는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연간 표준원가계산시 가공비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단가와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동일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적용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5" name="직사각형 82"/>
          <p:cNvSpPr>
            <a:spLocks noChangeArrowheads="1"/>
          </p:cNvSpPr>
          <p:nvPr/>
        </p:nvSpPr>
        <p:spPr bwMode="auto">
          <a:xfrm>
            <a:off x="5969000" y="4248674"/>
            <a:ext cx="3711575" cy="2175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사업계획 기준에서 생산기준정보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연재료외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자재단가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변경효과 감안된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표준원가 대비 실제원가와의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차이분석을 하는 경우에 사용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영업의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판매오더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생성시 손익추정의 기준이 되는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원가로 활용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>
              <a:spcBef>
                <a:spcPct val="50000"/>
              </a:spcBef>
              <a:buFont typeface="Arial" pitchFamily="34" charset="0"/>
              <a:buChar char="•"/>
            </a:pP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표준원가 관리대상 제품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반제품 자재마스터의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원가로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업데이트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월초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2" name="그룹 26"/>
          <p:cNvGrpSpPr>
            <a:grpSpLocks/>
          </p:cNvGrpSpPr>
          <p:nvPr/>
        </p:nvGrpSpPr>
        <p:grpSpPr bwMode="auto">
          <a:xfrm>
            <a:off x="566738" y="1915818"/>
            <a:ext cx="1281112" cy="636588"/>
            <a:chOff x="609600" y="1620041"/>
            <a:chExt cx="1280160" cy="635479"/>
          </a:xfrm>
        </p:grpSpPr>
        <p:sp>
          <p:nvSpPr>
            <p:cNvPr id="37" name="직사각형 82"/>
            <p:cNvSpPr>
              <a:spLocks noChangeArrowheads="1"/>
            </p:cNvSpPr>
            <p:nvPr/>
          </p:nvSpPr>
          <p:spPr bwMode="auto">
            <a:xfrm>
              <a:off x="622618" y="1620041"/>
              <a:ext cx="1267142" cy="635479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연간 표준원가</a:t>
              </a:r>
            </a:p>
          </p:txBody>
        </p:sp>
        <p:sp>
          <p:nvSpPr>
            <p:cNvPr id="38" name="직사각형 25"/>
            <p:cNvSpPr>
              <a:spLocks noChangeArrowheads="1"/>
            </p:cNvSpPr>
            <p:nvPr/>
          </p:nvSpPr>
          <p:spPr bwMode="auto">
            <a:xfrm>
              <a:off x="609600" y="1621536"/>
              <a:ext cx="280416" cy="195072"/>
            </a:xfrm>
            <a:prstGeom prst="rect">
              <a:avLst/>
            </a:prstGeom>
            <a:solidFill>
              <a:srgbClr val="666699"/>
            </a:solidFill>
            <a:ln w="9525" algn="ctr">
              <a:solidFill>
                <a:srgbClr val="CCECFF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b="1" smtClean="0">
                  <a:solidFill>
                    <a:srgbClr val="FFFFFF"/>
                  </a:solidFill>
                  <a:latin typeface="+mn-ea"/>
                  <a:ea typeface="+mn-ea"/>
                </a:rPr>
                <a:t>1</a:t>
              </a:r>
              <a:endParaRPr lang="ko-KR" altLang="en-US" sz="1200" b="1" smtClea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" name="그룹 27"/>
          <p:cNvGrpSpPr>
            <a:grpSpLocks/>
          </p:cNvGrpSpPr>
          <p:nvPr/>
        </p:nvGrpSpPr>
        <p:grpSpPr bwMode="auto">
          <a:xfrm>
            <a:off x="566738" y="4229624"/>
            <a:ext cx="1281112" cy="635000"/>
            <a:chOff x="609600" y="1620041"/>
            <a:chExt cx="1280160" cy="635479"/>
          </a:xfrm>
        </p:grpSpPr>
        <p:sp>
          <p:nvSpPr>
            <p:cNvPr id="40" name="직사각형 82"/>
            <p:cNvSpPr>
              <a:spLocks noChangeArrowheads="1"/>
            </p:cNvSpPr>
            <p:nvPr/>
          </p:nvSpPr>
          <p:spPr bwMode="auto">
            <a:xfrm>
              <a:off x="622618" y="1620041"/>
              <a:ext cx="1267142" cy="635479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월간 표준원가 </a:t>
              </a:r>
            </a:p>
          </p:txBody>
        </p:sp>
        <p:sp>
          <p:nvSpPr>
            <p:cNvPr id="41" name="직사각형 29"/>
            <p:cNvSpPr>
              <a:spLocks noChangeArrowheads="1"/>
            </p:cNvSpPr>
            <p:nvPr/>
          </p:nvSpPr>
          <p:spPr bwMode="auto">
            <a:xfrm>
              <a:off x="609600" y="1621536"/>
              <a:ext cx="280416" cy="195072"/>
            </a:xfrm>
            <a:prstGeom prst="rect">
              <a:avLst/>
            </a:prstGeom>
            <a:solidFill>
              <a:srgbClr val="666699"/>
            </a:solidFill>
            <a:ln w="9525" algn="ctr">
              <a:solidFill>
                <a:srgbClr val="CCECFF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b="1" smtClean="0">
                  <a:solidFill>
                    <a:srgbClr val="FFFFFF"/>
                  </a:solidFill>
                  <a:latin typeface="+mn-ea"/>
                  <a:ea typeface="+mn-ea"/>
                </a:rPr>
                <a:t>2</a:t>
              </a:r>
              <a:endParaRPr lang="ko-KR" altLang="en-US" sz="1200" b="1" smtClea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cxnSp>
        <p:nvCxnSpPr>
          <p:cNvPr id="42" name="직선 연결선 38"/>
          <p:cNvCxnSpPr>
            <a:cxnSpLocks noChangeShapeType="1"/>
          </p:cNvCxnSpPr>
          <p:nvPr/>
        </p:nvCxnSpPr>
        <p:spPr bwMode="auto">
          <a:xfrm>
            <a:off x="2425702" y="1576093"/>
            <a:ext cx="3279775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43" name="직선 연결선 39"/>
          <p:cNvCxnSpPr>
            <a:cxnSpLocks noChangeShapeType="1"/>
          </p:cNvCxnSpPr>
          <p:nvPr/>
        </p:nvCxnSpPr>
        <p:spPr bwMode="auto">
          <a:xfrm>
            <a:off x="6162677" y="1571335"/>
            <a:ext cx="3279775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44" name="직선 연결선 68"/>
          <p:cNvCxnSpPr>
            <a:cxnSpLocks noChangeShapeType="1"/>
          </p:cNvCxnSpPr>
          <p:nvPr/>
        </p:nvCxnSpPr>
        <p:spPr bwMode="auto">
          <a:xfrm flipV="1">
            <a:off x="2339975" y="4116329"/>
            <a:ext cx="7285038" cy="635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cxnSp>
        <p:nvCxnSpPr>
          <p:cNvPr id="7" name="직선 연결선 37"/>
          <p:cNvCxnSpPr>
            <a:cxnSpLocks noChangeShapeType="1"/>
          </p:cNvCxnSpPr>
          <p:nvPr/>
        </p:nvCxnSpPr>
        <p:spPr bwMode="auto">
          <a:xfrm>
            <a:off x="388507" y="1482385"/>
            <a:ext cx="1390650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9" name="TextBox 45"/>
          <p:cNvSpPr txBox="1">
            <a:spLocks noChangeArrowheads="1"/>
          </p:cNvSpPr>
          <p:nvPr/>
        </p:nvSpPr>
        <p:spPr bwMode="auto">
          <a:xfrm>
            <a:off x="351994" y="1186039"/>
            <a:ext cx="14747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원</a:t>
            </a:r>
            <a:r>
              <a:rPr lang="ko-KR" altLang="en-US" dirty="0">
                <a:latin typeface="+mn-ea"/>
                <a:ea typeface="+mn-ea"/>
              </a:rPr>
              <a:t>가</a:t>
            </a:r>
            <a:r>
              <a:rPr lang="ko-KR" altLang="en-US" dirty="0" smtClean="0">
                <a:latin typeface="+mn-ea"/>
                <a:ea typeface="+mn-ea"/>
              </a:rPr>
              <a:t> 구분</a:t>
            </a:r>
          </a:p>
        </p:txBody>
      </p:sp>
      <p:sp>
        <p:nvSpPr>
          <p:cNvPr id="10" name="TextBox 52"/>
          <p:cNvSpPr txBox="1">
            <a:spLocks noChangeArrowheads="1"/>
          </p:cNvSpPr>
          <p:nvPr/>
        </p:nvSpPr>
        <p:spPr bwMode="auto">
          <a:xfrm>
            <a:off x="6948059" y="1233668"/>
            <a:ext cx="1476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관리  목적</a:t>
            </a:r>
          </a:p>
        </p:txBody>
      </p:sp>
      <p:sp>
        <p:nvSpPr>
          <p:cNvPr id="11" name="직사각형 82"/>
          <p:cNvSpPr>
            <a:spLocks noChangeArrowheads="1"/>
          </p:cNvSpPr>
          <p:nvPr/>
        </p:nvSpPr>
        <p:spPr bwMode="auto">
          <a:xfrm>
            <a:off x="2242709" y="2720528"/>
            <a:ext cx="3327400" cy="1885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납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재료의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LME/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환율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변동분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감안하여 원가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simulation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용도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>
              <a:spcBef>
                <a:spcPct val="500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개별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제품 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item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혹은 제품 구간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(from/to)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대상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으로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견적원가 계산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납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외 재료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견적일 현재 순간이동평균단가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적용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가공비는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최근월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실적임율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적용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2" name="직사각형 82"/>
          <p:cNvSpPr>
            <a:spLocks noChangeArrowheads="1"/>
          </p:cNvSpPr>
          <p:nvPr/>
        </p:nvSpPr>
        <p:spPr bwMode="auto">
          <a:xfrm>
            <a:off x="5857446" y="2690366"/>
            <a:ext cx="3589338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영업의 수주 견적을 위한 원가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simulation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용도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>
              <a:spcBef>
                <a:spcPct val="500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견적원가는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매월 고정적으로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관리하지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않고 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err="1">
                <a:solidFill>
                  <a:srgbClr val="000000"/>
                </a:solidFill>
                <a:latin typeface="+mn-ea"/>
                <a:ea typeface="+mn-ea"/>
              </a:rPr>
              <a:t>필요시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simulation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목적 운용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2" name="그룹 26"/>
          <p:cNvGrpSpPr>
            <a:grpSpLocks/>
          </p:cNvGrpSpPr>
          <p:nvPr/>
        </p:nvGrpSpPr>
        <p:grpSpPr bwMode="auto">
          <a:xfrm>
            <a:off x="467882" y="2787199"/>
            <a:ext cx="1281112" cy="636588"/>
            <a:chOff x="609600" y="1620041"/>
            <a:chExt cx="1280160" cy="635479"/>
          </a:xfrm>
        </p:grpSpPr>
        <p:sp>
          <p:nvSpPr>
            <p:cNvPr id="14" name="직사각형 82"/>
            <p:cNvSpPr>
              <a:spLocks noChangeArrowheads="1"/>
            </p:cNvSpPr>
            <p:nvPr/>
          </p:nvSpPr>
          <p:spPr bwMode="auto">
            <a:xfrm>
              <a:off x="622618" y="1620041"/>
              <a:ext cx="1267142" cy="635479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견적원가</a:t>
              </a:r>
            </a:p>
          </p:txBody>
        </p:sp>
        <p:sp>
          <p:nvSpPr>
            <p:cNvPr id="15" name="직사각형 25"/>
            <p:cNvSpPr>
              <a:spLocks noChangeArrowheads="1"/>
            </p:cNvSpPr>
            <p:nvPr/>
          </p:nvSpPr>
          <p:spPr bwMode="auto">
            <a:xfrm>
              <a:off x="609600" y="1621536"/>
              <a:ext cx="280416" cy="195072"/>
            </a:xfrm>
            <a:prstGeom prst="rect">
              <a:avLst/>
            </a:prstGeom>
            <a:solidFill>
              <a:srgbClr val="666699"/>
            </a:solidFill>
            <a:ln w="9525" algn="ctr">
              <a:solidFill>
                <a:srgbClr val="CCECFF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b="1" smtClean="0">
                  <a:solidFill>
                    <a:srgbClr val="FFFFFF"/>
                  </a:solidFill>
                  <a:latin typeface="+mn-ea"/>
                  <a:ea typeface="+mn-ea"/>
                </a:rPr>
                <a:t>4</a:t>
              </a:r>
              <a:endParaRPr lang="ko-KR" altLang="en-US" sz="1200" b="1" smtClea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cxnSp>
        <p:nvCxnSpPr>
          <p:cNvPr id="16" name="직선 연결선 38"/>
          <p:cNvCxnSpPr>
            <a:cxnSpLocks noChangeShapeType="1"/>
          </p:cNvCxnSpPr>
          <p:nvPr/>
        </p:nvCxnSpPr>
        <p:spPr bwMode="auto">
          <a:xfrm>
            <a:off x="2326846" y="1485475"/>
            <a:ext cx="3279775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17" name="직선 연결선 39"/>
          <p:cNvCxnSpPr>
            <a:cxnSpLocks noChangeShapeType="1"/>
          </p:cNvCxnSpPr>
          <p:nvPr/>
        </p:nvCxnSpPr>
        <p:spPr bwMode="auto">
          <a:xfrm>
            <a:off x="6063821" y="1480717"/>
            <a:ext cx="3279775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18" name="직선 연결선 68"/>
          <p:cNvCxnSpPr>
            <a:cxnSpLocks noChangeShapeType="1"/>
          </p:cNvCxnSpPr>
          <p:nvPr/>
        </p:nvCxnSpPr>
        <p:spPr bwMode="auto">
          <a:xfrm flipV="1">
            <a:off x="2241119" y="4634954"/>
            <a:ext cx="7285038" cy="635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9" name="TextBox 51"/>
          <p:cNvSpPr txBox="1">
            <a:spLocks noChangeArrowheads="1"/>
          </p:cNvSpPr>
          <p:nvPr/>
        </p:nvSpPr>
        <p:spPr bwMode="auto">
          <a:xfrm>
            <a:off x="3088844" y="1216201"/>
            <a:ext cx="1476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구성  내용</a:t>
            </a:r>
          </a:p>
        </p:txBody>
      </p:sp>
      <p:cxnSp>
        <p:nvCxnSpPr>
          <p:cNvPr id="20" name="직선 연결선 68"/>
          <p:cNvCxnSpPr>
            <a:cxnSpLocks noChangeShapeType="1"/>
          </p:cNvCxnSpPr>
          <p:nvPr/>
        </p:nvCxnSpPr>
        <p:spPr bwMode="auto">
          <a:xfrm flipV="1">
            <a:off x="2247469" y="2679990"/>
            <a:ext cx="7285038" cy="635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1" name="직사각형 82"/>
          <p:cNvSpPr>
            <a:spLocks noChangeArrowheads="1"/>
          </p:cNvSpPr>
          <p:nvPr/>
        </p:nvSpPr>
        <p:spPr bwMode="auto">
          <a:xfrm>
            <a:off x="2261759" y="1548739"/>
            <a:ext cx="3205162" cy="1178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최근 실적단가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재료비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를 반영하여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원가 추정함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재료비는 추정일 현재 순간이동평균단가 적용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가공비는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최근월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실적임율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적용</a:t>
            </a:r>
          </a:p>
        </p:txBody>
      </p:sp>
      <p:sp>
        <p:nvSpPr>
          <p:cNvPr id="22" name="직사각형 82"/>
          <p:cNvSpPr>
            <a:spLocks noChangeArrowheads="1"/>
          </p:cNvSpPr>
          <p:nvPr/>
        </p:nvSpPr>
        <p:spPr bwMode="auto">
          <a:xfrm>
            <a:off x="5889194" y="1552807"/>
            <a:ext cx="3709988" cy="1174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월간 표준원가 기준 대비 원가구성단가를 현실화하여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계산된 추정원가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비교시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사용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월별 실제원가계산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마감전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손익추정용 원가로 활용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3" name="그룹 48"/>
          <p:cNvGrpSpPr>
            <a:grpSpLocks/>
          </p:cNvGrpSpPr>
          <p:nvPr/>
        </p:nvGrpSpPr>
        <p:grpSpPr bwMode="auto">
          <a:xfrm>
            <a:off x="467882" y="1533761"/>
            <a:ext cx="1281112" cy="636587"/>
            <a:chOff x="609600" y="1620041"/>
            <a:chExt cx="1280160" cy="635479"/>
          </a:xfrm>
        </p:grpSpPr>
        <p:sp>
          <p:nvSpPr>
            <p:cNvPr id="24" name="직사각형 82"/>
            <p:cNvSpPr>
              <a:spLocks noChangeArrowheads="1"/>
            </p:cNvSpPr>
            <p:nvPr/>
          </p:nvSpPr>
          <p:spPr bwMode="auto">
            <a:xfrm>
              <a:off x="622618" y="1620041"/>
              <a:ext cx="1267142" cy="635479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월간 추정원가</a:t>
              </a:r>
            </a:p>
          </p:txBody>
        </p:sp>
        <p:sp>
          <p:nvSpPr>
            <p:cNvPr id="25" name="직사각형 50"/>
            <p:cNvSpPr>
              <a:spLocks noChangeArrowheads="1"/>
            </p:cNvSpPr>
            <p:nvPr/>
          </p:nvSpPr>
          <p:spPr bwMode="auto">
            <a:xfrm>
              <a:off x="609600" y="1621536"/>
              <a:ext cx="280416" cy="195072"/>
            </a:xfrm>
            <a:prstGeom prst="rect">
              <a:avLst/>
            </a:prstGeom>
            <a:solidFill>
              <a:srgbClr val="666699"/>
            </a:solidFill>
            <a:ln w="9525" algn="ctr">
              <a:solidFill>
                <a:srgbClr val="CCECFF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b="1" smtClean="0">
                  <a:solidFill>
                    <a:srgbClr val="FFFFFF"/>
                  </a:solidFill>
                  <a:latin typeface="+mn-ea"/>
                  <a:ea typeface="+mn-ea"/>
                </a:rPr>
                <a:t>3</a:t>
              </a:r>
              <a:endParaRPr lang="ko-KR" altLang="en-US" sz="1200" b="1" smtClea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27" name="직사각형 82"/>
          <p:cNvSpPr>
            <a:spLocks noChangeArrowheads="1"/>
          </p:cNvSpPr>
          <p:nvPr/>
        </p:nvSpPr>
        <p:spPr bwMode="auto">
          <a:xfrm>
            <a:off x="2341564" y="4727114"/>
            <a:ext cx="3614737" cy="1901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>
              <a:spcBef>
                <a:spcPct val="50000"/>
              </a:spcBef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생산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오더에 실제 투입되어진 원가기준으로 계산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VC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제품의 경우 실제원가는 선택의장사양 기준임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자재원장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(M/L)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정산을 통해 하위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Item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의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원가차이를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상위레벨로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롤업하여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실제원가 계산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재료비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순간이동평균단가에 의한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실투입재료비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가공비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결산월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실제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임율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적용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실사차이 등 배부 후 원가</a:t>
            </a:r>
          </a:p>
        </p:txBody>
      </p:sp>
      <p:sp>
        <p:nvSpPr>
          <p:cNvPr id="28" name="직사각형 82"/>
          <p:cNvSpPr>
            <a:spLocks noChangeArrowheads="1"/>
          </p:cNvSpPr>
          <p:nvPr/>
        </p:nvSpPr>
        <p:spPr bwMode="auto">
          <a:xfrm>
            <a:off x="5969000" y="4716988"/>
            <a:ext cx="37115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월마감후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확정 손익분석을 위한 실제원가로 사용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월말 재고자산 평가의 적정성 확보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표준원가 대비 재료비 가격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수량 차이 분석에 활용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표준원가 대비 가공비 가격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수량 차이 분석에 활용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4" name="그룹 27"/>
          <p:cNvGrpSpPr>
            <a:grpSpLocks/>
          </p:cNvGrpSpPr>
          <p:nvPr/>
        </p:nvGrpSpPr>
        <p:grpSpPr bwMode="auto">
          <a:xfrm>
            <a:off x="566738" y="4854460"/>
            <a:ext cx="1281112" cy="635000"/>
            <a:chOff x="609600" y="1620041"/>
            <a:chExt cx="1280160" cy="635479"/>
          </a:xfrm>
        </p:grpSpPr>
        <p:sp>
          <p:nvSpPr>
            <p:cNvPr id="30" name="직사각형 82"/>
            <p:cNvSpPr>
              <a:spLocks noChangeArrowheads="1"/>
            </p:cNvSpPr>
            <p:nvPr/>
          </p:nvSpPr>
          <p:spPr bwMode="auto">
            <a:xfrm>
              <a:off x="622618" y="1620041"/>
              <a:ext cx="1267142" cy="635479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실제원가</a:t>
              </a:r>
            </a:p>
          </p:txBody>
        </p:sp>
        <p:sp>
          <p:nvSpPr>
            <p:cNvPr id="31" name="직사각형 29"/>
            <p:cNvSpPr>
              <a:spLocks noChangeArrowheads="1"/>
            </p:cNvSpPr>
            <p:nvPr/>
          </p:nvSpPr>
          <p:spPr bwMode="auto">
            <a:xfrm>
              <a:off x="609600" y="1621536"/>
              <a:ext cx="280416" cy="195072"/>
            </a:xfrm>
            <a:prstGeom prst="rect">
              <a:avLst/>
            </a:prstGeom>
            <a:solidFill>
              <a:srgbClr val="666699"/>
            </a:solidFill>
            <a:ln w="9525" algn="ctr">
              <a:solidFill>
                <a:srgbClr val="CCECFF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b="1" smtClean="0">
                  <a:solidFill>
                    <a:srgbClr val="FFFFFF"/>
                  </a:solidFill>
                  <a:latin typeface="+mn-ea"/>
                  <a:ea typeface="+mn-ea"/>
                </a:rPr>
                <a:t>5</a:t>
              </a:r>
              <a:endParaRPr lang="ko-KR" altLang="en-US" sz="1200" b="1" smtClea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32" name="직사각형 31"/>
          <p:cNvSpPr/>
          <p:nvPr/>
        </p:nvSpPr>
        <p:spPr>
          <a:xfrm>
            <a:off x="1400868" y="349593"/>
            <a:ext cx="45175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단계별 표준원가와 실제원가의  구성 내용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491258" y="349593"/>
            <a:ext cx="4204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표준원가와 실제원가의 차이 분석 체계</a:t>
            </a:r>
            <a:endParaRPr lang="ko-KR" altLang="en-US" dirty="0"/>
          </a:p>
        </p:txBody>
      </p:sp>
      <p:sp>
        <p:nvSpPr>
          <p:cNvPr id="27" name="TextBox 45"/>
          <p:cNvSpPr txBox="1">
            <a:spLocks noChangeArrowheads="1"/>
          </p:cNvSpPr>
          <p:nvPr/>
        </p:nvSpPr>
        <p:spPr bwMode="auto">
          <a:xfrm>
            <a:off x="377825" y="1296308"/>
            <a:ext cx="14747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원가 구분</a:t>
            </a:r>
          </a:p>
        </p:txBody>
      </p:sp>
      <p:sp>
        <p:nvSpPr>
          <p:cNvPr id="28" name="TextBox 52"/>
          <p:cNvSpPr txBox="1">
            <a:spLocks noChangeArrowheads="1"/>
          </p:cNvSpPr>
          <p:nvPr/>
        </p:nvSpPr>
        <p:spPr bwMode="auto">
          <a:xfrm>
            <a:off x="3973513" y="1296312"/>
            <a:ext cx="1476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smtClean="0">
                <a:latin typeface="+mn-ea"/>
                <a:ea typeface="+mn-ea"/>
              </a:rPr>
              <a:t>내용</a:t>
            </a:r>
          </a:p>
        </p:txBody>
      </p:sp>
      <p:sp>
        <p:nvSpPr>
          <p:cNvPr id="29" name="직사각형 82"/>
          <p:cNvSpPr>
            <a:spLocks noChangeArrowheads="1"/>
          </p:cNvSpPr>
          <p:nvPr/>
        </p:nvSpPr>
        <p:spPr bwMode="auto">
          <a:xfrm>
            <a:off x="3346450" y="1791608"/>
            <a:ext cx="2921000" cy="261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사업계획 기준 연간 표준원가와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생산기준정보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(BOM, Routing)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변동분을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 감안한 월간 표준원가의 차이를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사업계획 수립 시점 이후의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BOM,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Routing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변경효과를 고려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연간 표준원가와 월간 표준원가 모두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동일한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Plan Price(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재료비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와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임율을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적용함으로 가격차이는 발생하지 않음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(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연재료외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자재단가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변경분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예외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30" name="직선 연결선 37"/>
          <p:cNvCxnSpPr>
            <a:cxnSpLocks noChangeShapeType="1"/>
          </p:cNvCxnSpPr>
          <p:nvPr/>
        </p:nvCxnSpPr>
        <p:spPr bwMode="auto">
          <a:xfrm>
            <a:off x="1806577" y="1648737"/>
            <a:ext cx="1390650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1" name="TextBox 45"/>
          <p:cNvSpPr txBox="1">
            <a:spLocks noChangeArrowheads="1"/>
          </p:cNvSpPr>
          <p:nvPr/>
        </p:nvSpPr>
        <p:spPr bwMode="auto">
          <a:xfrm>
            <a:off x="1882775" y="1296308"/>
            <a:ext cx="14747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원</a:t>
            </a:r>
            <a:r>
              <a:rPr lang="ko-KR" altLang="en-US" dirty="0">
                <a:latin typeface="+mn-ea"/>
                <a:ea typeface="+mn-ea"/>
              </a:rPr>
              <a:t>가</a:t>
            </a:r>
            <a:r>
              <a:rPr lang="ko-KR" altLang="en-US" dirty="0" smtClean="0">
                <a:latin typeface="+mn-ea"/>
                <a:ea typeface="+mn-ea"/>
              </a:rPr>
              <a:t> 구분</a:t>
            </a:r>
          </a:p>
        </p:txBody>
      </p:sp>
      <p:cxnSp>
        <p:nvCxnSpPr>
          <p:cNvPr id="32" name="직선 연결선 40"/>
          <p:cNvCxnSpPr>
            <a:cxnSpLocks noChangeShapeType="1"/>
          </p:cNvCxnSpPr>
          <p:nvPr/>
        </p:nvCxnSpPr>
        <p:spPr bwMode="auto">
          <a:xfrm>
            <a:off x="3357563" y="1648737"/>
            <a:ext cx="2901950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3" name="TextBox 52"/>
          <p:cNvSpPr txBox="1">
            <a:spLocks noChangeArrowheads="1"/>
          </p:cNvSpPr>
          <p:nvPr/>
        </p:nvSpPr>
        <p:spPr bwMode="auto">
          <a:xfrm>
            <a:off x="7186613" y="1296312"/>
            <a:ext cx="1476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분석  목적</a:t>
            </a:r>
          </a:p>
        </p:txBody>
      </p:sp>
      <p:cxnSp>
        <p:nvCxnSpPr>
          <p:cNvPr id="34" name="직선 연결선 48"/>
          <p:cNvCxnSpPr>
            <a:cxnSpLocks noChangeShapeType="1"/>
          </p:cNvCxnSpPr>
          <p:nvPr/>
        </p:nvCxnSpPr>
        <p:spPr bwMode="auto">
          <a:xfrm>
            <a:off x="6492875" y="1637620"/>
            <a:ext cx="2900363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5" name="직사각형 82"/>
          <p:cNvSpPr>
            <a:spLocks noChangeArrowheads="1"/>
          </p:cNvSpPr>
          <p:nvPr/>
        </p:nvSpPr>
        <p:spPr bwMode="auto">
          <a:xfrm>
            <a:off x="6340477" y="1772558"/>
            <a:ext cx="2919413" cy="2634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연간 사업계획 기준 대비 생산기준정보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변동에 따른 원가차이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연간 사업계획 대비 재료비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수량차이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>
              <a:spcBef>
                <a:spcPct val="500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latin typeface="+mn-ea"/>
                <a:ea typeface="+mn-ea"/>
              </a:rPr>
              <a:t>월간 </a:t>
            </a:r>
            <a:r>
              <a:rPr lang="ko-KR" altLang="en-US" sz="1200" dirty="0">
                <a:latin typeface="+mn-ea"/>
                <a:ea typeface="+mn-ea"/>
              </a:rPr>
              <a:t>표준원가의 </a:t>
            </a:r>
            <a:r>
              <a:rPr lang="ko-KR" altLang="en-US" sz="1200" dirty="0" smtClean="0">
                <a:latin typeface="+mn-ea"/>
                <a:ea typeface="+mn-ea"/>
              </a:rPr>
              <a:t>자재마스터 반영</a:t>
            </a:r>
            <a:endParaRPr lang="en-US" altLang="ko-KR" sz="1200" dirty="0"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200" dirty="0" smtClean="0">
                <a:latin typeface="+mn-ea"/>
                <a:ea typeface="+mn-ea"/>
              </a:rPr>
              <a:t>   (</a:t>
            </a:r>
            <a:r>
              <a:rPr lang="en-US" altLang="ko-KR" sz="1200" dirty="0">
                <a:latin typeface="+mn-ea"/>
                <a:ea typeface="+mn-ea"/>
              </a:rPr>
              <a:t>Mark &amp; </a:t>
            </a:r>
            <a:r>
              <a:rPr lang="en-US" altLang="ko-KR" sz="1200" dirty="0" smtClean="0">
                <a:latin typeface="+mn-ea"/>
                <a:ea typeface="+mn-ea"/>
              </a:rPr>
              <a:t>Release) </a:t>
            </a:r>
            <a:r>
              <a:rPr lang="ko-KR" altLang="en-US" sz="1200" dirty="0" smtClean="0">
                <a:latin typeface="+mn-ea"/>
                <a:ea typeface="+mn-ea"/>
              </a:rPr>
              <a:t>전 적정성 </a:t>
            </a:r>
            <a:r>
              <a:rPr lang="ko-KR" altLang="en-US" sz="1200" dirty="0">
                <a:latin typeface="+mn-ea"/>
                <a:ea typeface="+mn-ea"/>
              </a:rPr>
              <a:t>검증용으로 </a:t>
            </a:r>
            <a:endParaRPr lang="en-US" altLang="ko-KR" sz="1200" dirty="0" smtClean="0"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latin typeface="+mn-ea"/>
                <a:ea typeface="+mn-ea"/>
              </a:rPr>
              <a:t>연간 </a:t>
            </a:r>
            <a:r>
              <a:rPr lang="ko-KR" altLang="en-US" sz="1200" dirty="0">
                <a:latin typeface="+mn-ea"/>
                <a:ea typeface="+mn-ea"/>
              </a:rPr>
              <a:t>표준원가와 비교 분석</a:t>
            </a:r>
            <a:endParaRPr lang="en-US" sz="1200" dirty="0">
              <a:latin typeface="+mn-ea"/>
              <a:ea typeface="+mn-ea"/>
            </a:endParaRPr>
          </a:p>
          <a:p>
            <a:pPr marL="171450" indent="-171450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36" name="직선 연결선 67"/>
          <p:cNvCxnSpPr>
            <a:cxnSpLocks noChangeShapeType="1"/>
          </p:cNvCxnSpPr>
          <p:nvPr/>
        </p:nvCxnSpPr>
        <p:spPr bwMode="auto">
          <a:xfrm flipV="1">
            <a:off x="3425825" y="4478600"/>
            <a:ext cx="6096000" cy="11112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7" name="직사각형 82"/>
          <p:cNvSpPr>
            <a:spLocks noChangeArrowheads="1"/>
          </p:cNvSpPr>
          <p:nvPr/>
        </p:nvSpPr>
        <p:spPr bwMode="auto">
          <a:xfrm>
            <a:off x="3316288" y="4760237"/>
            <a:ext cx="2919412" cy="151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표준원가와 추정원가의 비교는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동일한 기간에 대하여 분석을 수행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사업계획 수립 시점 이후의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재료비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 단가 변동효과를 고려</a:t>
            </a:r>
          </a:p>
        </p:txBody>
      </p:sp>
      <p:sp>
        <p:nvSpPr>
          <p:cNvPr id="38" name="직사각형 82"/>
          <p:cNvSpPr>
            <a:spLocks noChangeArrowheads="1"/>
          </p:cNvSpPr>
          <p:nvPr/>
        </p:nvSpPr>
        <p:spPr bwMode="auto">
          <a:xfrm>
            <a:off x="6346825" y="4741182"/>
            <a:ext cx="3297238" cy="1538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연간 사업계획 기준 대비 재료비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단가차이 사전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사업계획상 당월 계획손익 대비 당월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결산전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추정손익의 변동성 사전 체크 용도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39" name="직선 연결선 37"/>
          <p:cNvCxnSpPr>
            <a:cxnSpLocks noChangeShapeType="1"/>
          </p:cNvCxnSpPr>
          <p:nvPr/>
        </p:nvCxnSpPr>
        <p:spPr bwMode="auto">
          <a:xfrm flipV="1">
            <a:off x="487363" y="1645562"/>
            <a:ext cx="1122362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40" name="직사각형 39"/>
          <p:cNvSpPr/>
          <p:nvPr/>
        </p:nvSpPr>
        <p:spPr bwMode="auto">
          <a:xfrm>
            <a:off x="258763" y="1694770"/>
            <a:ext cx="806450" cy="476250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2" name="그룹 50"/>
          <p:cNvGrpSpPr>
            <a:grpSpLocks/>
          </p:cNvGrpSpPr>
          <p:nvPr/>
        </p:nvGrpSpPr>
        <p:grpSpPr bwMode="auto">
          <a:xfrm>
            <a:off x="377825" y="1875745"/>
            <a:ext cx="2693988" cy="642938"/>
            <a:chOff x="524256" y="1546889"/>
            <a:chExt cx="2657856" cy="641575"/>
          </a:xfrm>
        </p:grpSpPr>
        <p:grpSp>
          <p:nvGrpSpPr>
            <p:cNvPr id="3" name="그룹 26"/>
            <p:cNvGrpSpPr>
              <a:grpSpLocks/>
            </p:cNvGrpSpPr>
            <p:nvPr/>
          </p:nvGrpSpPr>
          <p:grpSpPr bwMode="auto">
            <a:xfrm>
              <a:off x="524256" y="1546889"/>
              <a:ext cx="1078992" cy="635479"/>
              <a:chOff x="609600" y="1620041"/>
              <a:chExt cx="1280160" cy="635479"/>
            </a:xfrm>
          </p:grpSpPr>
          <p:sp>
            <p:nvSpPr>
              <p:cNvPr id="47" name="직사각형 82"/>
              <p:cNvSpPr>
                <a:spLocks noChangeArrowheads="1"/>
              </p:cNvSpPr>
              <p:nvPr/>
            </p:nvSpPr>
            <p:spPr bwMode="auto">
              <a:xfrm>
                <a:off x="622618" y="1620041"/>
                <a:ext cx="1267142" cy="635479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ko-KR" altLang="en-US" sz="1200" dirty="0" smtClean="0">
                    <a:solidFill>
                      <a:srgbClr val="000000"/>
                    </a:solidFill>
                    <a:latin typeface="+mn-ea"/>
                    <a:ea typeface="+mn-ea"/>
                  </a:rPr>
                  <a:t>연간 표준원가</a:t>
                </a:r>
              </a:p>
            </p:txBody>
          </p:sp>
          <p:sp>
            <p:nvSpPr>
              <p:cNvPr id="48" name="직사각형 25"/>
              <p:cNvSpPr>
                <a:spLocks noChangeArrowheads="1"/>
              </p:cNvSpPr>
              <p:nvPr/>
            </p:nvSpPr>
            <p:spPr bwMode="auto">
              <a:xfrm>
                <a:off x="609600" y="1621536"/>
                <a:ext cx="280416" cy="195072"/>
              </a:xfrm>
              <a:prstGeom prst="rect">
                <a:avLst/>
              </a:prstGeom>
              <a:solidFill>
                <a:srgbClr val="666699"/>
              </a:solidFill>
              <a:ln w="9525" algn="ctr">
                <a:solidFill>
                  <a:srgbClr val="CCECFF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ko-KR" sz="1200" b="1" smtClean="0">
                    <a:solidFill>
                      <a:srgbClr val="FFFFFF"/>
                    </a:solidFill>
                    <a:latin typeface="+mn-ea"/>
                    <a:ea typeface="+mn-ea"/>
                  </a:rPr>
                  <a:t>1</a:t>
                </a:r>
                <a:endParaRPr lang="ko-KR" altLang="en-US" sz="1200" b="1" smtClean="0">
                  <a:solidFill>
                    <a:srgbClr val="FFFFFF"/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4" name="그룹 26"/>
            <p:cNvGrpSpPr>
              <a:grpSpLocks/>
            </p:cNvGrpSpPr>
            <p:nvPr/>
          </p:nvGrpSpPr>
          <p:grpSpPr bwMode="auto">
            <a:xfrm>
              <a:off x="2103120" y="1552985"/>
              <a:ext cx="1078992" cy="635479"/>
              <a:chOff x="609600" y="1620041"/>
              <a:chExt cx="1280160" cy="635479"/>
            </a:xfrm>
          </p:grpSpPr>
          <p:sp>
            <p:nvSpPr>
              <p:cNvPr id="45" name="직사각형 82"/>
              <p:cNvSpPr>
                <a:spLocks noChangeArrowheads="1"/>
              </p:cNvSpPr>
              <p:nvPr/>
            </p:nvSpPr>
            <p:spPr bwMode="auto">
              <a:xfrm>
                <a:off x="622618" y="1620041"/>
                <a:ext cx="1267142" cy="635479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ko-KR" altLang="en-US" sz="1200" dirty="0" smtClean="0">
                    <a:solidFill>
                      <a:srgbClr val="000000"/>
                    </a:solidFill>
                    <a:latin typeface="+mn-ea"/>
                    <a:ea typeface="+mn-ea"/>
                  </a:rPr>
                  <a:t>월간 표준원가</a:t>
                </a:r>
              </a:p>
            </p:txBody>
          </p:sp>
          <p:sp>
            <p:nvSpPr>
              <p:cNvPr id="46" name="직사각형 32"/>
              <p:cNvSpPr>
                <a:spLocks noChangeArrowheads="1"/>
              </p:cNvSpPr>
              <p:nvPr/>
            </p:nvSpPr>
            <p:spPr bwMode="auto">
              <a:xfrm>
                <a:off x="609600" y="1621536"/>
                <a:ext cx="280416" cy="195072"/>
              </a:xfrm>
              <a:prstGeom prst="rect">
                <a:avLst/>
              </a:prstGeom>
              <a:solidFill>
                <a:srgbClr val="666699"/>
              </a:solidFill>
              <a:ln w="9525" algn="ctr">
                <a:solidFill>
                  <a:srgbClr val="CCECFF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ko-KR" sz="1200" b="1" dirty="0" smtClean="0">
                    <a:solidFill>
                      <a:srgbClr val="FFFFFF"/>
                    </a:solidFill>
                    <a:latin typeface="+mn-ea"/>
                    <a:ea typeface="+mn-ea"/>
                  </a:rPr>
                  <a:t>2</a:t>
                </a:r>
                <a:endParaRPr lang="ko-KR" altLang="en-US" sz="1200" b="1" dirty="0" smtClean="0">
                  <a:solidFill>
                    <a:srgbClr val="FFFFFF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44" name="TextBox 43"/>
            <p:cNvSpPr txBox="1">
              <a:spLocks noChangeArrowheads="1"/>
            </p:cNvSpPr>
            <p:nvPr/>
          </p:nvSpPr>
          <p:spPr bwMode="auto">
            <a:xfrm>
              <a:off x="1609344" y="1743457"/>
              <a:ext cx="53644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1pPr>
              <a:lvl2pPr marL="742950" indent="-28575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2pPr>
              <a:lvl3pPr marL="11430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3pPr>
              <a:lvl4pPr marL="16002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4pPr>
              <a:lvl5pPr marL="20574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mtClean="0">
                  <a:latin typeface="+mn-ea"/>
                  <a:ea typeface="+mn-ea"/>
                </a:rPr>
                <a:t>VS.</a:t>
              </a:r>
              <a:endParaRPr lang="ko-KR" altLang="en-US" smtClean="0">
                <a:latin typeface="+mn-ea"/>
                <a:ea typeface="+mn-ea"/>
              </a:endParaRPr>
            </a:p>
          </p:txBody>
        </p:sp>
      </p:grpSp>
      <p:grpSp>
        <p:nvGrpSpPr>
          <p:cNvPr id="6" name="그룹 54"/>
          <p:cNvGrpSpPr>
            <a:grpSpLocks/>
          </p:cNvGrpSpPr>
          <p:nvPr/>
        </p:nvGrpSpPr>
        <p:grpSpPr bwMode="auto">
          <a:xfrm>
            <a:off x="347665" y="4784045"/>
            <a:ext cx="2693987" cy="641350"/>
            <a:chOff x="524256" y="1546889"/>
            <a:chExt cx="2657856" cy="641575"/>
          </a:xfrm>
        </p:grpSpPr>
        <p:grpSp>
          <p:nvGrpSpPr>
            <p:cNvPr id="7" name="그룹 26"/>
            <p:cNvGrpSpPr>
              <a:grpSpLocks/>
            </p:cNvGrpSpPr>
            <p:nvPr/>
          </p:nvGrpSpPr>
          <p:grpSpPr bwMode="auto">
            <a:xfrm>
              <a:off x="524256" y="1546889"/>
              <a:ext cx="1078992" cy="635479"/>
              <a:chOff x="609600" y="1620041"/>
              <a:chExt cx="1280160" cy="635479"/>
            </a:xfrm>
          </p:grpSpPr>
          <p:sp>
            <p:nvSpPr>
              <p:cNvPr id="55" name="직사각형 82"/>
              <p:cNvSpPr>
                <a:spLocks noChangeArrowheads="1"/>
              </p:cNvSpPr>
              <p:nvPr/>
            </p:nvSpPr>
            <p:spPr bwMode="auto">
              <a:xfrm>
                <a:off x="622618" y="1620041"/>
                <a:ext cx="1267142" cy="635479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ko-KR" altLang="en-US" sz="1200" dirty="0" smtClean="0">
                    <a:solidFill>
                      <a:srgbClr val="000000"/>
                    </a:solidFill>
                    <a:latin typeface="+mn-ea"/>
                    <a:ea typeface="+mn-ea"/>
                  </a:rPr>
                  <a:t>월간 표준원가</a:t>
                </a:r>
              </a:p>
            </p:txBody>
          </p:sp>
          <p:sp>
            <p:nvSpPr>
              <p:cNvPr id="56" name="직사각형 61"/>
              <p:cNvSpPr>
                <a:spLocks noChangeArrowheads="1"/>
              </p:cNvSpPr>
              <p:nvPr/>
            </p:nvSpPr>
            <p:spPr bwMode="auto">
              <a:xfrm>
                <a:off x="609600" y="1621536"/>
                <a:ext cx="280416" cy="195072"/>
              </a:xfrm>
              <a:prstGeom prst="rect">
                <a:avLst/>
              </a:prstGeom>
              <a:solidFill>
                <a:srgbClr val="666699"/>
              </a:solidFill>
              <a:ln w="9525" algn="ctr">
                <a:solidFill>
                  <a:srgbClr val="CCECFF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ko-KR" sz="1200" b="1" dirty="0" smtClean="0">
                    <a:solidFill>
                      <a:srgbClr val="FFFFFF"/>
                    </a:solidFill>
                    <a:latin typeface="+mn-ea"/>
                    <a:ea typeface="+mn-ea"/>
                  </a:rPr>
                  <a:t>2</a:t>
                </a:r>
                <a:endParaRPr lang="ko-KR" altLang="en-US" sz="1200" b="1" dirty="0" smtClean="0">
                  <a:solidFill>
                    <a:srgbClr val="FFFFFF"/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9" name="그룹 26"/>
            <p:cNvGrpSpPr>
              <a:grpSpLocks/>
            </p:cNvGrpSpPr>
            <p:nvPr/>
          </p:nvGrpSpPr>
          <p:grpSpPr bwMode="auto">
            <a:xfrm>
              <a:off x="2103120" y="1552985"/>
              <a:ext cx="1078992" cy="635479"/>
              <a:chOff x="609600" y="1620041"/>
              <a:chExt cx="1280160" cy="635479"/>
            </a:xfrm>
          </p:grpSpPr>
          <p:sp>
            <p:nvSpPr>
              <p:cNvPr id="53" name="직사각형 82"/>
              <p:cNvSpPr>
                <a:spLocks noChangeArrowheads="1"/>
              </p:cNvSpPr>
              <p:nvPr/>
            </p:nvSpPr>
            <p:spPr bwMode="auto">
              <a:xfrm>
                <a:off x="622618" y="1620041"/>
                <a:ext cx="1267142" cy="635479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ko-KR" altLang="en-US" sz="1200" dirty="0" smtClean="0">
                    <a:solidFill>
                      <a:srgbClr val="000000"/>
                    </a:solidFill>
                    <a:latin typeface="+mn-ea"/>
                    <a:ea typeface="+mn-ea"/>
                  </a:rPr>
                  <a:t>월간 추정원가</a:t>
                </a:r>
              </a:p>
            </p:txBody>
          </p:sp>
          <p:sp>
            <p:nvSpPr>
              <p:cNvPr id="54" name="직사각형 59"/>
              <p:cNvSpPr>
                <a:spLocks noChangeArrowheads="1"/>
              </p:cNvSpPr>
              <p:nvPr/>
            </p:nvSpPr>
            <p:spPr bwMode="auto">
              <a:xfrm>
                <a:off x="609600" y="1621536"/>
                <a:ext cx="280416" cy="195072"/>
              </a:xfrm>
              <a:prstGeom prst="rect">
                <a:avLst/>
              </a:prstGeom>
              <a:solidFill>
                <a:srgbClr val="666699"/>
              </a:solidFill>
              <a:ln w="9525" algn="ctr">
                <a:solidFill>
                  <a:srgbClr val="CCECFF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ko-KR" sz="1200" b="1" dirty="0" smtClean="0">
                    <a:solidFill>
                      <a:srgbClr val="FFFFFF"/>
                    </a:solidFill>
                    <a:latin typeface="+mn-ea"/>
                    <a:ea typeface="+mn-ea"/>
                  </a:rPr>
                  <a:t>3</a:t>
                </a:r>
                <a:endParaRPr lang="ko-KR" altLang="en-US" sz="1200" b="1" dirty="0" smtClean="0">
                  <a:solidFill>
                    <a:srgbClr val="FFFFFF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52" name="TextBox 57"/>
            <p:cNvSpPr txBox="1">
              <a:spLocks noChangeArrowheads="1"/>
            </p:cNvSpPr>
            <p:nvPr/>
          </p:nvSpPr>
          <p:spPr bwMode="auto">
            <a:xfrm>
              <a:off x="1609344" y="1743457"/>
              <a:ext cx="53644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1pPr>
              <a:lvl2pPr marL="742950" indent="-28575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2pPr>
              <a:lvl3pPr marL="11430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3pPr>
              <a:lvl4pPr marL="16002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4pPr>
              <a:lvl5pPr marL="20574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mtClean="0">
                  <a:latin typeface="+mn-ea"/>
                  <a:ea typeface="+mn-ea"/>
                </a:rPr>
                <a:t>VS.</a:t>
              </a:r>
              <a:endParaRPr lang="ko-KR" altLang="en-US" smtClean="0"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 bwMode="auto">
          <a:xfrm>
            <a:off x="365857" y="1571200"/>
            <a:ext cx="806450" cy="476250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9" name="TextBox 45"/>
          <p:cNvSpPr txBox="1">
            <a:spLocks noChangeArrowheads="1"/>
          </p:cNvSpPr>
          <p:nvPr/>
        </p:nvSpPr>
        <p:spPr bwMode="auto">
          <a:xfrm>
            <a:off x="484919" y="1222166"/>
            <a:ext cx="14747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원가 구분</a:t>
            </a:r>
          </a:p>
        </p:txBody>
      </p:sp>
      <p:sp>
        <p:nvSpPr>
          <p:cNvPr id="10" name="TextBox 52"/>
          <p:cNvSpPr txBox="1">
            <a:spLocks noChangeArrowheads="1"/>
          </p:cNvSpPr>
          <p:nvPr/>
        </p:nvSpPr>
        <p:spPr bwMode="auto">
          <a:xfrm>
            <a:off x="4080607" y="1222170"/>
            <a:ext cx="1476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smtClean="0">
                <a:latin typeface="+mn-ea"/>
                <a:ea typeface="+mn-ea"/>
              </a:rPr>
              <a:t>내용</a:t>
            </a:r>
          </a:p>
        </p:txBody>
      </p:sp>
      <p:sp>
        <p:nvSpPr>
          <p:cNvPr id="11" name="직사각형 82"/>
          <p:cNvSpPr>
            <a:spLocks noChangeArrowheads="1"/>
          </p:cNvSpPr>
          <p:nvPr/>
        </p:nvSpPr>
        <p:spPr bwMode="auto">
          <a:xfrm>
            <a:off x="3453544" y="1668042"/>
            <a:ext cx="2921000" cy="4991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VC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제품의 경우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동일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기간내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대표의장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포장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사양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대비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실제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구성된 의장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포장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사양에 대하여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분석가능한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생산오더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레벨의 제조원가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차이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VC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제품이외의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경우 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동일 </a:t>
            </a:r>
            <a:r>
              <a:rPr lang="ko-KR" altLang="en-US" sz="1200" dirty="0" err="1">
                <a:solidFill>
                  <a:srgbClr val="000000"/>
                </a:solidFill>
                <a:latin typeface="+mn-ea"/>
                <a:ea typeface="+mn-ea"/>
              </a:rPr>
              <a:t>기간내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생산 기준정보와 실제 투입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정보에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대하여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분석가능한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err="1">
                <a:solidFill>
                  <a:srgbClr val="000000"/>
                </a:solidFill>
                <a:latin typeface="+mn-ea"/>
                <a:ea typeface="+mn-ea"/>
              </a:rPr>
              <a:t>생산오더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레벨의 제조원가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차이 분석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재료비 차이는 연간 사업계획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수립시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추정된 재료비단가와 순간이동평균가의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실제 투입 재료비단가와의 가격차이와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사업계획기준 생산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BOM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과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생산오더별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실투입량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실사차이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반영후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의 차이로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수량차이 발생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 차이는 비용계획대비 비용실적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차이와 공수소요량계획대비 실적공수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차이로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발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12" name="직선 연결선 37"/>
          <p:cNvCxnSpPr>
            <a:cxnSpLocks noChangeShapeType="1"/>
          </p:cNvCxnSpPr>
          <p:nvPr/>
        </p:nvCxnSpPr>
        <p:spPr bwMode="auto">
          <a:xfrm>
            <a:off x="1913671" y="1525167"/>
            <a:ext cx="1390650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3" name="TextBox 45"/>
          <p:cNvSpPr txBox="1">
            <a:spLocks noChangeArrowheads="1"/>
          </p:cNvSpPr>
          <p:nvPr/>
        </p:nvSpPr>
        <p:spPr bwMode="auto">
          <a:xfrm>
            <a:off x="1989869" y="1222166"/>
            <a:ext cx="14747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원</a:t>
            </a:r>
            <a:r>
              <a:rPr lang="ko-KR" altLang="en-US" dirty="0">
                <a:latin typeface="+mn-ea"/>
                <a:ea typeface="+mn-ea"/>
              </a:rPr>
              <a:t>가</a:t>
            </a:r>
            <a:r>
              <a:rPr lang="ko-KR" altLang="en-US" dirty="0" smtClean="0">
                <a:latin typeface="+mn-ea"/>
                <a:ea typeface="+mn-ea"/>
              </a:rPr>
              <a:t> 구분</a:t>
            </a:r>
          </a:p>
        </p:txBody>
      </p:sp>
      <p:cxnSp>
        <p:nvCxnSpPr>
          <p:cNvPr id="14" name="직선 연결선 40"/>
          <p:cNvCxnSpPr>
            <a:cxnSpLocks noChangeShapeType="1"/>
          </p:cNvCxnSpPr>
          <p:nvPr/>
        </p:nvCxnSpPr>
        <p:spPr bwMode="auto">
          <a:xfrm>
            <a:off x="3464657" y="1525167"/>
            <a:ext cx="2901950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5" name="TextBox 52"/>
          <p:cNvSpPr txBox="1">
            <a:spLocks noChangeArrowheads="1"/>
          </p:cNvSpPr>
          <p:nvPr/>
        </p:nvSpPr>
        <p:spPr bwMode="auto">
          <a:xfrm>
            <a:off x="7293707" y="1222170"/>
            <a:ext cx="1476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분석  목적</a:t>
            </a:r>
          </a:p>
        </p:txBody>
      </p:sp>
      <p:grpSp>
        <p:nvGrpSpPr>
          <p:cNvPr id="2" name="그룹 50"/>
          <p:cNvGrpSpPr>
            <a:grpSpLocks/>
          </p:cNvGrpSpPr>
          <p:nvPr/>
        </p:nvGrpSpPr>
        <p:grpSpPr bwMode="auto">
          <a:xfrm>
            <a:off x="484919" y="1752175"/>
            <a:ext cx="2693988" cy="642938"/>
            <a:chOff x="524256" y="1546889"/>
            <a:chExt cx="2657856" cy="641575"/>
          </a:xfrm>
        </p:grpSpPr>
        <p:grpSp>
          <p:nvGrpSpPr>
            <p:cNvPr id="3" name="그룹 26"/>
            <p:cNvGrpSpPr>
              <a:grpSpLocks/>
            </p:cNvGrpSpPr>
            <p:nvPr/>
          </p:nvGrpSpPr>
          <p:grpSpPr bwMode="auto">
            <a:xfrm>
              <a:off x="524256" y="1546889"/>
              <a:ext cx="1078992" cy="635479"/>
              <a:chOff x="609600" y="1620041"/>
              <a:chExt cx="1280160" cy="635479"/>
            </a:xfrm>
          </p:grpSpPr>
          <p:sp>
            <p:nvSpPr>
              <p:cNvPr id="22" name="직사각형 82"/>
              <p:cNvSpPr>
                <a:spLocks noChangeArrowheads="1"/>
              </p:cNvSpPr>
              <p:nvPr/>
            </p:nvSpPr>
            <p:spPr bwMode="auto">
              <a:xfrm>
                <a:off x="622618" y="1620041"/>
                <a:ext cx="1267142" cy="635479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ko-KR" altLang="en-US" sz="1200" dirty="0" smtClean="0">
                    <a:solidFill>
                      <a:srgbClr val="000000"/>
                    </a:solidFill>
                    <a:latin typeface="+mn-ea"/>
                    <a:ea typeface="+mn-ea"/>
                  </a:rPr>
                  <a:t>월간 표준원가</a:t>
                </a:r>
              </a:p>
            </p:txBody>
          </p:sp>
          <p:sp>
            <p:nvSpPr>
              <p:cNvPr id="23" name="직사각형 25"/>
              <p:cNvSpPr>
                <a:spLocks noChangeArrowheads="1"/>
              </p:cNvSpPr>
              <p:nvPr/>
            </p:nvSpPr>
            <p:spPr bwMode="auto">
              <a:xfrm>
                <a:off x="609600" y="1621536"/>
                <a:ext cx="280416" cy="195072"/>
              </a:xfrm>
              <a:prstGeom prst="rect">
                <a:avLst/>
              </a:prstGeom>
              <a:solidFill>
                <a:srgbClr val="666699"/>
              </a:solidFill>
              <a:ln w="9525" algn="ctr">
                <a:solidFill>
                  <a:srgbClr val="CCECFF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ko-KR" sz="1200" b="1" smtClean="0">
                    <a:solidFill>
                      <a:srgbClr val="FFFFFF"/>
                    </a:solidFill>
                    <a:latin typeface="+mn-ea"/>
                    <a:ea typeface="+mn-ea"/>
                  </a:rPr>
                  <a:t>2</a:t>
                </a:r>
                <a:endParaRPr lang="ko-KR" altLang="en-US" sz="1200" b="1" smtClean="0">
                  <a:solidFill>
                    <a:srgbClr val="FFFFFF"/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4" name="그룹 26"/>
            <p:cNvGrpSpPr>
              <a:grpSpLocks/>
            </p:cNvGrpSpPr>
            <p:nvPr/>
          </p:nvGrpSpPr>
          <p:grpSpPr bwMode="auto">
            <a:xfrm>
              <a:off x="2103120" y="1552985"/>
              <a:ext cx="1078992" cy="635479"/>
              <a:chOff x="609600" y="1620041"/>
              <a:chExt cx="1280160" cy="635479"/>
            </a:xfrm>
          </p:grpSpPr>
          <p:sp>
            <p:nvSpPr>
              <p:cNvPr id="20" name="직사각형 82"/>
              <p:cNvSpPr>
                <a:spLocks noChangeArrowheads="1"/>
              </p:cNvSpPr>
              <p:nvPr/>
            </p:nvSpPr>
            <p:spPr bwMode="auto">
              <a:xfrm>
                <a:off x="622618" y="1620041"/>
                <a:ext cx="1267142" cy="635479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ko-KR" altLang="en-US" sz="1200" dirty="0" smtClean="0">
                    <a:solidFill>
                      <a:srgbClr val="000000"/>
                    </a:solidFill>
                    <a:latin typeface="+mn-ea"/>
                    <a:ea typeface="+mn-ea"/>
                  </a:rPr>
                  <a:t>월간 실제원가</a:t>
                </a:r>
              </a:p>
            </p:txBody>
          </p:sp>
          <p:sp>
            <p:nvSpPr>
              <p:cNvPr id="21" name="직사각형 32"/>
              <p:cNvSpPr>
                <a:spLocks noChangeArrowheads="1"/>
              </p:cNvSpPr>
              <p:nvPr/>
            </p:nvSpPr>
            <p:spPr bwMode="auto">
              <a:xfrm>
                <a:off x="609600" y="1621536"/>
                <a:ext cx="280416" cy="195072"/>
              </a:xfrm>
              <a:prstGeom prst="rect">
                <a:avLst/>
              </a:prstGeom>
              <a:solidFill>
                <a:srgbClr val="666699"/>
              </a:solidFill>
              <a:ln w="9525" algn="ctr">
                <a:solidFill>
                  <a:srgbClr val="CCECFF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ko-KR" sz="1200" b="1" smtClean="0">
                    <a:solidFill>
                      <a:srgbClr val="FFFFFF"/>
                    </a:solidFill>
                    <a:latin typeface="+mn-ea"/>
                    <a:ea typeface="+mn-ea"/>
                  </a:rPr>
                  <a:t>5</a:t>
                </a:r>
                <a:endParaRPr lang="ko-KR" altLang="en-US" sz="1200" b="1" smtClean="0">
                  <a:solidFill>
                    <a:srgbClr val="FFFFFF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19" name="TextBox 43"/>
            <p:cNvSpPr txBox="1">
              <a:spLocks noChangeArrowheads="1"/>
            </p:cNvSpPr>
            <p:nvPr/>
          </p:nvSpPr>
          <p:spPr bwMode="auto">
            <a:xfrm>
              <a:off x="1609344" y="1743457"/>
              <a:ext cx="53644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1pPr>
              <a:lvl2pPr marL="742950" indent="-28575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2pPr>
              <a:lvl3pPr marL="11430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3pPr>
              <a:lvl4pPr marL="16002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4pPr>
              <a:lvl5pPr marL="20574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mtClean="0">
                  <a:latin typeface="+mn-ea"/>
                  <a:ea typeface="+mn-ea"/>
                </a:rPr>
                <a:t>VS.</a:t>
              </a:r>
              <a:endParaRPr lang="ko-KR" altLang="en-US" smtClean="0">
                <a:latin typeface="+mn-ea"/>
                <a:ea typeface="+mn-ea"/>
              </a:endParaRPr>
            </a:p>
          </p:txBody>
        </p:sp>
      </p:grpSp>
      <p:cxnSp>
        <p:nvCxnSpPr>
          <p:cNvPr id="24" name="직선 연결선 48"/>
          <p:cNvCxnSpPr>
            <a:cxnSpLocks noChangeShapeType="1"/>
          </p:cNvCxnSpPr>
          <p:nvPr/>
        </p:nvCxnSpPr>
        <p:spPr bwMode="auto">
          <a:xfrm>
            <a:off x="6599969" y="1514050"/>
            <a:ext cx="2900363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5" name="직사각형 82"/>
          <p:cNvSpPr>
            <a:spLocks noChangeArrowheads="1"/>
          </p:cNvSpPr>
          <p:nvPr/>
        </p:nvSpPr>
        <p:spPr bwMode="auto">
          <a:xfrm>
            <a:off x="6447571" y="1648988"/>
            <a:ext cx="3121025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사업계획손익 대 실적손익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비교시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매출원가 차이내역의 상세 분석 목적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생산오더별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차이분석에 의한 작업 효율 측정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27" name="직선 연결선 37"/>
          <p:cNvCxnSpPr>
            <a:cxnSpLocks noChangeShapeType="1"/>
          </p:cNvCxnSpPr>
          <p:nvPr/>
        </p:nvCxnSpPr>
        <p:spPr bwMode="auto">
          <a:xfrm flipV="1">
            <a:off x="594457" y="1521992"/>
            <a:ext cx="1122362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8" name="직사각형 27"/>
          <p:cNvSpPr/>
          <p:nvPr/>
        </p:nvSpPr>
        <p:spPr>
          <a:xfrm>
            <a:off x="1491258" y="349593"/>
            <a:ext cx="4204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표준원가와 실제원가의 차이 분석 체계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0" name="Title 1"/>
          <p:cNvSpPr txBox="1">
            <a:spLocks/>
          </p:cNvSpPr>
          <p:nvPr/>
        </p:nvSpPr>
        <p:spPr>
          <a:xfrm>
            <a:off x="1615817" y="74142"/>
            <a:ext cx="8195449" cy="638944"/>
          </a:xfrm>
          <a:prstGeom prst="rect">
            <a:avLst/>
          </a:prstGeom>
        </p:spPr>
        <p:txBody>
          <a:bodyPr wrap="none" anchor="b"/>
          <a:lstStyle/>
          <a:p>
            <a:pPr lvl="0" algn="l" eaLnBrk="0" hangingPunct="0"/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관리회계 주요 </a:t>
            </a:r>
            <a:r>
              <a:rPr lang="en-US" altLang="ko-KR" sz="1800" b="1" kern="0" dirty="0" smtClean="0">
                <a:latin typeface="맑은 고딕" pitchFamily="50" charset="-127"/>
                <a:ea typeface="맑은 고딕" pitchFamily="50" charset="-127"/>
              </a:rPr>
              <a:t>To-Be Image - </a:t>
            </a:r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원가차이분석 체계 정립</a:t>
            </a: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193" name="그룹 192"/>
          <p:cNvGrpSpPr/>
          <p:nvPr/>
        </p:nvGrpSpPr>
        <p:grpSpPr>
          <a:xfrm>
            <a:off x="186769" y="1713469"/>
            <a:ext cx="9525641" cy="5093951"/>
            <a:chOff x="186769" y="1713469"/>
            <a:chExt cx="9525641" cy="5093951"/>
          </a:xfrm>
        </p:grpSpPr>
        <p:sp>
          <p:nvSpPr>
            <p:cNvPr id="147" name="직사각형 82"/>
            <p:cNvSpPr>
              <a:spLocks noChangeArrowheads="1"/>
            </p:cNvSpPr>
            <p:nvPr/>
          </p:nvSpPr>
          <p:spPr bwMode="auto">
            <a:xfrm>
              <a:off x="186769" y="2247747"/>
              <a:ext cx="2346325" cy="414593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사업계획 표준원가 대비 </a:t>
              </a:r>
              <a:endParaRPr lang="en-US" altLang="ko-KR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실제원가 분석 </a:t>
              </a:r>
            </a:p>
          </p:txBody>
        </p:sp>
        <p:sp>
          <p:nvSpPr>
            <p:cNvPr id="148" name="직사각형 82"/>
            <p:cNvSpPr>
              <a:spLocks noChangeArrowheads="1"/>
            </p:cNvSpPr>
            <p:nvPr/>
          </p:nvSpPr>
          <p:spPr bwMode="auto">
            <a:xfrm>
              <a:off x="2701367" y="2273739"/>
              <a:ext cx="3516312" cy="34554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사업계획 표준원가 대비 실제 원가 분석</a:t>
              </a:r>
            </a:p>
          </p:txBody>
        </p:sp>
        <p:sp>
          <p:nvSpPr>
            <p:cNvPr id="149" name="직사각형 82"/>
            <p:cNvSpPr>
              <a:spLocks noChangeArrowheads="1"/>
            </p:cNvSpPr>
            <p:nvPr/>
          </p:nvSpPr>
          <p:spPr bwMode="auto">
            <a:xfrm>
              <a:off x="194706" y="3466497"/>
              <a:ext cx="2330450" cy="445489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월별 표준원가 대비 </a:t>
              </a:r>
              <a:endParaRPr lang="en-US" altLang="ko-KR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실제원가 분석</a:t>
              </a:r>
            </a:p>
          </p:txBody>
        </p:sp>
        <p:sp>
          <p:nvSpPr>
            <p:cNvPr id="150" name="직사각형 82"/>
            <p:cNvSpPr>
              <a:spLocks noChangeArrowheads="1"/>
            </p:cNvSpPr>
            <p:nvPr/>
          </p:nvSpPr>
          <p:spPr bwMode="auto">
            <a:xfrm>
              <a:off x="2726769" y="3459358"/>
              <a:ext cx="655637" cy="36267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smtClean="0">
                  <a:solidFill>
                    <a:srgbClr val="000000"/>
                  </a:solidFill>
                  <a:latin typeface="+mn-ea"/>
                  <a:ea typeface="+mn-ea"/>
                </a:rPr>
                <a:t>1 </a:t>
              </a:r>
              <a:r>
                <a:rPr lang="ko-KR" altLang="en-US" sz="1200" smtClean="0">
                  <a:solidFill>
                    <a:srgbClr val="000000"/>
                  </a:solidFill>
                  <a:latin typeface="+mn-ea"/>
                  <a:ea typeface="+mn-ea"/>
                </a:rPr>
                <a:t>단계</a:t>
              </a:r>
            </a:p>
          </p:txBody>
        </p:sp>
        <p:sp>
          <p:nvSpPr>
            <p:cNvPr id="151" name="직사각형 82"/>
            <p:cNvSpPr>
              <a:spLocks noChangeArrowheads="1"/>
            </p:cNvSpPr>
            <p:nvPr/>
          </p:nvSpPr>
          <p:spPr bwMode="auto">
            <a:xfrm>
              <a:off x="3517344" y="3460786"/>
              <a:ext cx="2695575" cy="36267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제품별 차이 분석 </a:t>
              </a:r>
            </a:p>
          </p:txBody>
        </p:sp>
        <p:sp>
          <p:nvSpPr>
            <p:cNvPr id="152" name="직사각형 82"/>
            <p:cNvSpPr>
              <a:spLocks noChangeArrowheads="1"/>
            </p:cNvSpPr>
            <p:nvPr/>
          </p:nvSpPr>
          <p:spPr bwMode="auto">
            <a:xfrm>
              <a:off x="2715654" y="3910561"/>
              <a:ext cx="657225" cy="36267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smtClean="0">
                  <a:solidFill>
                    <a:srgbClr val="000000"/>
                  </a:solidFill>
                  <a:latin typeface="+mn-ea"/>
                  <a:ea typeface="+mn-ea"/>
                </a:rPr>
                <a:t>2 </a:t>
              </a:r>
              <a:r>
                <a:rPr lang="ko-KR" altLang="en-US" sz="1200" smtClean="0">
                  <a:solidFill>
                    <a:srgbClr val="000000"/>
                  </a:solidFill>
                  <a:latin typeface="+mn-ea"/>
                  <a:ea typeface="+mn-ea"/>
                </a:rPr>
                <a:t>단계</a:t>
              </a:r>
            </a:p>
          </p:txBody>
        </p:sp>
        <p:sp>
          <p:nvSpPr>
            <p:cNvPr id="153" name="직사각형 82"/>
            <p:cNvSpPr>
              <a:spLocks noChangeArrowheads="1"/>
            </p:cNvSpPr>
            <p:nvPr/>
          </p:nvSpPr>
          <p:spPr bwMode="auto">
            <a:xfrm>
              <a:off x="3506231" y="3911986"/>
              <a:ext cx="2697163" cy="36267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제품별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,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하위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Item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별 차이 분석 </a:t>
              </a:r>
            </a:p>
          </p:txBody>
        </p:sp>
        <p:sp>
          <p:nvSpPr>
            <p:cNvPr id="154" name="직사각형 82"/>
            <p:cNvSpPr>
              <a:spLocks noChangeArrowheads="1"/>
            </p:cNvSpPr>
            <p:nvPr/>
          </p:nvSpPr>
          <p:spPr bwMode="auto">
            <a:xfrm>
              <a:off x="2717242" y="4360334"/>
              <a:ext cx="657225" cy="36267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smtClean="0">
                  <a:solidFill>
                    <a:srgbClr val="000000"/>
                  </a:solidFill>
                  <a:latin typeface="+mn-ea"/>
                  <a:ea typeface="+mn-ea"/>
                </a:rPr>
                <a:t>3 </a:t>
              </a:r>
              <a:r>
                <a:rPr lang="ko-KR" altLang="en-US" sz="1200" smtClean="0">
                  <a:solidFill>
                    <a:srgbClr val="000000"/>
                  </a:solidFill>
                  <a:latin typeface="+mn-ea"/>
                  <a:ea typeface="+mn-ea"/>
                </a:rPr>
                <a:t>단계</a:t>
              </a:r>
            </a:p>
          </p:txBody>
        </p:sp>
        <p:sp>
          <p:nvSpPr>
            <p:cNvPr id="155" name="직사각형 82"/>
            <p:cNvSpPr>
              <a:spLocks noChangeArrowheads="1"/>
            </p:cNvSpPr>
            <p:nvPr/>
          </p:nvSpPr>
          <p:spPr bwMode="auto">
            <a:xfrm>
              <a:off x="3509406" y="4361766"/>
              <a:ext cx="2695575" cy="36267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재료비 차이 분석</a:t>
              </a:r>
            </a:p>
          </p:txBody>
        </p:sp>
        <p:sp>
          <p:nvSpPr>
            <p:cNvPr id="156" name="직사각형 82"/>
            <p:cNvSpPr>
              <a:spLocks noChangeArrowheads="1"/>
            </p:cNvSpPr>
            <p:nvPr/>
          </p:nvSpPr>
          <p:spPr bwMode="auto">
            <a:xfrm>
              <a:off x="2731531" y="4802975"/>
              <a:ext cx="657225" cy="36267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smtClean="0">
                  <a:solidFill>
                    <a:srgbClr val="000000"/>
                  </a:solidFill>
                  <a:latin typeface="+mn-ea"/>
                  <a:ea typeface="+mn-ea"/>
                </a:rPr>
                <a:t>4 </a:t>
              </a:r>
              <a:r>
                <a:rPr lang="ko-KR" altLang="en-US" sz="1200" smtClean="0">
                  <a:solidFill>
                    <a:srgbClr val="000000"/>
                  </a:solidFill>
                  <a:latin typeface="+mn-ea"/>
                  <a:ea typeface="+mn-ea"/>
                </a:rPr>
                <a:t>단계</a:t>
              </a:r>
            </a:p>
          </p:txBody>
        </p:sp>
        <p:sp>
          <p:nvSpPr>
            <p:cNvPr id="157" name="직사각형 82"/>
            <p:cNvSpPr>
              <a:spLocks noChangeArrowheads="1"/>
            </p:cNvSpPr>
            <p:nvPr/>
          </p:nvSpPr>
          <p:spPr bwMode="auto">
            <a:xfrm>
              <a:off x="3523694" y="4804403"/>
              <a:ext cx="2695575" cy="36267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가공비 차이 분석</a:t>
              </a:r>
            </a:p>
          </p:txBody>
        </p:sp>
        <p:sp>
          <p:nvSpPr>
            <p:cNvPr id="158" name="직사각형 82"/>
            <p:cNvSpPr>
              <a:spLocks noChangeArrowheads="1"/>
            </p:cNvSpPr>
            <p:nvPr/>
          </p:nvSpPr>
          <p:spPr bwMode="auto">
            <a:xfrm>
              <a:off x="2734706" y="5235617"/>
              <a:ext cx="655638" cy="36267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smtClean="0">
                  <a:solidFill>
                    <a:srgbClr val="000000"/>
                  </a:solidFill>
                  <a:latin typeface="+mn-ea"/>
                  <a:ea typeface="+mn-ea"/>
                </a:rPr>
                <a:t>5  </a:t>
              </a:r>
              <a:r>
                <a:rPr lang="ko-KR" altLang="en-US" sz="1200" smtClean="0">
                  <a:solidFill>
                    <a:srgbClr val="000000"/>
                  </a:solidFill>
                  <a:latin typeface="+mn-ea"/>
                  <a:ea typeface="+mn-ea"/>
                </a:rPr>
                <a:t>단계</a:t>
              </a:r>
            </a:p>
          </p:txBody>
        </p:sp>
        <p:sp>
          <p:nvSpPr>
            <p:cNvPr id="159" name="직사각형 82"/>
            <p:cNvSpPr>
              <a:spLocks noChangeArrowheads="1"/>
            </p:cNvSpPr>
            <p:nvPr/>
          </p:nvSpPr>
          <p:spPr bwMode="auto">
            <a:xfrm>
              <a:off x="3525281" y="5237045"/>
              <a:ext cx="2697163" cy="36267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LTP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생산계획공수 대비 실제공수 분석</a:t>
              </a:r>
            </a:p>
          </p:txBody>
        </p:sp>
        <p:sp>
          <p:nvSpPr>
            <p:cNvPr id="160" name="직사각형 82"/>
            <p:cNvSpPr>
              <a:spLocks noChangeArrowheads="1"/>
            </p:cNvSpPr>
            <p:nvPr/>
          </p:nvSpPr>
          <p:spPr bwMode="auto">
            <a:xfrm>
              <a:off x="2723592" y="5662547"/>
              <a:ext cx="657225" cy="36267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smtClean="0">
                  <a:solidFill>
                    <a:srgbClr val="000000"/>
                  </a:solidFill>
                  <a:latin typeface="+mn-ea"/>
                  <a:ea typeface="+mn-ea"/>
                </a:rPr>
                <a:t>6  </a:t>
              </a:r>
              <a:r>
                <a:rPr lang="ko-KR" altLang="en-US" sz="1200" smtClean="0">
                  <a:solidFill>
                    <a:srgbClr val="000000"/>
                  </a:solidFill>
                  <a:latin typeface="+mn-ea"/>
                  <a:ea typeface="+mn-ea"/>
                </a:rPr>
                <a:t>단계</a:t>
              </a:r>
            </a:p>
          </p:txBody>
        </p:sp>
        <p:sp>
          <p:nvSpPr>
            <p:cNvPr id="161" name="직사각형 82"/>
            <p:cNvSpPr>
              <a:spLocks noChangeArrowheads="1"/>
            </p:cNvSpPr>
            <p:nvPr/>
          </p:nvSpPr>
          <p:spPr bwMode="auto">
            <a:xfrm>
              <a:off x="3515756" y="5663976"/>
              <a:ext cx="2695575" cy="36267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코스트센터 계획대비 실적 분석</a:t>
              </a:r>
            </a:p>
          </p:txBody>
        </p:sp>
        <p:sp>
          <p:nvSpPr>
            <p:cNvPr id="162" name="직사각형 82"/>
            <p:cNvSpPr>
              <a:spLocks noChangeArrowheads="1"/>
            </p:cNvSpPr>
            <p:nvPr/>
          </p:nvSpPr>
          <p:spPr bwMode="auto">
            <a:xfrm>
              <a:off x="2726769" y="6090905"/>
              <a:ext cx="655637" cy="36267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smtClean="0">
                  <a:solidFill>
                    <a:srgbClr val="000000"/>
                  </a:solidFill>
                  <a:latin typeface="+mn-ea"/>
                  <a:ea typeface="+mn-ea"/>
                </a:rPr>
                <a:t>7  </a:t>
              </a:r>
              <a:r>
                <a:rPr lang="ko-KR" altLang="en-US" sz="1200" smtClean="0">
                  <a:solidFill>
                    <a:srgbClr val="000000"/>
                  </a:solidFill>
                  <a:latin typeface="+mn-ea"/>
                  <a:ea typeface="+mn-ea"/>
                </a:rPr>
                <a:t>단계</a:t>
              </a:r>
            </a:p>
          </p:txBody>
        </p:sp>
        <p:sp>
          <p:nvSpPr>
            <p:cNvPr id="163" name="직사각형 84"/>
            <p:cNvSpPr>
              <a:spLocks noChangeArrowheads="1"/>
            </p:cNvSpPr>
            <p:nvPr/>
          </p:nvSpPr>
          <p:spPr bwMode="auto">
            <a:xfrm>
              <a:off x="3517344" y="6092334"/>
              <a:ext cx="2695575" cy="36267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코스트센터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액티비티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/SKF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기간별 분석</a:t>
              </a:r>
            </a:p>
          </p:txBody>
        </p:sp>
        <p:sp>
          <p:nvSpPr>
            <p:cNvPr id="164" name="직사각형 82"/>
            <p:cNvSpPr>
              <a:spLocks noChangeArrowheads="1"/>
            </p:cNvSpPr>
            <p:nvPr/>
          </p:nvSpPr>
          <p:spPr bwMode="auto">
            <a:xfrm>
              <a:off x="6779654" y="2079439"/>
              <a:ext cx="2932756" cy="593810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1.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제품별 원가 구성요소 별 조회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레포트</a:t>
              </a:r>
              <a:endParaRPr lang="en-US" altLang="ko-KR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-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표준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/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실적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/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차이 조회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(CBO)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165" name="직사각형 82"/>
            <p:cNvSpPr>
              <a:spLocks noChangeArrowheads="1"/>
            </p:cNvSpPr>
            <p:nvPr/>
          </p:nvSpPr>
          <p:spPr bwMode="auto">
            <a:xfrm>
              <a:off x="6779654" y="3957678"/>
              <a:ext cx="2932756" cy="546250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4.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개별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자재별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차이 분석</a:t>
              </a:r>
              <a:endParaRPr lang="ko-KR" altLang="en-US" sz="1200" strike="sngStrike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(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표준레포트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: CKM3)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166" name="직사각형 82"/>
            <p:cNvSpPr>
              <a:spLocks noChangeArrowheads="1"/>
            </p:cNvSpPr>
            <p:nvPr/>
          </p:nvSpPr>
          <p:spPr bwMode="auto">
            <a:xfrm>
              <a:off x="6779654" y="5129463"/>
              <a:ext cx="2932756" cy="512154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 6. LTP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계획공수 대비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실조업도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</a:t>
              </a:r>
              <a:endParaRPr lang="en-US" altLang="ko-KR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비교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레포트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(Report Painter)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167" name="직사각형 82"/>
            <p:cNvSpPr>
              <a:spLocks noChangeArrowheads="1"/>
            </p:cNvSpPr>
            <p:nvPr/>
          </p:nvSpPr>
          <p:spPr bwMode="auto">
            <a:xfrm>
              <a:off x="6779654" y="3272404"/>
              <a:ext cx="2930525" cy="63396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 3. </a:t>
              </a:r>
              <a:r>
                <a:rPr lang="ko-KR" altLang="en-US" sz="1200" dirty="0" smtClean="0">
                  <a:latin typeface="+mn-ea"/>
                  <a:ea typeface="+mn-ea"/>
                </a:rPr>
                <a:t>제품별</a:t>
              </a:r>
              <a:r>
                <a:rPr lang="en-US" altLang="ko-KR" sz="1200" dirty="0" smtClean="0">
                  <a:latin typeface="+mn-ea"/>
                  <a:ea typeface="+mn-ea"/>
                </a:rPr>
                <a:t> </a:t>
              </a:r>
              <a:r>
                <a:rPr lang="en-US" altLang="ko-KR" sz="1200" dirty="0">
                  <a:latin typeface="+mn-ea"/>
                  <a:ea typeface="+mn-ea"/>
                </a:rPr>
                <a:t>Multi-level </a:t>
              </a:r>
              <a:r>
                <a:rPr lang="en-US" altLang="ko-KR" sz="1200" dirty="0" smtClean="0">
                  <a:latin typeface="+mn-ea"/>
                  <a:ea typeface="+mn-ea"/>
                </a:rPr>
                <a:t>BOM</a:t>
              </a:r>
              <a:r>
                <a:rPr lang="ko-KR" altLang="en-US" sz="1200" dirty="0" smtClean="0">
                  <a:latin typeface="+mn-ea"/>
                  <a:ea typeface="+mn-ea"/>
                </a:rPr>
                <a:t>의 </a:t>
              </a:r>
              <a:r>
                <a:rPr lang="en-US" altLang="ko-KR" sz="1200" dirty="0" smtClean="0">
                  <a:latin typeface="+mn-ea"/>
                  <a:ea typeface="+mn-ea"/>
                </a:rPr>
                <a:t>Item</a:t>
              </a:r>
              <a:r>
                <a:rPr lang="ko-KR" altLang="en-US" sz="1200" dirty="0" smtClean="0">
                  <a:latin typeface="+mn-ea"/>
                  <a:ea typeface="+mn-ea"/>
                </a:rPr>
                <a:t>별</a:t>
              </a:r>
              <a:endParaRPr lang="en-US" altLang="ko-KR" sz="1200" dirty="0" smtClean="0"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표준대비 실적 대사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레포트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(CBO)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168" name="직사각형 82"/>
            <p:cNvSpPr>
              <a:spLocks noChangeArrowheads="1"/>
            </p:cNvSpPr>
            <p:nvPr/>
          </p:nvSpPr>
          <p:spPr bwMode="auto">
            <a:xfrm>
              <a:off x="6779654" y="5707417"/>
              <a:ext cx="2932756" cy="51710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>
                  <a:solidFill>
                    <a:srgbClr val="000000"/>
                  </a:solidFill>
                  <a:latin typeface="+mn-ea"/>
                  <a:ea typeface="+mn-ea"/>
                </a:rPr>
                <a:t>7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.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코스트센터 계획 대비 실적 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레포트</a:t>
              </a:r>
              <a:endParaRPr lang="en-US" altLang="ko-KR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(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표준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레포트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cxnSp>
          <p:nvCxnSpPr>
            <p:cNvPr id="169" name="직선 연결선 95"/>
            <p:cNvCxnSpPr>
              <a:cxnSpLocks noChangeShapeType="1"/>
              <a:stCxn id="148" idx="3"/>
              <a:endCxn id="164" idx="1"/>
            </p:cNvCxnSpPr>
            <p:nvPr/>
          </p:nvCxnSpPr>
          <p:spPr bwMode="auto">
            <a:xfrm flipV="1">
              <a:off x="6217679" y="2376344"/>
              <a:ext cx="561975" cy="70167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0" name="직선 연결선 103"/>
            <p:cNvCxnSpPr>
              <a:cxnSpLocks noChangeShapeType="1"/>
              <a:stCxn id="151" idx="3"/>
              <a:endCxn id="164" idx="1"/>
            </p:cNvCxnSpPr>
            <p:nvPr/>
          </p:nvCxnSpPr>
          <p:spPr bwMode="auto">
            <a:xfrm flipV="1">
              <a:off x="6212919" y="2376344"/>
              <a:ext cx="566735" cy="1265781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1" name="직선 연결선 106"/>
            <p:cNvCxnSpPr>
              <a:cxnSpLocks noChangeShapeType="1"/>
              <a:stCxn id="151" idx="3"/>
              <a:endCxn id="167" idx="1"/>
            </p:cNvCxnSpPr>
            <p:nvPr/>
          </p:nvCxnSpPr>
          <p:spPr bwMode="auto">
            <a:xfrm flipV="1">
              <a:off x="6212919" y="3589388"/>
              <a:ext cx="566735" cy="52737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2" name="직선 연결선 109"/>
            <p:cNvCxnSpPr>
              <a:cxnSpLocks noChangeShapeType="1"/>
              <a:stCxn id="153" idx="3"/>
              <a:endCxn id="167" idx="1"/>
            </p:cNvCxnSpPr>
            <p:nvPr/>
          </p:nvCxnSpPr>
          <p:spPr bwMode="auto">
            <a:xfrm flipV="1">
              <a:off x="6203394" y="3589388"/>
              <a:ext cx="576260" cy="503937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3" name="직선 연결선 112"/>
            <p:cNvCxnSpPr>
              <a:cxnSpLocks noChangeShapeType="1"/>
              <a:stCxn id="155" idx="3"/>
              <a:endCxn id="165" idx="1"/>
            </p:cNvCxnSpPr>
            <p:nvPr/>
          </p:nvCxnSpPr>
          <p:spPr bwMode="auto">
            <a:xfrm flipV="1">
              <a:off x="6204981" y="4230803"/>
              <a:ext cx="574673" cy="31230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4" name="직선 연결선 115"/>
            <p:cNvCxnSpPr>
              <a:cxnSpLocks noChangeShapeType="1"/>
              <a:stCxn id="155" idx="3"/>
              <a:endCxn id="165" idx="1"/>
            </p:cNvCxnSpPr>
            <p:nvPr/>
          </p:nvCxnSpPr>
          <p:spPr bwMode="auto">
            <a:xfrm flipV="1">
              <a:off x="6204981" y="4230803"/>
              <a:ext cx="574673" cy="31230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5" name="직선 연결선 118"/>
            <p:cNvCxnSpPr>
              <a:cxnSpLocks noChangeShapeType="1"/>
              <a:stCxn id="157" idx="3"/>
              <a:endCxn id="167" idx="1"/>
            </p:cNvCxnSpPr>
            <p:nvPr/>
          </p:nvCxnSpPr>
          <p:spPr bwMode="auto">
            <a:xfrm flipV="1">
              <a:off x="6219269" y="3589388"/>
              <a:ext cx="560385" cy="1396354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6" name="직선 연결선 121"/>
            <p:cNvCxnSpPr>
              <a:cxnSpLocks noChangeShapeType="1"/>
              <a:stCxn id="159" idx="3"/>
              <a:endCxn id="166" idx="1"/>
            </p:cNvCxnSpPr>
            <p:nvPr/>
          </p:nvCxnSpPr>
          <p:spPr bwMode="auto">
            <a:xfrm flipV="1">
              <a:off x="6222444" y="5385540"/>
              <a:ext cx="557210" cy="32844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7" name="직선 연결선 124"/>
            <p:cNvCxnSpPr>
              <a:cxnSpLocks noChangeShapeType="1"/>
              <a:stCxn id="161" idx="3"/>
              <a:endCxn id="168" idx="1"/>
            </p:cNvCxnSpPr>
            <p:nvPr/>
          </p:nvCxnSpPr>
          <p:spPr bwMode="auto">
            <a:xfrm>
              <a:off x="6211331" y="5845314"/>
              <a:ext cx="568323" cy="120654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8" name="직선 연결선 127"/>
            <p:cNvCxnSpPr>
              <a:cxnSpLocks noChangeShapeType="1"/>
              <a:stCxn id="163" idx="3"/>
              <a:endCxn id="168" idx="1"/>
            </p:cNvCxnSpPr>
            <p:nvPr/>
          </p:nvCxnSpPr>
          <p:spPr bwMode="auto">
            <a:xfrm flipV="1">
              <a:off x="6212919" y="5965968"/>
              <a:ext cx="566735" cy="307705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9" name="직선 연결선 37"/>
            <p:cNvCxnSpPr>
              <a:cxnSpLocks noChangeShapeType="1"/>
            </p:cNvCxnSpPr>
            <p:nvPr/>
          </p:nvCxnSpPr>
          <p:spPr bwMode="auto">
            <a:xfrm flipV="1">
              <a:off x="258204" y="1978663"/>
              <a:ext cx="5910263" cy="1428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0" name="TextBox 45"/>
            <p:cNvSpPr txBox="1">
              <a:spLocks noChangeArrowheads="1"/>
            </p:cNvSpPr>
            <p:nvPr/>
          </p:nvSpPr>
          <p:spPr bwMode="auto">
            <a:xfrm>
              <a:off x="1845706" y="1713469"/>
              <a:ext cx="2347913" cy="249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1pPr>
              <a:lvl2pPr marL="742950" indent="-28575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2pPr>
              <a:lvl3pPr marL="11430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3pPr>
              <a:lvl4pPr marL="16002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4pPr>
              <a:lvl5pPr marL="20574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dirty="0" smtClean="0">
                  <a:latin typeface="+mn-ea"/>
                  <a:ea typeface="+mn-ea"/>
                </a:rPr>
                <a:t>각  단계별  원가의 분석</a:t>
              </a:r>
            </a:p>
          </p:txBody>
        </p:sp>
        <p:cxnSp>
          <p:nvCxnSpPr>
            <p:cNvPr id="181" name="직선 연결선 141"/>
            <p:cNvCxnSpPr>
              <a:cxnSpLocks noChangeShapeType="1"/>
            </p:cNvCxnSpPr>
            <p:nvPr/>
          </p:nvCxnSpPr>
          <p:spPr bwMode="auto">
            <a:xfrm>
              <a:off x="6779654" y="1978666"/>
              <a:ext cx="2865438" cy="2856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2" name="TextBox 45"/>
            <p:cNvSpPr txBox="1">
              <a:spLocks noChangeArrowheads="1"/>
            </p:cNvSpPr>
            <p:nvPr/>
          </p:nvSpPr>
          <p:spPr bwMode="auto">
            <a:xfrm>
              <a:off x="7046356" y="1719180"/>
              <a:ext cx="2347913" cy="249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1pPr>
              <a:lvl2pPr marL="742950" indent="-28575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2pPr>
              <a:lvl3pPr marL="11430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3pPr>
              <a:lvl4pPr marL="16002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4pPr>
              <a:lvl5pPr marL="20574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dirty="0" smtClean="0">
                  <a:latin typeface="+mn-ea"/>
                  <a:ea typeface="+mn-ea"/>
                </a:rPr>
                <a:t>분석 항목별  </a:t>
              </a:r>
              <a:r>
                <a:rPr lang="ko-KR" altLang="en-US" dirty="0" err="1" smtClean="0">
                  <a:latin typeface="+mn-ea"/>
                  <a:ea typeface="+mn-ea"/>
                </a:rPr>
                <a:t>레포트</a:t>
              </a:r>
              <a:endParaRPr lang="ko-KR" altLang="en-US" dirty="0" smtClean="0">
                <a:latin typeface="+mn-ea"/>
                <a:ea typeface="+mn-ea"/>
              </a:endParaRPr>
            </a:p>
          </p:txBody>
        </p:sp>
        <p:cxnSp>
          <p:nvCxnSpPr>
            <p:cNvPr id="183" name="직선 연결선 143"/>
            <p:cNvCxnSpPr>
              <a:cxnSpLocks noChangeShapeType="1"/>
              <a:stCxn id="155" idx="3"/>
              <a:endCxn id="167" idx="1"/>
            </p:cNvCxnSpPr>
            <p:nvPr/>
          </p:nvCxnSpPr>
          <p:spPr bwMode="auto">
            <a:xfrm flipV="1">
              <a:off x="6204981" y="3589388"/>
              <a:ext cx="574673" cy="953718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4" name="직사각형 82"/>
            <p:cNvSpPr>
              <a:spLocks noChangeArrowheads="1"/>
            </p:cNvSpPr>
            <p:nvPr/>
          </p:nvSpPr>
          <p:spPr bwMode="auto">
            <a:xfrm>
              <a:off x="199981" y="2856641"/>
              <a:ext cx="2346325" cy="344114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견적 원가 분석</a:t>
              </a:r>
            </a:p>
          </p:txBody>
        </p:sp>
        <p:sp>
          <p:nvSpPr>
            <p:cNvPr id="185" name="직사각형 82"/>
            <p:cNvSpPr>
              <a:spLocks noChangeArrowheads="1"/>
            </p:cNvSpPr>
            <p:nvPr/>
          </p:nvSpPr>
          <p:spPr bwMode="auto">
            <a:xfrm>
              <a:off x="2710892" y="2856641"/>
              <a:ext cx="3502025" cy="34554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LME/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환율 변동 기준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Simulation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원가 분석</a:t>
              </a:r>
            </a:p>
          </p:txBody>
        </p:sp>
        <p:sp>
          <p:nvSpPr>
            <p:cNvPr id="186" name="직사각형 82"/>
            <p:cNvSpPr>
              <a:spLocks noChangeArrowheads="1"/>
            </p:cNvSpPr>
            <p:nvPr/>
          </p:nvSpPr>
          <p:spPr bwMode="auto">
            <a:xfrm>
              <a:off x="6779654" y="2757465"/>
              <a:ext cx="2930525" cy="444718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 2.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견적원가 조회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레포트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(CBO)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cxnSp>
          <p:nvCxnSpPr>
            <p:cNvPr id="187" name="직선 연결선 186"/>
            <p:cNvCxnSpPr>
              <a:stCxn id="185" idx="3"/>
              <a:endCxn id="186" idx="1"/>
            </p:cNvCxnSpPr>
            <p:nvPr/>
          </p:nvCxnSpPr>
          <p:spPr>
            <a:xfrm flipV="1">
              <a:off x="6212917" y="2979825"/>
              <a:ext cx="566737" cy="49588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8" name="직사각형 82"/>
            <p:cNvSpPr>
              <a:spLocks noChangeArrowheads="1"/>
            </p:cNvSpPr>
            <p:nvPr/>
          </p:nvSpPr>
          <p:spPr bwMode="auto">
            <a:xfrm>
              <a:off x="6779654" y="6290318"/>
              <a:ext cx="2932756" cy="517102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8.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코스트센터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배부전후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비교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레포트</a:t>
              </a:r>
              <a:endParaRPr lang="en-US" altLang="ko-KR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>
                  <a:solidFill>
                    <a:srgbClr val="000000"/>
                  </a:solidFill>
                  <a:latin typeface="+mn-ea"/>
                </a:rPr>
                <a:t>(Report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</a:rPr>
                <a:t>Painter)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cxnSp>
          <p:nvCxnSpPr>
            <p:cNvPr id="189" name="직선 연결선 121"/>
            <p:cNvCxnSpPr>
              <a:cxnSpLocks noChangeShapeType="1"/>
              <a:stCxn id="161" idx="3"/>
              <a:endCxn id="188" idx="1"/>
            </p:cNvCxnSpPr>
            <p:nvPr/>
          </p:nvCxnSpPr>
          <p:spPr bwMode="auto">
            <a:xfrm>
              <a:off x="6211331" y="5845314"/>
              <a:ext cx="568323" cy="703555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0" name="직사각형 82"/>
            <p:cNvSpPr>
              <a:spLocks noChangeArrowheads="1"/>
            </p:cNvSpPr>
            <p:nvPr/>
          </p:nvSpPr>
          <p:spPr bwMode="auto">
            <a:xfrm>
              <a:off x="6779654" y="4540579"/>
              <a:ext cx="2930525" cy="530981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</a:t>
              </a:r>
              <a:r>
                <a:rPr lang="en-US" altLang="ko-KR" sz="1200" dirty="0">
                  <a:solidFill>
                    <a:srgbClr val="000000"/>
                  </a:solidFill>
                  <a:latin typeface="+mn-ea"/>
                  <a:ea typeface="+mn-ea"/>
                </a:rPr>
                <a:t>5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.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자재수불부</a:t>
              </a:r>
              <a:endParaRPr lang="en-US" altLang="ko-KR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(CBO)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cxnSp>
          <p:nvCxnSpPr>
            <p:cNvPr id="191" name="직선 연결선 115"/>
            <p:cNvCxnSpPr>
              <a:cxnSpLocks noChangeShapeType="1"/>
              <a:stCxn id="155" idx="3"/>
              <a:endCxn id="190" idx="1"/>
            </p:cNvCxnSpPr>
            <p:nvPr/>
          </p:nvCxnSpPr>
          <p:spPr bwMode="auto">
            <a:xfrm>
              <a:off x="6204981" y="4543105"/>
              <a:ext cx="574673" cy="262964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2" name="직선 연결선 115"/>
            <p:cNvCxnSpPr>
              <a:cxnSpLocks noChangeShapeType="1"/>
              <a:stCxn id="153" idx="3"/>
              <a:endCxn id="190" idx="1"/>
            </p:cNvCxnSpPr>
            <p:nvPr/>
          </p:nvCxnSpPr>
          <p:spPr bwMode="auto">
            <a:xfrm>
              <a:off x="6203394" y="4093325"/>
              <a:ext cx="576260" cy="712744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9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3050" y="1249475"/>
            <a:ext cx="9043945" cy="365141"/>
          </a:xfrm>
        </p:spPr>
        <p:txBody>
          <a:bodyPr/>
          <a:lstStyle/>
          <a:p>
            <a:pPr>
              <a:buNone/>
            </a:pPr>
            <a:r>
              <a:rPr lang="ko-KR" altLang="en-US" dirty="0"/>
              <a:t>제품별 원가차이분석을 </a:t>
            </a:r>
            <a:r>
              <a:rPr lang="en-US" altLang="ko-KR" dirty="0"/>
              <a:t>Top-down</a:t>
            </a:r>
            <a:r>
              <a:rPr lang="ko-KR" altLang="en-US" dirty="0"/>
              <a:t>의 단계별 </a:t>
            </a:r>
            <a:r>
              <a:rPr lang="ko-KR" altLang="en-US" dirty="0" smtClean="0"/>
              <a:t>진행 가능하도록 차이분석체계 정립 및 </a:t>
            </a:r>
            <a:r>
              <a:rPr lang="ko-KR" altLang="en-US" dirty="0" err="1" smtClean="0"/>
              <a:t>레포트</a:t>
            </a:r>
            <a:r>
              <a:rPr lang="ko-KR" altLang="en-US" dirty="0" smtClean="0"/>
              <a:t> 개발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952499" y="1356384"/>
            <a:ext cx="7433619" cy="4452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ts val="2000"/>
              </a:lnSpc>
            </a:pPr>
            <a:r>
              <a:rPr lang="en-US" altLang="ko-KR" b="1" dirty="0" smtClean="0">
                <a:latin typeface="+mn-ea"/>
                <a:ea typeface="+mn-ea"/>
              </a:rPr>
              <a:t>CCA (Cost Center Accounting) </a:t>
            </a:r>
            <a:r>
              <a:rPr lang="ko-KR" altLang="en-US" b="1" dirty="0" smtClean="0">
                <a:latin typeface="+mn-ea"/>
                <a:ea typeface="+mn-ea"/>
              </a:rPr>
              <a:t>원가 중심점 회계</a:t>
            </a:r>
            <a:endParaRPr lang="en-US" altLang="ko-KR" b="1" dirty="0" smtClean="0">
              <a:latin typeface="+mn-ea"/>
              <a:ea typeface="+mn-ea"/>
            </a:endParaRPr>
          </a:p>
          <a:p>
            <a:pPr algn="l">
              <a:lnSpc>
                <a:spcPts val="2000"/>
              </a:lnSpc>
            </a:pPr>
            <a:endParaRPr lang="ko-KR" altLang="en-US" b="1" dirty="0" smtClean="0">
              <a:latin typeface="+mn-ea"/>
              <a:ea typeface="+mn-ea"/>
            </a:endParaRPr>
          </a:p>
          <a:p>
            <a:pPr algn="l">
              <a:lnSpc>
                <a:spcPts val="2000"/>
              </a:lnSpc>
            </a:pPr>
            <a:r>
              <a:rPr lang="ko-KR" altLang="en-US" dirty="0" smtClean="0">
                <a:latin typeface="+mn-ea"/>
                <a:ea typeface="+mn-ea"/>
              </a:rPr>
              <a:t>   </a:t>
            </a:r>
            <a:r>
              <a:rPr lang="en-US" altLang="ko-KR" dirty="0" smtClean="0">
                <a:latin typeface="+mn-ea"/>
                <a:ea typeface="+mn-ea"/>
              </a:rPr>
              <a:t>- Cost Center</a:t>
            </a:r>
            <a:r>
              <a:rPr lang="ko-KR" altLang="en-US" dirty="0" smtClean="0">
                <a:latin typeface="+mn-ea"/>
                <a:ea typeface="+mn-ea"/>
              </a:rPr>
              <a:t>는 회사의 조직단위이자 비용의 집계단위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</a:p>
          <a:p>
            <a:pPr algn="l">
              <a:lnSpc>
                <a:spcPts val="2000"/>
              </a:lnSpc>
            </a:pP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ts val="2000"/>
              </a:lnSpc>
            </a:pPr>
            <a:r>
              <a:rPr lang="en-US" altLang="ko-KR" dirty="0" smtClean="0">
                <a:latin typeface="+mn-ea"/>
                <a:ea typeface="+mn-ea"/>
              </a:rPr>
              <a:t>   - CCA</a:t>
            </a:r>
            <a:r>
              <a:rPr lang="ko-KR" altLang="en-US" dirty="0" smtClean="0">
                <a:latin typeface="+mn-ea"/>
                <a:ea typeface="+mn-ea"/>
              </a:rPr>
              <a:t>를 통해 부서별 경비예산</a:t>
            </a:r>
            <a:r>
              <a:rPr lang="en-US" altLang="ko-KR" dirty="0" smtClean="0">
                <a:latin typeface="+mn-ea"/>
                <a:ea typeface="+mn-ea"/>
              </a:rPr>
              <a:t>(</a:t>
            </a:r>
            <a:r>
              <a:rPr lang="ko-KR" altLang="en-US" dirty="0" smtClean="0">
                <a:latin typeface="+mn-ea"/>
                <a:ea typeface="+mn-ea"/>
              </a:rPr>
              <a:t>계획</a:t>
            </a:r>
            <a:r>
              <a:rPr lang="en-US" altLang="ko-KR" dirty="0" smtClean="0">
                <a:latin typeface="+mn-ea"/>
                <a:ea typeface="+mn-ea"/>
              </a:rPr>
              <a:t>)</a:t>
            </a:r>
            <a:r>
              <a:rPr lang="ko-KR" altLang="en-US" dirty="0" smtClean="0">
                <a:latin typeface="+mn-ea"/>
                <a:ea typeface="+mn-ea"/>
              </a:rPr>
              <a:t>의 수립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실적의 집계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부서간 비용배부 및 실적분석의 기능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ts val="2000"/>
              </a:lnSpc>
            </a:pPr>
            <a:endParaRPr lang="ko-KR" altLang="en-US" dirty="0" smtClean="0">
              <a:latin typeface="+mn-ea"/>
              <a:ea typeface="+mn-ea"/>
            </a:endParaRPr>
          </a:p>
          <a:p>
            <a:pPr algn="l">
              <a:lnSpc>
                <a:spcPts val="2000"/>
              </a:lnSpc>
            </a:pPr>
            <a:r>
              <a:rPr lang="ko-KR" altLang="en-US" dirty="0" smtClean="0">
                <a:latin typeface="+mn-ea"/>
                <a:ea typeface="+mn-ea"/>
              </a:rPr>
              <a:t>   </a:t>
            </a:r>
            <a:r>
              <a:rPr lang="en-US" altLang="ko-KR" dirty="0" smtClean="0">
                <a:latin typeface="+mn-ea"/>
                <a:ea typeface="+mn-ea"/>
              </a:rPr>
              <a:t>- Cost Center </a:t>
            </a:r>
            <a:r>
              <a:rPr lang="ko-KR" altLang="en-US" dirty="0" smtClean="0">
                <a:latin typeface="+mn-ea"/>
                <a:ea typeface="+mn-ea"/>
              </a:rPr>
              <a:t>단위의 예산 통제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ts val="2000"/>
              </a:lnSpc>
            </a:pPr>
            <a:r>
              <a:rPr lang="ko-KR" altLang="en-US" dirty="0" smtClean="0">
                <a:latin typeface="+mn-ea"/>
                <a:ea typeface="+mn-ea"/>
              </a:rPr>
              <a:t> </a:t>
            </a:r>
          </a:p>
          <a:p>
            <a:pPr algn="l">
              <a:lnSpc>
                <a:spcPts val="2000"/>
              </a:lnSpc>
            </a:pPr>
            <a:r>
              <a:rPr lang="ko-KR" altLang="en-US" dirty="0" smtClean="0">
                <a:latin typeface="+mn-ea"/>
                <a:ea typeface="+mn-ea"/>
              </a:rPr>
              <a:t>   </a:t>
            </a:r>
            <a:r>
              <a:rPr lang="en-US" altLang="ko-KR" dirty="0" smtClean="0">
                <a:latin typeface="+mn-ea"/>
                <a:ea typeface="+mn-ea"/>
              </a:rPr>
              <a:t>- Master Data</a:t>
            </a:r>
            <a:r>
              <a:rPr lang="ko-KR" altLang="en-US" dirty="0" smtClean="0">
                <a:latin typeface="+mn-ea"/>
                <a:ea typeface="+mn-ea"/>
              </a:rPr>
              <a:t>의 대표적 구성</a:t>
            </a:r>
            <a:r>
              <a:rPr lang="en-US" altLang="ko-KR" dirty="0" smtClean="0">
                <a:latin typeface="+mn-ea"/>
                <a:ea typeface="+mn-ea"/>
              </a:rPr>
              <a:t>: Cost Center, Cost Element, Activity Type</a:t>
            </a:r>
          </a:p>
          <a:p>
            <a:pPr algn="l">
              <a:lnSpc>
                <a:spcPts val="2000"/>
              </a:lnSpc>
            </a:pP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ts val="2000"/>
              </a:lnSpc>
            </a:pPr>
            <a:r>
              <a:rPr lang="en-US" altLang="ko-KR" dirty="0" smtClean="0">
                <a:latin typeface="+mn-ea"/>
                <a:ea typeface="+mn-ea"/>
              </a:rPr>
              <a:t>   - </a:t>
            </a:r>
            <a:r>
              <a:rPr lang="ko-KR" altLang="en-US" dirty="0" smtClean="0">
                <a:latin typeface="+mn-ea"/>
                <a:ea typeface="+mn-ea"/>
              </a:rPr>
              <a:t>부서 내 비용을 책임지는 최소단위로 부서별 비용을 효율적 관리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ts val="2000"/>
              </a:lnSpc>
            </a:pPr>
            <a:endParaRPr lang="ko-KR" altLang="en-US" dirty="0" smtClean="0">
              <a:latin typeface="+mn-ea"/>
              <a:ea typeface="+mn-ea"/>
            </a:endParaRPr>
          </a:p>
          <a:p>
            <a:pPr algn="l">
              <a:lnSpc>
                <a:spcPts val="2000"/>
              </a:lnSpc>
            </a:pPr>
            <a:r>
              <a:rPr lang="ko-KR" altLang="en-US" dirty="0" smtClean="0">
                <a:latin typeface="+mn-ea"/>
                <a:ea typeface="+mn-ea"/>
              </a:rPr>
              <a:t>   </a:t>
            </a:r>
            <a:r>
              <a:rPr lang="en-US" altLang="ko-KR" dirty="0" smtClean="0">
                <a:latin typeface="+mn-ea"/>
                <a:ea typeface="+mn-ea"/>
              </a:rPr>
              <a:t>- </a:t>
            </a:r>
            <a:r>
              <a:rPr lang="ko-KR" altLang="en-US" dirty="0" smtClean="0">
                <a:latin typeface="+mn-ea"/>
                <a:ea typeface="+mn-ea"/>
              </a:rPr>
              <a:t>최종적으로 단위 당 </a:t>
            </a:r>
            <a:r>
              <a:rPr lang="en-US" altLang="ko-KR" dirty="0" smtClean="0">
                <a:latin typeface="+mn-ea"/>
                <a:ea typeface="+mn-ea"/>
              </a:rPr>
              <a:t>Activity Price</a:t>
            </a:r>
            <a:r>
              <a:rPr lang="ko-KR" altLang="en-US" dirty="0" smtClean="0">
                <a:latin typeface="+mn-ea"/>
                <a:ea typeface="+mn-ea"/>
              </a:rPr>
              <a:t>를 산출하여 제조원가 가공비계산의 기초가 된다</a:t>
            </a:r>
            <a:r>
              <a:rPr lang="en-US" altLang="ko-KR" dirty="0" smtClean="0">
                <a:latin typeface="+mn-ea"/>
                <a:ea typeface="+mn-ea"/>
              </a:rPr>
              <a:t>.</a:t>
            </a:r>
          </a:p>
          <a:p>
            <a:pPr algn="l">
              <a:lnSpc>
                <a:spcPts val="2000"/>
              </a:lnSpc>
            </a:pP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ts val="2000"/>
              </a:lnSpc>
            </a:pPr>
            <a:r>
              <a:rPr lang="en-US" altLang="ko-KR" dirty="0" smtClean="0">
                <a:latin typeface="+mn-ea"/>
                <a:ea typeface="+mn-ea"/>
              </a:rPr>
              <a:t>   - CCA</a:t>
            </a:r>
            <a:r>
              <a:rPr lang="ko-KR" altLang="en-US" dirty="0" smtClean="0">
                <a:latin typeface="+mn-ea"/>
                <a:ea typeface="+mn-ea"/>
              </a:rPr>
              <a:t>의 결과 중 제조부문 비용은 </a:t>
            </a:r>
            <a:r>
              <a:rPr lang="en-US" altLang="ko-KR" dirty="0" smtClean="0">
                <a:latin typeface="+mn-ea"/>
                <a:ea typeface="+mn-ea"/>
              </a:rPr>
              <a:t>CO-PC, </a:t>
            </a:r>
            <a:r>
              <a:rPr lang="ko-KR" altLang="en-US" dirty="0" smtClean="0">
                <a:latin typeface="+mn-ea"/>
                <a:ea typeface="+mn-ea"/>
              </a:rPr>
              <a:t>본사부문은 </a:t>
            </a:r>
            <a:r>
              <a:rPr lang="en-US" altLang="ko-KR" dirty="0" smtClean="0">
                <a:latin typeface="+mn-ea"/>
                <a:ea typeface="+mn-ea"/>
              </a:rPr>
              <a:t>CO-PA</a:t>
            </a:r>
            <a:r>
              <a:rPr lang="ko-KR" altLang="en-US" dirty="0" smtClean="0">
                <a:latin typeface="+mn-ea"/>
                <a:ea typeface="+mn-ea"/>
              </a:rPr>
              <a:t>로 이체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ts val="2000"/>
              </a:lnSpc>
            </a:pPr>
            <a:endParaRPr lang="ko-KR" altLang="en-US" dirty="0" smtClean="0">
              <a:latin typeface="+mn-ea"/>
              <a:ea typeface="+mn-ea"/>
            </a:endParaRPr>
          </a:p>
          <a:p>
            <a:pPr algn="l">
              <a:lnSpc>
                <a:spcPts val="2000"/>
              </a:lnSpc>
            </a:pPr>
            <a:r>
              <a:rPr lang="ko-KR" altLang="en-US" dirty="0" smtClean="0">
                <a:latin typeface="+mn-ea"/>
                <a:ea typeface="+mn-ea"/>
              </a:rPr>
              <a:t>   </a:t>
            </a:r>
            <a:r>
              <a:rPr lang="en-US" altLang="ko-KR" dirty="0" smtClean="0">
                <a:latin typeface="+mn-ea"/>
                <a:ea typeface="+mn-ea"/>
              </a:rPr>
              <a:t>- </a:t>
            </a:r>
            <a:r>
              <a:rPr lang="ko-KR" altLang="en-US" dirty="0" smtClean="0">
                <a:latin typeface="+mn-ea"/>
                <a:ea typeface="+mn-ea"/>
              </a:rPr>
              <a:t>영업외비용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영업외수익도 </a:t>
            </a:r>
            <a:r>
              <a:rPr lang="en-US" altLang="ko-KR" dirty="0" smtClean="0">
                <a:latin typeface="+mn-ea"/>
                <a:ea typeface="+mn-ea"/>
              </a:rPr>
              <a:t>CCA</a:t>
            </a:r>
            <a:r>
              <a:rPr lang="ko-KR" altLang="en-US" dirty="0" smtClean="0">
                <a:latin typeface="+mn-ea"/>
                <a:ea typeface="+mn-ea"/>
              </a:rPr>
              <a:t>를 통해 처리함    </a:t>
            </a:r>
            <a:endParaRPr lang="ko-KR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재료비단가등록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29199" y="1449826"/>
            <a:ext cx="13163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재료비단가등록 </a:t>
            </a:r>
            <a:endParaRPr lang="ko-KR" altLang="en-US" b="1" dirty="0"/>
          </a:p>
        </p:txBody>
      </p:sp>
      <p:pic>
        <p:nvPicPr>
          <p:cNvPr id="289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115" y="2048928"/>
            <a:ext cx="8490857" cy="4021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46060" y="1449826"/>
            <a:ext cx="12618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재료비단가등록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917699" y="1909730"/>
            <a:ext cx="8110847" cy="3157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사업계획시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납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류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원재료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는 기획실 사업계획 담당자가 차년도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LME/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환율 고려하여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구매팀에서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작성한 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납가격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산정 기준을 토대로 추정한 재료비단가를 자재마스터의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계획가격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에 등록하여 표준원가계산에 활용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납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류를 제외한 자재의 경우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자재마스터별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Info. Record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상 계약단가를 표준원가계산에 활용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자재마스터별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Info. Record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상 계약 단가가 없는 경우 유사 아이템의 단가를 반영함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79388" lvl="0" indent="-96838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실제단가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이동평균단가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와 계약단가와의 차이는 재료비차이로 관리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54000" lvl="0" indent="-171450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•"/>
              <a:defRPr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납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류 자재를 제외한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BOM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구성대상 자재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주자재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부자재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포장재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부대품자재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의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Info. Record or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54000" lvl="0" indent="-171450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이동평균단가를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리스트업하여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표준원가계산용 자재단가를 확정하고 자재마스터의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계획가격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에 등록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납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류 자재의 단가는 사업계획 기준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LME/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환율 적용단가를 월간 표준원가에도 동일하게 적용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179388" lvl="0" indent="-96838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단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사업계획 기준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변동시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계획가격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의 단가변경가능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납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류 이외 자재의 단가 변동요인은 월간 표준원가변경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필요시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자재마스터의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계획가격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의 추정단가를 변경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재료비단가등록</a:t>
            </a:r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91069" y="1464741"/>
          <a:ext cx="8903696" cy="4419595"/>
        </p:xfrm>
        <a:graphic>
          <a:graphicData uri="http://schemas.openxmlformats.org/drawingml/2006/table">
            <a:tbl>
              <a:tblPr/>
              <a:tblGrid>
                <a:gridCol w="2550297"/>
                <a:gridCol w="5089422"/>
                <a:gridCol w="1263977"/>
              </a:tblGrid>
              <a:tr h="540425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1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10930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재료비 예상단가 준비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사업계획시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연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납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류에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대한 차년도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LME/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환율 고려하여 재료비 예상단가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준비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구매팀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단가 산정 기초자료 확인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기중에 연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납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류 자재의 단가 변동요인 발생하여 표준원가변경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필요시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재료비 추정단가 준비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수작업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83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일괄처리여부 판단</a:t>
                      </a:r>
                      <a:endParaRPr kumimoji="1" lang="en-US" altLang="ko-KR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재료비단가 변경대상 자재코드의 범위 감안하여 일괄 및 개별처리 여부 판단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수작업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83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재료비단가 일괄 등록</a:t>
                      </a:r>
                      <a:endParaRPr kumimoji="1" lang="en-US" altLang="ko-KR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연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납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류 재료비 예상단가 리스트 기준으로 자재마스터의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‘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계획가격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뷰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’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일괄 업데이트 처리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TBD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83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재료비단가 개별 변경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연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납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류 재료비 예상단가를 자재마스터의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‘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계획가격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뷰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’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개별 입력 처리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MM02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재료비단가등록</a:t>
            </a:r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37156335"/>
              </p:ext>
            </p:extLst>
          </p:nvPr>
        </p:nvGraphicFramePr>
        <p:xfrm>
          <a:off x="479175" y="1662545"/>
          <a:ext cx="8937959" cy="4661936"/>
        </p:xfrm>
        <a:graphic>
          <a:graphicData uri="http://schemas.openxmlformats.org/drawingml/2006/table">
            <a:tbl>
              <a:tblPr/>
              <a:tblGrid>
                <a:gridCol w="1527756"/>
                <a:gridCol w="7410203"/>
              </a:tblGrid>
              <a:tr h="2507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24289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생산기준정보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(BOM, Routing)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의 변동에 따른 수량구조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(Quantity Structure)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의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변동분을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반영한 월간 표준원가 이외 추정일 현재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실단가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(Value Structure)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반영한 추정원가 계산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추정원가는 차월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결산전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추정손익 관리용도로 활용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연 재료비 구분항목 확대하여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세분화된 재료비 분석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data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활용 가능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순연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경연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칼슘연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니켈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리튬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연 재료비에서 부산물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연설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취득분은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부산물공제로 구분하여 재료비 차감 표시함으로써 표준원가계산시 적정한 연 재료비 반영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BOM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(-)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수량 관리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Arial" pitchFamily="34" charset="0"/>
                        <a:buNone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부산물 관리대상 자재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lang="ko-KR" altLang="en-US" sz="1100" dirty="0" smtClean="0"/>
                        <a:t>창원 </a:t>
                      </a:r>
                      <a:r>
                        <a:rPr lang="ko-KR" altLang="en-US" sz="1100" dirty="0" err="1" smtClean="0"/>
                        <a:t>화성극판의</a:t>
                      </a:r>
                      <a:r>
                        <a:rPr lang="ko-KR" altLang="en-US" sz="1100" dirty="0" smtClean="0"/>
                        <a:t> 절단 미미 및 족 </a:t>
                      </a:r>
                      <a:r>
                        <a:rPr lang="ko-KR" altLang="en-US" sz="1100" dirty="0" err="1" smtClean="0"/>
                        <a:t>절단부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광주 </a:t>
                      </a:r>
                      <a:r>
                        <a:rPr lang="en-US" sz="1100" dirty="0" smtClean="0"/>
                        <a:t>GMH </a:t>
                      </a:r>
                      <a:r>
                        <a:rPr lang="ko-KR" altLang="en-US" sz="1100" dirty="0" smtClean="0"/>
                        <a:t>부산물</a:t>
                      </a:r>
                      <a:r>
                        <a:rPr lang="en-US" altLang="ko-KR" sz="1100" dirty="0" smtClean="0"/>
                        <a:t>..</a:t>
                      </a:r>
                      <a:r>
                        <a:rPr lang="en-US" altLang="ko-KR" sz="1100" baseline="0" dirty="0" smtClean="0"/>
                        <a:t> 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100" baseline="0" dirty="0" smtClean="0"/>
                        <a:t> - </a:t>
                      </a:r>
                      <a:r>
                        <a:rPr lang="ko-KR" altLang="en-US" sz="1100" baseline="0" dirty="0" err="1" smtClean="0"/>
                        <a:t>슬러그는</a:t>
                      </a:r>
                      <a:r>
                        <a:rPr lang="ko-KR" altLang="en-US" sz="1100" baseline="0" dirty="0" smtClean="0"/>
                        <a:t> 부산물 관리대상에서 제외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02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 연</a:t>
                      </a:r>
                      <a:r>
                        <a:rPr lang="en-US" altLang="ko-KR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납</a:t>
                      </a:r>
                      <a:r>
                        <a:rPr lang="en-US" altLang="ko-KR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)</a:t>
                      </a:r>
                      <a:r>
                        <a:rPr lang="ko-KR" altLang="en-US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류 이외의 </a:t>
                      </a:r>
                      <a:r>
                        <a:rPr lang="en-US" altLang="ko-KR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BOM </a:t>
                      </a:r>
                      <a:r>
                        <a:rPr lang="ko-KR" altLang="en-US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구성대상 자재</a:t>
                      </a:r>
                      <a:r>
                        <a:rPr lang="en-US" altLang="ko-KR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주자재</a:t>
                      </a:r>
                      <a:r>
                        <a:rPr lang="en-US" altLang="ko-KR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,</a:t>
                      </a:r>
                      <a:r>
                        <a:rPr lang="ko-KR" altLang="en-US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부자재</a:t>
                      </a:r>
                      <a:r>
                        <a:rPr lang="en-US" altLang="ko-KR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,</a:t>
                      </a:r>
                      <a:r>
                        <a:rPr lang="ko-KR" altLang="en-US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포장재</a:t>
                      </a:r>
                      <a:r>
                        <a:rPr lang="en-US" altLang="ko-KR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,</a:t>
                      </a:r>
                      <a:r>
                        <a:rPr lang="ko-KR" altLang="en-US" sz="1100" baseline="0" dirty="0" err="1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부대품자재</a:t>
                      </a:r>
                      <a:r>
                        <a:rPr lang="en-US" altLang="ko-KR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)</a:t>
                      </a:r>
                      <a:r>
                        <a:rPr lang="ko-KR" altLang="en-US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의 사업계획 설정단가 책정을 위해 </a:t>
                      </a:r>
                      <a:r>
                        <a:rPr lang="ko-KR" altLang="en-US" sz="1100" baseline="0" dirty="0" err="1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시스템내</a:t>
                      </a:r>
                      <a:r>
                        <a:rPr lang="ko-KR" altLang="en-US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ko-KR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Info. Record or </a:t>
                      </a:r>
                      <a:r>
                        <a:rPr lang="ko-KR" altLang="en-US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이동평균단가 활용 가능하도록 일괄 다운로드 구현</a:t>
                      </a:r>
                      <a:endParaRPr lang="en-US" altLang="ko-KR" sz="1100" baseline="0" dirty="0" smtClean="0">
                        <a:solidFill>
                          <a:prstClr val="black"/>
                        </a:solidFill>
                        <a:latin typeface="+mn-lt"/>
                        <a:ea typeface="+mn-ea"/>
                      </a:endParaRPr>
                    </a:p>
                    <a:p>
                      <a:pPr lvl="0">
                        <a:lnSpc>
                          <a:spcPct val="1500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 - (As-Is) </a:t>
                      </a:r>
                      <a:r>
                        <a:rPr lang="ko-KR" altLang="en-US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사업계획 기준 단가 설정을 위해 </a:t>
                      </a:r>
                      <a:r>
                        <a:rPr lang="ko-KR" altLang="en-US" sz="1100" baseline="0" dirty="0" err="1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구매팀으로</a:t>
                      </a:r>
                      <a:r>
                        <a:rPr lang="ko-KR" altLang="en-US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 부터 </a:t>
                      </a:r>
                      <a:r>
                        <a:rPr lang="en-US" altLang="ko-KR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off-line</a:t>
                      </a:r>
                      <a:r>
                        <a:rPr lang="ko-KR" altLang="en-US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으로 자재단가를 </a:t>
                      </a:r>
                      <a:r>
                        <a:rPr lang="ko-KR" altLang="en-US" sz="1100" baseline="0" dirty="0" err="1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통보받아</a:t>
                      </a:r>
                      <a:r>
                        <a:rPr lang="ko-KR" altLang="en-US" sz="1100" baseline="0" dirty="0" smtClean="0">
                          <a:solidFill>
                            <a:prstClr val="black"/>
                          </a:solidFill>
                          <a:latin typeface="+mn-lt"/>
                          <a:ea typeface="+mn-ea"/>
                        </a:rPr>
                        <a:t> 시스템 등록</a:t>
                      </a:r>
                      <a:endParaRPr lang="en-US" altLang="ko-KR" sz="1100" baseline="0" dirty="0" smtClean="0">
                        <a:solidFill>
                          <a:prstClr val="black"/>
                        </a:solidFill>
                        <a:latin typeface="+mn-lt"/>
                        <a:ea typeface="+mn-ea"/>
                      </a:endParaRPr>
                    </a:p>
                    <a:p>
                      <a:pPr lvl="0">
                        <a:lnSpc>
                          <a:spcPct val="150000"/>
                        </a:lnSpc>
                        <a:buFont typeface="Arial" pitchFamily="34" charset="0"/>
                        <a:buChar char="•"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표준원가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추정원가계산시 재료비 단가로 활용할 자재 평가의 우선순위 전략을 시스템 관리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5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사업계획시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차년도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LME/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환율 고려하여 추정된 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류의 추정 재료비단가는 기획실 사업계획 담당자가 자재마스터의 ‘계획가격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뷰’에 등록 필요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대량 업로드 프로그램은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CBO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예정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233809"/>
            <a:ext cx="6984206" cy="440615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2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재료비단가등록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표준임률계산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47284" y="1426076"/>
            <a:ext cx="11079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표준임률계산</a:t>
            </a:r>
            <a:endParaRPr kumimoji="1" lang="ko-KR" altLang="en-US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pic>
        <p:nvPicPr>
          <p:cNvPr id="11" name="그림 10" descr="aaa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9544" y="1947334"/>
            <a:ext cx="8463491" cy="419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40024" y="1449826"/>
            <a:ext cx="11079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표준임률계산</a:t>
            </a:r>
            <a:endParaRPr lang="ko-KR" altLang="en-US" b="1" dirty="0"/>
          </a:p>
        </p:txBody>
      </p:sp>
      <p:sp>
        <p:nvSpPr>
          <p:cNvPr id="12" name="직사각형 11"/>
          <p:cNvSpPr/>
          <p:nvPr/>
        </p:nvSpPr>
        <p:spPr>
          <a:xfrm>
            <a:off x="1063325" y="1969106"/>
            <a:ext cx="7724416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사업계획시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확정된 차년도 인원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인건비 계획 및 제조경비 계획을 시스템에 입력하여 조직 부문간 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 비용 배부를 수행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각 생산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코스트센터별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Activity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공수계획은 연간 생산계획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(LTP)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기준의 각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W/C(Work Center)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별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Activity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별 공수계획을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PP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로부터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Transfer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받음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Activity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마스터데이터는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PP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생산관리 목적 및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CO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원가관리 목적을 감안하여 설정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☞ 첨부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1. Activity Type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참조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배부기준계획 일괄 업로드는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Standard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의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Excel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업로드기능을 사용하고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실적 배부기준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(SKF)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값은 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Excel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집계하여 시스템 직접 등록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179388" lvl="0" indent="-96838" algn="l" defTabSz="708025" latinLnBrk="1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부서 인건비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경비 계획은 경상비예산통제와 연동하여 활용할 예정이므로 대량 업로드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BDC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프로그램 사용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표준임률계산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86890" y="1423198"/>
          <a:ext cx="8929974" cy="4757469"/>
        </p:xfrm>
        <a:graphic>
          <a:graphicData uri="http://schemas.openxmlformats.org/drawingml/2006/table">
            <a:tbl>
              <a:tblPr/>
              <a:tblGrid>
                <a:gridCol w="2557824"/>
                <a:gridCol w="5104443"/>
                <a:gridCol w="1267707"/>
              </a:tblGrid>
              <a:tr h="574851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42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9245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부서비용계획 데이터 입력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사업계획시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확정된 차년도 공장 인건비 계획 및 제조경비 계획을 각 코스트센터 및 원가요소 별로 계획입력화면에 입력</a:t>
                      </a:r>
                      <a:endParaRPr kumimoji="1" lang="en-US" altLang="ko-KR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KP06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4581"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1200" b="1" baseline="0" dirty="0" smtClean="0">
                          <a:latin typeface="+mn-ea"/>
                          <a:ea typeface="+mn-ea"/>
                        </a:rPr>
                        <a:t>Activity </a:t>
                      </a:r>
                      <a:r>
                        <a:rPr lang="ko-KR" altLang="en-US" sz="1200" b="1" baseline="0" dirty="0" smtClean="0">
                          <a:latin typeface="+mn-ea"/>
                          <a:ea typeface="+mn-ea"/>
                        </a:rPr>
                        <a:t>공수계획</a:t>
                      </a:r>
                      <a:endParaRPr lang="en-US" altLang="ko-KR" sz="1200" b="1" baseline="0" dirty="0" smtClean="0">
                        <a:latin typeface="+mn-ea"/>
                        <a:ea typeface="+mn-ea"/>
                      </a:endParaRPr>
                    </a:p>
                    <a:p>
                      <a:pPr algn="ctr" latinLnBrk="0"/>
                      <a:r>
                        <a:rPr lang="en-US" altLang="ko-KR" sz="1200" b="1" baseline="0" dirty="0" smtClean="0">
                          <a:latin typeface="+mn-ea"/>
                          <a:ea typeface="+mn-ea"/>
                        </a:rPr>
                        <a:t>Transfer from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 PP</a:t>
                      </a:r>
                      <a:endParaRPr lang="ko-KR" altLang="en-US" sz="1200" b="1" baseline="0" dirty="0">
                        <a:latin typeface="+mn-ea"/>
                        <a:ea typeface="+mn-ea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연간생산계획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(LTP??)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의해 수립된 생산직접부서별 공수 계획을 생산직접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Cost Center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별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/Activity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별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Transfer.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-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제품별 연간생산계획을 기준으로 연간 </a:t>
                      </a:r>
                      <a:r>
                        <a:rPr kumimoji="1" lang="ko-KR" altLang="en-US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공정별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소요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</a:t>
                      </a:r>
                      <a:r>
                        <a:rPr kumimoji="1" lang="en-US" altLang="ko-KR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Qty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산출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KSPP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45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Plan Reconciliation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계획조정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(PP)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에서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Transfer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된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type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의 수량계획을 확정하는 단계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/>
                      </a:r>
                      <a:b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-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코스트 센터 별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Scheduled Activity </a:t>
                      </a:r>
                      <a:r>
                        <a:rPr kumimoji="1" lang="en-US" altLang="ko-KR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Qty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를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Planned Activity </a:t>
                      </a:r>
                      <a:r>
                        <a:rPr kumimoji="1" lang="en-US" altLang="ko-KR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Qty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로 조정하는 프로세스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 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KPSI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4581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b="1" baseline="0" dirty="0" smtClean="0">
                          <a:latin typeface="+mn-ea"/>
                          <a:ea typeface="+mn-ea"/>
                        </a:rPr>
                        <a:t>배부기준계획</a:t>
                      </a:r>
                      <a:r>
                        <a:rPr lang="en-US" altLang="ko-KR" sz="1200" b="1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baseline="0" dirty="0" smtClean="0">
                          <a:latin typeface="+mn-ea"/>
                          <a:ea typeface="+mn-ea"/>
                        </a:rPr>
                        <a:t>입력</a:t>
                      </a:r>
                      <a:endParaRPr lang="ko-KR" altLang="en-US" sz="1200" b="1" baseline="0" dirty="0">
                        <a:latin typeface="+mn-ea"/>
                        <a:ea typeface="+mn-ea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사업계획시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확정된 제조원가 배부기준치를 입력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(Excel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통합계획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KP46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S_ALR_87013618)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표준임률계산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500825" y="1365663"/>
          <a:ext cx="8904431" cy="4868882"/>
        </p:xfrm>
        <a:graphic>
          <a:graphicData uri="http://schemas.openxmlformats.org/drawingml/2006/table">
            <a:tbl>
              <a:tblPr/>
              <a:tblGrid>
                <a:gridCol w="2550507"/>
                <a:gridCol w="5089843"/>
                <a:gridCol w="1264081"/>
              </a:tblGrid>
              <a:tr h="654129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69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59048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공장조직간 배부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공장공통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간접부문비용을 생산직접부문으로 배부</a:t>
                      </a:r>
                      <a:endParaRPr kumimoji="1" lang="en-US" altLang="ko-KR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KSVB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KSUB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48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공정 공통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Cost Center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모인 직접비와 간접비를 공정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Cost Center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으로 배부</a:t>
                      </a:r>
                      <a:endParaRPr kumimoji="1" lang="en-US" altLang="ko-KR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KSVB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KSUB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889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b="1" baseline="0" dirty="0" smtClean="0">
                          <a:latin typeface="+mn-ea"/>
                          <a:ea typeface="+mn-ea"/>
                        </a:rPr>
                        <a:t>분할</a:t>
                      </a:r>
                      <a:r>
                        <a:rPr lang="en-US" altLang="ko-KR" sz="1200" b="1" baseline="0" dirty="0" smtClean="0">
                          <a:latin typeface="+mn-ea"/>
                          <a:ea typeface="+mn-ea"/>
                        </a:rPr>
                        <a:t>(Splitting)</a:t>
                      </a:r>
                      <a:endParaRPr lang="ko-KR" altLang="en-US" sz="1200" b="1" baseline="0" dirty="0">
                        <a:latin typeface="+mn-ea"/>
                        <a:ea typeface="+mn-ea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공장조직간 </a:t>
                      </a:r>
                      <a:r>
                        <a:rPr kumimoji="1" lang="ko-KR" altLang="en-US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배부후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생산직접팀으로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집계된 비용을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type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Assign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하는 단계</a:t>
                      </a:r>
                      <a:endParaRPr kumimoji="1" lang="en-US" altLang="ko-KR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-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예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인건비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-&gt;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Labor Hour/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경비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-&gt;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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Machine Hour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-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부서별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Independent Costs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를 각 해당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type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Assign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하는 프로세스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-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계정과목별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지정이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Splitting</a:t>
                      </a:r>
                      <a:b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structure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상에 정의되어 있어야 함</a:t>
                      </a:r>
                      <a:endParaRPr kumimoji="1" lang="en-US" altLang="ko-KR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KSS4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28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표준임률계산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생산팀별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Activity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별 분할된 비용을 확정된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수량으로 나누어 단위 </a:t>
                      </a:r>
                      <a:r>
                        <a:rPr kumimoji="1" lang="ko-KR" altLang="en-US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임율을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계산하는 단계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-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확정된 비용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(Planned costs)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과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공수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(Planned </a:t>
                      </a:r>
                      <a:r>
                        <a:rPr kumimoji="1" lang="en-US" altLang="ko-KR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Q’ty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를 이용하여 생산 라인 별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단가를 산정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KSPI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표준임률계산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37156335"/>
              </p:ext>
            </p:extLst>
          </p:nvPr>
        </p:nvGraphicFramePr>
        <p:xfrm>
          <a:off x="455425" y="1638810"/>
          <a:ext cx="8973583" cy="4631062"/>
        </p:xfrm>
        <a:graphic>
          <a:graphicData uri="http://schemas.openxmlformats.org/drawingml/2006/table">
            <a:tbl>
              <a:tblPr/>
              <a:tblGrid>
                <a:gridCol w="1514171"/>
                <a:gridCol w="7459412"/>
              </a:tblGrid>
              <a:tr h="3127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4065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표준원가상 가공비에 대해서 주요 </a:t>
                      </a:r>
                      <a:r>
                        <a:rPr kumimoji="1" lang="en-US" altLang="ko-KR" sz="11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G/L </a:t>
                      </a:r>
                      <a:r>
                        <a:rPr kumimoji="1" lang="ko-KR" altLang="en-US" sz="1100" b="0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계정별</a:t>
                      </a:r>
                      <a:r>
                        <a:rPr kumimoji="1" lang="en-US" altLang="ko-KR" sz="11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(1</a:t>
                      </a:r>
                      <a:r>
                        <a:rPr kumimoji="1" lang="ko-KR" altLang="en-US" sz="1100" b="0" i="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차원가요소</a:t>
                      </a:r>
                      <a:r>
                        <a:rPr kumimoji="1" lang="en-US" altLang="ko-KR" sz="11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 비용항목 파악 가능하도록 보조원가구성요소 관리 예정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As-Is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는 작업공수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노무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만 관리해 왔으나 작업시간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노무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외에 설비가동시간에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대한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Activity type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추가 관리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노무시간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변동직접노무비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관리용도 활용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설비가동시간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변동경비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전력비 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관리용도 활용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343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(PP)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에서는 준비시간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(Setup time)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추가 관리 예정이나 생산 스케쥴링 용도로만 활용하고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CO Activity type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및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표준임률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관리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안함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연간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표준임률계산을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위한 생산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Activity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소요량계획은 연간 생산계획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(LTP)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기준으로 생산기준정보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(Routing)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을 활용하여 계산함으로써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data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신뢰성 제고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외주가공비 발생하고 있는 외주공정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포장라인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및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붓싱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등 사출업체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은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공정중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외주로 통합 관리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(As-Is)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포장라인 외주공정의 가공비는 제조경비로 관리되고 있음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부서비용계획의 배부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Flow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및 배부기준 설정을 배부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Cycle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을 통해 체계적으로 관리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20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표준임률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계산을 위한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Activity(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노무시간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설비가동시간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소요량은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(PP)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연간 생산계획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(LTP)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 의해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transfer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(As-Is)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사업계획시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생산관리 파트에서 접수한 월별 인원운용계획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월별 작업일수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월별 작업시간 계획  근거하여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Excel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계산값을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시스템에 입력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221934"/>
            <a:ext cx="6984206" cy="428739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2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표준임률계산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2700" y="1449826"/>
            <a:ext cx="11079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표준원가산출</a:t>
            </a:r>
            <a:endParaRPr lang="ko-KR" altLang="en-US" b="1" dirty="0"/>
          </a:p>
        </p:txBody>
      </p:sp>
      <p:sp>
        <p:nvSpPr>
          <p:cNvPr id="14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표준원가산출</a:t>
            </a:r>
          </a:p>
        </p:txBody>
      </p:sp>
      <p:pic>
        <p:nvPicPr>
          <p:cNvPr id="11" name="그림 10" descr="h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5019" y="1938867"/>
            <a:ext cx="8550234" cy="41531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59943" y="1473576"/>
            <a:ext cx="11079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표준원가산출</a:t>
            </a:r>
            <a:endParaRPr lang="ko-KR" altLang="en-US" b="1" dirty="0"/>
          </a:p>
        </p:txBody>
      </p:sp>
      <p:sp>
        <p:nvSpPr>
          <p:cNvPr id="12" name="직사각형 11"/>
          <p:cNvSpPr/>
          <p:nvPr/>
        </p:nvSpPr>
        <p:spPr>
          <a:xfrm>
            <a:off x="1107417" y="1938964"/>
            <a:ext cx="7771918" cy="2197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기획실 주관으로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사업계획수립시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손익확정됨에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따라 자재마스터에 등록된 재료비 단가 및 계산된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표준임률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데이터를 근거로 표준원가를 산정 및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검증 관리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원가구성요소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(Cost component) :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원가를 분석하는 항목으로써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BOM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상 재료비와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Routing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상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Activity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구성되는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주원가구성요소항목과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계정기준으로 구성되는 보조원가구성요소항목을 운영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82550" lvl="0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☞ 첨부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원가구성요소 참조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표준원가변경은 사업계획수립 기준 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1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회 업데이트를 원칙으로 하되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차년도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1/1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일자 적용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납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제외한 자재 단가변동 및 생산기준정보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변동시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표준원가 재계산하여 익월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일자로 적용함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1)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기존 제품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월별 일괄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Batch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작업으로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Update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2)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신규 제품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생산 前 개별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Update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endParaRPr kumimoji="1" lang="ko-KR" altLang="en-US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표준원가산출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75013" y="1353788"/>
          <a:ext cx="8953725" cy="4835345"/>
        </p:xfrm>
        <a:graphic>
          <a:graphicData uri="http://schemas.openxmlformats.org/drawingml/2006/table">
            <a:tbl>
              <a:tblPr/>
              <a:tblGrid>
                <a:gridCol w="2564626"/>
                <a:gridCol w="5118019"/>
                <a:gridCol w="1271080"/>
              </a:tblGrid>
              <a:tr h="69254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81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73292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원가계산 실행생성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사업계획시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혹은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표준원가변경시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기존제품에 대한 일괄적인 표준원가 계산을 실행하기 위해 실행명과 원가계산 일자 등을 정의하고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계산을 위한 기본적인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조건값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원가계산 변형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버전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관리회계영역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회사코드 등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을 확정함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CK40N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2924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기중 신규제품 생산에 따른 개별적인 표준원가 계산을 실행하기 위하여 해당 신규제품코드와 생산 플랜트를 입력하고 계산을 위한 기본적인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조건값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원가계산 변형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버전 등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을 확정함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CK11N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292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원가계산 수행</a:t>
                      </a:r>
                      <a:endParaRPr kumimoji="1" lang="en-US" altLang="ko-KR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표준원가 대상 자재에 대한 선택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구조전개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(BOM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전개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원가계산의 순서에 따라 표준원가를 계산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CK40N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2924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표준원가 대상 자재에 대한 개별적인 표준원가 수행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CK11N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29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오류 및 적정성 판단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에러로그 및 결과를 통하여 오류 및 결과에 대한 적정성을 검토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에러로그 결과에 따라 표준원가 관련한 마스터 정보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(BOM, Routing, Info Record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등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대한 수정내역을 담당부서에 통보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수정함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CK40N/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CK11N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표준원가산출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85542" y="1472328"/>
          <a:ext cx="8929392" cy="3023473"/>
        </p:xfrm>
        <a:graphic>
          <a:graphicData uri="http://schemas.openxmlformats.org/drawingml/2006/table">
            <a:tbl>
              <a:tblPr/>
              <a:tblGrid>
                <a:gridCol w="2527085"/>
                <a:gridCol w="5043101"/>
                <a:gridCol w="1359206"/>
              </a:tblGrid>
              <a:tr h="450271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554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1108891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Mark and Release</a:t>
                      </a:r>
                      <a:endParaRPr kumimoji="1" lang="ko-KR" altLang="en-US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최종 확정된 표준원가 계산 결과에 의거 대상 자재에 대해 일괄적으로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Mark(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표시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하고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Release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를 수행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Mark :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자재마스터 상 미래가격으로 설정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Release :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자재마스터 상 현재가격으로 설정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기중 물류 흐름에 따라 재무에 반영되는 표준원가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CK40N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8891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최종 확정된 표준원가 계산 결과에 의거 대상 자재에 대해 개별적으로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Mark(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표시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하고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Release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를 수행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CK24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표준원가산출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37156335"/>
              </p:ext>
            </p:extLst>
          </p:nvPr>
        </p:nvGraphicFramePr>
        <p:xfrm>
          <a:off x="479173" y="1687631"/>
          <a:ext cx="8937960" cy="4518436"/>
        </p:xfrm>
        <a:graphic>
          <a:graphicData uri="http://schemas.openxmlformats.org/drawingml/2006/table">
            <a:tbl>
              <a:tblPr/>
              <a:tblGrid>
                <a:gridCol w="1580181"/>
                <a:gridCol w="7357779"/>
              </a:tblGrid>
              <a:tr h="3116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995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월간 표준원가 외 차월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결산전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추정손익 관리용도로 추정원가 관리하여 원가 활용도 제고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표준원가계산 및 자재마스터에 원가 등록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(Mark &amp; Release)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전 자재이동은 불가하도록 시스템 구현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당월 신규발생 신제품 원가에 대해서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당월내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표준원가계산 및 원가 등록되도록 프로세스 정립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931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주원가구성요소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외 보조원가구성요소 구현하여 가공비에 대한 주요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G/L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계정별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차 원가요소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비용항목 파악 가능하도록 함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표준원가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&amp;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추정원가에 대한 재료비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가공비 평가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전략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우선순위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관리 및 사후적인 원가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History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관리를 위해 원가계산유형 구분 관리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변동비와 고정비의 구분 세분화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노무비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변동비성의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OT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관련 수당과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고정비성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수당 구분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경비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변동비성의 전력비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수도광열비와 고정 경비 구분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표준원가는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Material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별로 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회 업데이트 가능함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86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표준원가계산 및 실제원가마감 주관부서는 전략기획실로 일원화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(As-Is)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실제원가마감은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재무회계팀에서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수행해 왔음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기획실 업무에 사업계획 기준 표준원가계산 외 월간 추정원가계산 업무 추가됨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15283"/>
            <a:ext cx="6984206" cy="369363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표준원가산출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예정원가계산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27536" y="1449826"/>
            <a:ext cx="11079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 smtClean="0">
                <a:latin typeface="+mn-ea"/>
                <a:ea typeface="+mn-ea"/>
              </a:rPr>
              <a:t>예정원가계산</a:t>
            </a:r>
            <a:endParaRPr lang="ko-KR" altLang="en-US" b="1" dirty="0">
              <a:latin typeface="+mn-ea"/>
              <a:ea typeface="+mn-ea"/>
            </a:endParaRPr>
          </a:p>
        </p:txBody>
      </p:sp>
      <p:pic>
        <p:nvPicPr>
          <p:cNvPr id="12" name="그림 11" descr="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7521" y="1905000"/>
            <a:ext cx="8360229" cy="42107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27727" y="1461701"/>
            <a:ext cx="11079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예정원가계산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098949" y="2009896"/>
            <a:ext cx="7665041" cy="307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fontAlgn="ctr">
              <a:lnSpc>
                <a:spcPct val="110000"/>
              </a:lnSpc>
              <a:buClr>
                <a:srgbClr val="000000"/>
              </a:buClr>
              <a:buFontTx/>
              <a:buChar char="•"/>
              <a:tabLst>
                <a:tab pos="1028700" algn="l"/>
              </a:tabLst>
              <a:defRPr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개발원가계산은 신제품 개발에 따른 원가 추정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목적으로 운영 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fontAlgn="ctr">
              <a:lnSpc>
                <a:spcPct val="110000"/>
              </a:lnSpc>
              <a:buClr>
                <a:srgbClr val="000000"/>
              </a:buClr>
              <a:buFontTx/>
              <a:buChar char="•"/>
              <a:tabLst>
                <a:tab pos="1028700" algn="l"/>
              </a:tabLst>
              <a:defRPr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신제품 개발 목적의 개발 원가 추정을 위한 개발원가계산은 유사제품의 생산용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BOM/Routing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을 복사하여 신제품용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BOM/Routing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생성 후 원가계산 추정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fontAlgn="ctr">
              <a:lnSpc>
                <a:spcPct val="110000"/>
              </a:lnSpc>
              <a:buClr>
                <a:srgbClr val="000000"/>
              </a:buClr>
              <a:buFontTx/>
              <a:buChar char="-"/>
              <a:tabLst>
                <a:tab pos="1028700" algn="l"/>
              </a:tabLst>
              <a:defRPr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신제품용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BOM/Routing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생성 및 개발원가계산 주체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기술혁신팀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fontAlgn="ctr">
              <a:lnSpc>
                <a:spcPct val="110000"/>
              </a:lnSpc>
              <a:buClr>
                <a:srgbClr val="000000"/>
              </a:buClr>
              <a:buFontTx/>
              <a:buChar char="-"/>
              <a:tabLst>
                <a:tab pos="1028700" algn="l"/>
              </a:tabLst>
              <a:defRPr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신제품 자재마스터의 원가등록 주체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전략기획실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fontAlgn="ctr">
              <a:lnSpc>
                <a:spcPct val="110000"/>
              </a:lnSpc>
              <a:buClr>
                <a:srgbClr val="000000"/>
              </a:buClr>
              <a:buFontTx/>
              <a:buChar char="-"/>
              <a:tabLst>
                <a:tab pos="1028700" algn="l"/>
              </a:tabLst>
              <a:defRPr/>
            </a:pP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6213" lvl="0" indent="-93663" algn="l" defTabSz="708025" fontAlgn="ctr">
              <a:lnSpc>
                <a:spcPct val="110000"/>
              </a:lnSpc>
              <a:buClr>
                <a:srgbClr val="000000"/>
              </a:buClr>
              <a:buFont typeface="Arial" pitchFamily="34" charset="0"/>
              <a:buChar char="•"/>
              <a:tabLst>
                <a:tab pos="1028700" algn="l"/>
              </a:tabLst>
              <a:defRPr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&lt;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참조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표준화 정의사항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시제품 관리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양산코드와 일원화 방침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674687" lvl="2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kumimoji="1"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시제품 양산화 결정</a:t>
            </a:r>
          </a:p>
          <a:p>
            <a:pPr marL="674687" lvl="2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kumimoji="1"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잔존 재고 확인 </a:t>
            </a:r>
          </a:p>
          <a:p>
            <a:pPr marL="674687" lvl="2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kumimoji="1" lang="ko-KR" altLang="en-US" sz="11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영업팀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및 자재파트로 소진가능성 확인 후 잔존 재고는 폐기 처리</a:t>
            </a:r>
          </a:p>
          <a:p>
            <a:pPr marL="674687" lvl="2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CO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 표준 원가 재 산정 요청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&lt;</a:t>
            </a:r>
            <a:r>
              <a:rPr kumimoji="1"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제한사항</a:t>
            </a:r>
            <a:r>
              <a:rPr kumimoji="1"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&gt; CO(</a:t>
            </a:r>
            <a:r>
              <a:rPr kumimoji="1"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기획실 원가 담당자</a:t>
            </a:r>
            <a:r>
              <a:rPr kumimoji="1"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에서 표준 원가 재산정 시 동일 기간</a:t>
            </a:r>
            <a:r>
              <a:rPr kumimoji="1"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예</a:t>
            </a:r>
            <a:r>
              <a:rPr kumimoji="1"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:10</a:t>
            </a:r>
            <a:r>
              <a:rPr kumimoji="1"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1"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 시제품 생성 및 양산제품 전환을 하는 경우 시제품 원가에서 양산제품 원가로의 업데이트는 다음 기간</a:t>
            </a:r>
            <a:r>
              <a:rPr kumimoji="1"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예</a:t>
            </a:r>
            <a:r>
              <a:rPr kumimoji="1"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:11</a:t>
            </a:r>
            <a:r>
              <a:rPr kumimoji="1"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1"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부터 가능함</a:t>
            </a:r>
          </a:p>
          <a:p>
            <a:pPr marL="674687" lvl="2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kumimoji="1"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원가 작업 완료 확인 후 시제품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Status 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변경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양산화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674687" lvl="2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kumimoji="1"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폐기된 시제품 재활용 </a:t>
            </a:r>
            <a:r>
              <a:rPr kumimoji="1" lang="ko-KR" altLang="en-US" sz="11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필요시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기타 입고 처리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양산제품 원가 </a:t>
            </a:r>
            <a:r>
              <a:rPr kumimoji="1" lang="ko-KR" altLang="en-US" sz="11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등록월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예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:11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예정원가계산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86888" y="1374130"/>
          <a:ext cx="8929975" cy="4809506"/>
        </p:xfrm>
        <a:graphic>
          <a:graphicData uri="http://schemas.openxmlformats.org/drawingml/2006/table">
            <a:tbl>
              <a:tblPr/>
              <a:tblGrid>
                <a:gridCol w="2557824"/>
                <a:gridCol w="5104444"/>
                <a:gridCol w="1267707"/>
              </a:tblGrid>
              <a:tr h="70045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605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6541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유사제품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BOM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복사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유사제품의 생산용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BOM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을 복사하여 신제품의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Engineering(Costing?)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용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BOM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생성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CS01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BOM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조정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신제품의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Engineering(Costing?)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BOM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생성 후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BOM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상 자재 및 수량 등 기준정보를 신제품 내용에 맞게 조정 작업 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CS02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유사제품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Routing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복사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유사제품의 생산용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Routing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을 복사하여 신제품의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Engineering(Costing?)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용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Routing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생성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CA01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Routing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조정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신제품의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Engineering(Costing?)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용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Routing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생성 후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Routing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상 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및 작업시간 등 기준정보를 신제품 내용에 맞게 조정 작업 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CA02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견적원가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Simulation</a:t>
                      </a:r>
                      <a:endParaRPr kumimoji="1" lang="ko-KR" altLang="en-US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신제품의 조정된 생산기준정보 및 단가 정보를 기준으로 견적원가계산 실행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CK11N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8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신제품 원가 등록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신제품의 원가계산결과를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신제품 자재마스터상 미래원가로 표시 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CK24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84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신제품의 원가계산결과를</a:t>
                      </a:r>
                      <a:r>
                        <a:rPr kumimoji="1" lang="en-US" altLang="ko-KR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신제품 자재마스터상 현재원가로 등록 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CK24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예정원가계산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37156335"/>
              </p:ext>
            </p:extLst>
          </p:nvPr>
        </p:nvGraphicFramePr>
        <p:xfrm>
          <a:off x="477523" y="1745673"/>
          <a:ext cx="8928943" cy="4465122"/>
        </p:xfrm>
        <a:graphic>
          <a:graphicData uri="http://schemas.openxmlformats.org/drawingml/2006/table">
            <a:tbl>
              <a:tblPr/>
              <a:tblGrid>
                <a:gridCol w="2374242"/>
                <a:gridCol w="6554701"/>
              </a:tblGrid>
              <a:tr h="3907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2477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신제품 코드와 양산제품 코드는 일원화 관리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신제품 개발 원가 추정 및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History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관리를 위해 원가계산버전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관리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양산제품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전환전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신제품 재고 소진 처리 필요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신제품 재고 재활용을 위한 기타입고처리는 양산제품 원가 등록 후 가능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7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신제품 개발 목적의 개발 원가 추정은 유사제품의 생산용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BOM/Routing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을 복사하여 신제품용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BOM/Routing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생성 후 원가계산 추정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신제품 개발원가계산용 원가계산유형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(Costing variant)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은 양산제품과 동일하게 적용 관리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&lt;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제한사항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&gt; CO(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기획실 원가 담당자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에서 표준 원가 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재산정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시 동일 기간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예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:10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월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에 시제품 생성 및 양산제품 전환을 하는 경우 시제품 원가에서 양산제품 원가로의 업데이트는 다음 기간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예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:11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월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부터 가능함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20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신제품용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BOM/Routing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생성 및 개발원가계산 주체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기술혁신팀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자재마스터에 원가 등록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(Mark &amp; Release)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못하도록 권한 제어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신제품 자재마스터의 원가등록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(Mark &amp; Release)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주체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전략기획실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293184"/>
            <a:ext cx="6984206" cy="41686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예정원가계산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1459526"/>
          <a:ext cx="8528050" cy="2441267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799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153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>
                          <a:latin typeface="맑은 고딕"/>
                        </a:rPr>
                        <a:t>재료비단가등록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3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err="1">
                          <a:latin typeface="맑은 고딕"/>
                        </a:rPr>
                        <a:t>표준임율계산</a:t>
                      </a:r>
                      <a:endParaRPr lang="ko-KR" altLang="en-US" sz="1100" b="0" i="0" u="none" strike="noStrike" dirty="0"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3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>
                          <a:latin typeface="맑은 고딕"/>
                        </a:rPr>
                        <a:t>표준원가산출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3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>
                          <a:latin typeface="맑은 고딕"/>
                        </a:rPr>
                        <a:t>예정원가계산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기준정보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코스트센터 또는 그룹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또는 원가요소 그룹을 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10001 ~ 599999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60000001 ~ 6999999)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시계 모양을 클릭하여 조회를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S_ALR_87013611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 및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투입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4844" y="1320578"/>
            <a:ext cx="5069223" cy="4098089"/>
          </a:xfrm>
          <a:prstGeom prst="rect">
            <a:avLst/>
          </a:prstGeom>
        </p:spPr>
      </p:pic>
      <p:sp>
        <p:nvSpPr>
          <p:cNvPr id="7" name="Oval 4"/>
          <p:cNvSpPr>
            <a:spLocks noChangeArrowheads="1"/>
          </p:cNvSpPr>
          <p:nvPr/>
        </p:nvSpPr>
        <p:spPr bwMode="gray">
          <a:xfrm>
            <a:off x="5304978" y="1314449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gray">
          <a:xfrm>
            <a:off x="150406" y="1631649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sp>
        <p:nvSpPr>
          <p:cNvPr id="9" name="Oval 4"/>
          <p:cNvSpPr>
            <a:spLocks noChangeArrowheads="1"/>
          </p:cNvSpPr>
          <p:nvPr/>
        </p:nvSpPr>
        <p:spPr bwMode="gray">
          <a:xfrm>
            <a:off x="169457" y="3526021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10" name="Oval 4"/>
          <p:cNvSpPr>
            <a:spLocks noChangeArrowheads="1"/>
          </p:cNvSpPr>
          <p:nvPr/>
        </p:nvSpPr>
        <p:spPr bwMode="gray">
          <a:xfrm>
            <a:off x="5392257" y="2801256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pic>
        <p:nvPicPr>
          <p:cNvPr id="3010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3084" y="3040469"/>
            <a:ext cx="2762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기입하고 조회합니다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또는 그룹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액티비티유형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또는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그룹을 기입합니다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Enter,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클릭하여 조회를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KP27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산출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Z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1317" y="1297856"/>
            <a:ext cx="5094515" cy="4115642"/>
          </a:xfrm>
          <a:prstGeom prst="rect">
            <a:avLst/>
          </a:prstGeom>
        </p:spPr>
      </p:pic>
      <p:sp>
        <p:nvSpPr>
          <p:cNvPr id="6" name="Oval 4"/>
          <p:cNvSpPr>
            <a:spLocks noChangeArrowheads="1"/>
          </p:cNvSpPr>
          <p:nvPr/>
        </p:nvSpPr>
        <p:spPr bwMode="gray">
          <a:xfrm>
            <a:off x="5304978" y="1314449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gray">
          <a:xfrm>
            <a:off x="5392257" y="2801256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gray">
          <a:xfrm>
            <a:off x="158820" y="3302737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9" name="Oval 4"/>
          <p:cNvSpPr>
            <a:spLocks noChangeArrowheads="1"/>
          </p:cNvSpPr>
          <p:nvPr/>
        </p:nvSpPr>
        <p:spPr bwMode="gray">
          <a:xfrm>
            <a:off x="139772" y="1631675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pic>
        <p:nvPicPr>
          <p:cNvPr id="3000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67315" y="2804337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매개변수를 기입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매개변수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버전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“0”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 ~ 12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회계연도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차기연도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시계모양을 클릭하여 실행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KSPP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산출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일정 계획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SOP/LTP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726" y="1321598"/>
            <a:ext cx="5070874" cy="4114002"/>
          </a:xfrm>
          <a:prstGeom prst="rect">
            <a:avLst/>
          </a:prstGeom>
        </p:spPr>
      </p:pic>
      <p:sp>
        <p:nvSpPr>
          <p:cNvPr id="5" name="Oval 4"/>
          <p:cNvSpPr>
            <a:spLocks noChangeArrowheads="1"/>
          </p:cNvSpPr>
          <p:nvPr/>
        </p:nvSpPr>
        <p:spPr bwMode="gray">
          <a:xfrm>
            <a:off x="5304978" y="1314449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6" name="Oval 4"/>
          <p:cNvSpPr>
            <a:spLocks noChangeArrowheads="1"/>
          </p:cNvSpPr>
          <p:nvPr/>
        </p:nvSpPr>
        <p:spPr bwMode="gray">
          <a:xfrm>
            <a:off x="5392257" y="3003283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gray">
          <a:xfrm>
            <a:off x="116288" y="2537161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gray">
          <a:xfrm>
            <a:off x="139772" y="1631675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5614" y="3285018"/>
            <a:ext cx="2762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매개변수를 기입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매개변수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버전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“0”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 ~ 12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회계연도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차기연도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시계모양을 클릭하여 실행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KPSI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산출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조정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61" y="1294753"/>
            <a:ext cx="5121672" cy="4115447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1187" y="3253121"/>
            <a:ext cx="2762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val 4"/>
          <p:cNvSpPr>
            <a:spLocks noChangeArrowheads="1"/>
          </p:cNvSpPr>
          <p:nvPr/>
        </p:nvSpPr>
        <p:spPr bwMode="gray">
          <a:xfrm>
            <a:off x="5304978" y="1314449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gray">
          <a:xfrm>
            <a:off x="5392257" y="3003283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sp>
        <p:nvSpPr>
          <p:cNvPr id="9" name="Oval 4"/>
          <p:cNvSpPr>
            <a:spLocks noChangeArrowheads="1"/>
          </p:cNvSpPr>
          <p:nvPr/>
        </p:nvSpPr>
        <p:spPr bwMode="gray">
          <a:xfrm>
            <a:off x="116288" y="2537161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10" name="Oval 4"/>
          <p:cNvSpPr>
            <a:spLocks noChangeArrowheads="1"/>
          </p:cNvSpPr>
          <p:nvPr/>
        </p:nvSpPr>
        <p:spPr bwMode="gray">
          <a:xfrm>
            <a:off x="139772" y="1631675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변수를 기입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“0”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 ~ 12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회계연도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차기연도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Enter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클릭하여 조회를 합니다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KP47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 주요 지표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688" y="1306994"/>
            <a:ext cx="5094845" cy="4094739"/>
          </a:xfrm>
          <a:prstGeom prst="rect">
            <a:avLst/>
          </a:prstGeom>
        </p:spPr>
      </p:pic>
      <p:sp>
        <p:nvSpPr>
          <p:cNvPr id="6" name="Oval 4"/>
          <p:cNvSpPr>
            <a:spLocks noChangeArrowheads="1"/>
          </p:cNvSpPr>
          <p:nvPr/>
        </p:nvSpPr>
        <p:spPr bwMode="gray">
          <a:xfrm>
            <a:off x="5304978" y="1314449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gray">
          <a:xfrm>
            <a:off x="116288" y="2016144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6049" y="2995731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Oval 4"/>
          <p:cNvSpPr>
            <a:spLocks noChangeArrowheads="1"/>
          </p:cNvSpPr>
          <p:nvPr/>
        </p:nvSpPr>
        <p:spPr bwMode="gray">
          <a:xfrm>
            <a:off x="5349725" y="3003283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sp>
        <p:nvSpPr>
          <p:cNvPr id="10" name="Oval 4"/>
          <p:cNvSpPr>
            <a:spLocks noChangeArrowheads="1"/>
          </p:cNvSpPr>
          <p:nvPr/>
        </p:nvSpPr>
        <p:spPr bwMode="gray">
          <a:xfrm>
            <a:off x="139772" y="1589143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매개변수를 기입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 ~ 12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회계연도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차기연도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시계모양을 클릭하여 실행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KSVB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956" y="1307736"/>
            <a:ext cx="5136444" cy="4136329"/>
          </a:xfrm>
          <a:prstGeom prst="rect">
            <a:avLst/>
          </a:prstGeom>
        </p:spPr>
      </p:pic>
      <p:sp>
        <p:nvSpPr>
          <p:cNvPr id="5" name="Oval 4"/>
          <p:cNvSpPr>
            <a:spLocks noChangeArrowheads="1"/>
          </p:cNvSpPr>
          <p:nvPr/>
        </p:nvSpPr>
        <p:spPr bwMode="gray">
          <a:xfrm>
            <a:off x="5304978" y="1314449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6" name="Oval 4"/>
          <p:cNvSpPr>
            <a:spLocks noChangeArrowheads="1"/>
          </p:cNvSpPr>
          <p:nvPr/>
        </p:nvSpPr>
        <p:spPr bwMode="gray">
          <a:xfrm>
            <a:off x="116288" y="2016144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gray">
          <a:xfrm>
            <a:off x="5349725" y="2822522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gray">
          <a:xfrm>
            <a:off x="107873" y="1440281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1187" y="3093626"/>
            <a:ext cx="2762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계획배분 사이클 주기를 기입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주기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Enter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클릭하여 조회를 합니다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KSV9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요소배부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 descr="U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737" y="1318440"/>
            <a:ext cx="5062395" cy="4130684"/>
          </a:xfrm>
          <a:prstGeom prst="rect">
            <a:avLst/>
          </a:prstGeom>
        </p:spPr>
      </p:pic>
      <p:pic>
        <p:nvPicPr>
          <p:cNvPr id="2897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29264" y="2057400"/>
            <a:ext cx="2900362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KSUB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((2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 - 2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5972" y="1316400"/>
            <a:ext cx="5096561" cy="41022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KSU9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계획평가조회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8977" y="1303513"/>
            <a:ext cx="5085089" cy="41405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S_ALR_87013611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5908" y="1297858"/>
            <a:ext cx="5098274" cy="4146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KSS4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611" y="1306912"/>
            <a:ext cx="5103037" cy="41082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KSPI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 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가격계산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 descr="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281" y="1306276"/>
            <a:ext cx="5083785" cy="41208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KSBT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코스터센터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4032" y="1311223"/>
            <a:ext cx="5083101" cy="41074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CK13N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제품원가계획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수량구조포함 원가 추정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3867" y="1301474"/>
            <a:ext cx="5108666" cy="41256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CK24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제품원가계획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수량구조포함 원가 추정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가격갱신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374" y="1308248"/>
            <a:ext cx="5079691" cy="4127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CK40N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제품원가계획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원가계산실행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원가계산 실행 편집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859" y="1316000"/>
            <a:ext cx="5091674" cy="4094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+mj-lt"/>
                        </a:rPr>
                        <a:t> OKP2</a:t>
                      </a:r>
                      <a:endParaRPr lang="en-US" sz="1000" b="0" i="0" u="none" strike="noStrike" dirty="0">
                        <a:latin typeface="+mj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기간마감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447" y="1320802"/>
            <a:ext cx="5053687" cy="4168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latin typeface="+mj-lt"/>
                        </a:rPr>
                        <a:t> VF04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latin typeface="+mj-lt"/>
                        </a:rPr>
                        <a:t> 실제원가 </a:t>
                      </a:r>
                      <a:r>
                        <a:rPr lang="en-US" altLang="ko-KR" sz="1000" b="0" i="0" u="none" strike="noStrike" dirty="0" smtClean="0">
                          <a:latin typeface="+mj-lt"/>
                        </a:rPr>
                        <a:t>– </a:t>
                      </a:r>
                      <a:r>
                        <a:rPr lang="ko-KR" altLang="en-US" sz="1000" b="0" i="0" u="none" strike="noStrike" dirty="0" smtClean="0">
                          <a:latin typeface="+mj-lt"/>
                        </a:rPr>
                        <a:t>기간마감 </a:t>
                      </a:r>
                      <a:r>
                        <a:rPr lang="en-US" altLang="ko-KR" sz="1000" b="0" i="0" u="none" strike="noStrike" dirty="0" smtClean="0">
                          <a:latin typeface="+mj-lt"/>
                        </a:rPr>
                        <a:t>– </a:t>
                      </a:r>
                      <a:r>
                        <a:rPr lang="ko-KR" altLang="en-US" sz="1000" b="0" i="0" u="none" strike="noStrike" dirty="0" err="1" smtClean="0">
                          <a:latin typeface="+mj-lt"/>
                        </a:rPr>
                        <a:t>타모듈확인</a:t>
                      </a:r>
                      <a:r>
                        <a:rPr lang="ko-KR" altLang="en-US" sz="1000" b="0" i="0" u="none" strike="noStrike" dirty="0" smtClean="0">
                          <a:latin typeface="+mj-lt"/>
                        </a:rPr>
                        <a:t> </a:t>
                      </a:r>
                      <a:r>
                        <a:rPr lang="en-US" altLang="ko-KR" sz="1000" b="0" i="0" u="none" strike="noStrike" dirty="0" smtClean="0">
                          <a:latin typeface="+mj-lt"/>
                        </a:rPr>
                        <a:t>- SD</a:t>
                      </a:r>
                      <a:r>
                        <a:rPr lang="ko-KR" altLang="en-US" sz="1000" b="0" i="0" u="none" strike="noStrike" dirty="0" smtClean="0">
                          <a:latin typeface="+mj-lt"/>
                        </a:rPr>
                        <a:t>대금청구 예정리스트</a:t>
                      </a:r>
                      <a:endParaRPr lang="en-US" sz="1000" b="0" i="0" u="none" strike="noStrike" dirty="0">
                        <a:latin typeface="+mj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999" y="1324839"/>
            <a:ext cx="5054599" cy="4119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+mj-lt"/>
                        </a:rPr>
                        <a:t> COOIS</a:t>
                      </a:r>
                      <a:endParaRPr lang="en-US" sz="1000" b="0" i="0" u="none" strike="noStrike" dirty="0">
                        <a:latin typeface="+mj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i="0" u="none" strike="noStrike" dirty="0" smtClean="0">
                          <a:latin typeface="+mj-lt"/>
                        </a:rPr>
                        <a:t>실제원가 </a:t>
                      </a:r>
                      <a:r>
                        <a:rPr lang="en-US" altLang="ko-KR" sz="1050" b="0" i="0" u="none" strike="noStrike" dirty="0" smtClean="0">
                          <a:latin typeface="+mj-lt"/>
                        </a:rPr>
                        <a:t>– </a:t>
                      </a:r>
                      <a:r>
                        <a:rPr lang="ko-KR" altLang="en-US" sz="1050" b="0" i="0" u="none" strike="noStrike" dirty="0" smtClean="0">
                          <a:latin typeface="+mj-lt"/>
                        </a:rPr>
                        <a:t>기간마감 </a:t>
                      </a:r>
                      <a:r>
                        <a:rPr lang="en-US" altLang="ko-KR" sz="1050" b="0" i="0" u="none" strike="noStrike" dirty="0" smtClean="0">
                          <a:latin typeface="+mj-lt"/>
                        </a:rPr>
                        <a:t>– </a:t>
                      </a:r>
                      <a:r>
                        <a:rPr lang="ko-KR" altLang="en-US" sz="1050" b="0" i="0" u="none" strike="noStrike" dirty="0" err="1" smtClean="0">
                          <a:latin typeface="+mj-lt"/>
                        </a:rPr>
                        <a:t>타모듈확인</a:t>
                      </a:r>
                      <a:r>
                        <a:rPr lang="ko-KR" altLang="en-US" sz="1050" b="0" i="0" u="none" strike="noStrike" dirty="0" smtClean="0">
                          <a:latin typeface="+mj-lt"/>
                        </a:rPr>
                        <a:t> </a:t>
                      </a:r>
                      <a:r>
                        <a:rPr lang="en-US" altLang="ko-KR" sz="1050" b="0" i="0" u="none" strike="noStrike" dirty="0" smtClean="0">
                          <a:latin typeface="+mj-lt"/>
                        </a:rPr>
                        <a:t>– PP </a:t>
                      </a:r>
                      <a:r>
                        <a:rPr lang="ko-KR" altLang="en-US" sz="1050" b="0" i="0" u="none" strike="noStrike" dirty="0" err="1" smtClean="0">
                          <a:latin typeface="+mj-lt"/>
                        </a:rPr>
                        <a:t>생산오더</a:t>
                      </a:r>
                      <a:r>
                        <a:rPr lang="ko-KR" altLang="en-US" sz="1050" b="0" i="0" u="none" strike="noStrike" dirty="0" smtClean="0">
                          <a:latin typeface="+mj-lt"/>
                        </a:rPr>
                        <a:t> 정보 시스템</a:t>
                      </a:r>
                      <a:endParaRPr lang="en-US" altLang="ko-KR" sz="1050" b="0" i="0" u="none" strike="noStrike" dirty="0" smtClean="0">
                        <a:latin typeface="+mj-lt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6029" y="1307316"/>
            <a:ext cx="5124971" cy="4111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+mj-lt"/>
                        </a:rPr>
                        <a:t> MMRV</a:t>
                      </a:r>
                      <a:endParaRPr lang="en-US" sz="1000" b="0" i="0" u="none" strike="noStrike" dirty="0">
                        <a:latin typeface="+mj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latin typeface="+mj-lt"/>
                        </a:rPr>
                        <a:t>실제원가 </a:t>
                      </a:r>
                      <a:r>
                        <a:rPr lang="en-US" altLang="ko-KR" sz="1000" b="0" i="0" u="none" strike="noStrike" dirty="0" smtClean="0">
                          <a:latin typeface="+mj-lt"/>
                        </a:rPr>
                        <a:t>– </a:t>
                      </a:r>
                      <a:r>
                        <a:rPr lang="ko-KR" altLang="en-US" sz="1000" b="0" i="0" u="none" strike="noStrike" dirty="0" smtClean="0">
                          <a:latin typeface="+mj-lt"/>
                        </a:rPr>
                        <a:t>기간마감 </a:t>
                      </a:r>
                      <a:r>
                        <a:rPr lang="en-US" altLang="ko-KR" sz="1000" b="0" i="0" u="none" strike="noStrike" dirty="0" smtClean="0">
                          <a:latin typeface="+mj-lt"/>
                        </a:rPr>
                        <a:t>– </a:t>
                      </a:r>
                      <a:r>
                        <a:rPr lang="ko-KR" altLang="en-US" sz="1000" b="0" i="0" u="none" strike="noStrike" dirty="0" err="1" smtClean="0">
                          <a:latin typeface="+mj-lt"/>
                        </a:rPr>
                        <a:t>타모듈확인</a:t>
                      </a:r>
                      <a:r>
                        <a:rPr lang="ko-KR" altLang="en-US" sz="1000" b="0" i="0" u="none" strike="noStrike" dirty="0" smtClean="0">
                          <a:latin typeface="+mj-lt"/>
                        </a:rPr>
                        <a:t> </a:t>
                      </a:r>
                      <a:r>
                        <a:rPr lang="en-US" altLang="ko-KR" sz="1000" b="0" i="0" u="none" strike="noStrike" dirty="0" smtClean="0">
                          <a:latin typeface="+mj-lt"/>
                        </a:rPr>
                        <a:t>– MM :</a:t>
                      </a:r>
                      <a:r>
                        <a:rPr lang="en-US" altLang="ko-KR" sz="1000" b="0" i="0" u="none" strike="noStrike" baseline="0" dirty="0" smtClean="0">
                          <a:latin typeface="+mj-lt"/>
                        </a:rPr>
                        <a:t> </a:t>
                      </a:r>
                      <a:r>
                        <a:rPr lang="ko-KR" altLang="en-US" sz="1000" b="0" i="0" u="none" strike="noStrike" baseline="0" dirty="0" smtClean="0">
                          <a:latin typeface="+mj-lt"/>
                        </a:rPr>
                        <a:t>물류기간확인</a:t>
                      </a:r>
                      <a:endParaRPr lang="en-US" altLang="ko-KR" sz="1000" b="0" i="0" u="none" strike="noStrike" dirty="0" smtClean="0">
                        <a:latin typeface="+mj-lt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3421" y="1330468"/>
            <a:ext cx="5047011" cy="4096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+mj-lt"/>
                        </a:rPr>
                        <a:t> ZCOE0180</a:t>
                      </a:r>
                      <a:endParaRPr lang="en-US" sz="1000" b="0" i="0" u="none" strike="noStrike" dirty="0">
                        <a:latin typeface="+mj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dirty="0" smtClean="0">
                          <a:latin typeface="+mj-lt"/>
                        </a:rPr>
                        <a:t>실제원가 </a:t>
                      </a:r>
                      <a:r>
                        <a:rPr lang="en-US" altLang="ko-KR" sz="1000" b="0" i="0" u="none" strike="noStrike" dirty="0" smtClean="0">
                          <a:latin typeface="+mj-lt"/>
                        </a:rPr>
                        <a:t>– </a:t>
                      </a:r>
                      <a:r>
                        <a:rPr lang="ko-KR" altLang="en-US" sz="1000" b="0" i="0" u="none" strike="noStrike" dirty="0" smtClean="0">
                          <a:latin typeface="+mj-lt"/>
                        </a:rPr>
                        <a:t>수동원가배부 </a:t>
                      </a:r>
                      <a:r>
                        <a:rPr lang="en-US" altLang="ko-KR" sz="1000" b="0" i="0" u="none" strike="noStrike" dirty="0" smtClean="0">
                          <a:latin typeface="+mj-lt"/>
                        </a:rPr>
                        <a:t>- </a:t>
                      </a:r>
                      <a:r>
                        <a:rPr lang="ko-KR" altLang="en-US" sz="1000" b="0" i="0" u="none" strike="noStrike" dirty="0" err="1" smtClean="0">
                          <a:latin typeface="+mj-lt"/>
                        </a:rPr>
                        <a:t>생산오더별비용배부</a:t>
                      </a:r>
                      <a:endParaRPr lang="en-US" altLang="ko-KR" sz="1000" b="0" i="0" u="none" strike="noStrike" dirty="0" smtClean="0">
                        <a:latin typeface="+mj-lt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4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426" y="1327670"/>
            <a:ext cx="5086350" cy="4082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+mn-lt"/>
                        </a:rPr>
                        <a:t> KB31N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제조간접비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통계주요지표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3420" y="1327937"/>
            <a:ext cx="5047011" cy="4124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KB33N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제조간접비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통계주요지표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853" y="1330461"/>
            <a:ext cx="5094514" cy="4113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KSV5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제조간접비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8136" y="1319731"/>
            <a:ext cx="5070763" cy="4175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KSV3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제조간접비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요소배부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784" y="1325408"/>
            <a:ext cx="5053816" cy="4110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KSV3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제조간접비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요소배부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544" y="1320887"/>
            <a:ext cx="5064056" cy="4148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KSV3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제조간접비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요소배부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010" y="1323757"/>
            <a:ext cx="5055589" cy="4145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KSU5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제조간접비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-2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952" y="1321217"/>
            <a:ext cx="5060648" cy="41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KSU3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제조간접비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실제평가조회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26" y="1319318"/>
            <a:ext cx="5099573" cy="4167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KSU3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제조간접비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실제평가조회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27" y="1309326"/>
            <a:ext cx="5091106" cy="4151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KSU3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제조간접비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실제평가조회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728" y="1321049"/>
            <a:ext cx="5070762" cy="4131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S_ALR_87013611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제조간접비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125" y="1320799"/>
            <a:ext cx="5077474" cy="41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baseline="0" dirty="0" smtClean="0">
                          <a:latin typeface="+mn-lt"/>
                        </a:rPr>
                        <a:t> ZCOR0030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제조간접비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 비용 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리포트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5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600" y="1326081"/>
            <a:ext cx="5080000" cy="4084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F.01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제조간접비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FI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재무제표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26" y="1316081"/>
            <a:ext cx="5108040" cy="4136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KSS2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실제액티비티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728" y="1307306"/>
            <a:ext cx="5070762" cy="4153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KSII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실제액티비티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가격계산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011" y="1318591"/>
            <a:ext cx="5047012" cy="4133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KSBT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실제액티비티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액티비티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가격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143" y="1332378"/>
            <a:ext cx="5131789" cy="4077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MFN1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실제가격으로 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260" y="1307178"/>
            <a:ext cx="5070763" cy="4103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CON2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실제가격으로 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603" y="1312582"/>
            <a:ext cx="5058888" cy="4148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KKG0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컷오프기간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컷오프기간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0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015" y="1339917"/>
            <a:ext cx="5047012" cy="412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KKG0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컷오프기간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컷오프기간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1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605" y="1335974"/>
            <a:ext cx="5023261" cy="4099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KKAX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6028" y="1350714"/>
            <a:ext cx="5124972" cy="4067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KKAY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3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543" y="1344509"/>
            <a:ext cx="5094515" cy="4091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KKAO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4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728" y="1314711"/>
            <a:ext cx="5070762" cy="4129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KKAQ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5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260" y="1330858"/>
            <a:ext cx="5118265" cy="4130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KKS2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260" y="1318115"/>
            <a:ext cx="5082639" cy="417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KKS1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7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8135" y="1339780"/>
            <a:ext cx="5082639" cy="410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KO88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8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544" y="1343995"/>
            <a:ext cx="5070763" cy="4108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CO88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9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078" y="1338836"/>
            <a:ext cx="5070763" cy="4122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CKMLCP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실제원가계산 자재원장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원가계산 실행편집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0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011" y="1343478"/>
            <a:ext cx="5058888" cy="4117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CKM3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실제원가계산 자재원장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자재가격분석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1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544" y="1329584"/>
            <a:ext cx="5058888" cy="412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CKMVFM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실제원가계산 자재원장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값흐름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모니터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2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543" y="1343113"/>
            <a:ext cx="5058889" cy="4075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FB50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실제원가계산 자재원장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기타결산전기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FI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GL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3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8136" y="1336042"/>
            <a:ext cx="5094514" cy="4099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ZCOE0220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실제원가계산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자재원장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기타결산전기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실적매출원가 손익센터 대체 기표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(FI)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6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999" y="1329255"/>
            <a:ext cx="5057775" cy="4089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ZCOE0220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실제원가계산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자재원장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기타결산전기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실적매출원가 손익센터 대체 기표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(FI)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7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5" y="1322908"/>
            <a:ext cx="5057775" cy="4095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ZCOR0050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원가차이분석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제품별 표준대비 실제원가차이 리포트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8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999" y="1343016"/>
            <a:ext cx="5057775" cy="4058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ZCOR0060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원가차이분석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제품별 원가차이 상세리포트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9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591" y="1344358"/>
            <a:ext cx="5048250" cy="4065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관리회계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smtClean="0">
                          <a:latin typeface="맑은 고딕"/>
                        </a:rPr>
                        <a:t> ZCOE0110</a:t>
                      </a:r>
                      <a:endParaRPr lang="en-US" sz="1000" b="0" i="0" u="none" strike="noStrike" dirty="0">
                        <a:latin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실제원가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수불부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기준설정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수불 대상 자재유형 지정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80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892" y="1325023"/>
            <a:ext cx="5067300" cy="4085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52381" y="2770498"/>
            <a:ext cx="44454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latin typeface="Constantia" pitchFamily="18" charset="0"/>
                <a:ea typeface="맑은 고딕" pitchFamily="50" charset="-127"/>
              </a:rPr>
              <a:t>End of Document</a:t>
            </a:r>
            <a:endParaRPr lang="en-US" sz="4000" b="1" dirty="0">
              <a:latin typeface="Constantia" pitchFamily="18" charset="0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3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4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2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.xml><?xml version="1.0" encoding="utf-8"?>
<a:theme xmlns:a="http://schemas.openxmlformats.org/drawingml/2006/main" name="5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.xml><?xml version="1.0" encoding="utf-8"?>
<a:theme xmlns:a="http://schemas.openxmlformats.org/drawingml/2006/main" name="6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13862</TotalTime>
  <Words>5108</Words>
  <Application>Microsoft Office PowerPoint</Application>
  <PresentationFormat>A4 용지(210x297mm)</PresentationFormat>
  <Paragraphs>1236</Paragraphs>
  <Slides>90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7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90</vt:i4>
      </vt:variant>
    </vt:vector>
  </HeadingPairs>
  <TitlesOfParts>
    <vt:vector size="98" baseType="lpstr">
      <vt:lpstr>Office Theme</vt:lpstr>
      <vt:lpstr>1_Office Theme</vt:lpstr>
      <vt:lpstr>3_Office Theme</vt:lpstr>
      <vt:lpstr>4_Office Theme</vt:lpstr>
      <vt:lpstr>2_Office Theme</vt:lpstr>
      <vt:lpstr>5_Office Theme</vt:lpstr>
      <vt:lpstr>6_Office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  <vt:lpstr>슬라이드 54</vt:lpstr>
      <vt:lpstr>슬라이드 55</vt:lpstr>
      <vt:lpstr>슬라이드 56</vt:lpstr>
      <vt:lpstr>슬라이드 57</vt:lpstr>
      <vt:lpstr>슬라이드 58</vt:lpstr>
      <vt:lpstr>슬라이드 59</vt:lpstr>
      <vt:lpstr>슬라이드 60</vt:lpstr>
      <vt:lpstr>슬라이드 61</vt:lpstr>
      <vt:lpstr>슬라이드 62</vt:lpstr>
      <vt:lpstr>슬라이드 63</vt:lpstr>
      <vt:lpstr>슬라이드 64</vt:lpstr>
      <vt:lpstr>슬라이드 65</vt:lpstr>
      <vt:lpstr>슬라이드 66</vt:lpstr>
      <vt:lpstr>슬라이드 67</vt:lpstr>
      <vt:lpstr>슬라이드 68</vt:lpstr>
      <vt:lpstr>슬라이드 69</vt:lpstr>
      <vt:lpstr>슬라이드 70</vt:lpstr>
      <vt:lpstr>슬라이드 71</vt:lpstr>
      <vt:lpstr>슬라이드 72</vt:lpstr>
      <vt:lpstr>슬라이드 73</vt:lpstr>
      <vt:lpstr>슬라이드 74</vt:lpstr>
      <vt:lpstr>슬라이드 75</vt:lpstr>
      <vt:lpstr>슬라이드 76</vt:lpstr>
      <vt:lpstr>슬라이드 77</vt:lpstr>
      <vt:lpstr>슬라이드 78</vt:lpstr>
      <vt:lpstr>슬라이드 79</vt:lpstr>
      <vt:lpstr>슬라이드 80</vt:lpstr>
      <vt:lpstr>슬라이드 81</vt:lpstr>
      <vt:lpstr>슬라이드 82</vt:lpstr>
      <vt:lpstr>슬라이드 83</vt:lpstr>
      <vt:lpstr>슬라이드 84</vt:lpstr>
      <vt:lpstr>슬라이드 85</vt:lpstr>
      <vt:lpstr>슬라이드 86</vt:lpstr>
      <vt:lpstr>슬라이드 87</vt:lpstr>
      <vt:lpstr>슬라이드 88</vt:lpstr>
      <vt:lpstr>슬라이드 89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641</cp:revision>
  <cp:lastPrinted>2006-08-30T13:33:06Z</cp:lastPrinted>
  <dcterms:created xsi:type="dcterms:W3CDTF">2008-05-17T00:48:54Z</dcterms:created>
  <dcterms:modified xsi:type="dcterms:W3CDTF">2013-03-30T08:15:58Z</dcterms:modified>
</cp:coreProperties>
</file>