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57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클릭하여 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ABCEA-B1FD-48FD-9122-EB2CC72374DB}" type="datetimeFigureOut">
              <a:rPr lang="ko-KR" altLang="en-US" smtClean="0"/>
              <a:t>2021-01-05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9ED31A-EB5D-4A05-BF99-31DC8645DAE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284998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ABCEA-B1FD-48FD-9122-EB2CC72374DB}" type="datetimeFigureOut">
              <a:rPr lang="ko-KR" altLang="en-US" smtClean="0"/>
              <a:t>2021-01-05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9ED31A-EB5D-4A05-BF99-31DC8645DAE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005898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ABCEA-B1FD-48FD-9122-EB2CC72374DB}" type="datetimeFigureOut">
              <a:rPr lang="ko-KR" altLang="en-US" smtClean="0"/>
              <a:t>2021-01-05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9ED31A-EB5D-4A05-BF99-31DC8645DAE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041465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ABCEA-B1FD-48FD-9122-EB2CC72374DB}" type="datetimeFigureOut">
              <a:rPr lang="ko-KR" altLang="en-US" smtClean="0"/>
              <a:t>2021-01-05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9ED31A-EB5D-4A05-BF99-31DC8645DAE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878176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ABCEA-B1FD-48FD-9122-EB2CC72374DB}" type="datetimeFigureOut">
              <a:rPr lang="ko-KR" altLang="en-US" smtClean="0"/>
              <a:t>2021-01-05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9ED31A-EB5D-4A05-BF99-31DC8645DAE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525432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ABCEA-B1FD-48FD-9122-EB2CC72374DB}" type="datetimeFigureOut">
              <a:rPr lang="ko-KR" altLang="en-US" smtClean="0"/>
              <a:t>2021-01-05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9ED31A-EB5D-4A05-BF99-31DC8645DAE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316199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ABCEA-B1FD-48FD-9122-EB2CC72374DB}" type="datetimeFigureOut">
              <a:rPr lang="ko-KR" altLang="en-US" smtClean="0"/>
              <a:t>2021-01-05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9ED31A-EB5D-4A05-BF99-31DC8645DAE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206312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ABCEA-B1FD-48FD-9122-EB2CC72374DB}" type="datetimeFigureOut">
              <a:rPr lang="ko-KR" altLang="en-US" smtClean="0"/>
              <a:t>2021-01-05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9ED31A-EB5D-4A05-BF99-31DC8645DAE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434408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ABCEA-B1FD-48FD-9122-EB2CC72374DB}" type="datetimeFigureOut">
              <a:rPr lang="ko-KR" altLang="en-US" smtClean="0"/>
              <a:t>2021-01-05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9ED31A-EB5D-4A05-BF99-31DC8645DAE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981319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ABCEA-B1FD-48FD-9122-EB2CC72374DB}" type="datetimeFigureOut">
              <a:rPr lang="ko-KR" altLang="en-US" smtClean="0"/>
              <a:t>2021-01-05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9ED31A-EB5D-4A05-BF99-31DC8645DAE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553815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ABCEA-B1FD-48FD-9122-EB2CC72374DB}" type="datetimeFigureOut">
              <a:rPr lang="ko-KR" altLang="en-US" smtClean="0"/>
              <a:t>2021-01-05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9ED31A-EB5D-4A05-BF99-31DC8645DAE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450035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6ABCEA-B1FD-48FD-9122-EB2CC72374DB}" type="datetimeFigureOut">
              <a:rPr lang="ko-KR" altLang="en-US" smtClean="0"/>
              <a:t>2021-01-05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9ED31A-EB5D-4A05-BF99-31DC8645DAE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843132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wm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93189916"/>
              </p:ext>
            </p:extLst>
          </p:nvPr>
        </p:nvGraphicFramePr>
        <p:xfrm>
          <a:off x="276499" y="2352536"/>
          <a:ext cx="10313125" cy="399871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4918">
                  <a:extLst>
                    <a:ext uri="{9D8B030D-6E8A-4147-A177-3AD203B41FA5}">
                      <a16:colId xmlns:a16="http://schemas.microsoft.com/office/drawing/2014/main" val="2567320739"/>
                    </a:ext>
                  </a:extLst>
                </a:gridCol>
                <a:gridCol w="788225">
                  <a:extLst>
                    <a:ext uri="{9D8B030D-6E8A-4147-A177-3AD203B41FA5}">
                      <a16:colId xmlns:a16="http://schemas.microsoft.com/office/drawing/2014/main" val="1069636812"/>
                    </a:ext>
                  </a:extLst>
                </a:gridCol>
                <a:gridCol w="916613">
                  <a:extLst>
                    <a:ext uri="{9D8B030D-6E8A-4147-A177-3AD203B41FA5}">
                      <a16:colId xmlns:a16="http://schemas.microsoft.com/office/drawing/2014/main" val="2561975354"/>
                    </a:ext>
                  </a:extLst>
                </a:gridCol>
                <a:gridCol w="1048891">
                  <a:extLst>
                    <a:ext uri="{9D8B030D-6E8A-4147-A177-3AD203B41FA5}">
                      <a16:colId xmlns:a16="http://schemas.microsoft.com/office/drawing/2014/main" val="1635031457"/>
                    </a:ext>
                  </a:extLst>
                </a:gridCol>
                <a:gridCol w="1056672">
                  <a:extLst>
                    <a:ext uri="{9D8B030D-6E8A-4147-A177-3AD203B41FA5}">
                      <a16:colId xmlns:a16="http://schemas.microsoft.com/office/drawing/2014/main" val="3590955425"/>
                    </a:ext>
                  </a:extLst>
                </a:gridCol>
                <a:gridCol w="1130593">
                  <a:extLst>
                    <a:ext uri="{9D8B030D-6E8A-4147-A177-3AD203B41FA5}">
                      <a16:colId xmlns:a16="http://schemas.microsoft.com/office/drawing/2014/main" val="1726559379"/>
                    </a:ext>
                  </a:extLst>
                </a:gridCol>
                <a:gridCol w="766826">
                  <a:extLst>
                    <a:ext uri="{9D8B030D-6E8A-4147-A177-3AD203B41FA5}">
                      <a16:colId xmlns:a16="http://schemas.microsoft.com/office/drawing/2014/main" val="3936496111"/>
                    </a:ext>
                  </a:extLst>
                </a:gridCol>
                <a:gridCol w="747375">
                  <a:extLst>
                    <a:ext uri="{9D8B030D-6E8A-4147-A177-3AD203B41FA5}">
                      <a16:colId xmlns:a16="http://schemas.microsoft.com/office/drawing/2014/main" val="1741968152"/>
                    </a:ext>
                  </a:extLst>
                </a:gridCol>
                <a:gridCol w="737648">
                  <a:extLst>
                    <a:ext uri="{9D8B030D-6E8A-4147-A177-3AD203B41FA5}">
                      <a16:colId xmlns:a16="http://schemas.microsoft.com/office/drawing/2014/main" val="596097448"/>
                    </a:ext>
                  </a:extLst>
                </a:gridCol>
                <a:gridCol w="778499">
                  <a:extLst>
                    <a:ext uri="{9D8B030D-6E8A-4147-A177-3AD203B41FA5}">
                      <a16:colId xmlns:a16="http://schemas.microsoft.com/office/drawing/2014/main" val="1422153525"/>
                    </a:ext>
                  </a:extLst>
                </a:gridCol>
                <a:gridCol w="627944">
                  <a:extLst>
                    <a:ext uri="{9D8B030D-6E8A-4147-A177-3AD203B41FA5}">
                      <a16:colId xmlns:a16="http://schemas.microsoft.com/office/drawing/2014/main" val="4294148969"/>
                    </a:ext>
                  </a:extLst>
                </a:gridCol>
                <a:gridCol w="1118921">
                  <a:extLst>
                    <a:ext uri="{9D8B030D-6E8A-4147-A177-3AD203B41FA5}">
                      <a16:colId xmlns:a16="http://schemas.microsoft.com/office/drawing/2014/main" val="3113897171"/>
                    </a:ext>
                  </a:extLst>
                </a:gridCol>
              </a:tblGrid>
              <a:tr h="283585">
                <a:tc row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1200" smtClean="0">
                          <a:solidFill>
                            <a:schemeClr val="bg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구분</a:t>
                      </a:r>
                      <a:endParaRPr lang="ko-KR" altLang="en-US" sz="1200">
                        <a:solidFill>
                          <a:schemeClr val="bg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bg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Mode</a:t>
                      </a:r>
                      <a:endParaRPr lang="ko-KR" altLang="en-US" sz="1200">
                        <a:solidFill>
                          <a:schemeClr val="bg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1200" smtClean="0">
                          <a:solidFill>
                            <a:schemeClr val="bg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일자</a:t>
                      </a:r>
                      <a:endParaRPr lang="ko-KR" altLang="en-US" sz="1200">
                        <a:solidFill>
                          <a:schemeClr val="bg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 rowSpan="2"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smtClean="0">
                          <a:solidFill>
                            <a:schemeClr val="bg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시간</a:t>
                      </a:r>
                      <a:endParaRPr lang="ko-KR" altLang="en-US" sz="1200">
                        <a:solidFill>
                          <a:schemeClr val="bg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pPr algn="ctr" latinLnBrk="1"/>
                      <a:endParaRPr lang="ko-KR" altLang="en-US" sz="1200">
                        <a:solidFill>
                          <a:schemeClr val="bg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1200" smtClean="0">
                          <a:solidFill>
                            <a:schemeClr val="bg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소요시간</a:t>
                      </a:r>
                      <a:endParaRPr lang="ko-KR" altLang="en-US" sz="1200">
                        <a:solidFill>
                          <a:schemeClr val="bg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bg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Ah</a:t>
                      </a:r>
                      <a:endParaRPr lang="ko-KR" altLang="en-US" sz="1200">
                        <a:solidFill>
                          <a:schemeClr val="bg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smtClean="0">
                          <a:solidFill>
                            <a:schemeClr val="bg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전압</a:t>
                      </a:r>
                      <a:r>
                        <a:rPr lang="en-US" altLang="ko-KR" sz="1200" smtClean="0">
                          <a:solidFill>
                            <a:schemeClr val="bg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(V)</a:t>
                      </a:r>
                      <a:endParaRPr lang="ko-KR" altLang="en-US" sz="1200">
                        <a:solidFill>
                          <a:schemeClr val="bg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>
                        <a:solidFill>
                          <a:schemeClr val="bg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smtClean="0">
                          <a:solidFill>
                            <a:schemeClr val="bg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전류</a:t>
                      </a:r>
                      <a:r>
                        <a:rPr lang="en-US" altLang="ko-KR" sz="1200" smtClean="0">
                          <a:solidFill>
                            <a:schemeClr val="bg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(A)</a:t>
                      </a:r>
                      <a:endParaRPr lang="ko-KR" altLang="en-US" sz="1200">
                        <a:solidFill>
                          <a:schemeClr val="bg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>
                        <a:solidFill>
                          <a:schemeClr val="bg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1200" smtClean="0">
                          <a:solidFill>
                            <a:schemeClr val="bg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비고</a:t>
                      </a:r>
                      <a:endParaRPr lang="ko-KR" altLang="en-US" sz="1200">
                        <a:solidFill>
                          <a:schemeClr val="bg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06738911"/>
                  </a:ext>
                </a:extLst>
              </a:tr>
              <a:tr h="7352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bg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Min</a:t>
                      </a:r>
                      <a:endParaRPr lang="ko-KR" altLang="en-US" sz="1200">
                        <a:solidFill>
                          <a:schemeClr val="bg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bg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Max</a:t>
                      </a:r>
                      <a:endParaRPr lang="ko-KR" altLang="en-US" sz="1200">
                        <a:solidFill>
                          <a:schemeClr val="bg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bg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Min</a:t>
                      </a:r>
                      <a:endParaRPr lang="ko-KR" altLang="en-US" sz="1200">
                        <a:solidFill>
                          <a:schemeClr val="bg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bg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Max</a:t>
                      </a:r>
                      <a:endParaRPr lang="ko-KR" altLang="en-US" sz="1200">
                        <a:solidFill>
                          <a:schemeClr val="bg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6136070"/>
                  </a:ext>
                </a:extLst>
              </a:tr>
              <a:tr h="32024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smtClean="0">
                          <a:solidFill>
                            <a:schemeClr val="bg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시작</a:t>
                      </a:r>
                      <a:endParaRPr lang="ko-KR" altLang="en-US" sz="1200">
                        <a:solidFill>
                          <a:schemeClr val="bg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smtClean="0">
                          <a:solidFill>
                            <a:schemeClr val="bg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종료</a:t>
                      </a:r>
                      <a:endParaRPr lang="ko-KR" altLang="en-US" sz="1200">
                        <a:solidFill>
                          <a:schemeClr val="bg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42463140"/>
                  </a:ext>
                </a:extLst>
              </a:tr>
              <a:tr h="30194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1</a:t>
                      </a:r>
                      <a:endParaRPr lang="ko-KR" altLang="en-US" sz="120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DIS</a:t>
                      </a:r>
                      <a:endParaRPr lang="ko-KR" altLang="en-US" sz="120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12/31</a:t>
                      </a:r>
                      <a:endParaRPr lang="ko-KR" altLang="en-US" sz="120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19:05:00</a:t>
                      </a:r>
                      <a:endParaRPr lang="ko-KR" altLang="en-US" sz="120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00:49:00</a:t>
                      </a:r>
                      <a:endParaRPr lang="ko-KR" altLang="en-US" sz="120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5:44:00</a:t>
                      </a:r>
                      <a:endParaRPr lang="ko-KR" altLang="en-US" sz="120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-13.4</a:t>
                      </a:r>
                      <a:endParaRPr lang="ko-KR" altLang="en-US" sz="120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12.32</a:t>
                      </a:r>
                      <a:endParaRPr lang="ko-KR" altLang="en-US" sz="1200" b="1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12.69</a:t>
                      </a:r>
                      <a:endParaRPr lang="ko-KR" altLang="en-US" sz="1200" b="1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-3.7</a:t>
                      </a:r>
                      <a:endParaRPr lang="ko-KR" altLang="en-US" sz="1200" b="1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0.1</a:t>
                      </a:r>
                      <a:endParaRPr lang="ko-KR" altLang="en-US" sz="1200" b="1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1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65904622"/>
                  </a:ext>
                </a:extLst>
              </a:tr>
              <a:tr h="30194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2</a:t>
                      </a:r>
                      <a:endParaRPr lang="ko-KR" altLang="en-US" sz="120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DIS</a:t>
                      </a:r>
                      <a:endParaRPr lang="ko-KR" altLang="en-US" sz="120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1/1</a:t>
                      </a:r>
                      <a:endParaRPr lang="ko-KR" altLang="en-US" sz="120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12:31:40</a:t>
                      </a:r>
                      <a:endParaRPr lang="ko-KR" altLang="en-US" sz="120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12:35:00</a:t>
                      </a:r>
                      <a:endParaRPr lang="ko-KR" altLang="en-US" sz="120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0:03:20</a:t>
                      </a:r>
                      <a:endParaRPr lang="ko-KR" altLang="en-US" sz="120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-0.9</a:t>
                      </a:r>
                      <a:endParaRPr lang="ko-KR" altLang="en-US" sz="120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12.07</a:t>
                      </a:r>
                      <a:endParaRPr lang="ko-KR" altLang="en-US" sz="1200" b="1" smtClean="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12.73</a:t>
                      </a:r>
                      <a:endParaRPr lang="ko-KR" altLang="en-US" sz="1200" b="1" smtClean="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-45.9</a:t>
                      </a:r>
                      <a:endParaRPr lang="ko-KR" altLang="en-US" sz="1200" b="1" smtClean="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0.5</a:t>
                      </a:r>
                      <a:endParaRPr lang="ko-KR" altLang="en-US" sz="1200" b="1" smtClean="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b="1" smtClean="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56357602"/>
                  </a:ext>
                </a:extLst>
              </a:tr>
              <a:tr h="30194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3</a:t>
                      </a:r>
                      <a:endParaRPr lang="ko-KR" altLang="en-US" sz="120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CHA</a:t>
                      </a:r>
                      <a:endParaRPr lang="ko-KR" altLang="en-US" sz="120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1/1</a:t>
                      </a:r>
                      <a:endParaRPr lang="ko-KR" altLang="en-US" sz="120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13:12:50</a:t>
                      </a:r>
                      <a:endParaRPr lang="ko-KR" altLang="en-US" sz="120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14:26:40</a:t>
                      </a:r>
                      <a:endParaRPr lang="ko-KR" altLang="en-US" sz="120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1:13:00</a:t>
                      </a:r>
                      <a:endParaRPr lang="ko-KR" altLang="en-US" sz="120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2.7</a:t>
                      </a:r>
                      <a:endParaRPr lang="ko-KR" altLang="en-US" sz="120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12.92</a:t>
                      </a:r>
                      <a:endParaRPr lang="ko-KR" altLang="en-US" sz="1200" b="1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13.75</a:t>
                      </a:r>
                      <a:endParaRPr lang="ko-KR" altLang="en-US" sz="1200" b="1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0</a:t>
                      </a:r>
                      <a:endParaRPr lang="ko-KR" altLang="en-US" sz="1200" b="1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4.9</a:t>
                      </a:r>
                      <a:endParaRPr lang="ko-KR" altLang="en-US" sz="1200" b="1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b="1" smtClean="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97195143"/>
                  </a:ext>
                </a:extLst>
              </a:tr>
              <a:tr h="30194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4</a:t>
                      </a:r>
                      <a:endParaRPr lang="ko-KR" altLang="en-US" sz="120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DIS</a:t>
                      </a:r>
                      <a:endParaRPr lang="ko-KR" altLang="en-US" sz="120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1/1</a:t>
                      </a:r>
                      <a:endParaRPr lang="ko-KR" altLang="en-US" sz="120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14:26:50</a:t>
                      </a:r>
                      <a:endParaRPr lang="ko-KR" altLang="en-US" sz="120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14:28:20</a:t>
                      </a:r>
                      <a:endParaRPr lang="ko-KR" altLang="en-US" sz="120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0:01:30</a:t>
                      </a:r>
                      <a:endParaRPr lang="ko-KR" altLang="en-US" sz="120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-0.3</a:t>
                      </a:r>
                      <a:endParaRPr lang="ko-KR" altLang="en-US" sz="120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12.67</a:t>
                      </a:r>
                      <a:endParaRPr lang="ko-KR" altLang="en-US" sz="1200" b="1" smtClean="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13.37</a:t>
                      </a:r>
                      <a:endParaRPr lang="ko-KR" altLang="en-US" sz="1200" b="1" smtClean="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-26.8</a:t>
                      </a:r>
                      <a:endParaRPr lang="ko-KR" altLang="en-US" sz="1200" b="1" smtClean="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-1.5</a:t>
                      </a:r>
                      <a:endParaRPr lang="ko-KR" altLang="en-US" sz="1200" b="1" smtClean="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b="1" smtClean="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64456331"/>
                  </a:ext>
                </a:extLst>
              </a:tr>
              <a:tr h="30194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5</a:t>
                      </a:r>
                      <a:endParaRPr lang="ko-KR" altLang="en-US" sz="120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CHA</a:t>
                      </a:r>
                      <a:endParaRPr lang="ko-KR" altLang="en-US" sz="120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1/1</a:t>
                      </a:r>
                      <a:endParaRPr lang="ko-KR" altLang="en-US" sz="120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14:28:30</a:t>
                      </a:r>
                      <a:endParaRPr lang="ko-KR" altLang="en-US" sz="120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15:40:20</a:t>
                      </a:r>
                      <a:endParaRPr lang="ko-KR" altLang="en-US" sz="120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1:11:50</a:t>
                      </a:r>
                      <a:endParaRPr lang="ko-KR" altLang="en-US" sz="120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1.18</a:t>
                      </a:r>
                      <a:endParaRPr lang="ko-KR" altLang="en-US" sz="120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12.66</a:t>
                      </a:r>
                      <a:endParaRPr lang="ko-KR" altLang="en-US" sz="1200" b="1" smtClean="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13.43</a:t>
                      </a:r>
                      <a:endParaRPr lang="ko-KR" altLang="en-US" sz="1200" b="1" smtClean="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-8.1</a:t>
                      </a:r>
                      <a:endParaRPr lang="ko-KR" altLang="en-US" sz="1200" b="1" smtClean="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-2.7</a:t>
                      </a:r>
                      <a:endParaRPr lang="ko-KR" altLang="en-US" sz="1200" b="1" smtClean="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b="1" smtClean="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98361800"/>
                  </a:ext>
                </a:extLst>
              </a:tr>
              <a:tr h="30194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6</a:t>
                      </a:r>
                      <a:endParaRPr lang="ko-KR" altLang="en-US" sz="120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DIS</a:t>
                      </a:r>
                      <a:endParaRPr lang="ko-KR" altLang="en-US" sz="120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1/1</a:t>
                      </a:r>
                      <a:endParaRPr lang="ko-KR" altLang="en-US" sz="120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15:44:00</a:t>
                      </a:r>
                      <a:endParaRPr lang="ko-KR" altLang="en-US" sz="120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20:15:50</a:t>
                      </a:r>
                      <a:endParaRPr lang="ko-KR" altLang="en-US" sz="120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4:31:50</a:t>
                      </a:r>
                      <a:endParaRPr lang="ko-KR" altLang="en-US" sz="120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-11.4</a:t>
                      </a:r>
                      <a:endParaRPr lang="ko-KR" altLang="en-US" sz="120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12.43</a:t>
                      </a:r>
                      <a:endParaRPr lang="ko-KR" altLang="en-US" sz="1200" b="1" smtClean="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13.16</a:t>
                      </a:r>
                      <a:endParaRPr lang="ko-KR" altLang="en-US" sz="1200" b="1" smtClean="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-7.5</a:t>
                      </a:r>
                      <a:endParaRPr lang="ko-KR" altLang="en-US" sz="1200" b="1" smtClean="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0</a:t>
                      </a:r>
                      <a:endParaRPr lang="ko-KR" altLang="en-US" sz="1200" b="1" smtClean="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b="1" smtClean="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04357871"/>
                  </a:ext>
                </a:extLst>
              </a:tr>
              <a:tr h="30194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7</a:t>
                      </a:r>
                      <a:endParaRPr lang="ko-KR" altLang="en-US" sz="120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CHA</a:t>
                      </a:r>
                      <a:endParaRPr lang="ko-KR" altLang="en-US" sz="120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1/1</a:t>
                      </a:r>
                      <a:endParaRPr lang="ko-KR" altLang="en-US" sz="120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20:16:00</a:t>
                      </a:r>
                      <a:endParaRPr lang="ko-KR" altLang="en-US" sz="120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22:02:50</a:t>
                      </a:r>
                      <a:endParaRPr lang="ko-KR" altLang="en-US" sz="120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1:46:50</a:t>
                      </a:r>
                      <a:endParaRPr lang="ko-KR" altLang="en-US" sz="120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15.1</a:t>
                      </a:r>
                      <a:endParaRPr lang="ko-KR" altLang="en-US" sz="120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13.00</a:t>
                      </a:r>
                      <a:endParaRPr lang="ko-KR" altLang="en-US" sz="1200" b="1" smtClean="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14.4</a:t>
                      </a:r>
                      <a:endParaRPr lang="ko-KR" altLang="en-US" sz="1200" b="1" smtClean="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0</a:t>
                      </a:r>
                      <a:endParaRPr lang="ko-KR" altLang="en-US" sz="1200" b="1" smtClean="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20.7</a:t>
                      </a:r>
                      <a:endParaRPr lang="ko-KR" altLang="en-US" sz="1200" b="1" smtClean="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발전기가동</a:t>
                      </a:r>
                      <a:endParaRPr lang="ko-KR" altLang="en-US" sz="1200" b="1" smtClean="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13945604"/>
                  </a:ext>
                </a:extLst>
              </a:tr>
              <a:tr h="30194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8</a:t>
                      </a:r>
                      <a:endParaRPr lang="ko-KR" altLang="en-US" sz="120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DIS</a:t>
                      </a:r>
                      <a:endParaRPr lang="ko-KR" altLang="en-US" sz="120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1/1~1/2</a:t>
                      </a:r>
                      <a:endParaRPr lang="ko-KR" altLang="en-US" sz="120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22:03:00</a:t>
                      </a:r>
                      <a:endParaRPr lang="ko-KR" altLang="en-US" sz="120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10:15:30</a:t>
                      </a:r>
                      <a:endParaRPr lang="ko-KR" altLang="en-US" sz="120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12:12:30</a:t>
                      </a:r>
                      <a:endParaRPr lang="ko-KR" altLang="en-US" sz="120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-24.7</a:t>
                      </a:r>
                      <a:endParaRPr lang="ko-KR" altLang="en-US" sz="120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12.51</a:t>
                      </a:r>
                      <a:endParaRPr lang="ko-KR" altLang="en-US" sz="1200" b="1" smtClean="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13.49</a:t>
                      </a:r>
                      <a:endParaRPr lang="ko-KR" altLang="en-US" sz="1200" b="1" smtClean="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-6</a:t>
                      </a:r>
                      <a:endParaRPr lang="ko-KR" altLang="en-US" sz="1200" b="1" smtClean="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-0.6</a:t>
                      </a:r>
                      <a:endParaRPr lang="ko-KR" altLang="en-US" sz="1200" b="1" smtClean="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b="1" smtClean="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23221964"/>
                  </a:ext>
                </a:extLst>
              </a:tr>
              <a:tr h="30194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9</a:t>
                      </a:r>
                      <a:endParaRPr lang="ko-KR" altLang="en-US" sz="120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CHA</a:t>
                      </a:r>
                      <a:endParaRPr lang="ko-KR" altLang="en-US" sz="120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1/2</a:t>
                      </a:r>
                      <a:endParaRPr lang="ko-KR" altLang="en-US" sz="120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10:17:40</a:t>
                      </a:r>
                      <a:endParaRPr lang="ko-KR" altLang="en-US" sz="120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16:13:20</a:t>
                      </a:r>
                      <a:endParaRPr lang="ko-KR" altLang="en-US" sz="120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5:55:40</a:t>
                      </a:r>
                      <a:endParaRPr lang="ko-KR" altLang="en-US" sz="120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7.55</a:t>
                      </a:r>
                      <a:endParaRPr lang="ko-KR" altLang="en-US" sz="120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12.50</a:t>
                      </a:r>
                      <a:endParaRPr lang="ko-KR" altLang="en-US" sz="1200" b="1" smtClean="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13.31</a:t>
                      </a:r>
                      <a:endParaRPr lang="ko-KR" altLang="en-US" sz="1200" b="1" smtClean="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-4.4</a:t>
                      </a:r>
                      <a:endParaRPr lang="ko-KR" altLang="en-US" sz="1200" b="1" smtClean="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4.4</a:t>
                      </a:r>
                      <a:endParaRPr lang="ko-KR" altLang="en-US" sz="1200" b="1" smtClean="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b="1" smtClean="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77168199"/>
                  </a:ext>
                </a:extLst>
              </a:tr>
              <a:tr h="30194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10</a:t>
                      </a:r>
                      <a:endParaRPr lang="ko-KR" altLang="en-US" sz="120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CHA</a:t>
                      </a:r>
                      <a:endParaRPr lang="ko-KR" altLang="en-US" sz="120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1/3</a:t>
                      </a:r>
                      <a:endParaRPr lang="ko-KR" altLang="en-US" sz="120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08:32:00</a:t>
                      </a:r>
                      <a:endParaRPr lang="ko-KR" altLang="en-US" sz="120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16:29:00</a:t>
                      </a:r>
                      <a:endParaRPr lang="ko-KR" altLang="en-US" sz="120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7:57:00</a:t>
                      </a:r>
                      <a:endParaRPr lang="ko-KR" altLang="en-US" sz="120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13.8</a:t>
                      </a:r>
                      <a:endParaRPr lang="ko-KR" altLang="en-US" sz="120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12.95</a:t>
                      </a:r>
                      <a:endParaRPr lang="ko-KR" altLang="en-US" sz="1200" b="1" smtClean="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13.73</a:t>
                      </a:r>
                      <a:endParaRPr lang="ko-KR" altLang="en-US" sz="1200" b="1" smtClean="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0.3</a:t>
                      </a:r>
                      <a:endParaRPr lang="ko-KR" altLang="en-US" sz="1200" b="1" smtClean="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3.3</a:t>
                      </a:r>
                      <a:endParaRPr lang="ko-KR" altLang="en-US" sz="1200" b="1" smtClean="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b="1" smtClean="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25863474"/>
                  </a:ext>
                </a:extLst>
              </a:tr>
              <a:tr h="30194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11</a:t>
                      </a:r>
                      <a:endParaRPr lang="ko-KR" altLang="en-US" sz="120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CHA</a:t>
                      </a:r>
                      <a:endParaRPr lang="ko-KR" altLang="en-US" sz="120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1/4</a:t>
                      </a:r>
                      <a:endParaRPr lang="ko-KR" altLang="en-US" sz="120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08:48:50</a:t>
                      </a:r>
                      <a:endParaRPr lang="ko-KR" altLang="en-US" sz="120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13:34:50</a:t>
                      </a:r>
                      <a:endParaRPr lang="ko-KR" altLang="en-US" sz="120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4:46:00</a:t>
                      </a:r>
                      <a:endParaRPr lang="ko-KR" altLang="en-US" sz="120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9.4</a:t>
                      </a:r>
                      <a:endParaRPr lang="ko-KR" altLang="en-US" sz="120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13.21</a:t>
                      </a:r>
                      <a:endParaRPr lang="ko-KR" altLang="en-US" sz="1200" b="1" smtClean="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14.4</a:t>
                      </a:r>
                      <a:endParaRPr lang="ko-KR" altLang="en-US" sz="1200" b="1" smtClean="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0.4</a:t>
                      </a:r>
                      <a:endParaRPr lang="ko-KR" altLang="en-US" sz="1200" b="1" smtClean="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2.9</a:t>
                      </a:r>
                      <a:endParaRPr lang="ko-KR" altLang="en-US" sz="1200" b="1" smtClean="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중간차단</a:t>
                      </a:r>
                      <a:endParaRPr lang="ko-KR" altLang="en-US" sz="1200" b="1" smtClean="0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19391094"/>
                  </a:ext>
                </a:extLst>
              </a:tr>
            </a:tbl>
          </a:graphicData>
        </a:graphic>
      </p:graphicFrame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13617356"/>
              </p:ext>
            </p:extLst>
          </p:nvPr>
        </p:nvGraphicFramePr>
        <p:xfrm>
          <a:off x="276499" y="1227816"/>
          <a:ext cx="8640769" cy="1097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92564">
                  <a:extLst>
                    <a:ext uri="{9D8B030D-6E8A-4147-A177-3AD203B41FA5}">
                      <a16:colId xmlns:a16="http://schemas.microsoft.com/office/drawing/2014/main" val="2466248727"/>
                    </a:ext>
                  </a:extLst>
                </a:gridCol>
                <a:gridCol w="841101">
                  <a:extLst>
                    <a:ext uri="{9D8B030D-6E8A-4147-A177-3AD203B41FA5}">
                      <a16:colId xmlns:a16="http://schemas.microsoft.com/office/drawing/2014/main" val="2494162179"/>
                    </a:ext>
                  </a:extLst>
                </a:gridCol>
                <a:gridCol w="841101">
                  <a:extLst>
                    <a:ext uri="{9D8B030D-6E8A-4147-A177-3AD203B41FA5}">
                      <a16:colId xmlns:a16="http://schemas.microsoft.com/office/drawing/2014/main" val="3082321156"/>
                    </a:ext>
                  </a:extLst>
                </a:gridCol>
                <a:gridCol w="1028009">
                  <a:extLst>
                    <a:ext uri="{9D8B030D-6E8A-4147-A177-3AD203B41FA5}">
                      <a16:colId xmlns:a16="http://schemas.microsoft.com/office/drawing/2014/main" val="3089432486"/>
                    </a:ext>
                  </a:extLst>
                </a:gridCol>
                <a:gridCol w="841101">
                  <a:extLst>
                    <a:ext uri="{9D8B030D-6E8A-4147-A177-3AD203B41FA5}">
                      <a16:colId xmlns:a16="http://schemas.microsoft.com/office/drawing/2014/main" val="4164324285"/>
                    </a:ext>
                  </a:extLst>
                </a:gridCol>
                <a:gridCol w="841101">
                  <a:extLst>
                    <a:ext uri="{9D8B030D-6E8A-4147-A177-3AD203B41FA5}">
                      <a16:colId xmlns:a16="http://schemas.microsoft.com/office/drawing/2014/main" val="1734173115"/>
                    </a:ext>
                  </a:extLst>
                </a:gridCol>
                <a:gridCol w="1065530">
                  <a:extLst>
                    <a:ext uri="{9D8B030D-6E8A-4147-A177-3AD203B41FA5}">
                      <a16:colId xmlns:a16="http://schemas.microsoft.com/office/drawing/2014/main" val="3491199561"/>
                    </a:ext>
                  </a:extLst>
                </a:gridCol>
                <a:gridCol w="2090262">
                  <a:extLst>
                    <a:ext uri="{9D8B030D-6E8A-4147-A177-3AD203B41FA5}">
                      <a16:colId xmlns:a16="http://schemas.microsoft.com/office/drawing/2014/main" val="2474317761"/>
                    </a:ext>
                  </a:extLst>
                </a:gridCol>
              </a:tblGrid>
              <a:tr h="201849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smtClean="0">
                          <a:solidFill>
                            <a:schemeClr val="bg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구분</a:t>
                      </a:r>
                      <a:endParaRPr lang="ko-KR" altLang="en-US" sz="1200" b="1">
                        <a:solidFill>
                          <a:schemeClr val="bg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smtClean="0">
                          <a:solidFill>
                            <a:schemeClr val="bg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횟수</a:t>
                      </a:r>
                      <a:endParaRPr lang="ko-KR" altLang="en-US" sz="1200" b="1">
                        <a:solidFill>
                          <a:schemeClr val="bg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smtClean="0">
                          <a:solidFill>
                            <a:schemeClr val="bg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Ah</a:t>
                      </a:r>
                      <a:endParaRPr lang="ko-KR" altLang="en-US" sz="1200" b="1">
                        <a:solidFill>
                          <a:schemeClr val="bg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smtClean="0">
                          <a:solidFill>
                            <a:schemeClr val="bg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전압</a:t>
                      </a:r>
                      <a:r>
                        <a:rPr lang="en-US" altLang="ko-KR" sz="1200" smtClean="0">
                          <a:solidFill>
                            <a:schemeClr val="bg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(V)</a:t>
                      </a:r>
                      <a:endParaRPr lang="ko-KR" altLang="en-US" sz="1200">
                        <a:solidFill>
                          <a:schemeClr val="bg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>
                        <a:solidFill>
                          <a:schemeClr val="bg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smtClean="0">
                          <a:solidFill>
                            <a:schemeClr val="bg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전류</a:t>
                      </a:r>
                      <a:r>
                        <a:rPr lang="en-US" altLang="ko-KR" sz="1200" smtClean="0">
                          <a:solidFill>
                            <a:schemeClr val="bg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(A)</a:t>
                      </a:r>
                      <a:endParaRPr lang="ko-KR" altLang="en-US" sz="1200">
                        <a:solidFill>
                          <a:schemeClr val="bg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>
                        <a:solidFill>
                          <a:schemeClr val="bg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smtClean="0">
                          <a:solidFill>
                            <a:schemeClr val="bg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비고</a:t>
                      </a:r>
                      <a:endParaRPr lang="ko-KR" altLang="en-US" sz="1200" b="1">
                        <a:solidFill>
                          <a:schemeClr val="bg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87139711"/>
                  </a:ext>
                </a:extLst>
              </a:tr>
              <a:tr h="20184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smtClean="0">
                          <a:solidFill>
                            <a:schemeClr val="bg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Min</a:t>
                      </a:r>
                      <a:endParaRPr lang="ko-KR" altLang="en-US" sz="1200" b="1">
                        <a:solidFill>
                          <a:schemeClr val="bg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smtClean="0">
                          <a:solidFill>
                            <a:schemeClr val="bg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Max</a:t>
                      </a:r>
                      <a:endParaRPr lang="ko-KR" altLang="en-US" sz="1200" b="1">
                        <a:solidFill>
                          <a:schemeClr val="bg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smtClean="0">
                          <a:solidFill>
                            <a:schemeClr val="bg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Min</a:t>
                      </a:r>
                      <a:endParaRPr lang="ko-KR" altLang="en-US" sz="1200" b="1">
                        <a:solidFill>
                          <a:schemeClr val="bg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smtClean="0">
                          <a:solidFill>
                            <a:schemeClr val="bg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Max</a:t>
                      </a:r>
                      <a:endParaRPr lang="ko-KR" altLang="en-US" sz="1200" b="1">
                        <a:solidFill>
                          <a:schemeClr val="bg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10926937"/>
                  </a:ext>
                </a:extLst>
              </a:tr>
              <a:tr h="272415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CHA</a:t>
                      </a:r>
                      <a:endParaRPr lang="ko-KR" altLang="en-US" sz="1200" b="1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6</a:t>
                      </a:r>
                      <a:endParaRPr lang="ko-KR" altLang="en-US" sz="1200" b="1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49.73</a:t>
                      </a:r>
                      <a:endParaRPr lang="ko-KR" altLang="en-US" sz="1200" b="1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12.50</a:t>
                      </a:r>
                      <a:endParaRPr lang="ko-KR" altLang="en-US" sz="1200" b="1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14.4</a:t>
                      </a:r>
                      <a:endParaRPr lang="ko-KR" altLang="en-US" sz="1200" b="1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0</a:t>
                      </a:r>
                      <a:endParaRPr lang="ko-KR" altLang="en-US" sz="1200" b="1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20.7(</a:t>
                      </a:r>
                      <a:r>
                        <a:rPr lang="ko-KR" altLang="en-US" sz="1200" b="1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발전기</a:t>
                      </a:r>
                      <a:r>
                        <a:rPr lang="en-US" altLang="ko-KR" sz="1200" b="1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)</a:t>
                      </a:r>
                      <a:endParaRPr lang="ko-KR" altLang="en-US" sz="1200" b="1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태양광충전 </a:t>
                      </a:r>
                      <a:r>
                        <a:rPr lang="en-US" altLang="ko-KR" sz="1200" b="1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Max 4.9A</a:t>
                      </a:r>
                      <a:r>
                        <a:rPr lang="en-US" altLang="ko-KR" sz="1200" b="1" baseline="0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 </a:t>
                      </a:r>
                      <a:endParaRPr lang="ko-KR" altLang="en-US" sz="1200" b="1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30311448"/>
                  </a:ext>
                </a:extLst>
              </a:tr>
              <a:tr h="22096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DIS</a:t>
                      </a:r>
                      <a:endParaRPr lang="ko-KR" altLang="en-US" sz="1200" b="1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5</a:t>
                      </a:r>
                      <a:endParaRPr lang="ko-KR" altLang="en-US" sz="1200" b="1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50.7</a:t>
                      </a:r>
                      <a:endParaRPr lang="ko-KR" altLang="en-US" sz="1200" b="1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12.07</a:t>
                      </a:r>
                      <a:endParaRPr lang="ko-KR" altLang="en-US" sz="1200" b="1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13.49</a:t>
                      </a:r>
                      <a:endParaRPr lang="ko-KR" altLang="en-US" sz="1200" b="1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-45.9</a:t>
                      </a:r>
                      <a:endParaRPr lang="ko-KR" altLang="en-US" sz="1200" b="1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smtClean="0">
                          <a:solidFill>
                            <a:schemeClr val="tx1"/>
                          </a:solidFill>
                          <a:latin typeface="세방고딕 Bold" panose="00000800000000000000" pitchFamily="2" charset="-127"/>
                          <a:ea typeface="세방고딕 Bold" panose="00000800000000000000" pitchFamily="2" charset="-127"/>
                        </a:rPr>
                        <a:t>-0.6</a:t>
                      </a:r>
                      <a:endParaRPr lang="ko-KR" altLang="en-US" sz="1200" b="1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1">
                        <a:solidFill>
                          <a:schemeClr val="tx1"/>
                        </a:solidFill>
                        <a:latin typeface="세방고딕 Bold" panose="00000800000000000000" pitchFamily="2" charset="-127"/>
                        <a:ea typeface="세방고딕 Bold" panose="000008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9347497"/>
                  </a:ext>
                </a:extLst>
              </a:tr>
            </a:tbl>
          </a:graphicData>
        </a:graphic>
      </p:graphicFrame>
      <p:cxnSp>
        <p:nvCxnSpPr>
          <p:cNvPr id="3" name="직선 연결선 2"/>
          <p:cNvCxnSpPr/>
          <p:nvPr/>
        </p:nvCxnSpPr>
        <p:spPr>
          <a:xfrm>
            <a:off x="0" y="583474"/>
            <a:ext cx="12192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0" y="129256"/>
            <a:ext cx="63594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mtClean="0">
                <a:latin typeface="세방고딕 Bold" panose="00000800000000000000" pitchFamily="2" charset="-127"/>
                <a:ea typeface="세방고딕 Bold" panose="00000800000000000000" pitchFamily="2" charset="-127"/>
              </a:rPr>
              <a:t>목포 카라반 </a:t>
            </a:r>
            <a:r>
              <a:rPr lang="en-US" altLang="ko-KR" smtClean="0">
                <a:latin typeface="세방고딕 Bold" panose="00000800000000000000" pitchFamily="2" charset="-127"/>
                <a:ea typeface="세방고딕 Bold" panose="00000800000000000000" pitchFamily="2" charset="-127"/>
              </a:rPr>
              <a:t>RP250 </a:t>
            </a:r>
            <a:r>
              <a:rPr lang="ko-KR" altLang="en-US" smtClean="0">
                <a:latin typeface="세방고딕 Bold" panose="00000800000000000000" pitchFamily="2" charset="-127"/>
                <a:ea typeface="세방고딕 Bold" panose="00000800000000000000" pitchFamily="2" charset="-127"/>
              </a:rPr>
              <a:t>충방전패턴 확인자료 </a:t>
            </a:r>
            <a:r>
              <a:rPr lang="en-US" altLang="ko-KR" smtClean="0">
                <a:latin typeface="세방고딕 Bold" panose="00000800000000000000" pitchFamily="2" charset="-127"/>
                <a:ea typeface="세방고딕 Bold" panose="00000800000000000000" pitchFamily="2" charset="-127"/>
              </a:rPr>
              <a:t>[’20.12.31~’21.01.04]</a:t>
            </a:r>
            <a:endParaRPr lang="en-US" altLang="ko-KR">
              <a:latin typeface="세방고딕 Bold" panose="00000800000000000000" pitchFamily="2" charset="-127"/>
              <a:ea typeface="세방고딕 Bold" panose="00000800000000000000" pitchFamily="2" charset="-127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9187" y="522511"/>
            <a:ext cx="3100529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400" smtClean="0">
                <a:latin typeface="세방고딕 Bold" panose="00000800000000000000" pitchFamily="2" charset="-127"/>
                <a:ea typeface="세방고딕 Bold" panose="00000800000000000000" pitchFamily="2" charset="-127"/>
              </a:rPr>
              <a:t>1. ’20.12.29</a:t>
            </a:r>
            <a:r>
              <a:rPr lang="ko-KR" altLang="en-US" sz="1400" smtClean="0">
                <a:latin typeface="세방고딕 Bold" panose="00000800000000000000" pitchFamily="2" charset="-127"/>
                <a:ea typeface="세방고딕 Bold" panose="00000800000000000000" pitchFamily="2" charset="-127"/>
              </a:rPr>
              <a:t>일 </a:t>
            </a:r>
            <a:r>
              <a:rPr lang="en-US" altLang="ko-KR" sz="1400" smtClean="0">
                <a:latin typeface="세방고딕 Bold" panose="00000800000000000000" pitchFamily="2" charset="-127"/>
                <a:ea typeface="세방고딕 Bold" panose="00000800000000000000" pitchFamily="2" charset="-127"/>
              </a:rPr>
              <a:t>RP250 Test </a:t>
            </a:r>
            <a:r>
              <a:rPr lang="ko-KR" altLang="en-US" sz="1400" smtClean="0">
                <a:latin typeface="세방고딕 Bold" panose="00000800000000000000" pitchFamily="2" charset="-127"/>
                <a:ea typeface="세방고딕 Bold" panose="00000800000000000000" pitchFamily="2" charset="-127"/>
              </a:rPr>
              <a:t>제품 장착</a:t>
            </a:r>
            <a:endParaRPr lang="en-US" altLang="ko-KR" sz="1400">
              <a:latin typeface="세방고딕 Bold" panose="00000800000000000000" pitchFamily="2" charset="-127"/>
              <a:ea typeface="세방고딕 Bold" panose="00000800000000000000" pitchFamily="2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smtClean="0">
                <a:latin typeface="세방고딕 Bold" panose="00000800000000000000" pitchFamily="2" charset="-127"/>
                <a:ea typeface="세방고딕 Bold" panose="00000800000000000000" pitchFamily="2" charset="-127"/>
              </a:rPr>
              <a:t>2. </a:t>
            </a:r>
            <a:r>
              <a:rPr lang="ko-KR" altLang="en-US" sz="1400" smtClean="0">
                <a:latin typeface="세방고딕 Bold" panose="00000800000000000000" pitchFamily="2" charset="-127"/>
                <a:ea typeface="세방고딕 Bold" panose="00000800000000000000" pitchFamily="2" charset="-127"/>
              </a:rPr>
              <a:t>캠핑기간 </a:t>
            </a:r>
            <a:r>
              <a:rPr lang="en-US" altLang="ko-KR" sz="1400" smtClean="0">
                <a:latin typeface="세방고딕 Bold" panose="00000800000000000000" pitchFamily="2" charset="-127"/>
                <a:ea typeface="세방고딕 Bold" panose="00000800000000000000" pitchFamily="2" charset="-127"/>
              </a:rPr>
              <a:t>: ‘20.12.31~’21.01.02</a:t>
            </a:r>
            <a:endParaRPr lang="ko-KR" altLang="en-US" sz="1400">
              <a:latin typeface="세방고딕 Bold" panose="00000800000000000000" pitchFamily="2" charset="-127"/>
              <a:ea typeface="세방고딕 Bold" panose="00000800000000000000" pitchFamily="2" charset="-127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98121" y="6351254"/>
            <a:ext cx="835356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smtClean="0">
                <a:latin typeface="세방고딕 Bold" panose="00000800000000000000" pitchFamily="2" charset="-127"/>
                <a:ea typeface="세방고딕 Bold" panose="00000800000000000000" pitchFamily="2" charset="-127"/>
              </a:rPr>
              <a:t>※ 2</a:t>
            </a:r>
            <a:r>
              <a:rPr lang="ko-KR" altLang="en-US" sz="1400" smtClean="0">
                <a:latin typeface="세방고딕 Bold" panose="00000800000000000000" pitchFamily="2" charset="-127"/>
                <a:ea typeface="세방고딕 Bold" panose="00000800000000000000" pitchFamily="2" charset="-127"/>
              </a:rPr>
              <a:t>번 </a:t>
            </a:r>
            <a:r>
              <a:rPr lang="en-US" altLang="ko-KR" sz="1400" smtClean="0">
                <a:latin typeface="세방고딕 Bold" panose="00000800000000000000" pitchFamily="2" charset="-127"/>
                <a:ea typeface="세방고딕 Bold" panose="00000800000000000000" pitchFamily="2" charset="-127"/>
              </a:rPr>
              <a:t>: </a:t>
            </a:r>
            <a:r>
              <a:rPr lang="ko-KR" altLang="en-US" sz="1400" smtClean="0">
                <a:latin typeface="세방고딕 Bold" panose="00000800000000000000" pitchFamily="2" charset="-127"/>
                <a:ea typeface="세방고딕 Bold" panose="00000800000000000000" pitchFamily="2" charset="-127"/>
              </a:rPr>
              <a:t>방전전류 </a:t>
            </a:r>
            <a:r>
              <a:rPr lang="en-US" altLang="ko-KR" sz="1400" smtClean="0">
                <a:latin typeface="세방고딕 Bold" panose="00000800000000000000" pitchFamily="2" charset="-127"/>
                <a:ea typeface="세방고딕 Bold" panose="00000800000000000000" pitchFamily="2" charset="-127"/>
              </a:rPr>
              <a:t>-45.9A </a:t>
            </a:r>
            <a:r>
              <a:rPr lang="ko-KR" altLang="en-US" sz="1400" smtClean="0">
                <a:latin typeface="세방고딕 Bold" panose="00000800000000000000" pitchFamily="2" charset="-127"/>
                <a:ea typeface="세방고딕 Bold" panose="00000800000000000000" pitchFamily="2" charset="-127"/>
              </a:rPr>
              <a:t>진행 중 배터리 전압 </a:t>
            </a:r>
            <a:r>
              <a:rPr lang="en-US" altLang="ko-KR" sz="1400" smtClean="0">
                <a:latin typeface="세방고딕 Bold" panose="00000800000000000000" pitchFamily="2" charset="-127"/>
                <a:ea typeface="세방고딕 Bold" panose="00000800000000000000" pitchFamily="2" charset="-127"/>
              </a:rPr>
              <a:t>12.07V </a:t>
            </a:r>
            <a:r>
              <a:rPr lang="ko-KR" altLang="en-US" sz="1400" smtClean="0">
                <a:latin typeface="세방고딕 Bold" panose="00000800000000000000" pitchFamily="2" charset="-127"/>
                <a:ea typeface="세방고딕 Bold" panose="00000800000000000000" pitchFamily="2" charset="-127"/>
              </a:rPr>
              <a:t>까지 </a:t>
            </a:r>
            <a:r>
              <a:rPr lang="en-US" altLang="ko-KR" sz="1400" smtClean="0">
                <a:latin typeface="세방고딕 Bold" panose="00000800000000000000" pitchFamily="2" charset="-127"/>
                <a:ea typeface="세방고딕 Bold" panose="00000800000000000000" pitchFamily="2" charset="-127"/>
              </a:rPr>
              <a:t>Drop </a:t>
            </a:r>
            <a:r>
              <a:rPr lang="ko-KR" altLang="en-US" sz="1400" smtClean="0">
                <a:latin typeface="세방고딕 Bold" panose="00000800000000000000" pitchFamily="2" charset="-127"/>
                <a:ea typeface="세방고딕 Bold" panose="00000800000000000000" pitchFamily="2" charset="-127"/>
              </a:rPr>
              <a:t>됨에 따라 고객불만 발생</a:t>
            </a:r>
            <a:r>
              <a:rPr lang="en-US" altLang="ko-KR" sz="1400" smtClean="0">
                <a:latin typeface="세방고딕 Bold" panose="00000800000000000000" pitchFamily="2" charset="-127"/>
                <a:ea typeface="세방고딕 Bold" panose="00000800000000000000" pitchFamily="2" charset="-127"/>
              </a:rPr>
              <a:t>. (</a:t>
            </a:r>
            <a:r>
              <a:rPr lang="ko-KR" altLang="en-US" sz="1400">
                <a:latin typeface="세방고딕 Bold" panose="00000800000000000000" pitchFamily="2" charset="-127"/>
                <a:ea typeface="세방고딕 Bold" panose="00000800000000000000" pitchFamily="2" charset="-127"/>
              </a:rPr>
              <a:t>타</a:t>
            </a:r>
            <a:r>
              <a:rPr lang="ko-KR" altLang="en-US" sz="1400" smtClean="0">
                <a:latin typeface="세방고딕 Bold" panose="00000800000000000000" pitchFamily="2" charset="-127"/>
                <a:ea typeface="세방고딕 Bold" panose="00000800000000000000" pitchFamily="2" charset="-127"/>
              </a:rPr>
              <a:t>제품 </a:t>
            </a:r>
            <a:r>
              <a:rPr lang="en-US" altLang="ko-KR" sz="1400" smtClean="0">
                <a:latin typeface="세방고딕 Bold" panose="00000800000000000000" pitchFamily="2" charset="-127"/>
                <a:ea typeface="세방고딕 Bold" panose="00000800000000000000" pitchFamily="2" charset="-127"/>
              </a:rPr>
              <a:t>Test </a:t>
            </a:r>
            <a:r>
              <a:rPr lang="ko-KR" altLang="en-US" sz="1400" smtClean="0">
                <a:latin typeface="세방고딕 Bold" panose="00000800000000000000" pitchFamily="2" charset="-127"/>
                <a:ea typeface="세방고딕 Bold" panose="00000800000000000000" pitchFamily="2" charset="-127"/>
              </a:rPr>
              <a:t>필요</a:t>
            </a:r>
            <a:r>
              <a:rPr lang="en-US" altLang="ko-KR" sz="1400" smtClean="0">
                <a:latin typeface="세방고딕 Bold" panose="00000800000000000000" pitchFamily="2" charset="-127"/>
                <a:ea typeface="세방고딕 Bold" panose="00000800000000000000" pitchFamily="2" charset="-127"/>
              </a:rPr>
              <a:t>)</a:t>
            </a:r>
          </a:p>
          <a:p>
            <a:r>
              <a:rPr lang="en-US" altLang="ko-KR" sz="1400" smtClean="0">
                <a:latin typeface="세방고딕 Bold" panose="00000800000000000000" pitchFamily="2" charset="-127"/>
                <a:ea typeface="세방고딕 Bold" panose="00000800000000000000" pitchFamily="2" charset="-127"/>
              </a:rPr>
              <a:t>※ </a:t>
            </a:r>
            <a:r>
              <a:rPr lang="ko-KR" altLang="en-US" sz="1400" smtClean="0">
                <a:latin typeface="세방고딕 Bold" panose="00000800000000000000" pitchFamily="2" charset="-127"/>
                <a:ea typeface="세방고딕 Bold" panose="00000800000000000000" pitchFamily="2" charset="-127"/>
              </a:rPr>
              <a:t>캠핑 후 카라반 대기 중 태양광 충전은 지속 진행중이며</a:t>
            </a:r>
            <a:r>
              <a:rPr lang="en-US" altLang="ko-KR" sz="1400" smtClean="0">
                <a:latin typeface="세방고딕 Bold" panose="00000800000000000000" pitchFamily="2" charset="-127"/>
                <a:ea typeface="세방고딕 Bold" panose="00000800000000000000" pitchFamily="2" charset="-127"/>
              </a:rPr>
              <a:t>, </a:t>
            </a:r>
            <a:r>
              <a:rPr lang="ko-KR" altLang="en-US" sz="1400" smtClean="0">
                <a:latin typeface="세방고딕 Bold" panose="00000800000000000000" pitchFamily="2" charset="-127"/>
                <a:ea typeface="세방고딕 Bold" panose="00000800000000000000" pitchFamily="2" charset="-127"/>
              </a:rPr>
              <a:t>레코더 장착상태로서 자료 추가 확인 예정</a:t>
            </a:r>
            <a:r>
              <a:rPr lang="en-US" altLang="ko-KR" sz="1400" smtClean="0">
                <a:latin typeface="세방고딕 Bold" panose="00000800000000000000" pitchFamily="2" charset="-127"/>
                <a:ea typeface="세방고딕 Bold" panose="00000800000000000000" pitchFamily="2" charset="-127"/>
              </a:rPr>
              <a:t>.</a:t>
            </a:r>
            <a:endParaRPr lang="en-US" altLang="ko-KR" sz="1400">
              <a:latin typeface="세방고딕 Bold" panose="00000800000000000000" pitchFamily="2" charset="-127"/>
              <a:ea typeface="세방고딕 Bold" panose="00000800000000000000" pitchFamily="2" charset="-127"/>
            </a:endParaRPr>
          </a:p>
        </p:txBody>
      </p:sp>
      <p:graphicFrame>
        <p:nvGraphicFramePr>
          <p:cNvPr id="10" name="개체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80621707"/>
              </p:ext>
            </p:extLst>
          </p:nvPr>
        </p:nvGraphicFramePr>
        <p:xfrm>
          <a:off x="9114580" y="1261175"/>
          <a:ext cx="914400" cy="771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name="워크시트" showAsIcon="1" r:id="rId3" imgW="914400" imgH="771480" progId="Excel.Sheet.12">
                  <p:embed/>
                </p:oleObj>
              </mc:Choice>
              <mc:Fallback>
                <p:oleObj name="워크시트" showAsIcon="1" r:id="rId3" imgW="914400" imgH="771480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9114580" y="1261175"/>
                        <a:ext cx="914400" cy="7715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5603033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2758" y="488285"/>
            <a:ext cx="11418648" cy="62347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83715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93</TotalTime>
  <Words>265</Words>
  <Application>Microsoft Office PowerPoint</Application>
  <PresentationFormat>와이드스크린</PresentationFormat>
  <Paragraphs>168</Paragraphs>
  <Slides>2</Slides>
  <Notes>0</Notes>
  <HiddenSlides>0</HiddenSlides>
  <MMClips>0</MMClips>
  <ScaleCrop>false</ScaleCrop>
  <HeadingPairs>
    <vt:vector size="8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7" baseType="lpstr">
      <vt:lpstr>맑은 고딕</vt:lpstr>
      <vt:lpstr>세방고딕 Bold</vt:lpstr>
      <vt:lpstr>Arial</vt:lpstr>
      <vt:lpstr>Office 테마</vt:lpstr>
      <vt:lpstr>Microsoft Excel 워크시트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gbattery</dc:creator>
  <cp:lastModifiedBy>gbattery</cp:lastModifiedBy>
  <cp:revision>9</cp:revision>
  <dcterms:created xsi:type="dcterms:W3CDTF">2021-01-05T00:13:23Z</dcterms:created>
  <dcterms:modified xsi:type="dcterms:W3CDTF">2021-01-05T01:46:52Z</dcterms:modified>
</cp:coreProperties>
</file>