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</p:sldMasterIdLst>
  <p:notesMasterIdLst>
    <p:notesMasterId r:id="rId134"/>
  </p:notesMasterIdLst>
  <p:handoutMasterIdLst>
    <p:handoutMasterId r:id="rId135"/>
  </p:handoutMasterIdLst>
  <p:sldIdLst>
    <p:sldId id="374" r:id="rId4"/>
    <p:sldId id="500" r:id="rId5"/>
    <p:sldId id="377" r:id="rId6"/>
    <p:sldId id="379" r:id="rId7"/>
    <p:sldId id="390" r:id="rId8"/>
    <p:sldId id="450" r:id="rId9"/>
    <p:sldId id="451" r:id="rId10"/>
    <p:sldId id="394" r:id="rId11"/>
    <p:sldId id="567" r:id="rId12"/>
    <p:sldId id="569" r:id="rId13"/>
    <p:sldId id="568" r:id="rId14"/>
    <p:sldId id="615" r:id="rId15"/>
    <p:sldId id="616" r:id="rId16"/>
    <p:sldId id="617" r:id="rId17"/>
    <p:sldId id="618" r:id="rId18"/>
    <p:sldId id="619" r:id="rId19"/>
    <p:sldId id="502" r:id="rId20"/>
    <p:sldId id="504" r:id="rId21"/>
    <p:sldId id="505" r:id="rId22"/>
    <p:sldId id="506" r:id="rId23"/>
    <p:sldId id="570" r:id="rId24"/>
    <p:sldId id="571" r:id="rId25"/>
    <p:sldId id="572" r:id="rId26"/>
    <p:sldId id="573" r:id="rId27"/>
    <p:sldId id="574" r:id="rId28"/>
    <p:sldId id="575" r:id="rId29"/>
    <p:sldId id="576" r:id="rId30"/>
    <p:sldId id="577" r:id="rId31"/>
    <p:sldId id="509" r:id="rId32"/>
    <p:sldId id="510" r:id="rId33"/>
    <p:sldId id="511" r:id="rId34"/>
    <p:sldId id="512" r:id="rId35"/>
    <p:sldId id="557" r:id="rId36"/>
    <p:sldId id="612" r:id="rId37"/>
    <p:sldId id="613" r:id="rId38"/>
    <p:sldId id="614" r:id="rId39"/>
    <p:sldId id="515" r:id="rId40"/>
    <p:sldId id="516" r:id="rId41"/>
    <p:sldId id="517" r:id="rId42"/>
    <p:sldId id="518" r:id="rId43"/>
    <p:sldId id="578" r:id="rId44"/>
    <p:sldId id="579" r:id="rId45"/>
    <p:sldId id="580" r:id="rId46"/>
    <p:sldId id="581" r:id="rId47"/>
    <p:sldId id="582" r:id="rId48"/>
    <p:sldId id="583" r:id="rId49"/>
    <p:sldId id="584" r:id="rId50"/>
    <p:sldId id="585" r:id="rId51"/>
    <p:sldId id="586" r:id="rId52"/>
    <p:sldId id="587" r:id="rId53"/>
    <p:sldId id="588" r:id="rId54"/>
    <p:sldId id="589" r:id="rId55"/>
    <p:sldId id="590" r:id="rId56"/>
    <p:sldId id="591" r:id="rId57"/>
    <p:sldId id="592" r:id="rId58"/>
    <p:sldId id="593" r:id="rId59"/>
    <p:sldId id="594" r:id="rId60"/>
    <p:sldId id="595" r:id="rId61"/>
    <p:sldId id="596" r:id="rId62"/>
    <p:sldId id="597" r:id="rId63"/>
    <p:sldId id="598" r:id="rId64"/>
    <p:sldId id="599" r:id="rId65"/>
    <p:sldId id="600" r:id="rId66"/>
    <p:sldId id="601" r:id="rId67"/>
    <p:sldId id="602" r:id="rId68"/>
    <p:sldId id="603" r:id="rId69"/>
    <p:sldId id="604" r:id="rId70"/>
    <p:sldId id="605" r:id="rId71"/>
    <p:sldId id="606" r:id="rId72"/>
    <p:sldId id="607" r:id="rId73"/>
    <p:sldId id="608" r:id="rId74"/>
    <p:sldId id="609" r:id="rId75"/>
    <p:sldId id="610" r:id="rId76"/>
    <p:sldId id="611" r:id="rId77"/>
    <p:sldId id="521" r:id="rId78"/>
    <p:sldId id="522" r:id="rId79"/>
    <p:sldId id="532" r:id="rId80"/>
    <p:sldId id="523" r:id="rId81"/>
    <p:sldId id="524" r:id="rId82"/>
    <p:sldId id="533" r:id="rId83"/>
    <p:sldId id="534" r:id="rId84"/>
    <p:sldId id="535" r:id="rId85"/>
    <p:sldId id="536" r:id="rId86"/>
    <p:sldId id="537" r:id="rId87"/>
    <p:sldId id="538" r:id="rId88"/>
    <p:sldId id="539" r:id="rId89"/>
    <p:sldId id="540" r:id="rId90"/>
    <p:sldId id="541" r:id="rId91"/>
    <p:sldId id="542" r:id="rId92"/>
    <p:sldId id="543" r:id="rId93"/>
    <p:sldId id="544" r:id="rId94"/>
    <p:sldId id="545" r:id="rId95"/>
    <p:sldId id="546" r:id="rId96"/>
    <p:sldId id="527" r:id="rId97"/>
    <p:sldId id="528" r:id="rId98"/>
    <p:sldId id="529" r:id="rId99"/>
    <p:sldId id="530" r:id="rId100"/>
    <p:sldId id="547" r:id="rId101"/>
    <p:sldId id="548" r:id="rId102"/>
    <p:sldId id="549" r:id="rId103"/>
    <p:sldId id="550" r:id="rId104"/>
    <p:sldId id="551" r:id="rId105"/>
    <p:sldId id="552" r:id="rId106"/>
    <p:sldId id="621" r:id="rId107"/>
    <p:sldId id="622" r:id="rId108"/>
    <p:sldId id="626" r:id="rId109"/>
    <p:sldId id="627" r:id="rId110"/>
    <p:sldId id="628" r:id="rId111"/>
    <p:sldId id="629" r:id="rId112"/>
    <p:sldId id="630" r:id="rId113"/>
    <p:sldId id="631" r:id="rId114"/>
    <p:sldId id="632" r:id="rId115"/>
    <p:sldId id="633" r:id="rId116"/>
    <p:sldId id="634" r:id="rId117"/>
    <p:sldId id="635" r:id="rId118"/>
    <p:sldId id="636" r:id="rId119"/>
    <p:sldId id="637" r:id="rId120"/>
    <p:sldId id="638" r:id="rId121"/>
    <p:sldId id="639" r:id="rId122"/>
    <p:sldId id="640" r:id="rId123"/>
    <p:sldId id="641" r:id="rId124"/>
    <p:sldId id="642" r:id="rId125"/>
    <p:sldId id="643" r:id="rId126"/>
    <p:sldId id="644" r:id="rId127"/>
    <p:sldId id="645" r:id="rId128"/>
    <p:sldId id="646" r:id="rId129"/>
    <p:sldId id="647" r:id="rId130"/>
    <p:sldId id="648" r:id="rId131"/>
    <p:sldId id="649" r:id="rId132"/>
    <p:sldId id="650" r:id="rId133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335F8D7-1365-45DE-8887-1949EC70923B}">
          <p14:sldIdLst>
            <p14:sldId id="374"/>
            <p14:sldId id="500"/>
            <p14:sldId id="377"/>
            <p14:sldId id="379"/>
            <p14:sldId id="390"/>
            <p14:sldId id="450"/>
            <p14:sldId id="451"/>
            <p14:sldId id="394"/>
            <p14:sldId id="567"/>
            <p14:sldId id="569"/>
            <p14:sldId id="568"/>
            <p14:sldId id="615"/>
            <p14:sldId id="616"/>
            <p14:sldId id="617"/>
            <p14:sldId id="618"/>
            <p14:sldId id="619"/>
            <p14:sldId id="502"/>
            <p14:sldId id="504"/>
            <p14:sldId id="505"/>
            <p14:sldId id="506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09"/>
            <p14:sldId id="510"/>
            <p14:sldId id="511"/>
            <p14:sldId id="512"/>
            <p14:sldId id="557"/>
            <p14:sldId id="612"/>
            <p14:sldId id="613"/>
            <p14:sldId id="614"/>
            <p14:sldId id="515"/>
            <p14:sldId id="516"/>
            <p14:sldId id="517"/>
            <p14:sldId id="518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6"/>
            <p14:sldId id="607"/>
            <p14:sldId id="608"/>
            <p14:sldId id="609"/>
            <p14:sldId id="610"/>
            <p14:sldId id="611"/>
            <p14:sldId id="521"/>
            <p14:sldId id="522"/>
            <p14:sldId id="532"/>
            <p14:sldId id="523"/>
            <p14:sldId id="524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27"/>
            <p14:sldId id="528"/>
            <p14:sldId id="529"/>
            <p14:sldId id="530"/>
            <p14:sldId id="547"/>
            <p14:sldId id="548"/>
            <p14:sldId id="549"/>
            <p14:sldId id="550"/>
            <p14:sldId id="551"/>
            <p14:sldId id="552"/>
            <p14:sldId id="621"/>
            <p14:sldId id="622"/>
            <p14:sldId id="626"/>
            <p14:sldId id="627"/>
            <p14:sldId id="628"/>
            <p14:sldId id="629"/>
            <p14:sldId id="630"/>
            <p14:sldId id="631"/>
            <p14:sldId id="632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822" userDrawn="1">
          <p15:clr>
            <a:srgbClr val="A4A3A4"/>
          </p15:clr>
        </p15:guide>
        <p15:guide id="2" pos="4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7138" autoAdjust="0"/>
  </p:normalViewPr>
  <p:slideViewPr>
    <p:cSldViewPr snapToGrid="0" showGuides="1">
      <p:cViewPr varScale="1">
        <p:scale>
          <a:sx n="76" d="100"/>
          <a:sy n="76" d="100"/>
        </p:scale>
        <p:origin x="1026" y="90"/>
      </p:cViewPr>
      <p:guideLst>
        <p:guide orient="horz" pos="822"/>
        <p:guide pos="43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117" Type="http://schemas.openxmlformats.org/officeDocument/2006/relationships/slide" Target="slides/slide114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12" Type="http://schemas.openxmlformats.org/officeDocument/2006/relationships/slide" Target="slides/slide109.xml"/><Relationship Id="rId133" Type="http://schemas.openxmlformats.org/officeDocument/2006/relationships/slide" Target="slides/slide130.xml"/><Relationship Id="rId138" Type="http://schemas.openxmlformats.org/officeDocument/2006/relationships/theme" Target="theme/theme1.xml"/><Relationship Id="rId16" Type="http://schemas.openxmlformats.org/officeDocument/2006/relationships/slide" Target="slides/slide13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slide" Target="slides/slide99.xml"/><Relationship Id="rId123" Type="http://schemas.openxmlformats.org/officeDocument/2006/relationships/slide" Target="slides/slide120.xml"/><Relationship Id="rId128" Type="http://schemas.openxmlformats.org/officeDocument/2006/relationships/slide" Target="slides/slide125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113" Type="http://schemas.openxmlformats.org/officeDocument/2006/relationships/slide" Target="slides/slide110.xml"/><Relationship Id="rId118" Type="http://schemas.openxmlformats.org/officeDocument/2006/relationships/slide" Target="slides/slide115.xml"/><Relationship Id="rId134" Type="http://schemas.openxmlformats.org/officeDocument/2006/relationships/notesMaster" Target="notesMasters/notesMaster1.xml"/><Relationship Id="rId13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121" Type="http://schemas.openxmlformats.org/officeDocument/2006/relationships/slide" Target="slides/slide11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slide" Target="slides/slide100.xml"/><Relationship Id="rId108" Type="http://schemas.openxmlformats.org/officeDocument/2006/relationships/slide" Target="slides/slide105.xml"/><Relationship Id="rId116" Type="http://schemas.openxmlformats.org/officeDocument/2006/relationships/slide" Target="slides/slide113.xml"/><Relationship Id="rId124" Type="http://schemas.openxmlformats.org/officeDocument/2006/relationships/slide" Target="slides/slide121.xml"/><Relationship Id="rId129" Type="http://schemas.openxmlformats.org/officeDocument/2006/relationships/slide" Target="slides/slide126.xml"/><Relationship Id="rId13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11" Type="http://schemas.openxmlformats.org/officeDocument/2006/relationships/slide" Target="slides/slide108.xml"/><Relationship Id="rId132" Type="http://schemas.openxmlformats.org/officeDocument/2006/relationships/slide" Target="slides/slide12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14" Type="http://schemas.openxmlformats.org/officeDocument/2006/relationships/slide" Target="slides/slide111.xml"/><Relationship Id="rId119" Type="http://schemas.openxmlformats.org/officeDocument/2006/relationships/slide" Target="slides/slide116.xml"/><Relationship Id="rId127" Type="http://schemas.openxmlformats.org/officeDocument/2006/relationships/slide" Target="slides/slide12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122" Type="http://schemas.openxmlformats.org/officeDocument/2006/relationships/slide" Target="slides/slide119.xml"/><Relationship Id="rId130" Type="http://schemas.openxmlformats.org/officeDocument/2006/relationships/slide" Target="slides/slide127.xml"/><Relationship Id="rId135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slide" Target="slides/slide10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120" Type="http://schemas.openxmlformats.org/officeDocument/2006/relationships/slide" Target="slides/slide117.xml"/><Relationship Id="rId125" Type="http://schemas.openxmlformats.org/officeDocument/2006/relationships/slide" Target="slides/slide122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110" Type="http://schemas.openxmlformats.org/officeDocument/2006/relationships/slide" Target="slides/slide107.xml"/><Relationship Id="rId115" Type="http://schemas.openxmlformats.org/officeDocument/2006/relationships/slide" Target="slides/slide112.xml"/><Relationship Id="rId131" Type="http://schemas.openxmlformats.org/officeDocument/2006/relationships/slide" Target="slides/slide128.xml"/><Relationship Id="rId136" Type="http://schemas.openxmlformats.org/officeDocument/2006/relationships/presProps" Target="presProps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126" Type="http://schemas.openxmlformats.org/officeDocument/2006/relationships/slide" Target="slides/slide12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31918" y="6421685"/>
            <a:ext cx="4309005" cy="33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0167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129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821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31374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5508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7689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558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8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6" r:id="rId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98315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  <p:sldLayoutId id="2147484675" r:id="rId5"/>
    <p:sldLayoutId id="214748467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hyperlink" Target="http://www.ecplatform.co.kr/" TargetMode="Externa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61.png"/><Relationship Id="rId4" Type="http://schemas.openxmlformats.org/officeDocument/2006/relationships/image" Target="../media/image5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5" Type="http://schemas.openxmlformats.org/officeDocument/2006/relationships/image" Target="../media/image56.png"/><Relationship Id="rId4" Type="http://schemas.openxmlformats.org/officeDocument/2006/relationships/image" Target="../media/image86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1.png"/><Relationship Id="rId4" Type="http://schemas.openxmlformats.org/officeDocument/2006/relationships/image" Target="../media/image56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0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8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3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3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3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3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3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3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3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3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3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3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3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3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3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3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3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3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3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3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TM_07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8674453"/>
              </p:ext>
            </p:extLst>
          </p:nvPr>
        </p:nvGraphicFramePr>
        <p:xfrm>
          <a:off x="307975" y="1322388"/>
          <a:ext cx="9190038" cy="4345098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2015.10.31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Order, Settlement, Invoice Verification, Credit Management, Credit Memo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관련 기능 추가 매뉴얼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조창호 대리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김소연 차장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윤상록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2015.11.10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Invoice Verification 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내용 보완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김소연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2015.11.16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v0.92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SDI EDI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수량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중량 수정 프로그램 내용 추가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2015.12.08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v0.93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Order Status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Report, Multiple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Freight Settlement, </a:t>
                      </a:r>
                      <a:r>
                        <a:rPr kumimoji="1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Proforma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Invoice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관련 내용 추가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신용직 이사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김소연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318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082491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Booking/Order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기능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기능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처리 및 결과 조회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Management (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 Status Report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Multiple Freight Settlement, Multiple Credit Memo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기능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기능 변경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(Pop-up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Overview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225494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Order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TM_07_04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TM_07_05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Management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TM_07_06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TM_07_07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 Status Report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TM_07_08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Multiple Freight Settlement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TM_07_09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Multiple Freight Credit Memo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TM_07_10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pop-up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smtClean="0"/>
              <a:t>목차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905215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Order, Freight Booking/Order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관련 기능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FWO/FO/FB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Dummy Code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선택에 따른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 도착일 입력 시 주의사항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SDI EDI Forwarding 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생성 오류 시 수량 및 무게 조정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TM_07_01</a:t>
            </a:r>
            <a:br>
              <a:rPr lang="en-US" altLang="ko-KR" dirty="0" smtClean="0"/>
            </a:br>
            <a:r>
              <a:rPr lang="en-US" altLang="ko-KR" dirty="0" smtClean="0"/>
              <a:t>Forwarding/Freight Order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TM_07_01</a:t>
            </a:r>
            <a:br>
              <a:rPr lang="en-US" altLang="ko-KR" dirty="0"/>
            </a:br>
            <a:r>
              <a:rPr lang="en-US" altLang="ko-KR" dirty="0"/>
              <a:t>Forwarding/Freight Order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522293"/>
              </p:ext>
            </p:extLst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29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TM_07_01</a:t>
            </a:r>
            <a:br>
              <a:rPr lang="en-US" altLang="ko-KR" dirty="0"/>
            </a:br>
            <a:r>
              <a:rPr lang="en-US" altLang="ko-KR" dirty="0"/>
              <a:t>Forwarding/Freight Order</a:t>
            </a:r>
            <a:endParaRPr lang="ko-KR" altLang="en-US" dirty="0" smtClean="0"/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008079"/>
              </p:ext>
            </p:extLst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4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239218"/>
              </p:ext>
            </p:extLst>
          </p:nvPr>
        </p:nvGraphicFramePr>
        <p:xfrm>
          <a:off x="631825" y="1743075"/>
          <a:ext cx="8528050" cy="4533758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FWO/FO/FB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Dummy Code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선택에 따른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 도착일 입력 시 주의사항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SDI EDI Forwarding Order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 오류 시 수량 및 무게 조정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TM_07_01</a:t>
            </a:r>
            <a:br>
              <a:rPr lang="en-US" altLang="ko-KR" dirty="0"/>
            </a:br>
            <a:r>
              <a:rPr lang="en-US" altLang="ko-KR" dirty="0"/>
              <a:t>Forwarding/Freight Order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FWO/FO/FB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Dummy Code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Dummy Code 1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수출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수입 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Customer Code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없는 고객에 대해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주소정보를 직접 입력하기 위해 사용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FontTx/>
              <a:buAutoNum type="arabicPeriod"/>
            </a:pPr>
            <a:r>
              <a:rPr kumimoji="1"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Dummy Code 2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“SEBANG EXPRESS CO., LTD.”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경우 사용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FontTx/>
              <a:buAutoNum type="arabicPeriod"/>
            </a:pPr>
            <a:r>
              <a:rPr kumimoji="1"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Dummy Code 3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“SAME AS CONSIGNEE”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경우 사용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5" y="2300181"/>
            <a:ext cx="5530850" cy="3905968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887537" y="5672974"/>
            <a:ext cx="2741613" cy="533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73087" y="3482224"/>
            <a:ext cx="1827213" cy="16954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422275" y="1385559"/>
          <a:ext cx="3602832" cy="850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1250"/>
                <a:gridCol w="2491582"/>
              </a:tblGrid>
              <a:tr h="2728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Dummy Code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10399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Description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103991"/>
                    </a:solidFill>
                  </a:tcPr>
                </a:tc>
              </a:tr>
              <a:tr h="16629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6629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SEBANG EXPRESS CO</a:t>
                      </a:r>
                      <a:r>
                        <a:rPr lang="en-US" sz="1200" b="1" i="0" u="none" strike="noStrike" dirty="0" smtClean="0">
                          <a:effectLst/>
                        </a:rPr>
                        <a:t>., LTD.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62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SAME AS CONSIGNEE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783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 도착일 입력 시 주의사항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날짜입력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경우 생성 시 날짜입력이 불가능 하며 현재일자로 생성 됨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화면에서 실제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출도착일로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변경하여야 하며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Booking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출발일 보다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도착일이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더 클 경우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할 수 없음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866" y="1417544"/>
            <a:ext cx="6410993" cy="3033432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6064249" y="4089400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292599" y="4279900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27723" y="3363160"/>
            <a:ext cx="276225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1100" dirty="0" smtClean="0">
                <a:latin typeface="+mj-ea"/>
                <a:ea typeface="+mj-ea"/>
              </a:rPr>
              <a:t>하기와 같이 </a:t>
            </a:r>
            <a:r>
              <a:rPr lang="en-US" altLang="ko-KR" sz="1100" dirty="0" smtClean="0">
                <a:latin typeface="+mj-ea"/>
                <a:ea typeface="+mj-ea"/>
              </a:rPr>
              <a:t>Freight Order</a:t>
            </a:r>
            <a:r>
              <a:rPr lang="ko-KR" altLang="en-US" sz="1100" dirty="0" smtClean="0">
                <a:latin typeface="+mj-ea"/>
                <a:ea typeface="+mj-ea"/>
              </a:rPr>
              <a:t>의 </a:t>
            </a:r>
            <a:r>
              <a:rPr lang="ko-KR" altLang="en-US" sz="1100" dirty="0" err="1" smtClean="0">
                <a:latin typeface="+mj-ea"/>
                <a:ea typeface="+mj-ea"/>
              </a:rPr>
              <a:t>도착일이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en-US" altLang="ko-KR" sz="1100" dirty="0" smtClean="0">
                <a:latin typeface="+mj-ea"/>
                <a:ea typeface="+mj-ea"/>
              </a:rPr>
              <a:t>Booking</a:t>
            </a:r>
            <a:r>
              <a:rPr lang="ko-KR" altLang="en-US" sz="1100" dirty="0" smtClean="0">
                <a:latin typeface="+mj-ea"/>
                <a:ea typeface="+mj-ea"/>
              </a:rPr>
              <a:t>의 출발일 보다 클 경우 에러발생 주의</a:t>
            </a:r>
            <a:r>
              <a:rPr lang="en-US" altLang="ko-KR" sz="1100" dirty="0" smtClean="0">
                <a:latin typeface="+mj-ea"/>
                <a:ea typeface="+mj-ea"/>
              </a:rPr>
              <a:t>(Settlement </a:t>
            </a:r>
            <a:r>
              <a:rPr lang="ko-KR" altLang="en-US" sz="1100" dirty="0" smtClean="0">
                <a:latin typeface="+mj-ea"/>
                <a:ea typeface="+mj-ea"/>
              </a:rPr>
              <a:t>불가</a:t>
            </a:r>
            <a:r>
              <a:rPr lang="en-US" altLang="ko-KR" sz="1100" dirty="0" smtClean="0">
                <a:latin typeface="+mj-ea"/>
                <a:ea typeface="+mj-ea"/>
              </a:rPr>
              <a:t>)</a:t>
            </a:r>
            <a:endParaRPr lang="en-US" sz="1100" dirty="0">
              <a:latin typeface="+mj-ea"/>
              <a:ea typeface="+mj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66" y="4577052"/>
            <a:ext cx="6391553" cy="1499898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1825624" y="5889625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58065" y="5899415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15918" y="5327001"/>
            <a:ext cx="242361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1100" dirty="0" smtClean="0">
                <a:latin typeface="+mj-ea"/>
                <a:ea typeface="+mj-ea"/>
              </a:rPr>
              <a:t>하기 필드에서 </a:t>
            </a:r>
            <a:r>
              <a:rPr lang="en-US" altLang="ko-KR" sz="1100" dirty="0" smtClean="0">
                <a:latin typeface="+mj-ea"/>
                <a:ea typeface="+mj-ea"/>
              </a:rPr>
              <a:t>Freight Order </a:t>
            </a:r>
            <a:r>
              <a:rPr lang="ko-KR" altLang="en-US" sz="1100" dirty="0" smtClean="0">
                <a:latin typeface="+mj-ea"/>
                <a:ea typeface="+mj-ea"/>
              </a:rPr>
              <a:t>출 도착일 변경 필수</a:t>
            </a:r>
            <a:endParaRPr lang="en-US" sz="11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7159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 &amp; Stage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선택에 따른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&amp; Movement Type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FontTx/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 Type to Stage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시 입력 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따라 좌측화면에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Mapping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자동으로 발생 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marL="222250" lvl="1"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502528" y="1462780"/>
          <a:ext cx="6140320" cy="45205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6737"/>
                <a:gridCol w="1415771"/>
                <a:gridCol w="954589"/>
                <a:gridCol w="297852"/>
                <a:gridCol w="1306152"/>
                <a:gridCol w="1699219"/>
              </a:tblGrid>
              <a:tr h="366020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Movement Type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Sequence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Stage </a:t>
                      </a:r>
                      <a:r>
                        <a:rPr lang="en-US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Type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추가삭제 가능여부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</a:tr>
              <a:tr h="21866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" panose="020B0604020202020204" pitchFamily="34" charset="0"/>
                        </a:rPr>
                        <a:t>CFS/CFS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Pre-Carriage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추가삭제 가능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On-Carriage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추가삭제 가능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CFS/Door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Delivery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" panose="020B0604020202020204" pitchFamily="34" charset="0"/>
                        </a:rPr>
                        <a:t>CFS/CY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 to BW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Door/Door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Delivery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Port to BW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CY/CFS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CY/Door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추가삭제 가능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Delivery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CY/CY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 dirty="0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855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50496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SAP GUI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화면에서 아래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T-code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화면 이동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ZFWR0020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4" y="1304925"/>
            <a:ext cx="6579870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7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687280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검색 조건 입력 후 실행 버튼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3" y="1304925"/>
            <a:ext cx="6534467" cy="208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3053" y="1345388"/>
            <a:ext cx="2571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517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1200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3.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수정하고자 하는 행을 더블 클릭하여 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중량 수정창으로 이동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※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주요 필드의 의미는 다음과 같음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Consistency: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녹색등인 경우는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면장정보상의 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중량  정보가 같은 경우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적색등인 경우는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면장정보상의 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중량 정보가 상이한 경우임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</a:t>
            </a: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FWO Number: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성공적으로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생성되는 경우 해당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번호가 입력됨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FWO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생성에 실패 시 값이 없음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RECEIVE DATE: SDI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해당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EDI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전송해준 날짜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DOC Number: SDI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에서 관리하는 내부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S/R(PO)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번호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95"/>
          <a:stretch/>
        </p:blipFill>
        <p:spPr bwMode="auto">
          <a:xfrm>
            <a:off x="382348" y="1344614"/>
            <a:ext cx="6550266" cy="487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893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1200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4.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해당 정보에 대한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면장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(license)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정보가 표기됨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Item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면장의 수량 및 중량 정보가 동일해 지도록 면장 정보를 수정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          을 클릭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" y="1344615"/>
            <a:ext cx="6607493" cy="4106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121" y="2131399"/>
            <a:ext cx="563880" cy="208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893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1200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5.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중량 수정 후 신호등이 녹색으로 바뀌었음을 확인 후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해당 행 선택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6.                  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해당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생성함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4725"/>
          <a:stretch/>
        </p:blipFill>
        <p:spPr bwMode="auto">
          <a:xfrm>
            <a:off x="386080" y="1343801"/>
            <a:ext cx="6546533" cy="421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488" y="2091672"/>
            <a:ext cx="8858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893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42048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Forwarding/Freight Settlement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관련 심화 과정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적용 기능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사용 될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 변경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부가 기능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Agreement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가 없는 운임 수기 입력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TM_07_02</a:t>
            </a:r>
            <a:br>
              <a:rPr lang="en-US" altLang="ko-KR" dirty="0" smtClean="0"/>
            </a:br>
            <a:r>
              <a:rPr lang="en-US" altLang="ko-KR" dirty="0"/>
              <a:t>Forwarding/Freight Settlement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9195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TM_07_02</a:t>
            </a:r>
            <a:br>
              <a:rPr lang="en-US" altLang="ko-KR" dirty="0"/>
            </a:br>
            <a:r>
              <a:rPr lang="en-US" altLang="ko-KR" dirty="0"/>
              <a:t>Forwarding/Freight Settlement</a:t>
            </a:r>
            <a:endParaRPr lang="ko-KR" altLang="en-US" dirty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7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TM_07_02</a:t>
            </a:r>
            <a:br>
              <a:rPr lang="en-US" altLang="ko-KR" dirty="0"/>
            </a:br>
            <a:r>
              <a:rPr lang="en-US" altLang="ko-KR" dirty="0"/>
              <a:t>Forwarding/Freight Settlement</a:t>
            </a:r>
            <a:endParaRPr lang="ko-KR" altLang="en-US" dirty="0"/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/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0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TM_07_02</a:t>
            </a:r>
            <a:br>
              <a:rPr lang="en-US" altLang="ko-KR" dirty="0"/>
            </a:br>
            <a:r>
              <a:rPr lang="en-US" altLang="ko-KR" dirty="0"/>
              <a:t>Forwarding/Freight Settlement</a:t>
            </a:r>
            <a:endParaRPr lang="ko-KR" altLang="en-US" dirty="0"/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2497727"/>
              </p:ext>
            </p:extLst>
          </p:nvPr>
        </p:nvGraphicFramePr>
        <p:xfrm>
          <a:off x="631825" y="1743075"/>
          <a:ext cx="8528050" cy="440524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매입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적용 기능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사용 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 변경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부가 기능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운임 수기 입력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유의사항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341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Document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적용 기능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고정환율 적용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고정환율 적용이 필요 할 경우 해당 필드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Fixed Exchange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Rate)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환율을 입력하고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Total Amount in Local Currency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해당 환율이 적용된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KRW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금액을 확인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 기준 환율 적용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 기준 환율 적용이 필요 할 경우 환율 적용일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(Exchange Rate Date)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에서 날짜를 조정하여 입력 함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고정환율 필드의 값은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0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으로 되어 있어야 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889" y="1371602"/>
            <a:ext cx="5669111" cy="278704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889" y="4210996"/>
            <a:ext cx="5669111" cy="1960546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4514850" y="2870199"/>
            <a:ext cx="1581150" cy="1428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85800" y="2552700"/>
            <a:ext cx="2390775" cy="1714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514850" y="4724400"/>
            <a:ext cx="1581150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85800" y="4581525"/>
            <a:ext cx="2390775" cy="1682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아래쪽 화살표 20"/>
          <p:cNvSpPr/>
          <p:nvPr/>
        </p:nvSpPr>
        <p:spPr>
          <a:xfrm rot="6181626">
            <a:off x="3713499" y="2224629"/>
            <a:ext cx="139896" cy="1093136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아래쪽 화살표 21"/>
          <p:cNvSpPr/>
          <p:nvPr/>
        </p:nvSpPr>
        <p:spPr>
          <a:xfrm rot="5974217">
            <a:off x="3739764" y="4242182"/>
            <a:ext cx="139896" cy="1093136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53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Document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사용 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 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kumimoji="1"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Description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Item Line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Desc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필드 내용을 변경하여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항목을 입력할 수 있음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Show/Hide Details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Overview&gt;Printing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필드에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항목을 입력하면 마찬가지로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(Item Line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수정과 동시에 사용할 경우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Printing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순위로 반영 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3" y="1366838"/>
            <a:ext cx="6474348" cy="2043112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609976" y="3219451"/>
            <a:ext cx="1200150" cy="18097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34" y="3531606"/>
            <a:ext cx="5883592" cy="40229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434" y="4055559"/>
            <a:ext cx="4130992" cy="1044777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781176" y="2466975"/>
            <a:ext cx="657224" cy="180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61976" y="3705225"/>
            <a:ext cx="609599" cy="180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981201" y="4505325"/>
            <a:ext cx="2514599" cy="561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3" name="직선 화살표 연결선 12"/>
          <p:cNvCxnSpPr>
            <a:stCxn id="14" idx="2"/>
            <a:endCxn id="15" idx="0"/>
          </p:cNvCxnSpPr>
          <p:nvPr/>
        </p:nvCxnSpPr>
        <p:spPr>
          <a:xfrm flipH="1">
            <a:off x="866776" y="2647950"/>
            <a:ext cx="1243012" cy="105727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stCxn id="15" idx="2"/>
            <a:endCxn id="16" idx="1"/>
          </p:cNvCxnSpPr>
          <p:nvPr/>
        </p:nvCxnSpPr>
        <p:spPr>
          <a:xfrm>
            <a:off x="866776" y="3886200"/>
            <a:ext cx="1114425" cy="90011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172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Document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부가 기능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Reference No.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Ref. No.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에는 기본적으로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No.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기재되며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요청에 의한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Ref. No.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기재가 필요 할 경우 해당 필드를 이용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 Remark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Remark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기재가 필요할 경우 해당 필드에 입력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512" y="1397934"/>
            <a:ext cx="3942229" cy="26424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512" y="4216084"/>
            <a:ext cx="6162675" cy="112395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466850" y="3781425"/>
            <a:ext cx="2600325" cy="2095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781300" y="4467225"/>
            <a:ext cx="3790950" cy="838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91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779756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Charge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FWO(Forwarding Order), FB(Freight Booking), FO(Freight Order)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운임을 수기로 생성시에는 필요 값들이 모두 입력되었는지 확인하자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25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TM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이용해 단가를 산출하게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(Price Unit),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단위당 단가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(Rate)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 기준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(Calculation Base)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 기준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(UOM: Unit of Measure)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단가 계산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필요한 값이 자동으로 입력됨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반면 수기로 운임 입력 시는 해당 값들을 일일이 입력해야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21143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6241"/>
            <a:ext cx="6120000" cy="332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374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622982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입력 라인 추가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‘Calculate Charges’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매출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처와 구간 정보가 표기됨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비용을 추가하고자 하는 매출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 하의 구간 정보를 선택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‘Charge Line’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운임 입력 라인을 추가함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11036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1660525"/>
            <a:ext cx="6120000" cy="33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2509520" y="1778000"/>
            <a:ext cx="548640" cy="1422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04240" y="3078480"/>
            <a:ext cx="432000" cy="1422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058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9817"/>
            <a:ext cx="6120000" cy="3339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554905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 운임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단위당 기준 단가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3.3.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단가에 대한 화폐 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9240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 bwMode="auto">
          <a:xfrm>
            <a:off x="2204720" y="3749040"/>
            <a:ext cx="43200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612640" y="3749040"/>
            <a:ext cx="25400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866640" y="3749040"/>
            <a:ext cx="21600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485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776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604459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산정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>
                          <a:tab pos="92075" algn="l"/>
                        </a:tabLst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Price Unit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UOM(Unit Of Measure)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Price Unit &amp; UOM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단가가 적용되는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예제에서의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H/C1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CBM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12,000 KRW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적용되는 경우임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4.2. Calculation Base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Quantity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UOM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시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Calcualtion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Base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자동으로 입력됨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입력이 발생하지 않는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따라 아래 값을 입력해야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87642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 bwMode="auto">
          <a:xfrm>
            <a:off x="3901440" y="4023360"/>
            <a:ext cx="49784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490720" y="4023360"/>
            <a:ext cx="130048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998208"/>
              </p:ext>
            </p:extLst>
          </p:nvPr>
        </p:nvGraphicFramePr>
        <p:xfrm>
          <a:off x="6780108" y="4389120"/>
          <a:ext cx="2648372" cy="17025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9572"/>
                <a:gridCol w="1828800"/>
              </a:tblGrid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UOM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Calculation</a:t>
                      </a:r>
                      <a:r>
                        <a:rPr lang="en-US" altLang="ko-KR" sz="1050" b="1" baseline="0" dirty="0" smtClean="0">
                          <a:latin typeface="+mn-ea"/>
                          <a:ea typeface="+mn-ea"/>
                        </a:rPr>
                        <a:t> Base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PC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QUANTITY_VAL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CBM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GROSS_VOLUME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CCM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GROSS_VOLUME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KG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GROSS_WEIGHT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KG(TO)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CHRG_WEIGHT (LCL</a:t>
                      </a: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경우</a:t>
                      </a:r>
                      <a:r>
                        <a:rPr lang="en-US" altLang="ko-KR" sz="10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TO</a:t>
                      </a:r>
                      <a:endParaRPr lang="ko-KR" sz="105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GROSS_WEIGHT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ular Callout 7"/>
          <p:cNvSpPr/>
          <p:nvPr/>
        </p:nvSpPr>
        <p:spPr bwMode="auto">
          <a:xfrm>
            <a:off x="3683000" y="4695112"/>
            <a:ext cx="2194560" cy="1076960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pPr algn="l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무게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용적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컨테이너가 아닌  문서 단위로 운임이 발생하는 경우에는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Price Unit, UOM, Quantity, Calculation Base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에 아무 값도 입력하지 않음</a:t>
            </a:r>
          </a:p>
        </p:txBody>
      </p:sp>
    </p:spTree>
    <p:extLst>
      <p:ext uri="{BB962C8B-B14F-4D97-AF65-F5344CB8AC3E}">
        <p14:creationId xmlns:p14="http://schemas.microsoft.com/office/powerpoint/2010/main" val="162277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562671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(FCL only)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5.1. ‘Group View’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단위로 계산되는 운임에서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‘Group Type’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필드를 찾아 해당 컨테이너 타입의 코드를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OCF, THC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처럼 컨테이너 단위로 계산되는 운임에만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Group Type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값이 입력되어야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31699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272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4304031"/>
            <a:ext cx="6120000" cy="1557643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 bwMode="auto">
          <a:xfrm>
            <a:off x="1452880" y="3149483"/>
            <a:ext cx="46800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374640" y="5293243"/>
            <a:ext cx="46800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880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31187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TM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FB/FO Settlement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또는 이에 대한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처리 후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ECC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 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송장 처리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조회 및 취소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송장 처리 대상 조회 및 생성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송장 처리 내역 조회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송장 취소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TM_07_03</a:t>
            </a:r>
            <a:br>
              <a:rPr lang="en-US" altLang="ko-KR" dirty="0" smtClean="0"/>
            </a:br>
            <a:r>
              <a:rPr lang="ko-KR" altLang="en-US" dirty="0" smtClean="0"/>
              <a:t>매입</a:t>
            </a:r>
            <a:r>
              <a:rPr lang="en-US" altLang="ko-KR" dirty="0" smtClean="0"/>
              <a:t> </a:t>
            </a:r>
            <a:r>
              <a:rPr lang="ko-KR" altLang="en-US" dirty="0" smtClean="0"/>
              <a:t>송장 관리</a:t>
            </a:r>
          </a:p>
        </p:txBody>
      </p:sp>
    </p:spTree>
    <p:extLst>
      <p:ext uri="{BB962C8B-B14F-4D97-AF65-F5344CB8AC3E}">
        <p14:creationId xmlns:p14="http://schemas.microsoft.com/office/powerpoint/2010/main" val="91634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TM_07_03</a:t>
            </a:r>
            <a:br>
              <a:rPr lang="en-US" altLang="ko-KR" dirty="0"/>
            </a:br>
            <a:r>
              <a:rPr lang="ko-KR" altLang="en-US" dirty="0"/>
              <a:t>매입</a:t>
            </a:r>
            <a:r>
              <a:rPr lang="en-US" altLang="ko-KR" dirty="0"/>
              <a:t> </a:t>
            </a:r>
            <a:r>
              <a:rPr lang="ko-KR" altLang="en-US" dirty="0"/>
              <a:t>송장 관리</a:t>
            </a:r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33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TM_07_03</a:t>
            </a:r>
            <a:br>
              <a:rPr lang="en-US" altLang="ko-KR" dirty="0"/>
            </a:br>
            <a:r>
              <a:rPr lang="ko-KR" altLang="en-US" dirty="0"/>
              <a:t>매입</a:t>
            </a:r>
            <a:r>
              <a:rPr lang="en-US" altLang="ko-KR" dirty="0"/>
              <a:t> </a:t>
            </a:r>
            <a:r>
              <a:rPr lang="ko-KR" altLang="en-US" dirty="0"/>
              <a:t>송장 관리</a:t>
            </a:r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/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88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TM_07_03</a:t>
            </a:r>
            <a:br>
              <a:rPr lang="en-US" altLang="ko-KR" dirty="0"/>
            </a:br>
            <a:r>
              <a:rPr lang="ko-KR" altLang="en-US" dirty="0"/>
              <a:t>매입</a:t>
            </a:r>
            <a:r>
              <a:rPr lang="en-US" altLang="ko-KR" dirty="0"/>
              <a:t> </a:t>
            </a:r>
            <a:r>
              <a:rPr lang="ko-KR" altLang="en-US" dirty="0"/>
              <a:t>송장 관리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699019"/>
              </p:ext>
            </p:extLst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송장 처리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처리 내역 조회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MIR4, MIR5, MIR6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취소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893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392329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대상 선택 및 송장 처리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208" y="1724027"/>
            <a:ext cx="5783081" cy="362086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9600" y="2010545"/>
            <a:ext cx="241265" cy="246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77625" y="233286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377625" y="457381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62057" y="1320800"/>
            <a:ext cx="3008663" cy="4947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검색조건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1.1. Vendor 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매입처 코드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1.2. Purchase Group 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부서 코드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 입력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1.3.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ID : TM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ID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1.4. FSD Invoice Date : TM FSD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Invoice Date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1.5. Master B/L (M.AWB) : FB/FO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MBL or AWB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1.6. House B/L (H.AWB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: FB/FO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 or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AWB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1.7. FWO Document (Forwarding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: FWO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 번호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1.8. FB/FO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: FB/FO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 번호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1.9. FSD (Freight Settlement Doc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.) :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 번호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1.10. Purchase Order :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후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ECC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전송으로 생성된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Purchase Order No.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조회유형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2.1.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대상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 송장 처리 대상 검색 및 송장 처리 시 선택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2.2.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내역 조회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결과 및 생성된 송장 취소 시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모든 조회 조건 입력 후 프로그램 실행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05008" y="2539378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1.1</a:t>
            </a:r>
          </a:p>
        </p:txBody>
      </p:sp>
      <p:sp>
        <p:nvSpPr>
          <p:cNvPr id="11" name="Oval 10"/>
          <p:cNvSpPr/>
          <p:nvPr/>
        </p:nvSpPr>
        <p:spPr>
          <a:xfrm>
            <a:off x="505008" y="274338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1.2</a:t>
            </a:r>
          </a:p>
        </p:txBody>
      </p:sp>
      <p:sp>
        <p:nvSpPr>
          <p:cNvPr id="12" name="Oval 11"/>
          <p:cNvSpPr/>
          <p:nvPr/>
        </p:nvSpPr>
        <p:spPr>
          <a:xfrm>
            <a:off x="505008" y="293440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1.3</a:t>
            </a:r>
          </a:p>
        </p:txBody>
      </p:sp>
      <p:sp>
        <p:nvSpPr>
          <p:cNvPr id="13" name="Oval 12"/>
          <p:cNvSpPr/>
          <p:nvPr/>
        </p:nvSpPr>
        <p:spPr>
          <a:xfrm>
            <a:off x="505008" y="311323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1.4</a:t>
            </a:r>
          </a:p>
        </p:txBody>
      </p:sp>
      <p:sp>
        <p:nvSpPr>
          <p:cNvPr id="14" name="Oval 13"/>
          <p:cNvSpPr/>
          <p:nvPr/>
        </p:nvSpPr>
        <p:spPr>
          <a:xfrm>
            <a:off x="505008" y="329432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1.5</a:t>
            </a:r>
          </a:p>
        </p:txBody>
      </p:sp>
      <p:sp>
        <p:nvSpPr>
          <p:cNvPr id="15" name="Oval 14"/>
          <p:cNvSpPr/>
          <p:nvPr/>
        </p:nvSpPr>
        <p:spPr>
          <a:xfrm>
            <a:off x="505008" y="347316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1.6</a:t>
            </a:r>
          </a:p>
        </p:txBody>
      </p:sp>
      <p:sp>
        <p:nvSpPr>
          <p:cNvPr id="16" name="Oval 15"/>
          <p:cNvSpPr/>
          <p:nvPr/>
        </p:nvSpPr>
        <p:spPr>
          <a:xfrm>
            <a:off x="505008" y="3663566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1.7</a:t>
            </a:r>
          </a:p>
        </p:txBody>
      </p:sp>
      <p:sp>
        <p:nvSpPr>
          <p:cNvPr id="17" name="Oval 16"/>
          <p:cNvSpPr/>
          <p:nvPr/>
        </p:nvSpPr>
        <p:spPr>
          <a:xfrm>
            <a:off x="505008" y="384578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1.8</a:t>
            </a:r>
          </a:p>
        </p:txBody>
      </p:sp>
      <p:sp>
        <p:nvSpPr>
          <p:cNvPr id="19" name="Oval 18"/>
          <p:cNvSpPr/>
          <p:nvPr/>
        </p:nvSpPr>
        <p:spPr>
          <a:xfrm>
            <a:off x="505008" y="403515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1.9</a:t>
            </a:r>
          </a:p>
        </p:txBody>
      </p:sp>
      <p:sp>
        <p:nvSpPr>
          <p:cNvPr id="20" name="Oval 19"/>
          <p:cNvSpPr/>
          <p:nvPr/>
        </p:nvSpPr>
        <p:spPr>
          <a:xfrm>
            <a:off x="505008" y="423131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1.10</a:t>
            </a:r>
          </a:p>
        </p:txBody>
      </p:sp>
      <p:sp>
        <p:nvSpPr>
          <p:cNvPr id="21" name="Oval 20"/>
          <p:cNvSpPr/>
          <p:nvPr/>
        </p:nvSpPr>
        <p:spPr>
          <a:xfrm>
            <a:off x="505008" y="481542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</a:p>
        </p:txBody>
      </p:sp>
      <p:sp>
        <p:nvSpPr>
          <p:cNvPr id="22" name="Oval 21"/>
          <p:cNvSpPr/>
          <p:nvPr/>
        </p:nvSpPr>
        <p:spPr>
          <a:xfrm>
            <a:off x="505008" y="499926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</a:p>
        </p:txBody>
      </p:sp>
      <p:sp>
        <p:nvSpPr>
          <p:cNvPr id="23" name="Oval 22"/>
          <p:cNvSpPr/>
          <p:nvPr/>
        </p:nvSpPr>
        <p:spPr>
          <a:xfrm>
            <a:off x="377625" y="202021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40232" y="4812801"/>
            <a:ext cx="974268" cy="1849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45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086796"/>
              </p:ext>
            </p:extLst>
          </p:nvPr>
        </p:nvGraphicFramePr>
        <p:xfrm>
          <a:off x="345440" y="1313507"/>
          <a:ext cx="9225280" cy="4972993"/>
        </p:xfrm>
        <a:graphic>
          <a:graphicData uri="http://schemas.openxmlformats.org/drawingml/2006/table">
            <a:tbl>
              <a:tblPr/>
              <a:tblGrid>
                <a:gridCol w="9225280"/>
              </a:tblGrid>
              <a:tr h="49729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6613" y="4126312"/>
            <a:ext cx="4389387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대상 선택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통화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환율 등을 확인하여 매입 송장 처리 대상을 선택하면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우측에 선택한 내역이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Display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 송장 처리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2.1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금액이 일치하는지 확인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세금코드와 세액의 일치하는지 확인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Font typeface="+mj-lt"/>
              <a:buAutoNum type="arabicPeriod" startAt="3"/>
            </a:pPr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 일괄 변경</a:t>
            </a:r>
            <a:endParaRPr lang="en-US" altLang="ko-KR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세금코드의 변경이 필요할 경우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            Icon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클릭하여 변경되어야 할 세금코드를 선택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 선택 후 </a:t>
            </a:r>
            <a:r>
              <a:rPr lang="en-US" altLang="ko-KR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 </a:t>
            </a:r>
            <a:r>
              <a:rPr lang="ko-KR" altLang="en-US" sz="11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 및 세액 변경 </a:t>
            </a:r>
            <a:r>
              <a:rPr lang="ko-KR" altLang="en-US" sz="1100" b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확인</a:t>
            </a: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07" y="1344171"/>
            <a:ext cx="9030493" cy="2751478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431007" y="352060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700625" y="3403600"/>
            <a:ext cx="3350675" cy="2250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003666" y="4126312"/>
            <a:ext cx="438938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Font typeface="+mj-lt"/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대체 수취인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세금계산서 발행처와 실제 지급처가 다를 경우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대체수취인 입력</a:t>
            </a:r>
            <a:endParaRPr lang="en-US" altLang="ko-KR" sz="11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환율</a:t>
            </a:r>
            <a:endParaRPr lang="en-US" altLang="ko-KR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외화 송장 처리 시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특정 환율을 적용해야 한다면 특정 환율 입력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송장일자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전기일자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세금계산서 발행일자와 동일하게 정의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기산일자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만기일자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실제 출금되는 일자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송장전기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모든 데이터가 정상적으로 입력되었다면             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Icon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송장 생성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894625" y="1863877"/>
            <a:ext cx="5566875" cy="1836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3835300" y="17414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4" name="Oval 33"/>
          <p:cNvSpPr/>
          <p:nvPr/>
        </p:nvSpPr>
        <p:spPr>
          <a:xfrm>
            <a:off x="7071259" y="29606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</a:p>
        </p:txBody>
      </p:sp>
      <p:sp>
        <p:nvSpPr>
          <p:cNvPr id="35" name="Oval 34"/>
          <p:cNvSpPr/>
          <p:nvPr/>
        </p:nvSpPr>
        <p:spPr>
          <a:xfrm>
            <a:off x="3785405" y="22675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</a:p>
        </p:txBody>
      </p:sp>
      <p:sp>
        <p:nvSpPr>
          <p:cNvPr id="36" name="Oval 35"/>
          <p:cNvSpPr/>
          <p:nvPr/>
        </p:nvSpPr>
        <p:spPr>
          <a:xfrm>
            <a:off x="7862105" y="29606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</a:p>
        </p:txBody>
      </p:sp>
      <p:sp>
        <p:nvSpPr>
          <p:cNvPr id="37" name="Oval 36"/>
          <p:cNvSpPr/>
          <p:nvPr/>
        </p:nvSpPr>
        <p:spPr>
          <a:xfrm>
            <a:off x="3785405" y="24676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</a:p>
        </p:txBody>
      </p:sp>
      <p:sp>
        <p:nvSpPr>
          <p:cNvPr id="38" name="Rectangle 37"/>
          <p:cNvSpPr/>
          <p:nvPr/>
        </p:nvSpPr>
        <p:spPr>
          <a:xfrm>
            <a:off x="2060400" y="1585808"/>
            <a:ext cx="973058" cy="2098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7264" y="5629402"/>
            <a:ext cx="950400" cy="180000"/>
          </a:xfrm>
          <a:prstGeom prst="rect">
            <a:avLst/>
          </a:prstGeom>
        </p:spPr>
      </p:pic>
      <p:sp>
        <p:nvSpPr>
          <p:cNvPr id="41" name="Oval 40"/>
          <p:cNvSpPr/>
          <p:nvPr/>
        </p:nvSpPr>
        <p:spPr>
          <a:xfrm>
            <a:off x="5926110" y="2187434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42" name="Oval 41"/>
          <p:cNvSpPr/>
          <p:nvPr/>
        </p:nvSpPr>
        <p:spPr>
          <a:xfrm>
            <a:off x="5951510" y="24327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408262" y="1585808"/>
            <a:ext cx="527835" cy="2098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>
            <a:off x="1955337" y="142668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44" name="Oval 43"/>
          <p:cNvSpPr/>
          <p:nvPr/>
        </p:nvSpPr>
        <p:spPr>
          <a:xfrm>
            <a:off x="1274290" y="142668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7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493" y="5863300"/>
            <a:ext cx="575549" cy="197106"/>
          </a:xfrm>
          <a:prstGeom prst="rect">
            <a:avLst/>
          </a:prstGeom>
        </p:spPr>
      </p:pic>
      <p:sp>
        <p:nvSpPr>
          <p:cNvPr id="46" name="Oval 45"/>
          <p:cNvSpPr/>
          <p:nvPr/>
        </p:nvSpPr>
        <p:spPr>
          <a:xfrm>
            <a:off x="5951510" y="26487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0" name="Line Callout 2 39"/>
          <p:cNvSpPr/>
          <p:nvPr/>
        </p:nvSpPr>
        <p:spPr>
          <a:xfrm>
            <a:off x="6745076" y="1189752"/>
            <a:ext cx="2666057" cy="668425"/>
          </a:xfrm>
          <a:prstGeom prst="borderCallout2">
            <a:avLst>
              <a:gd name="adj1" fmla="val 37750"/>
              <a:gd name="adj2" fmla="val -4522"/>
              <a:gd name="adj3" fmla="val 39650"/>
              <a:gd name="adj4" fmla="val -12380"/>
              <a:gd name="adj5" fmla="val 199899"/>
              <a:gd name="adj6" fmla="val -19039"/>
            </a:avLst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대체 수취인을 사용하기 위해서는 세금계산서 발행처 공급업체 마스터에 대체수취인이 정의되어 있어야 함</a:t>
            </a:r>
            <a:endParaRPr lang="en-US" sz="11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79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005893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처리 결과 조회 및 취소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62057" y="1320800"/>
            <a:ext cx="3008663" cy="1161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조회유형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결과를 검색하기 위해서는 조회유형에서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내역 조회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＂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선택하고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검색조건에 적절한 검색조건을 입력 후     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Icon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클릭하여 프로그램 실행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386" y="1615809"/>
            <a:ext cx="5990288" cy="44359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2133" y="1921645"/>
            <a:ext cx="241265" cy="246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10133" y="5738706"/>
            <a:ext cx="1132866" cy="1849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94133" y="5720316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682" y="2102443"/>
            <a:ext cx="188434" cy="170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086796"/>
              </p:ext>
            </p:extLst>
          </p:nvPr>
        </p:nvGraphicFramePr>
        <p:xfrm>
          <a:off x="345440" y="1313507"/>
          <a:ext cx="9225280" cy="4972993"/>
        </p:xfrm>
        <a:graphic>
          <a:graphicData uri="http://schemas.openxmlformats.org/drawingml/2006/table">
            <a:tbl>
              <a:tblPr/>
              <a:tblGrid>
                <a:gridCol w="9225280"/>
              </a:tblGrid>
              <a:tr h="49729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6613" y="2856312"/>
            <a:ext cx="4389387" cy="2669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결과 조회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BL, Charge Type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별 송장 처리 결과를 확인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송장문서 번호를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Double Click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하면 해당 송장 문서로 이동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전표 취소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2.1.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송장을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취소해야 할 경우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송장문서 번호를 클릭하고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b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          Icon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송장전표번포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취소하려고 선택한 송장문서가 자동으로 입력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2.3.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회계연도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해당 송장문서가 생성된 연도가 자동으로 입력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2.4.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역분개사유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(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무조건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03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2.5.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전기일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송자문서의 전기일자 입력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2.6.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모든 데이터가 입력되었으면 저장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Icon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클릭하여 송장문서 취소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12" y="1345056"/>
            <a:ext cx="9159376" cy="13300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261" y="3924005"/>
            <a:ext cx="831638" cy="191916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430499" y="1579772"/>
            <a:ext cx="723899" cy="2034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385980" y="19098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45" name="Oval 44"/>
          <p:cNvSpPr/>
          <p:nvPr/>
        </p:nvSpPr>
        <p:spPr>
          <a:xfrm>
            <a:off x="1186080" y="156884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5888" y="2790028"/>
            <a:ext cx="4305474" cy="2036468"/>
          </a:xfrm>
          <a:prstGeom prst="rect">
            <a:avLst/>
          </a:prstGeom>
        </p:spPr>
      </p:pic>
      <p:cxnSp>
        <p:nvCxnSpPr>
          <p:cNvPr id="48" name="Straight Arrow Connector 47"/>
          <p:cNvCxnSpPr/>
          <p:nvPr/>
        </p:nvCxnSpPr>
        <p:spPr>
          <a:xfrm>
            <a:off x="1135348" y="1805939"/>
            <a:ext cx="4139965" cy="125476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5059313" y="368935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</a:p>
        </p:txBody>
      </p:sp>
      <p:sp>
        <p:nvSpPr>
          <p:cNvPr id="50" name="Oval 49"/>
          <p:cNvSpPr/>
          <p:nvPr/>
        </p:nvSpPr>
        <p:spPr>
          <a:xfrm>
            <a:off x="5059313" y="3889774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2.3</a:t>
            </a:r>
          </a:p>
        </p:txBody>
      </p:sp>
      <p:sp>
        <p:nvSpPr>
          <p:cNvPr id="51" name="Oval 50"/>
          <p:cNvSpPr/>
          <p:nvPr/>
        </p:nvSpPr>
        <p:spPr>
          <a:xfrm>
            <a:off x="5059313" y="430619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2.4</a:t>
            </a:r>
          </a:p>
        </p:txBody>
      </p:sp>
      <p:sp>
        <p:nvSpPr>
          <p:cNvPr id="52" name="Oval 51"/>
          <p:cNvSpPr/>
          <p:nvPr/>
        </p:nvSpPr>
        <p:spPr>
          <a:xfrm>
            <a:off x="5059313" y="4486376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2.5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658204" y="2811134"/>
            <a:ext cx="193855" cy="1897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4" name="Oval 53"/>
          <p:cNvSpPr/>
          <p:nvPr/>
        </p:nvSpPr>
        <p:spPr>
          <a:xfrm>
            <a:off x="6436351" y="2790028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2.6</a:t>
            </a:r>
          </a:p>
        </p:txBody>
      </p:sp>
    </p:spTree>
    <p:extLst>
      <p:ext uri="{BB962C8B-B14F-4D97-AF65-F5344CB8AC3E}">
        <p14:creationId xmlns:p14="http://schemas.microsoft.com/office/powerpoint/2010/main" val="284885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173123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선사 및 항공사의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적하목록을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EDI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를 통해 세관에 전송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Air/Ocean EDI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전송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Air/Ocean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적하목록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전송 및 출력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Ocean AFR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Ocean Shipping Request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TM_07_04</a:t>
            </a:r>
            <a:br>
              <a:rPr lang="en-US" altLang="ko-KR" dirty="0" smtClean="0"/>
            </a:br>
            <a:r>
              <a:rPr lang="en-US" altLang="ko-KR" dirty="0" smtClean="0"/>
              <a:t>EDI </a:t>
            </a:r>
            <a:r>
              <a:rPr lang="ko-KR" altLang="en-US" dirty="0" smtClean="0"/>
              <a:t>관리</a:t>
            </a:r>
          </a:p>
        </p:txBody>
      </p:sp>
    </p:spTree>
    <p:extLst>
      <p:ext uri="{BB962C8B-B14F-4D97-AF65-F5344CB8AC3E}">
        <p14:creationId xmlns:p14="http://schemas.microsoft.com/office/powerpoint/2010/main" val="317604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TM_07_04</a:t>
            </a:r>
            <a:br>
              <a:rPr lang="en-US" altLang="ko-KR" dirty="0"/>
            </a:br>
            <a:r>
              <a:rPr lang="en-US" altLang="ko-KR" dirty="0"/>
              <a:t>EDI </a:t>
            </a:r>
            <a:r>
              <a:rPr lang="ko-KR" altLang="en-US" dirty="0"/>
              <a:t>관리</a:t>
            </a:r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65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TM_07_04</a:t>
            </a:r>
            <a:br>
              <a:rPr lang="en-US" altLang="ko-KR" dirty="0"/>
            </a:br>
            <a:r>
              <a:rPr lang="en-US" altLang="ko-KR" dirty="0"/>
              <a:t>EDI </a:t>
            </a:r>
            <a:r>
              <a:rPr lang="ko-KR" altLang="en-US" dirty="0"/>
              <a:t>관리</a:t>
            </a:r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/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3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TM_07_04</a:t>
            </a:r>
            <a:br>
              <a:rPr lang="en-US" altLang="ko-KR" dirty="0"/>
            </a:br>
            <a:r>
              <a:rPr lang="en-US" altLang="ko-KR" dirty="0"/>
              <a:t>EDI </a:t>
            </a:r>
            <a:r>
              <a:rPr lang="ko-KR" altLang="en-US" dirty="0"/>
              <a:t>관리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751862"/>
              </p:ext>
            </p:extLst>
          </p:nvPr>
        </p:nvGraphicFramePr>
        <p:xfrm>
          <a:off x="631825" y="1485815"/>
          <a:ext cx="8528050" cy="4813383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Send EDI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Correction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Air D/O Approval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Ocean Send EDI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63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Overview Air Freight Bookings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SEND EDI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Send EDI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9" y="1628770"/>
            <a:ext cx="6179507" cy="279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439" y="4657405"/>
            <a:ext cx="942974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 flipH="1">
            <a:off x="4772977" y="2677152"/>
            <a:ext cx="900115" cy="201644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205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99" y="1660525"/>
            <a:ext cx="6179507" cy="246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‘Manifest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발생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81" y="1660525"/>
            <a:ext cx="6173926" cy="273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아시아나 항공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52540" y="3248977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5133023" y="2307747"/>
            <a:ext cx="1260161" cy="720092"/>
          </a:xfrm>
          <a:prstGeom prst="wedgeRectCallout">
            <a:avLst>
              <a:gd name="adj1" fmla="val -78136"/>
              <a:gd name="adj2" fmla="val -6163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989" y="4869184"/>
            <a:ext cx="1440184" cy="261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603" y="3137228"/>
            <a:ext cx="1805466" cy="10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804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아시아나 항공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5779113" cy="453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/>
          <p:cNvSpPr/>
          <p:nvPr/>
        </p:nvSpPr>
        <p:spPr bwMode="auto">
          <a:xfrm>
            <a:off x="1342055" y="3027839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ular Callout 9"/>
          <p:cNvSpPr/>
          <p:nvPr/>
        </p:nvSpPr>
        <p:spPr bwMode="auto">
          <a:xfrm>
            <a:off x="2972747" y="5229230"/>
            <a:ext cx="1260161" cy="720092"/>
          </a:xfrm>
          <a:prstGeom prst="wedgeRectCallout">
            <a:avLst>
              <a:gd name="adj1" fmla="val -112604"/>
              <a:gd name="adj2" fmla="val 5688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완료 메세지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0" y="4860405"/>
            <a:ext cx="2160276" cy="1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83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대한항공의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EDI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통해 전송이 불가하며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/>
                        </a:rPr>
                        <a:t>www.ecplatform.co.kr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직접 접속하여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등록해야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대한항공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00" y="1659600"/>
            <a:ext cx="6173607" cy="228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89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6.1.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Correction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 정정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52904"/>
            <a:ext cx="6028572" cy="2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1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7.1. Air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‘Ocean ULOGISHUB’, ‘Air ULOGISHUB’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통해 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https://www.ulogishub.com/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 수정할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Correction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 정정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9" y="1660525"/>
            <a:ext cx="6179507" cy="3539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445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D/O Approval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8.1. D/O Approval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Approval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1628770"/>
            <a:ext cx="5850771" cy="2645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90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D/O Approval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- Issue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9.1. Issue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라디오버튼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9.2 Air D/O Transfer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후 전송 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메세지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9.5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후 상태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상태값 취소여부 필드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Issued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 사용자 연락처 없을 경우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Approval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4701861"/>
            <a:ext cx="19812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5437514"/>
            <a:ext cx="21907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3266121"/>
            <a:ext cx="27146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79507" cy="1133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701" y="2708908"/>
            <a:ext cx="2680205" cy="16202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76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D/O Approval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– Issue Cancel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10.1. Issue cancel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라디오버튼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10.2 Air D/O Transfer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후 전송 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메세지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10.5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후 상태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상태값 취소여부 필드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Canceled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연락처 없을 경우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00" y="4689159"/>
            <a:ext cx="19812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00" y="5404498"/>
            <a:ext cx="21907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00" y="3249924"/>
            <a:ext cx="27146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74250" cy="1228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825" y="2708908"/>
            <a:ext cx="2680205" cy="16202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87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Overview Ocean Freight Bookings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SEND EDI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Send EDI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393700" y="1660525"/>
            <a:ext cx="6179507" cy="3352486"/>
            <a:chOff x="393700" y="1660525"/>
            <a:chExt cx="6179507" cy="3352486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700" y="1660525"/>
              <a:ext cx="6179507" cy="2482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2439" y="4689161"/>
              <a:ext cx="942974" cy="323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0" name="Straight Connector 9"/>
            <p:cNvCxnSpPr/>
            <p:nvPr/>
          </p:nvCxnSpPr>
          <p:spPr>
            <a:xfrm flipH="1">
              <a:off x="4772977" y="2708908"/>
              <a:ext cx="900115" cy="2016449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7886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1" y="1660524"/>
            <a:ext cx="6179506" cy="272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3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Forwarding Order(HBL)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Booking(MBL)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입력된 정보가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입력값이 누락된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왼쪽 아래에 에러메세지가 표시되며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 문서에서 수정한 후 다시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실행한다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‘Manifest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1" y="1669219"/>
            <a:ext cx="6179506" cy="3069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/>
          <p:cNvSpPr/>
          <p:nvPr/>
        </p:nvSpPr>
        <p:spPr bwMode="auto">
          <a:xfrm>
            <a:off x="1172517" y="2708908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3152770" y="2168839"/>
            <a:ext cx="1260161" cy="720092"/>
          </a:xfrm>
          <a:prstGeom prst="wedgeRectCallout">
            <a:avLst>
              <a:gd name="adj1" fmla="val -72364"/>
              <a:gd name="adj2" fmla="val -7029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60" y="4857760"/>
            <a:ext cx="15621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089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79506" cy="3257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/>
          <p:cNvSpPr/>
          <p:nvPr/>
        </p:nvSpPr>
        <p:spPr bwMode="auto">
          <a:xfrm>
            <a:off x="1172517" y="2569062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ular Callout 9"/>
          <p:cNvSpPr/>
          <p:nvPr/>
        </p:nvSpPr>
        <p:spPr bwMode="auto">
          <a:xfrm>
            <a:off x="1892609" y="3969069"/>
            <a:ext cx="1260161" cy="720092"/>
          </a:xfrm>
          <a:prstGeom prst="wedgeRectCallout">
            <a:avLst>
              <a:gd name="adj1" fmla="val -112604"/>
              <a:gd name="adj2" fmla="val 5688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완료 메세지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4917783"/>
            <a:ext cx="17621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832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5.1.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1" y="1628770"/>
            <a:ext cx="6179506" cy="272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2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6.1.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버전이 자동으로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6.2.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6.3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전송한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1" y="1660524"/>
            <a:ext cx="6179506" cy="3539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ular Callout 6"/>
          <p:cNvSpPr/>
          <p:nvPr/>
        </p:nvSpPr>
        <p:spPr bwMode="auto">
          <a:xfrm>
            <a:off x="2792724" y="2528885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Correction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버전</a:t>
            </a:r>
          </a:p>
        </p:txBody>
      </p:sp>
      <p:sp>
        <p:nvSpPr>
          <p:cNvPr id="8" name="Rectangular Callout 7"/>
          <p:cNvSpPr/>
          <p:nvPr/>
        </p:nvSpPr>
        <p:spPr bwMode="auto">
          <a:xfrm>
            <a:off x="1262997" y="5017786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Manifest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미전송</a:t>
            </a:r>
          </a:p>
        </p:txBody>
      </p:sp>
    </p:spTree>
    <p:extLst>
      <p:ext uri="{BB962C8B-B14F-4D97-AF65-F5344CB8AC3E}">
        <p14:creationId xmlns:p14="http://schemas.microsoft.com/office/powerpoint/2010/main" val="50544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14" y="1628770"/>
            <a:ext cx="6067661" cy="3960506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Add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7.1. Add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7.2. “MI” :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7.3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이미 전송한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추가가 발생한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상태가 미전송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라인만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7.4 ‘ADD HBL’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 사유를 입력하는 창이 뜬다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7.5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‘Confirm’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 내용이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ular Callout 6"/>
          <p:cNvSpPr/>
          <p:nvPr/>
        </p:nvSpPr>
        <p:spPr bwMode="auto">
          <a:xfrm rot="10800000" flipV="1">
            <a:off x="2174705" y="2372027"/>
            <a:ext cx="1800230" cy="516903"/>
          </a:xfrm>
          <a:prstGeom prst="wedgeRectCallout">
            <a:avLst>
              <a:gd name="adj1" fmla="val -45181"/>
              <a:gd name="adj2" fmla="val -1192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Add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  <p:sp>
        <p:nvSpPr>
          <p:cNvPr id="8" name="Rectangular Callout 7"/>
          <p:cNvSpPr/>
          <p:nvPr/>
        </p:nvSpPr>
        <p:spPr bwMode="auto">
          <a:xfrm>
            <a:off x="1532563" y="4959194"/>
            <a:ext cx="1260161" cy="540070"/>
          </a:xfrm>
          <a:prstGeom prst="wedgeRectCallout">
            <a:avLst>
              <a:gd name="adj1" fmla="val -19634"/>
              <a:gd name="adj2" fmla="val -1011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라인선택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5853120"/>
            <a:ext cx="1419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984" y="3065857"/>
            <a:ext cx="3199459" cy="1184575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156401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Add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7.6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정정내용이 표시됨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10~12.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Rectangular Callout 5"/>
          <p:cNvSpPr/>
          <p:nvPr/>
        </p:nvSpPr>
        <p:spPr bwMode="auto">
          <a:xfrm>
            <a:off x="2432678" y="3528271"/>
            <a:ext cx="1260161" cy="540070"/>
          </a:xfrm>
          <a:prstGeom prst="wedgeRectCallout">
            <a:avLst>
              <a:gd name="adj1" fmla="val -19634"/>
              <a:gd name="adj2" fmla="val -1011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smtClean="0">
                <a:latin typeface="맑은 고딕" pitchFamily="50" charset="-127"/>
                <a:ea typeface="맑은 고딕" pitchFamily="50" charset="-127"/>
              </a:rPr>
              <a:t>정정내용 확인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226" y="1628770"/>
            <a:ext cx="6213860" cy="414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8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Correct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수정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8.1. Correct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내용정정 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이미 전송한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내용정정이 발생한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 한후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‘Correction HBL’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정정내용을 지정할 수 있는 창이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8.2. ‘MI’ :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8.3. ‘CO’ :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60525"/>
            <a:ext cx="6179507" cy="3089754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 rot="10800000" flipV="1">
            <a:off x="2432678" y="2168839"/>
            <a:ext cx="1260161" cy="540069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Correct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  <p:sp>
        <p:nvSpPr>
          <p:cNvPr id="8" name="Rectangular Callout 7"/>
          <p:cNvSpPr/>
          <p:nvPr/>
        </p:nvSpPr>
        <p:spPr bwMode="auto">
          <a:xfrm>
            <a:off x="1532563" y="4959194"/>
            <a:ext cx="1260161" cy="540070"/>
          </a:xfrm>
          <a:prstGeom prst="wedgeRectCallout">
            <a:avLst>
              <a:gd name="adj1" fmla="val -19634"/>
              <a:gd name="adj2" fmla="val -1011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라인선택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5061907"/>
            <a:ext cx="1419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59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Correct HBL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8.4.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 사유를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8.5 Item Correction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Drop Down 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단일정정항목과 정정사유를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‘Add’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‘Delete’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삭제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8.6 Container Correction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Drop Down 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컨테이너 정정항목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정정사유를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‘Add’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License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변경이 있는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정정항목의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수출신고번호변경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License 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8.7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입력이 완료되면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‘Confirm’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정정화면이 종료되고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정정내용이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10~12.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9" y="1660525"/>
            <a:ext cx="6179507" cy="380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345493" y="2041839"/>
            <a:ext cx="2880368" cy="1800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719" y="5268404"/>
            <a:ext cx="2451733" cy="1214823"/>
          </a:xfrm>
          <a:prstGeom prst="rect">
            <a:avLst/>
          </a:prstGeom>
          <a:ln>
            <a:solidFill>
              <a:srgbClr val="333333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1711" y="5467713"/>
            <a:ext cx="2095500" cy="800100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375709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Delete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삭제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9.1. Delete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삭제요청 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이미 전송한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삭제가 발생한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‘Delete HBL’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전송내역 창이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702" y="1654170"/>
            <a:ext cx="6120782" cy="3357340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 rot="10800000" flipV="1">
            <a:off x="3152770" y="2528885"/>
            <a:ext cx="1260161" cy="540069"/>
          </a:xfrm>
          <a:prstGeom prst="wedgeRectCallout">
            <a:avLst>
              <a:gd name="adj1" fmla="val -86401"/>
              <a:gd name="adj2" fmla="val -14288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Delete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</p:spTree>
    <p:extLst>
      <p:ext uri="{BB962C8B-B14F-4D97-AF65-F5344CB8AC3E}">
        <p14:creationId xmlns:p14="http://schemas.microsoft.com/office/powerpoint/2010/main" val="341124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Delete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삭제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정정사유를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9.3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전송이력 중 삭제할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‘Add’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아래쪽에 삭제할 정보가 추가된다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잘못 선택된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삭제할 라인을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‘Delete’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버튼일 이용해 삭제할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9.4 ‘Confirm’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삭제화면이 종료되고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정정내용이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10~12.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ular Callout 6"/>
          <p:cNvSpPr/>
          <p:nvPr/>
        </p:nvSpPr>
        <p:spPr bwMode="auto">
          <a:xfrm rot="10800000" flipV="1">
            <a:off x="3152770" y="2528885"/>
            <a:ext cx="1260161" cy="540069"/>
          </a:xfrm>
          <a:prstGeom prst="wedgeRectCallout">
            <a:avLst>
              <a:gd name="adj1" fmla="val -86401"/>
              <a:gd name="adj2" fmla="val -14288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Delete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237" y="1628770"/>
            <a:ext cx="6080407" cy="414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55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정정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항목삭제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10.1.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라인 선택 후 삭제버튼을 클릭하여 정정항목을 삭제할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60525"/>
            <a:ext cx="6148437" cy="2848613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>
            <a:off x="1172517" y="2348862"/>
            <a:ext cx="1260161" cy="540070"/>
          </a:xfrm>
          <a:prstGeom prst="wedgeRectCallout">
            <a:avLst>
              <a:gd name="adj1" fmla="val -71033"/>
              <a:gd name="adj2" fmla="val 4171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라인선택 후 삭제</a:t>
            </a:r>
          </a:p>
        </p:txBody>
      </p:sp>
    </p:spTree>
    <p:extLst>
      <p:ext uri="{BB962C8B-B14F-4D97-AF65-F5344CB8AC3E}">
        <p14:creationId xmlns:p14="http://schemas.microsoft.com/office/powerpoint/2010/main" val="97695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11. Manifest Correction  Manifest Correction Transfer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11.1 ‘Save’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 정정내용을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 Version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임시 저장할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전송전까지는 임시저장한 내용을 확인 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11.2 ‘Manifest Correction Transfer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 후 확인 팝업창의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99" y="1660525"/>
            <a:ext cx="6179507" cy="35074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84000" y="1920700"/>
            <a:ext cx="362269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Rectangular Callout 5"/>
          <p:cNvSpPr/>
          <p:nvPr/>
        </p:nvSpPr>
        <p:spPr bwMode="auto">
          <a:xfrm>
            <a:off x="2753919" y="2483718"/>
            <a:ext cx="1260161" cy="540070"/>
          </a:xfrm>
          <a:prstGeom prst="wedgeRectCallout">
            <a:avLst>
              <a:gd name="adj1" fmla="val 12616"/>
              <a:gd name="adj2" fmla="val -10584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임시저장</a:t>
            </a:r>
          </a:p>
        </p:txBody>
      </p:sp>
    </p:spTree>
    <p:extLst>
      <p:ext uri="{BB962C8B-B14F-4D97-AF65-F5344CB8AC3E}">
        <p14:creationId xmlns:p14="http://schemas.microsoft.com/office/powerpoint/2010/main" val="414557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Manifest Correction Transfer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99" y="1655760"/>
            <a:ext cx="6179507" cy="3630516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>
            <a:off x="1532563" y="4869184"/>
            <a:ext cx="1260161" cy="720092"/>
          </a:xfrm>
          <a:prstGeom prst="wedgeRectCallout">
            <a:avLst>
              <a:gd name="adj1" fmla="val -100510"/>
              <a:gd name="adj2" fmla="val -7248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Transfer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미전송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4716784"/>
            <a:ext cx="1495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1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AFR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13.1. AFR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57" y="1628770"/>
            <a:ext cx="6159465" cy="324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09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25" y="1628770"/>
            <a:ext cx="6171582" cy="3690344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 AFR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‘AFT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발생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입력값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22303" y="2583527"/>
            <a:ext cx="1260161" cy="560850"/>
          </a:xfrm>
          <a:prstGeom prst="wedgeRectCallout">
            <a:avLst>
              <a:gd name="adj1" fmla="val -96479"/>
              <a:gd name="adj2" fmla="val -7721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3240637" y="2583527"/>
            <a:ext cx="1260161" cy="396070"/>
          </a:xfrm>
          <a:prstGeom prst="wedgeRectCallout">
            <a:avLst>
              <a:gd name="adj1" fmla="val -57980"/>
              <a:gd name="adj2" fmla="val -19631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603" y="3137228"/>
            <a:ext cx="1805466" cy="10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9588" y="4893853"/>
            <a:ext cx="2373941" cy="267608"/>
          </a:xfrm>
          <a:prstGeom prst="rect">
            <a:avLst/>
          </a:prstGeom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588" y="4128034"/>
            <a:ext cx="1653849" cy="26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9588" y="5293715"/>
            <a:ext cx="2907317" cy="1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9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26" y="1627330"/>
            <a:ext cx="6146388" cy="3781923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AFR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172517" y="2708908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0" y="4860405"/>
            <a:ext cx="2160276" cy="1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169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Shipping Request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16.1. Shipping Request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5" y="1679570"/>
            <a:ext cx="5817272" cy="306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0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4" y="1713096"/>
            <a:ext cx="6160773" cy="3797821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17.1.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17.2.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‘S/R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발생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입력값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47304" y="2856803"/>
            <a:ext cx="1260161" cy="560850"/>
          </a:xfrm>
          <a:prstGeom prst="wedgeRectCallout">
            <a:avLst>
              <a:gd name="adj1" fmla="val -96479"/>
              <a:gd name="adj2" fmla="val -7721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3245878" y="2658768"/>
            <a:ext cx="1260161" cy="396070"/>
          </a:xfrm>
          <a:prstGeom prst="wedgeRectCallout">
            <a:avLst>
              <a:gd name="adj1" fmla="val -57980"/>
              <a:gd name="adj2" fmla="val -19631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306" y="3734860"/>
            <a:ext cx="1805466" cy="10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588" y="4128034"/>
            <a:ext cx="1653849" cy="26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6873" y="4884665"/>
            <a:ext cx="3136748" cy="25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6" y="1656197"/>
            <a:ext cx="6088156" cy="3753056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18. S/R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18.1.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52540" y="2708908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0" y="4860405"/>
            <a:ext cx="2160276" cy="1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456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19.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Print (Import) MRN / MBL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19.1. Manifest Print(Import) MRN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Print(Import) MBL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5" y="1628769"/>
            <a:ext cx="5817272" cy="306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3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Print (Import)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양식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해상수입의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420" y="1635083"/>
            <a:ext cx="6057853" cy="431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9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21.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정보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21.1. MRN,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세관부서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MSN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Freight Booking Worklist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수정이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22.2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수정한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‘Update’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문서에 업데이트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5" y="1708397"/>
            <a:ext cx="6120782" cy="417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8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22026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Management(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여신관리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는 거래선 별 여신 한도를 설정하고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Forwarding 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Forwarding Settlement Documents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입금 반제 시 여신 금액을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Update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하여 거래선별 여신 관리 이력을 관리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 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 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삭제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별 여신 한도 생성 및 수정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및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Settlement </a:t>
                      </a:r>
                      <a:r>
                        <a:rPr kumimoji="1" lang="en-US" altLang="ko-K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Docuement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 시 여신 가용성 점검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 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별 여신 현황 조회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TM_07_05</a:t>
            </a:r>
            <a:br>
              <a:rPr lang="en-US" altLang="ko-KR" dirty="0" smtClean="0"/>
            </a:br>
            <a:r>
              <a:rPr lang="en-US" altLang="ko-KR" dirty="0" smtClean="0"/>
              <a:t>Credit Management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825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10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18168"/>
              </p:ext>
            </p:extLst>
          </p:nvPr>
        </p:nvGraphicFramePr>
        <p:xfrm>
          <a:off x="758638" y="1379446"/>
          <a:ext cx="8466149" cy="4800598"/>
        </p:xfrm>
        <a:graphic>
          <a:graphicData uri="http://schemas.openxmlformats.org/drawingml/2006/table">
            <a:tbl>
              <a:tblPr/>
              <a:tblGrid>
                <a:gridCol w="521413"/>
                <a:gridCol w="7944736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내부 처리 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11" name="직선 화살표 연결선 13"/>
          <p:cNvCxnSpPr/>
          <p:nvPr/>
        </p:nvCxnSpPr>
        <p:spPr>
          <a:xfrm flipH="1">
            <a:off x="3524250" y="2819400"/>
            <a:ext cx="9525" cy="600075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2895600" y="4458445"/>
            <a:ext cx="952500" cy="42788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+mn-ea"/>
                <a:ea typeface="+mn-ea"/>
              </a:rPr>
              <a:t>오더 취소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2857500" y="2286000"/>
            <a:ext cx="1181100" cy="514349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오더 입력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cxnSp>
        <p:nvCxnSpPr>
          <p:cNvPr id="14" name="직선 화살표 연결선 49"/>
          <p:cNvCxnSpPr/>
          <p:nvPr/>
        </p:nvCxnSpPr>
        <p:spPr>
          <a:xfrm>
            <a:off x="3515459" y="3935970"/>
            <a:ext cx="8791" cy="55983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855068" y="3936539"/>
            <a:ext cx="6310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실패</a:t>
            </a:r>
            <a:endParaRPr lang="ko-KR" altLang="en-US" sz="800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79018" y="3431714"/>
            <a:ext cx="835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성공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17" name="Shape 166"/>
          <p:cNvCxnSpPr/>
          <p:nvPr/>
        </p:nvCxnSpPr>
        <p:spPr>
          <a:xfrm flipV="1">
            <a:off x="4114800" y="2500312"/>
            <a:ext cx="2038350" cy="1127588"/>
          </a:xfrm>
          <a:prstGeom prst="bentConnector3">
            <a:avLst>
              <a:gd name="adj1" fmla="val 3271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utoShape 5"/>
          <p:cNvSpPr>
            <a:spLocks noChangeArrowheads="1"/>
          </p:cNvSpPr>
          <p:nvPr/>
        </p:nvSpPr>
        <p:spPr bwMode="auto">
          <a:xfrm>
            <a:off x="6153150" y="2257425"/>
            <a:ext cx="1162050" cy="542924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매출 청구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cxnSp>
        <p:nvCxnSpPr>
          <p:cNvPr id="19" name="직선 화살표 연결선 88"/>
          <p:cNvCxnSpPr/>
          <p:nvPr/>
        </p:nvCxnSpPr>
        <p:spPr>
          <a:xfrm flipH="1">
            <a:off x="6838950" y="2867025"/>
            <a:ext cx="9525" cy="600075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112743" y="3393614"/>
            <a:ext cx="835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성공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21" name="Shape 166"/>
          <p:cNvCxnSpPr>
            <a:stCxn id="39" idx="3"/>
          </p:cNvCxnSpPr>
          <p:nvPr/>
        </p:nvCxnSpPr>
        <p:spPr>
          <a:xfrm flipV="1">
            <a:off x="7458075" y="2638427"/>
            <a:ext cx="1028700" cy="1065673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103"/>
          <p:cNvCxnSpPr/>
          <p:nvPr/>
        </p:nvCxnSpPr>
        <p:spPr>
          <a:xfrm>
            <a:off x="2796159" y="5579857"/>
            <a:ext cx="704850" cy="11318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utoShape 5"/>
          <p:cNvSpPr>
            <a:spLocks noChangeArrowheads="1"/>
          </p:cNvSpPr>
          <p:nvPr/>
        </p:nvSpPr>
        <p:spPr bwMode="auto">
          <a:xfrm>
            <a:off x="7210425" y="4371975"/>
            <a:ext cx="819150" cy="42862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+mn-ea"/>
                <a:ea typeface="+mn-ea"/>
              </a:rPr>
              <a:t>Reject </a:t>
            </a:r>
            <a:r>
              <a:rPr lang="ko-KR" altLang="en-US" sz="1000" dirty="0" smtClean="0">
                <a:latin typeface="+mn-ea"/>
                <a:ea typeface="+mn-ea"/>
              </a:rPr>
              <a:t>사유 </a:t>
            </a:r>
            <a:endParaRPr lang="en-US" altLang="ko-KR" sz="1000" dirty="0" smtClean="0">
              <a:latin typeface="+mn-ea"/>
              <a:ea typeface="+mn-ea"/>
            </a:endParaRPr>
          </a:p>
          <a:p>
            <a:r>
              <a:rPr lang="ko-KR" altLang="en-US" sz="1000" dirty="0" smtClean="0">
                <a:latin typeface="+mn-ea"/>
                <a:ea typeface="+mn-ea"/>
              </a:rPr>
              <a:t>입력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24" name="직선 화살표 연결선 129"/>
          <p:cNvCxnSpPr/>
          <p:nvPr/>
        </p:nvCxnSpPr>
        <p:spPr>
          <a:xfrm>
            <a:off x="6877050" y="3924300"/>
            <a:ext cx="19050" cy="5048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286500" y="3895725"/>
            <a:ext cx="548457" cy="221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실패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26" name="Shape 166"/>
          <p:cNvCxnSpPr>
            <a:stCxn id="23" idx="2"/>
          </p:cNvCxnSpPr>
          <p:nvPr/>
        </p:nvCxnSpPr>
        <p:spPr>
          <a:xfrm rot="5400000" flipH="1" flipV="1">
            <a:off x="7105649" y="3171825"/>
            <a:ext cx="2143125" cy="1114425"/>
          </a:xfrm>
          <a:prstGeom prst="bentConnector3">
            <a:avLst>
              <a:gd name="adj1" fmla="val -10667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utoShape 5"/>
          <p:cNvSpPr>
            <a:spLocks noChangeArrowheads="1"/>
          </p:cNvSpPr>
          <p:nvPr/>
        </p:nvSpPr>
        <p:spPr bwMode="auto">
          <a:xfrm>
            <a:off x="3968825" y="4439395"/>
            <a:ext cx="907976" cy="44693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+mn-ea"/>
                <a:ea typeface="+mn-ea"/>
              </a:rPr>
              <a:t>Reject </a:t>
            </a:r>
            <a:r>
              <a:rPr lang="ko-KR" altLang="en-US" sz="1000" dirty="0" smtClean="0">
                <a:latin typeface="+mn-ea"/>
                <a:ea typeface="+mn-ea"/>
              </a:rPr>
              <a:t>사유입력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28" name="Shape 166"/>
          <p:cNvCxnSpPr/>
          <p:nvPr/>
        </p:nvCxnSpPr>
        <p:spPr>
          <a:xfrm>
            <a:off x="3543300" y="4162425"/>
            <a:ext cx="950278" cy="286908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161"/>
          <p:cNvCxnSpPr/>
          <p:nvPr/>
        </p:nvCxnSpPr>
        <p:spPr>
          <a:xfrm flipH="1" flipV="1">
            <a:off x="2352675" y="4714875"/>
            <a:ext cx="581025" cy="5715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hape 166"/>
          <p:cNvCxnSpPr>
            <a:endCxn id="23" idx="0"/>
          </p:cNvCxnSpPr>
          <p:nvPr/>
        </p:nvCxnSpPr>
        <p:spPr>
          <a:xfrm>
            <a:off x="6896100" y="4143375"/>
            <a:ext cx="723900" cy="271463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6448425" y="4410075"/>
            <a:ext cx="710816" cy="40005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+mn-ea"/>
                <a:ea typeface="+mn-ea"/>
              </a:rPr>
              <a:t>취소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32" name="직선 화살표 연결선 170"/>
          <p:cNvCxnSpPr/>
          <p:nvPr/>
        </p:nvCxnSpPr>
        <p:spPr>
          <a:xfrm flipH="1" flipV="1">
            <a:off x="6181725" y="4686300"/>
            <a:ext cx="266700" cy="1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AutoShape 29"/>
          <p:cNvSpPr>
            <a:spLocks noChangeArrowheads="1"/>
          </p:cNvSpPr>
          <p:nvPr/>
        </p:nvSpPr>
        <p:spPr bwMode="auto">
          <a:xfrm>
            <a:off x="6456617" y="5350606"/>
            <a:ext cx="1783651" cy="578515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여신한도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Credit Limit 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1565148" y="5343813"/>
            <a:ext cx="1223772" cy="4931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등록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AutoShape 41"/>
          <p:cNvSpPr>
            <a:spLocks noChangeArrowheads="1"/>
          </p:cNvSpPr>
          <p:nvPr/>
        </p:nvSpPr>
        <p:spPr bwMode="auto">
          <a:xfrm>
            <a:off x="1441450" y="4482435"/>
            <a:ext cx="933450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종료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AutoShape 41"/>
          <p:cNvSpPr>
            <a:spLocks noChangeArrowheads="1"/>
          </p:cNvSpPr>
          <p:nvPr/>
        </p:nvSpPr>
        <p:spPr bwMode="auto">
          <a:xfrm>
            <a:off x="5222875" y="4453860"/>
            <a:ext cx="933450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종료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AutoShape 46"/>
          <p:cNvSpPr>
            <a:spLocks noChangeArrowheads="1"/>
          </p:cNvSpPr>
          <p:nvPr/>
        </p:nvSpPr>
        <p:spPr bwMode="auto">
          <a:xfrm>
            <a:off x="8047038" y="2288034"/>
            <a:ext cx="993775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ECC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AutoShape 6"/>
          <p:cNvSpPr>
            <a:spLocks noChangeArrowheads="1"/>
          </p:cNvSpPr>
          <p:nvPr/>
        </p:nvSpPr>
        <p:spPr bwMode="auto">
          <a:xfrm>
            <a:off x="2946400" y="3400426"/>
            <a:ext cx="1168400" cy="512098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여신 한도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점검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?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AutoShape 6"/>
          <p:cNvSpPr>
            <a:spLocks noChangeArrowheads="1"/>
          </p:cNvSpPr>
          <p:nvPr/>
        </p:nvSpPr>
        <p:spPr bwMode="auto">
          <a:xfrm>
            <a:off x="6289675" y="3448051"/>
            <a:ext cx="1168400" cy="512098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여신 한도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점검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?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0" name="Shape 97"/>
          <p:cNvCxnSpPr>
            <a:stCxn id="27" idx="3"/>
          </p:cNvCxnSpPr>
          <p:nvPr/>
        </p:nvCxnSpPr>
        <p:spPr>
          <a:xfrm flipV="1">
            <a:off x="4876801" y="2686050"/>
            <a:ext cx="266699" cy="1976810"/>
          </a:xfrm>
          <a:prstGeom prst="bentConnector2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105"/>
          <p:cNvCxnSpPr/>
          <p:nvPr/>
        </p:nvCxnSpPr>
        <p:spPr>
          <a:xfrm flipV="1">
            <a:off x="5133975" y="2647950"/>
            <a:ext cx="1009650" cy="952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AutoShape 46"/>
          <p:cNvSpPr>
            <a:spLocks noChangeArrowheads="1"/>
          </p:cNvSpPr>
          <p:nvPr/>
        </p:nvSpPr>
        <p:spPr bwMode="auto">
          <a:xfrm>
            <a:off x="3532188" y="5469384"/>
            <a:ext cx="1411287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BP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등록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3" name="직선 화살표 연결선 107"/>
          <p:cNvCxnSpPr/>
          <p:nvPr/>
        </p:nvCxnSpPr>
        <p:spPr>
          <a:xfrm>
            <a:off x="4996434" y="5589382"/>
            <a:ext cx="1432941" cy="1793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utoShape 46"/>
          <p:cNvSpPr>
            <a:spLocks noChangeArrowheads="1"/>
          </p:cNvSpPr>
          <p:nvPr/>
        </p:nvSpPr>
        <p:spPr bwMode="auto">
          <a:xfrm>
            <a:off x="3541713" y="5812284"/>
            <a:ext cx="1411287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삭제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5" name="직선 화살표 연결선 110"/>
          <p:cNvCxnSpPr/>
          <p:nvPr/>
        </p:nvCxnSpPr>
        <p:spPr>
          <a:xfrm flipV="1">
            <a:off x="2333625" y="5991225"/>
            <a:ext cx="1186434" cy="9525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113"/>
          <p:cNvCxnSpPr/>
          <p:nvPr/>
        </p:nvCxnSpPr>
        <p:spPr>
          <a:xfrm>
            <a:off x="2343150" y="5838825"/>
            <a:ext cx="0" cy="1714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 rot="10800000" flipV="1">
            <a:off x="5233607" y="5240591"/>
            <a:ext cx="9027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한도 설정</a:t>
            </a:r>
            <a:endParaRPr lang="ko-KR" altLang="en-US" sz="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8313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4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619228"/>
              </p:ext>
            </p:extLst>
          </p:nvPr>
        </p:nvGraphicFramePr>
        <p:xfrm>
          <a:off x="758638" y="1379446"/>
          <a:ext cx="8466149" cy="4800598"/>
        </p:xfrm>
        <a:graphic>
          <a:graphicData uri="http://schemas.openxmlformats.org/drawingml/2006/table">
            <a:tbl>
              <a:tblPr/>
              <a:tblGrid>
                <a:gridCol w="521413"/>
                <a:gridCol w="7944736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내부 처리 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" name="AutoShape 5"/>
          <p:cNvSpPr>
            <a:spLocks noChangeArrowheads="1"/>
          </p:cNvSpPr>
          <p:nvPr/>
        </p:nvSpPr>
        <p:spPr bwMode="auto">
          <a:xfrm>
            <a:off x="2036744" y="2168114"/>
            <a:ext cx="1201756" cy="67033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오더 입력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807568" y="3250738"/>
            <a:ext cx="8353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오더 금액 </a:t>
            </a:r>
            <a:endParaRPr lang="en-US" altLang="ko-KR" sz="1100" dirty="0" smtClean="0">
              <a:latin typeface="+mn-ea"/>
              <a:ea typeface="+mn-ea"/>
            </a:endParaRPr>
          </a:p>
          <a:p>
            <a:r>
              <a:rPr lang="en-US" altLang="ko-KR" sz="1100" b="1" dirty="0" smtClean="0">
                <a:latin typeface="+mn-ea"/>
                <a:ea typeface="+mn-ea"/>
              </a:rPr>
              <a:t>+</a:t>
            </a:r>
            <a:endParaRPr lang="ko-KR" altLang="en-US" sz="1100" b="1" dirty="0">
              <a:latin typeface="+mn-ea"/>
              <a:ea typeface="+mn-ea"/>
            </a:endParaRPr>
          </a:p>
        </p:txBody>
      </p:sp>
      <p:cxnSp>
        <p:nvCxnSpPr>
          <p:cNvPr id="52" name="Shape 166"/>
          <p:cNvCxnSpPr/>
          <p:nvPr/>
        </p:nvCxnSpPr>
        <p:spPr>
          <a:xfrm rot="16200000" flipH="1">
            <a:off x="2647950" y="3248025"/>
            <a:ext cx="2590804" cy="1409702"/>
          </a:xfrm>
          <a:prstGeom prst="bentConnector3">
            <a:avLst>
              <a:gd name="adj1" fmla="val 2206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AutoShape 5"/>
          <p:cNvSpPr>
            <a:spLocks noChangeArrowheads="1"/>
          </p:cNvSpPr>
          <p:nvPr/>
        </p:nvSpPr>
        <p:spPr bwMode="auto">
          <a:xfrm>
            <a:off x="5418119" y="2130014"/>
            <a:ext cx="1201756" cy="67033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매출 청구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041494" y="3215168"/>
            <a:ext cx="11559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err="1" smtClean="0">
                <a:latin typeface="+mn-ea"/>
                <a:ea typeface="+mn-ea"/>
              </a:rPr>
              <a:t>변경분</a:t>
            </a:r>
            <a:r>
              <a:rPr lang="ko-KR" altLang="en-US" sz="1100" dirty="0" smtClean="0">
                <a:latin typeface="+mn-ea"/>
                <a:ea typeface="+mn-ea"/>
              </a:rPr>
              <a:t>  반영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55" name="순서도: 처리 99"/>
          <p:cNvSpPr/>
          <p:nvPr/>
        </p:nvSpPr>
        <p:spPr>
          <a:xfrm>
            <a:off x="8105776" y="2247900"/>
            <a:ext cx="895350" cy="571500"/>
          </a:xfrm>
          <a:prstGeom prst="flowChartProcess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922243" y="2222038"/>
            <a:ext cx="8977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err="1" smtClean="0">
                <a:latin typeface="+mn-ea"/>
                <a:ea typeface="+mn-ea"/>
              </a:rPr>
              <a:t>ECC</a:t>
            </a:r>
            <a:r>
              <a:rPr lang="ko-KR" altLang="en-US" sz="800" dirty="0" smtClean="0">
                <a:latin typeface="+mn-ea"/>
                <a:ea typeface="+mn-ea"/>
              </a:rPr>
              <a:t>로 전송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57" name="Shape 166"/>
          <p:cNvCxnSpPr/>
          <p:nvPr/>
        </p:nvCxnSpPr>
        <p:spPr>
          <a:xfrm rot="5400000">
            <a:off x="4076700" y="3657602"/>
            <a:ext cx="2466976" cy="7905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화살표 연결선 38"/>
          <p:cNvCxnSpPr>
            <a:stCxn id="50" idx="3"/>
            <a:endCxn id="53" idx="1"/>
          </p:cNvCxnSpPr>
          <p:nvPr/>
        </p:nvCxnSpPr>
        <p:spPr>
          <a:xfrm flipV="1">
            <a:off x="3238500" y="2465182"/>
            <a:ext cx="2179619" cy="3810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화살표 연결선 45"/>
          <p:cNvCxnSpPr/>
          <p:nvPr/>
        </p:nvCxnSpPr>
        <p:spPr>
          <a:xfrm flipV="1">
            <a:off x="6667500" y="2447925"/>
            <a:ext cx="1438275" cy="1905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hape 166"/>
          <p:cNvCxnSpPr>
            <a:endCxn id="63" idx="4"/>
          </p:cNvCxnSpPr>
          <p:nvPr/>
        </p:nvCxnSpPr>
        <p:spPr>
          <a:xfrm rot="5400000">
            <a:off x="5805528" y="2949090"/>
            <a:ext cx="2753790" cy="2494409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8160493" y="2336339"/>
            <a:ext cx="835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대금청구문서</a:t>
            </a:r>
            <a:endParaRPr lang="ko-KR" altLang="en-US" sz="800" dirty="0">
              <a:latin typeface="+mn-ea"/>
              <a:ea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477677" y="3558068"/>
            <a:ext cx="17139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세금  </a:t>
            </a:r>
            <a:r>
              <a:rPr lang="en-US" altLang="ko-KR" sz="1100" dirty="0" smtClean="0">
                <a:latin typeface="+mn-ea"/>
                <a:ea typeface="+mn-ea"/>
              </a:rPr>
              <a:t>+ </a:t>
            </a:r>
            <a:endParaRPr lang="en-US" altLang="ko-KR" sz="1100" dirty="0">
              <a:latin typeface="+mn-ea"/>
              <a:ea typeface="+mn-ea"/>
            </a:endParaRPr>
          </a:p>
        </p:txBody>
      </p:sp>
      <p:sp>
        <p:nvSpPr>
          <p:cNvPr id="63" name="AutoShape 29"/>
          <p:cNvSpPr>
            <a:spLocks noChangeArrowheads="1"/>
          </p:cNvSpPr>
          <p:nvPr/>
        </p:nvSpPr>
        <p:spPr bwMode="auto">
          <a:xfrm>
            <a:off x="4151567" y="5283931"/>
            <a:ext cx="1783651" cy="578515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신용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익스포저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Credit  Exposure 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4" name="Shape 166"/>
          <p:cNvCxnSpPr/>
          <p:nvPr/>
        </p:nvCxnSpPr>
        <p:spPr>
          <a:xfrm rot="5400000">
            <a:off x="4533903" y="3419479"/>
            <a:ext cx="2514598" cy="1314447"/>
          </a:xfrm>
          <a:prstGeom prst="bentConnector3">
            <a:avLst>
              <a:gd name="adj1" fmla="val 6533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481835" y="3319943"/>
            <a:ext cx="11559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+mn-ea"/>
                <a:ea typeface="+mn-ea"/>
              </a:rPr>
              <a:t>Credit Memo</a:t>
            </a:r>
          </a:p>
          <a:p>
            <a:r>
              <a:rPr lang="en-US" altLang="ko-KR" sz="1100" dirty="0" smtClean="0">
                <a:latin typeface="+mn-ea"/>
                <a:ea typeface="+mn-ea"/>
              </a:rPr>
              <a:t> </a:t>
            </a:r>
            <a:r>
              <a:rPr lang="ko-KR" altLang="en-US" sz="1100" dirty="0" smtClean="0">
                <a:latin typeface="+mn-ea"/>
                <a:ea typeface="+mn-ea"/>
              </a:rPr>
              <a:t>금액 </a:t>
            </a:r>
            <a:r>
              <a:rPr lang="en-US" altLang="ko-KR" sz="1100" dirty="0" smtClean="0">
                <a:latin typeface="+mn-ea"/>
                <a:ea typeface="+mn-ea"/>
              </a:rPr>
              <a:t>-   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66" name="AutoShape 4"/>
          <p:cNvSpPr>
            <a:spLocks noChangeArrowheads="1"/>
          </p:cNvSpPr>
          <p:nvPr/>
        </p:nvSpPr>
        <p:spPr bwMode="auto">
          <a:xfrm>
            <a:off x="1696542" y="5345060"/>
            <a:ext cx="1042987" cy="381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입금 처리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화살표 연결선 25"/>
          <p:cNvCxnSpPr/>
          <p:nvPr/>
        </p:nvCxnSpPr>
        <p:spPr>
          <a:xfrm flipV="1">
            <a:off x="2743659" y="5530812"/>
            <a:ext cx="1438275" cy="1905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2886418" y="5220921"/>
            <a:ext cx="12008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입금 금액 </a:t>
            </a:r>
            <a:r>
              <a:rPr lang="en-US" altLang="ko-KR" sz="1100" dirty="0" smtClean="0">
                <a:latin typeface="+mn-ea"/>
                <a:ea typeface="+mn-ea"/>
              </a:rPr>
              <a:t>-</a:t>
            </a:r>
          </a:p>
          <a:p>
            <a:endParaRPr lang="ko-KR" altLang="en-US" sz="11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827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268498"/>
              </p:ext>
            </p:extLst>
          </p:nvPr>
        </p:nvGraphicFramePr>
        <p:xfrm>
          <a:off x="384176" y="1425883"/>
          <a:ext cx="9137649" cy="3602996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299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비즈니스 파트너 등록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비즈니스 파트너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삭제</a:t>
                      </a:r>
                      <a:endParaRPr lang="ko-KR" altLang="en-US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삭제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삭제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ECC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여신 한도등록</a:t>
                      </a:r>
                      <a:endParaRPr lang="en-US" altLang="ko-KR" sz="105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거래선별 여신 한도 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여신 한도 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가용성 점검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 청구 시 가용성 조회 방법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 청구 등록 시 여신 가용성  점검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ECC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여신 한도 조회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여신 가용성 조회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여신 한도 및 가용성 조회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ECC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27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0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01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044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924033"/>
              </p:ext>
            </p:extLst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MDS_LOAD_COOKPIT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삭제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삭제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BUPA_DEL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여신 한도 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 한도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UKM_BP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가용성 점검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 청구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현황 조회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 한도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ZSDR0100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91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 회계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마스터 데이터로 이동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 프로세스에서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선택한후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더블 클릭을 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19425"/>
            <a:ext cx="2486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초기 화면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520" y="3343274"/>
            <a:ext cx="4481180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9821" y="1352666"/>
            <a:ext cx="3961311" cy="1672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073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 옵션으로 설정한다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설정 해제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필드이름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KUNNR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포함 제외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I –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지정값선택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     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en-US" altLang="ko-KR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EQ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단일값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하한      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No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*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앞의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‘0’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포함해서 입력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            버튼을  누른다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모니터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작업 결과를 확인한다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실행 화면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0865" y="4451618"/>
            <a:ext cx="14087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결과 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874" y="1586429"/>
            <a:ext cx="5189318" cy="27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3276600"/>
            <a:ext cx="33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1716" y="2868976"/>
            <a:ext cx="33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02643" y="4329628"/>
            <a:ext cx="3373781" cy="1633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8756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 회계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마스터 데이터로 이동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삭제할 비즈니스 파트너를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&lt;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설명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표시된 레코드만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TABLE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상으로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 =‘X’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삭제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상태의 시스템만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TABLE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상태가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된것만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삭제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테스트로 실행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만한다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실제 삭제는 이루어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지지않는다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삭제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1495425"/>
            <a:ext cx="3190875" cy="150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19425"/>
            <a:ext cx="2486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삭제 화면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214" y="3450857"/>
            <a:ext cx="4369010" cy="2222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450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 회계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마스터 데이터로 이동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여신 한도를  변경할 비즈니스 파트너 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1495425"/>
            <a:ext cx="3190875" cy="150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" y="3254569"/>
            <a:ext cx="4452937" cy="2574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19425"/>
            <a:ext cx="2486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상세 화면</a:t>
            </a:r>
          </a:p>
        </p:txBody>
      </p:sp>
    </p:spTree>
    <p:extLst>
      <p:ext uri="{BB962C8B-B14F-4D97-AF65-F5344CB8AC3E}">
        <p14:creationId xmlns:p14="http://schemas.microsoft.com/office/powerpoint/2010/main" val="188657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382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 latinLnBrk="1">
              <a:spcBef>
                <a:spcPct val="20000"/>
              </a:spcBef>
              <a:buAutoNum type="circleNumDbPlain" startAt="3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버튼을 클릭하고  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   UKM000 BP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역할 선택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  <a:buAutoNum type="circleNumDbPlain" startAt="4"/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‘0000’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주요 여신 세그먼트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신규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</a:t>
            </a: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선택하고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한도정의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옵션및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여신 한도 금액 등록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 저장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버튼울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눌러 저장한다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064" y="1303929"/>
            <a:ext cx="3741553" cy="1524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42900" y="1371600"/>
            <a:ext cx="10001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초기화면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1850" y="1357314"/>
            <a:ext cx="266700" cy="259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8201" y="2918785"/>
            <a:ext cx="5143501" cy="2395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97933" y="2713296"/>
            <a:ext cx="19594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확대 화면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9385" y="5082361"/>
            <a:ext cx="2302844" cy="843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5953124" y="4775348"/>
            <a:ext cx="9201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</a:t>
            </a:r>
            <a:r>
              <a:rPr lang="ko-KR" altLang="en-US" sz="9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저장 버튼</a:t>
            </a:r>
          </a:p>
        </p:txBody>
      </p:sp>
    </p:spTree>
    <p:extLst>
      <p:ext uri="{BB962C8B-B14F-4D97-AF65-F5344CB8AC3E}">
        <p14:creationId xmlns:p14="http://schemas.microsoft.com/office/powerpoint/2010/main" val="105053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3674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latinLnBrk="1">
              <a:spcBef>
                <a:spcPct val="20000"/>
              </a:spcBef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여신 가용성  점검은  오더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생성및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매출 청구 시 실행이 된다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lvl="0" algn="l" latinLnBrk="1">
              <a:spcBef>
                <a:spcPct val="20000"/>
              </a:spcBef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  <a:buFontTx/>
              <a:buChar char="-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점검이 정상적으로 처리가 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되었을경우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</a:t>
            </a:r>
          </a:p>
          <a:p>
            <a:pPr lvl="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오더화면에서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‘Save’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‘Credit Limit successful’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라고 나오면 여신 가용성 점검이 성공적으로 처리가 된것이다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  <a:buAutoNum type="circleNumDbPlain" startAt="2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금액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가용성 점검 방법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-&gt; Business Partner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 안의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‘Check Credit Limit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실행한다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lang="ko-KR" altLang="en-US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endParaRPr kumimoji="1"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1528954"/>
            <a:ext cx="3548899" cy="2147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00049" y="1304925"/>
            <a:ext cx="26384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 오더 화면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9196" y="3699908"/>
            <a:ext cx="18206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비즈니스 파트너 탭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8979" y="3875345"/>
            <a:ext cx="3611283" cy="2009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5782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실행하면 여신한도 대비 가용성 백분율로 환산이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되서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조회가 된다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“Credit utilization is 9.8 %”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대비 가용한도가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9.%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임을 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656" y="1658126"/>
            <a:ext cx="40957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19100" y="1371600"/>
            <a:ext cx="2190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메시지 화면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1219" y="3583173"/>
            <a:ext cx="4417940" cy="23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162425" y="3225210"/>
            <a:ext cx="28125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&lt; </a:t>
            </a:r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비즈니스 파트너  조회 화면</a:t>
            </a:r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&gt;</a:t>
            </a:r>
            <a:endParaRPr lang="ko-KR" altLang="en-US" sz="1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301875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spcBef>
                          <a:spcPct val="20000"/>
                        </a:spcBef>
                        <a:buFontTx/>
                        <a:buChar char="-"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가용성 점검이  실패 했을 경우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lvl="0" algn="l" latinLnBrk="1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옆과 같은 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팦업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창이 뜬다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lvl="0" algn="l" latinLnBrk="1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정산 화면과 동일하다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해당 오더에 대해서 아래와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같은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가지 방법으로 처리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사유를 입력하고  오더를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하여 오더를 생성한다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취소한다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Reject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 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잠시 블록을 해 놓는다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9100" y="1371600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059" y="1745291"/>
            <a:ext cx="6072556" cy="2317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443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‘Release of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Rejecte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Reason’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사유를 입력하고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 Order’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 눌러서 오더를 생성한다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802" y="1568302"/>
            <a:ext cx="6596079" cy="3031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19100" y="1371600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310455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‘Reject Order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눌러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취소한다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※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해당 오더 매출 청구를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생성할수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없다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조회만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699" y="1927373"/>
            <a:ext cx="5928161" cy="2997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38150" y="1476375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52867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‘Leave Blocked and Close’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눌러서 오더를 임시 저장하고 화면을 닫는다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입력 화면으로 되돌아 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00" y="1888962"/>
            <a:ext cx="5326469" cy="3092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19100" y="1371600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295056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269454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 :  ZSDR0100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실행한다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하고자 하는 비즈니스  파트너를 입력한다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내용이 조회된다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더블 클릭하면 상세 화면으로 이동된다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 설명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여신한도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회계팀에서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설정한   비즈니스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파너트의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여신한도금액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※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통화로만 관리한다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신용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익스포저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매출 채권 총액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채권 통화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(Currency)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이용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(%):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대비 신용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익스포져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금액에 대한 백분율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화면상의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Utilization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값과 동일하다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반제금액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입금된 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한도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9100" y="1323975"/>
            <a:ext cx="1866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초기화면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5065" y="1596041"/>
            <a:ext cx="3476846" cy="1595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22643" y="3470866"/>
            <a:ext cx="1739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Summary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575" y="3843338"/>
            <a:ext cx="65532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327644" y="3889966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99879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여신에 대한 상세 내용을 조회한다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&lt;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 설명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범주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/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미결오더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기초금액으로 조회된다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Credit Memo 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파트너에게 발행된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오더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기준 매출 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(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처리건별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 반제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받은 입금 금액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처리건별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한도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9100" y="1371600"/>
            <a:ext cx="4267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여신 조회 상세 화면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638300"/>
            <a:ext cx="56007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1381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각각의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신용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익스포저는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옆과 같이 금액이 증감이 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한도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704" y="1509311"/>
            <a:ext cx="6310225" cy="245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3432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991831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채권 및 채무에 대한 전표 생성 후 일부 금액에 대한 반제가 필요할 경우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기능을 사용하여 처리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매출 채권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(AR, Account Receivable)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에서의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채무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(AP, Account Payable)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에서의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TM_07_06</a:t>
            </a:r>
            <a:br>
              <a:rPr lang="en-US" altLang="ko-KR" dirty="0" smtClean="0"/>
            </a:br>
            <a:r>
              <a:rPr lang="en-US" altLang="ko-KR" dirty="0" smtClean="0"/>
              <a:t>Credit Memo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410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TM_07_06</a:t>
            </a:r>
            <a:br>
              <a:rPr lang="en-US" altLang="ko-KR" dirty="0"/>
            </a:br>
            <a:r>
              <a:rPr lang="en-US" altLang="ko-KR" dirty="0"/>
              <a:t>Credit </a:t>
            </a:r>
            <a:r>
              <a:rPr lang="en-US" altLang="ko-KR" dirty="0" smtClean="0"/>
              <a:t>Memo</a:t>
            </a:r>
            <a:endParaRPr lang="ko-KR" altLang="en-US" dirty="0"/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599202"/>
              </p:ext>
            </p:extLst>
          </p:nvPr>
        </p:nvGraphicFramePr>
        <p:xfrm>
          <a:off x="758638" y="1379446"/>
          <a:ext cx="8466149" cy="4800598"/>
        </p:xfrm>
        <a:graphic>
          <a:graphicData uri="http://schemas.openxmlformats.org/drawingml/2006/table">
            <a:tbl>
              <a:tblPr/>
              <a:tblGrid>
                <a:gridCol w="521413"/>
                <a:gridCol w="7944736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3674355" y="3678601"/>
            <a:ext cx="1162050" cy="542924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800" dirty="0" smtClean="0">
                <a:latin typeface="+mn-ea"/>
                <a:ea typeface="+mn-ea"/>
              </a:rPr>
              <a:t>CREDIT Memo </a:t>
            </a:r>
            <a:r>
              <a:rPr lang="ko-KR" altLang="en-US" sz="800" dirty="0" smtClean="0">
                <a:latin typeface="+mn-ea"/>
                <a:ea typeface="+mn-ea"/>
              </a:rPr>
              <a:t>발행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sp>
        <p:nvSpPr>
          <p:cNvPr id="12" name="AutoShape 29"/>
          <p:cNvSpPr>
            <a:spLocks noChangeArrowheads="1"/>
          </p:cNvSpPr>
          <p:nvPr/>
        </p:nvSpPr>
        <p:spPr bwMode="auto">
          <a:xfrm>
            <a:off x="6214246" y="5273488"/>
            <a:ext cx="1783651" cy="578515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여신익스포저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Credit Exposure 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AutoShape 46"/>
          <p:cNvSpPr>
            <a:spLocks noChangeArrowheads="1"/>
          </p:cNvSpPr>
          <p:nvPr/>
        </p:nvSpPr>
        <p:spPr bwMode="auto">
          <a:xfrm>
            <a:off x="7077553" y="2335107"/>
            <a:ext cx="993775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ECC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 rot="10800000" flipV="1">
            <a:off x="4958185" y="4370258"/>
            <a:ext cx="9027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금액 차감</a:t>
            </a:r>
            <a:endParaRPr lang="ko-KR" altLang="en-US" sz="800" dirty="0">
              <a:latin typeface="+mn-ea"/>
              <a:ea typeface="+mn-ea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3766685" y="2367422"/>
            <a:ext cx="1223772" cy="4931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CREDIT Memo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발행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utoShape 46"/>
          <p:cNvSpPr>
            <a:spLocks noChangeArrowheads="1"/>
          </p:cNvSpPr>
          <p:nvPr/>
        </p:nvSpPr>
        <p:spPr bwMode="auto">
          <a:xfrm>
            <a:off x="1773850" y="2474632"/>
            <a:ext cx="993775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매출 청구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AutoShape 46"/>
          <p:cNvSpPr>
            <a:spLocks noChangeArrowheads="1"/>
          </p:cNvSpPr>
          <p:nvPr/>
        </p:nvSpPr>
        <p:spPr bwMode="auto">
          <a:xfrm>
            <a:off x="1926250" y="3882955"/>
            <a:ext cx="993775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매입 청구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8" name="직선 화살표 연결선 57"/>
          <p:cNvCxnSpPr/>
          <p:nvPr/>
        </p:nvCxnSpPr>
        <p:spPr>
          <a:xfrm flipV="1">
            <a:off x="5005615" y="2555913"/>
            <a:ext cx="2012130" cy="1994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hape 166"/>
          <p:cNvCxnSpPr/>
          <p:nvPr/>
        </p:nvCxnSpPr>
        <p:spPr>
          <a:xfrm rot="5400000">
            <a:off x="6121192" y="3737992"/>
            <a:ext cx="2468694" cy="56542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hape 166"/>
          <p:cNvCxnSpPr/>
          <p:nvPr/>
        </p:nvCxnSpPr>
        <p:spPr>
          <a:xfrm rot="16200000" flipH="1">
            <a:off x="4946573" y="3327094"/>
            <a:ext cx="2721166" cy="1112703"/>
          </a:xfrm>
          <a:prstGeom prst="bentConnector3">
            <a:avLst>
              <a:gd name="adj1" fmla="val 31781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hape 166"/>
          <p:cNvCxnSpPr/>
          <p:nvPr/>
        </p:nvCxnSpPr>
        <p:spPr>
          <a:xfrm flipV="1">
            <a:off x="4891489" y="2699133"/>
            <a:ext cx="2137272" cy="126693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hape 166"/>
          <p:cNvCxnSpPr/>
          <p:nvPr/>
        </p:nvCxnSpPr>
        <p:spPr>
          <a:xfrm rot="16200000" flipH="1">
            <a:off x="5600242" y="4278218"/>
            <a:ext cx="1356910" cy="7069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 rot="10800000" flipV="1">
            <a:off x="6024985" y="3520123"/>
            <a:ext cx="9027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금액 차감</a:t>
            </a:r>
            <a:endParaRPr lang="ko-KR" altLang="en-US" sz="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4341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TM_07_06</a:t>
            </a:r>
            <a:br>
              <a:rPr lang="en-US" altLang="ko-KR" dirty="0"/>
            </a:br>
            <a:r>
              <a:rPr lang="en-US" altLang="ko-KR" dirty="0"/>
              <a:t>Credit </a:t>
            </a:r>
            <a:r>
              <a:rPr lang="en-US" altLang="ko-KR" dirty="0" smtClean="0"/>
              <a:t>Memo</a:t>
            </a:r>
            <a:endParaRPr lang="ko-KR" altLang="en-US" dirty="0"/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3109"/>
              </p:ext>
            </p:extLst>
          </p:nvPr>
        </p:nvGraphicFramePr>
        <p:xfrm>
          <a:off x="384176" y="1425883"/>
          <a:ext cx="9137649" cy="3763016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299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 AR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(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매출 채권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 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발행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 청구에서  거래선에게 돌려줄 금액에 대해서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발행한다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AP (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매입채권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발행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매입 청구에서  벤더에게 돌려줄 금액에 대해서 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발행한다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/>
                      <a:endParaRPr lang="en-US" altLang="ko-KR" sz="105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05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27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0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01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78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TM_07_06</a:t>
            </a:r>
            <a:br>
              <a:rPr lang="en-US" altLang="ko-KR" dirty="0"/>
            </a:br>
            <a:r>
              <a:rPr lang="en-US" altLang="ko-KR" dirty="0"/>
              <a:t>Credit </a:t>
            </a:r>
            <a:r>
              <a:rPr lang="en-US" altLang="ko-KR" dirty="0" smtClean="0"/>
              <a:t>Memo</a:t>
            </a:r>
            <a:endParaRPr lang="ko-KR" altLang="en-US" dirty="0"/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/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AR  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AP 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070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Management -&gt; Display Forwarding Order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및 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74509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Order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19" y="1365006"/>
            <a:ext cx="2754217" cy="1646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348" y="3427028"/>
            <a:ext cx="5133862" cy="2406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105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누른다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4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 up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아래에 있는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Credit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</a:t>
            </a:r>
            <a:r>
              <a:rPr lang="en-US" altLang="ko-KR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Settlem,ent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Document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74509"/>
            <a:ext cx="65646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Settlement Document  - Follow-up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3203" y="1531344"/>
            <a:ext cx="3260993" cy="1427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8468" y="3435681"/>
            <a:ext cx="3801221" cy="175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310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신규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화면이 실행된다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3916" y="4032977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⑥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탭으로 이동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2059" y="1619478"/>
            <a:ext cx="5019177" cy="21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2528" y="4380414"/>
            <a:ext cx="3004277" cy="1422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5254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  발행할  금액을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입력한  금액을  확인 후  저장 버튼을 누른다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  발행된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확인한다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48314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⑦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-&gt; Charges -&gt; Detail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0865" y="3217729"/>
            <a:ext cx="58706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⑧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-&gt; Charges -&gt; Detail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&gt; Amount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화면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082" y="1597447"/>
            <a:ext cx="5615668" cy="1584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8636" y="3509727"/>
            <a:ext cx="4297955" cy="2442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0674" y="4671152"/>
            <a:ext cx="2577299" cy="127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555714" y="4284529"/>
            <a:ext cx="14179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⑨  결과 화면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18424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 Edit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Air Booking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* Credit Memo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발행할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찾는다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Follow-up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Create Credit Memo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실행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Ocean 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9849" y="3471116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 </a:t>
            </a:r>
            <a:r>
              <a:rPr lang="en-US" altLang="ko-KR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Follo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-up  &gt;  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선택화면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5646" y="3844887"/>
            <a:ext cx="4739633" cy="226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7957" y="1302326"/>
            <a:ext cx="3281764" cy="2190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160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Charges 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탭을 선택한 후   발행할 금액을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후  발행된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Ocean 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40052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화면   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336" y="1586428"/>
            <a:ext cx="6105709" cy="3316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1512" y="5057876"/>
            <a:ext cx="2447409" cy="1098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77672" y="4784418"/>
            <a:ext cx="40052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결과  화면    </a:t>
            </a:r>
          </a:p>
        </p:txBody>
      </p:sp>
    </p:spTree>
    <p:extLst>
      <p:ext uri="{BB962C8B-B14F-4D97-AF65-F5344CB8AC3E}">
        <p14:creationId xmlns:p14="http://schemas.microsoft.com/office/powerpoint/2010/main" val="250753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086590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Order Status Report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를 통해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Order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의 요약 정보를 확인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 Status Report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방법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TM_07_07</a:t>
            </a:r>
            <a:br>
              <a:rPr lang="en-US" altLang="ko-KR" dirty="0" smtClean="0"/>
            </a:br>
            <a:r>
              <a:rPr lang="en-US" altLang="ko-KR" dirty="0" smtClean="0"/>
              <a:t>Order Status Report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60796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468826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916612"/>
                <a:gridCol w="3298825"/>
              </a:tblGrid>
              <a:tr h="5041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 조건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 Creation Date</a:t>
                      </a:r>
                    </a:p>
                    <a:p>
                      <a:pPr marL="2667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생성일자의 변경을 원할 경우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Calculated Dates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변경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[Define Calculated Dates Pop Up Window]</a:t>
                      </a:r>
                    </a:p>
                    <a:p>
                      <a:pPr marL="2667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From/To : FWO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생성일자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집계 시작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종료일자로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of Days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 만큼의 기간으로 조회 가능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Type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조회를 원할 경우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Number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No.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조회를 원할 경우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Organization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조직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Group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담당부서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Person In Charge : FWO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생성자로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조회를 원할 경우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Shipper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Shipper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조회를 원할 경우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Date : FWSD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Date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기준으로 조회를 원할 경우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Traffic Direction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(Import),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(Export)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BWT(Transit)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조회를 원할 경우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POL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조회를 원할 경우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POD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POD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조회를 원할 경우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Employee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Employee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조회를 원할 경우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/ Clear</a:t>
                      </a:r>
                    </a:p>
                    <a:p>
                      <a:pPr marL="2667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 조건이 입력되면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Reporting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상단에 집계 수량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Display)</a:t>
                      </a:r>
                    </a:p>
                    <a:p>
                      <a:pPr marL="2667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검색조건을 모두 지우려면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Clear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78605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Report &gt; Order status 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 Status Report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2" y="1686719"/>
            <a:ext cx="5106133" cy="4259262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695125" y="273926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2" name="Oval 11"/>
          <p:cNvSpPr/>
          <p:nvPr/>
        </p:nvSpPr>
        <p:spPr>
          <a:xfrm>
            <a:off x="525462" y="549516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639762" y="313058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525462" y="335599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843062" y="355059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6" name="Oval 15"/>
          <p:cNvSpPr/>
          <p:nvPr/>
        </p:nvSpPr>
        <p:spPr>
          <a:xfrm>
            <a:off x="1135262" y="377929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7" name="Oval 16"/>
          <p:cNvSpPr/>
          <p:nvPr/>
        </p:nvSpPr>
        <p:spPr>
          <a:xfrm>
            <a:off x="944662" y="399529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8" name="Oval 17"/>
          <p:cNvSpPr/>
          <p:nvPr/>
        </p:nvSpPr>
        <p:spPr>
          <a:xfrm>
            <a:off x="1325762" y="421129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9" name="Oval 18"/>
          <p:cNvSpPr/>
          <p:nvPr/>
        </p:nvSpPr>
        <p:spPr>
          <a:xfrm>
            <a:off x="1121224" y="442729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0" name="Oval 19"/>
          <p:cNvSpPr/>
          <p:nvPr/>
        </p:nvSpPr>
        <p:spPr>
          <a:xfrm>
            <a:off x="960986" y="464028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21" name="Oval 20"/>
          <p:cNvSpPr/>
          <p:nvPr/>
        </p:nvSpPr>
        <p:spPr>
          <a:xfrm>
            <a:off x="1475486" y="484993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22" name="Oval 21"/>
          <p:cNvSpPr/>
          <p:nvPr/>
        </p:nvSpPr>
        <p:spPr>
          <a:xfrm>
            <a:off x="1471862" y="507727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23" name="Oval 22"/>
          <p:cNvSpPr/>
          <p:nvPr/>
        </p:nvSpPr>
        <p:spPr>
          <a:xfrm>
            <a:off x="948286" y="528043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085412" y="1775054"/>
            <a:ext cx="242748" cy="1528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68800" y="1730473"/>
            <a:ext cx="827718" cy="241980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pPr algn="l">
              <a:spcAft>
                <a:spcPts val="300"/>
              </a:spcAft>
            </a:pP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집계된 수량</a:t>
            </a:r>
            <a:endParaRPr lang="en-US" altLang="ko-KR" sz="11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41202" y="5708252"/>
            <a:ext cx="846414" cy="1935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1631856" y="56845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362752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574207"/>
              </p:ext>
            </p:extLst>
          </p:nvPr>
        </p:nvGraphicFramePr>
        <p:xfrm>
          <a:off x="345440" y="1313507"/>
          <a:ext cx="9225280" cy="4972993"/>
        </p:xfrm>
        <a:graphic>
          <a:graphicData uri="http://schemas.openxmlformats.org/drawingml/2006/table">
            <a:tbl>
              <a:tblPr/>
              <a:tblGrid>
                <a:gridCol w="9225280"/>
              </a:tblGrid>
              <a:tr h="49729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Report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Report &gt; Order status 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 Status Report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6613" y="4790483"/>
            <a:ext cx="4389387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집계 내용 확인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별 담당자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영업사원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B/L, TEU, </a:t>
            </a:r>
            <a:r>
              <a:rPr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총중량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등 확인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Excel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Download</a:t>
            </a:r>
          </a:p>
          <a:p>
            <a:pPr marL="177800" lvl="1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Excel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Download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원할 경우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Export Icon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Local PC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저장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294" y="1608619"/>
            <a:ext cx="9090079" cy="3043862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2165548" y="147061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428895" y="1636652"/>
            <a:ext cx="423207" cy="1935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33294" y="186494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51378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TM_07_08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Multiple Freight Settlement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0892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399"/>
          <a:ext cx="9215437" cy="5114925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4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Management -&gt; Display Freight Booking / Freight Order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/ Freight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 및 조회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메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8136" y="4520351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/ Freight Order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426" y="1646037"/>
            <a:ext cx="3766128" cy="2476275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426" y="4808499"/>
            <a:ext cx="3766128" cy="1403891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214773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3269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32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/ Freight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누른다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 up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아래에 있는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Create Freight Settlement Document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클릭한다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</a:t>
            </a:r>
            <a:r>
              <a:rPr lang="en-US" altLang="ko-KR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/ Freight Order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5292" y="4510696"/>
            <a:ext cx="65646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 </a:t>
            </a:r>
            <a:r>
              <a:rPr lang="en-US" altLang="ko-KR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/ Freight Order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Follow-up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607" y="1610500"/>
            <a:ext cx="4242247" cy="2876196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608" y="4811696"/>
            <a:ext cx="3723631" cy="1534977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12949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19048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Settlement Document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선택하는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pop-up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뜬다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Business Partner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Group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 후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“OK”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136" y="1312584"/>
            <a:ext cx="4664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Freight Settlement Document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70" y="1673719"/>
            <a:ext cx="4029714" cy="3750358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161924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19048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Settlement Documents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리스트가 표시되고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각각의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아래쪽에 해당 문서에 대한 상세정보가 표시된다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*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상세정보의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 Tab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date, Purchasing group, Remark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등을 입력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수정할 수 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*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상세정보의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Tab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기존과 동일하게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Fixed Exchange rate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가능하다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lang="ko-KR" altLang="en-US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참고사항</a:t>
                      </a: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외화의 경우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Fixed Exchange rate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입력하지 않으면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invoice date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타입 환율을 참조하여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전송된다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136" y="1312584"/>
            <a:ext cx="4664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⑥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Multiple Freight Settlement Document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740" y="1614879"/>
            <a:ext cx="5104263" cy="3280202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740" y="4988617"/>
            <a:ext cx="5404514" cy="1712434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169728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19048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내용 확인 후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all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Settlement Document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저장된다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136" y="1312584"/>
            <a:ext cx="466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⑦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all Documents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endParaRPr lang="ko-KR" altLang="en-US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/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559" y="3891216"/>
            <a:ext cx="4006825" cy="2523232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559" y="1643150"/>
            <a:ext cx="3098042" cy="2153818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5344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19048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Document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and Transfer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를 클릭하여 해당 문서를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전송한다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 문서를 각각 전송한다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136" y="1312584"/>
            <a:ext cx="466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⑧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Document - Save and Transfer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endParaRPr lang="ko-KR" altLang="en-US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/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280" y="1774249"/>
            <a:ext cx="4857598" cy="2172143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343" y="4041926"/>
            <a:ext cx="4843535" cy="2276988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302588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19048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/ Fright Order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Document Flow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생성된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후속 문서를 확인할 수 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136" y="1312584"/>
            <a:ext cx="4664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⑨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/ Freight Order – Document Flow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388" y="1792689"/>
            <a:ext cx="6147726" cy="3707359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382023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Credit Memo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TM_07_09</a:t>
            </a:r>
            <a:br>
              <a:rPr lang="en-US" altLang="ko-KR" dirty="0" smtClean="0"/>
            </a:br>
            <a:r>
              <a:rPr lang="en-US" altLang="ko-KR" dirty="0" smtClean="0"/>
              <a:t>Multiple </a:t>
            </a:r>
            <a:r>
              <a:rPr lang="en-US" altLang="ko-KR" dirty="0"/>
              <a:t>Freight </a:t>
            </a:r>
            <a:r>
              <a:rPr lang="en-US" altLang="ko-KR" dirty="0" smtClean="0"/>
              <a:t>Credit Memo</a:t>
            </a:r>
            <a:endParaRPr lang="en-US" altLang="ko-KR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76511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399"/>
          <a:ext cx="9215437" cy="5114925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4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Management -&gt; Display Freight Booking / Freight Order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/ Freight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 및 조회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Credit Memo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메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8136" y="4520351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/ Freight Order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426" y="1646037"/>
            <a:ext cx="3766128" cy="2476275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426" y="4808499"/>
            <a:ext cx="3766128" cy="1403891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75066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3269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32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/ Freight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누른다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중요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생성할 통화로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Booking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Document Currency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후 저장한다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예를들어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“USD”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“KRW”)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Credit Memo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</a:t>
            </a:r>
            <a:r>
              <a:rPr lang="en-US" altLang="ko-KR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/ Freight Order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5292" y="4510696"/>
            <a:ext cx="65646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생성할 통화로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Currency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607" y="1610500"/>
            <a:ext cx="4242247" cy="2876196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606" y="4797220"/>
            <a:ext cx="4242247" cy="177399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5440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3269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32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/ Freight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누른다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 up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아래에 있는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Create Credit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클릭한다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Credit Memo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 </a:t>
            </a:r>
            <a:r>
              <a:rPr lang="en-US" altLang="ko-KR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/ Freight Order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5292" y="4510696"/>
            <a:ext cx="65646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⑥   </a:t>
            </a:r>
            <a:r>
              <a:rPr lang="en-US" altLang="ko-KR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/ Freight Order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Follow-up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607" y="1610500"/>
            <a:ext cx="4242247" cy="2876196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607" y="4797220"/>
            <a:ext cx="4242247" cy="1767051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2510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19048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선택하는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pop-up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뜬다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Business Partner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Group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 후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“OK”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Credit Memo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136" y="1312584"/>
            <a:ext cx="4664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⑦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129" y="1784942"/>
            <a:ext cx="4015410" cy="4364929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3024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20640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생성할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리스트가 표시되고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각각의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아래쪽에 해당 문서에 대한 상세정보가 표시된다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*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상세정보의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 Tab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date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수정하고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상세정보의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Tab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각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항목에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Amount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* Credit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생성이 필요없는 문서는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Document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선택하고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휴지통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문서를 삭제한다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*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상세정보의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Tab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기존과 동일하게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Fixed Exchange rate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가능하다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lang="ko-KR" altLang="en-US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참고사항</a:t>
                      </a: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외화의 경우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Fixed Exchange rate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입력하지 않으면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invoice date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타입 환율을 참조하여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전송된다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136" y="1312584"/>
            <a:ext cx="4664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⑧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Multiple Freight 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82" y="4384083"/>
            <a:ext cx="6175513" cy="1947025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82" y="1611587"/>
            <a:ext cx="4757737" cy="2689156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43166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19048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 내용 확인 후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all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Credit Demo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저장된다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Settlement Document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and Transfer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를 클릭하여 해당 문서를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전송한다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 문서를 각각 전송한다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136" y="1312584"/>
            <a:ext cx="466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⑨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all Documents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endParaRPr lang="ko-KR" altLang="en-US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/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559" y="1695429"/>
            <a:ext cx="5418160" cy="2371604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559" y="4181074"/>
            <a:ext cx="5418160" cy="2233374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2182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19048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⑩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/ Fright Order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Document Flow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생성된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후속 문서를 확인할 수 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Management&gt; Road/Air/Ocean &gt; Display Freight Booking / Freight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Multiple Freight Settlement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136" y="1312584"/>
            <a:ext cx="4664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⑩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/ Freight Order – Document Flow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320" y="1673719"/>
            <a:ext cx="6268415" cy="3908215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1671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pop-up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TM_07_10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err="1" smtClean="0"/>
              <a:t>Proforma</a:t>
            </a:r>
            <a:r>
              <a:rPr lang="en-US" altLang="ko-KR" dirty="0" smtClean="0"/>
              <a:t> Invoice / Pop-up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72718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399"/>
          <a:ext cx="9215437" cy="5114925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4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Management -&gt; Display Forwarding Order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 및 조회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Forwarding Order Management &gt; Forwarding Order &gt; Display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Settlement document Print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pop-up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메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8136" y="4411167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Order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426" y="1591450"/>
            <a:ext cx="4153667" cy="2709253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426" y="4734514"/>
            <a:ext cx="4153667" cy="1603315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540848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3269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32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Printing Invoice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출력할 </a:t>
                      </a:r>
                      <a:r>
                        <a:rPr lang="en-US" altLang="ko-KR" sz="11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선택할 수 있는 창이 뜬다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Partner, Settlement/Credit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Memo, Invoice Date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문서가 나뉜다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## </a:t>
                      </a:r>
                      <a:r>
                        <a:rPr lang="ko-KR" altLang="en-US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출력방법</a:t>
                      </a:r>
                      <a:endParaRPr lang="en-US" altLang="ko-KR" sz="1100" b="1" baseline="0" dirty="0" smtClean="0">
                        <a:solidFill>
                          <a:srgbClr val="0083CD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(1)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선택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(2)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계좌번호 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(3) Container No./Seal No.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(4) Remark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Print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상태에서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해당문서가 출력된다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## EDMS </a:t>
                      </a:r>
                      <a:r>
                        <a:rPr lang="ko-KR" altLang="en-US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방법</a:t>
                      </a:r>
                      <a:endParaRPr lang="en-US" altLang="ko-KR" sz="1100" b="1" baseline="0" dirty="0" smtClean="0">
                        <a:solidFill>
                          <a:srgbClr val="0083CD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(1)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선택하지 않아도 모든  문서가 한번에 전송 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(2)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계좌번호 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(3) Container No./Seal No.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(4) Remark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Send EDMS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상태에서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모든 문서가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EDMS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전송된다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Forwarding Order Management &gt; Forwarding Order &gt; Display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Settlement document Print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pop-up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Order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– Printing Invoice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671" y="1666060"/>
            <a:ext cx="6346210" cy="1760298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6472" y="2147944"/>
            <a:ext cx="4296414" cy="4364288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298097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399"/>
          <a:ext cx="9215437" cy="5114925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4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Management -&gt; Worklist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Overview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Forwarding Order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Forwarding Order Management &gt; Worklist &gt; Overview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Settlement document Print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pop-up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메뉴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Worklist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198" y="1591449"/>
            <a:ext cx="4892980" cy="3703882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323201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3269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32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Worklists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All Forwarding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Orders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쿼리에서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출력할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검색한다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라인을 선택하면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Printing Invoice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버튼이 활성화 되고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클릭하면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Pop-up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뜬다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baseline="0" dirty="0" smtClean="0">
                          <a:effectLst/>
                        </a:rPr>
                        <a:t>Forwarding Order Management &gt; Worklist &gt; Overview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Settlement document Print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pop-up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Order Management &gt; Worklists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376" y="1666060"/>
            <a:ext cx="6428096" cy="4210313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66287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13269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32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Worklist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조회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Printing Invoice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출력할 </a:t>
                      </a:r>
                      <a:r>
                        <a:rPr lang="en-US" altLang="ko-KR" sz="11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선택할 수 있는 창이 뜬다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Partner, Settlement/Credit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Memo, Invoice Date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문서가 나뉜다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## </a:t>
                      </a:r>
                      <a:r>
                        <a:rPr lang="ko-KR" altLang="en-US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출력방법</a:t>
                      </a:r>
                      <a:endParaRPr lang="en-US" altLang="ko-KR" sz="1100" b="1" baseline="0" dirty="0" smtClean="0">
                        <a:solidFill>
                          <a:srgbClr val="0083CD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(1)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선택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(2)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계좌번호 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(3) Container No./Seal No.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(4) Remark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Print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상태에서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해당문서가 출력된다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## EDMS </a:t>
                      </a:r>
                      <a:r>
                        <a:rPr lang="ko-KR" altLang="en-US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방법</a:t>
                      </a:r>
                      <a:endParaRPr lang="en-US" altLang="ko-KR" sz="1100" b="1" baseline="0" dirty="0" smtClean="0">
                        <a:solidFill>
                          <a:srgbClr val="0083CD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(1)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선택하지 않아도 모든  문서가 한번에 전송 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(2)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계좌번호 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(3) Container No./Seal No.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(4) Remark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Send EDMS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상태에서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모든 문서가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EDMS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전송된다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baseline="0" dirty="0" smtClean="0">
                          <a:effectLst/>
                        </a:rPr>
                        <a:t>Forwarding Order Management &gt; Worklist &gt; Overview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Settlement document Print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pop-up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Printing Invoice Pop-up window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3783" y="3013309"/>
            <a:ext cx="3929513" cy="3301483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889" y="1666060"/>
            <a:ext cx="3838051" cy="3956818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166757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399"/>
          <a:ext cx="9215437" cy="5114925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4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Settlement -&gt; Display Forwarding Settlement Document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 및 조회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Forwarding Settlement &gt; Display Forwarding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Settlement document Print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pop-up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1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메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8136" y="4411167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Settlement Document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039" y="1628272"/>
            <a:ext cx="4854573" cy="2698760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039" y="4787245"/>
            <a:ext cx="4200525" cy="1524000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334897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399"/>
          <a:ext cx="9215437" cy="5114925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5114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lvl="0" indent="-1905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Preview Invoice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Pop-up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없이 해당하는 </a:t>
                      </a:r>
                      <a:r>
                        <a:rPr lang="en-US" altLang="ko-KR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출력되며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EDMS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전송은 불가하다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90500" marR="0" lvl="0" indent="-1905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90500" marR="0" lvl="0" indent="-1905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[</a:t>
                      </a:r>
                      <a:r>
                        <a:rPr lang="ko-KR" altLang="en-US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참고사항</a:t>
                      </a:r>
                      <a:r>
                        <a:rPr lang="en-US" altLang="ko-KR" sz="1100" b="1" baseline="0" dirty="0" smtClean="0">
                          <a:solidFill>
                            <a:srgbClr val="0083CD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   </a:t>
                      </a:r>
                    </a:p>
                    <a:p>
                      <a:pPr marL="190500" marR="0" lvl="0" indent="-1905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EDMS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전송정책 변경으로 인해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BL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기준으로 앞서 전송된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Document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모두 삭제 후 최종버젼의 모든 문서가 한번에 재전송 되므로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Forwarding Order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Worklist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EDMS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전송을 해야 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Forwarding Settlement &gt; Display Forwarding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Settlement document Print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pop-up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580" y="1304925"/>
            <a:ext cx="45226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Settlement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  <a:sym typeface="Wingdings" panose="05000000000000000000" pitchFamily="2" charset="2"/>
              </a:rPr>
              <a:t> Preview Invoice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06" y="1666059"/>
            <a:ext cx="6310328" cy="1609404"/>
          </a:xfrm>
          <a:prstGeom prst="rect">
            <a:avLst/>
          </a:prstGeom>
          <a:ln>
            <a:solidFill>
              <a:srgbClr val="80808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6472" y="3159022"/>
            <a:ext cx="4337642" cy="3146811"/>
          </a:xfrm>
          <a:prstGeom prst="rect">
            <a:avLst/>
          </a:prstGeom>
          <a:ln>
            <a:solidFill>
              <a:srgbClr val="808080"/>
            </a:solidFill>
          </a:ln>
        </p:spPr>
      </p:pic>
    </p:spTree>
    <p:extLst>
      <p:ext uri="{BB962C8B-B14F-4D97-AF65-F5344CB8AC3E}">
        <p14:creationId xmlns:p14="http://schemas.microsoft.com/office/powerpoint/2010/main" val="186643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28600" indent="-228600" algn="l">
          <a:buAutoNum type="arabicPeriod"/>
          <a:defRPr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  <a:cs typeface="윤고딕13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15079</TotalTime>
  <Words>8102</Words>
  <Application>Microsoft Office PowerPoint</Application>
  <PresentationFormat>A4 Paper (210x297 mm)</PresentationFormat>
  <Paragraphs>2920</Paragraphs>
  <Slides>130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130</vt:i4>
      </vt:variant>
    </vt:vector>
  </HeadingPairs>
  <TitlesOfParts>
    <vt:vector size="142" baseType="lpstr">
      <vt:lpstr>MS PGothic</vt:lpstr>
      <vt:lpstr>굴림</vt:lpstr>
      <vt:lpstr>맑은 고딕</vt:lpstr>
      <vt:lpstr>윤고딕130</vt:lpstr>
      <vt:lpstr>윤고딕150</vt:lpstr>
      <vt:lpstr>Arial</vt:lpstr>
      <vt:lpstr>Calibri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PowerPoint Presentation</vt:lpstr>
      <vt:lpstr>PowerPoint Presentation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doosan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Shin, Yong-Jick</cp:lastModifiedBy>
  <cp:revision>473</cp:revision>
  <cp:lastPrinted>2006-08-30T13:33:06Z</cp:lastPrinted>
  <dcterms:created xsi:type="dcterms:W3CDTF">2008-05-17T00:48:54Z</dcterms:created>
  <dcterms:modified xsi:type="dcterms:W3CDTF">2015-12-08T04:12:46Z</dcterms:modified>
</cp:coreProperties>
</file>