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99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Layouts/slideLayout29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s/slide98.xml" ContentType="application/vnd.openxmlformats-officedocument.presentationml.slide+xml"/>
  <Override PartName="/ppt/theme/theme9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  <p:sldMasterId id="2147484672" r:id="rId4"/>
    <p:sldMasterId id="2147484674" r:id="rId5"/>
    <p:sldMasterId id="2147484682" r:id="rId6"/>
    <p:sldMasterId id="2147484690" r:id="rId7"/>
  </p:sldMasterIdLst>
  <p:notesMasterIdLst>
    <p:notesMasterId r:id="rId121"/>
  </p:notesMasterIdLst>
  <p:handoutMasterIdLst>
    <p:handoutMasterId r:id="rId122"/>
  </p:handoutMasterIdLst>
  <p:sldIdLst>
    <p:sldId id="374" r:id="rId8"/>
    <p:sldId id="375" r:id="rId9"/>
    <p:sldId id="506" r:id="rId10"/>
    <p:sldId id="707" r:id="rId11"/>
    <p:sldId id="708" r:id="rId12"/>
    <p:sldId id="715" r:id="rId13"/>
    <p:sldId id="716" r:id="rId14"/>
    <p:sldId id="710" r:id="rId15"/>
    <p:sldId id="711" r:id="rId16"/>
    <p:sldId id="712" r:id="rId17"/>
    <p:sldId id="713" r:id="rId18"/>
    <p:sldId id="714" r:id="rId19"/>
    <p:sldId id="709" r:id="rId20"/>
    <p:sldId id="673" r:id="rId21"/>
    <p:sldId id="508" r:id="rId22"/>
    <p:sldId id="699" r:id="rId23"/>
    <p:sldId id="700" r:id="rId24"/>
    <p:sldId id="701" r:id="rId25"/>
    <p:sldId id="702" r:id="rId26"/>
    <p:sldId id="703" r:id="rId27"/>
    <p:sldId id="704" r:id="rId28"/>
    <p:sldId id="705" r:id="rId29"/>
    <p:sldId id="717" r:id="rId30"/>
    <p:sldId id="718" r:id="rId31"/>
    <p:sldId id="719" r:id="rId32"/>
    <p:sldId id="720" r:id="rId33"/>
    <p:sldId id="721" r:id="rId34"/>
    <p:sldId id="532" r:id="rId35"/>
    <p:sldId id="533" r:id="rId36"/>
    <p:sldId id="534" r:id="rId37"/>
    <p:sldId id="535" r:id="rId38"/>
    <p:sldId id="536" r:id="rId39"/>
    <p:sldId id="537" r:id="rId40"/>
    <p:sldId id="538" r:id="rId41"/>
    <p:sldId id="539" r:id="rId42"/>
    <p:sldId id="540" r:id="rId43"/>
    <p:sldId id="541" r:id="rId44"/>
    <p:sldId id="542" r:id="rId45"/>
    <p:sldId id="543" r:id="rId46"/>
    <p:sldId id="544" r:id="rId47"/>
    <p:sldId id="545" r:id="rId48"/>
    <p:sldId id="546" r:id="rId49"/>
    <p:sldId id="547" r:id="rId50"/>
    <p:sldId id="548" r:id="rId51"/>
    <p:sldId id="549" r:id="rId52"/>
    <p:sldId id="550" r:id="rId53"/>
    <p:sldId id="551" r:id="rId54"/>
    <p:sldId id="553" r:id="rId55"/>
    <p:sldId id="554" r:id="rId56"/>
    <p:sldId id="555" r:id="rId57"/>
    <p:sldId id="556" r:id="rId58"/>
    <p:sldId id="557" r:id="rId59"/>
    <p:sldId id="558" r:id="rId60"/>
    <p:sldId id="559" r:id="rId61"/>
    <p:sldId id="560" r:id="rId62"/>
    <p:sldId id="561" r:id="rId63"/>
    <p:sldId id="562" r:id="rId64"/>
    <p:sldId id="563" r:id="rId65"/>
    <p:sldId id="564" r:id="rId66"/>
    <p:sldId id="565" r:id="rId67"/>
    <p:sldId id="566" r:id="rId68"/>
    <p:sldId id="567" r:id="rId69"/>
    <p:sldId id="568" r:id="rId70"/>
    <p:sldId id="569" r:id="rId71"/>
    <p:sldId id="570" r:id="rId72"/>
    <p:sldId id="571" r:id="rId73"/>
    <p:sldId id="572" r:id="rId74"/>
    <p:sldId id="394" r:id="rId75"/>
    <p:sldId id="629" r:id="rId76"/>
    <p:sldId id="630" r:id="rId77"/>
    <p:sldId id="631" r:id="rId78"/>
    <p:sldId id="632" r:id="rId79"/>
    <p:sldId id="633" r:id="rId80"/>
    <p:sldId id="634" r:id="rId81"/>
    <p:sldId id="635" r:id="rId82"/>
    <p:sldId id="636" r:id="rId83"/>
    <p:sldId id="637" r:id="rId84"/>
    <p:sldId id="638" r:id="rId85"/>
    <p:sldId id="639" r:id="rId86"/>
    <p:sldId id="640" r:id="rId87"/>
    <p:sldId id="641" r:id="rId88"/>
    <p:sldId id="642" r:id="rId89"/>
    <p:sldId id="643" r:id="rId90"/>
    <p:sldId id="644" r:id="rId91"/>
    <p:sldId id="645" r:id="rId92"/>
    <p:sldId id="646" r:id="rId93"/>
    <p:sldId id="647" r:id="rId94"/>
    <p:sldId id="648" r:id="rId95"/>
    <p:sldId id="649" r:id="rId96"/>
    <p:sldId id="650" r:id="rId97"/>
    <p:sldId id="651" r:id="rId98"/>
    <p:sldId id="652" r:id="rId99"/>
    <p:sldId id="653" r:id="rId100"/>
    <p:sldId id="654" r:id="rId101"/>
    <p:sldId id="655" r:id="rId102"/>
    <p:sldId id="656" r:id="rId103"/>
    <p:sldId id="657" r:id="rId104"/>
    <p:sldId id="658" r:id="rId105"/>
    <p:sldId id="659" r:id="rId106"/>
    <p:sldId id="660" r:id="rId107"/>
    <p:sldId id="661" r:id="rId108"/>
    <p:sldId id="662" r:id="rId109"/>
    <p:sldId id="663" r:id="rId110"/>
    <p:sldId id="664" r:id="rId111"/>
    <p:sldId id="665" r:id="rId112"/>
    <p:sldId id="666" r:id="rId113"/>
    <p:sldId id="667" r:id="rId114"/>
    <p:sldId id="668" r:id="rId115"/>
    <p:sldId id="669" r:id="rId116"/>
    <p:sldId id="670" r:id="rId117"/>
    <p:sldId id="671" r:id="rId118"/>
    <p:sldId id="672" r:id="rId119"/>
    <p:sldId id="722" r:id="rId12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86516" autoAdjust="0"/>
  </p:normalViewPr>
  <p:slideViewPr>
    <p:cSldViewPr snapToGrid="0" showGuides="1">
      <p:cViewPr>
        <p:scale>
          <a:sx n="100" d="100"/>
          <a:sy n="100" d="100"/>
        </p:scale>
        <p:origin x="-1944" y="-432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117" Type="http://schemas.openxmlformats.org/officeDocument/2006/relationships/slide" Target="slides/slide110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slide" Target="slides/slide82.xml"/><Relationship Id="rId112" Type="http://schemas.openxmlformats.org/officeDocument/2006/relationships/slide" Target="slides/slide105.xml"/><Relationship Id="rId16" Type="http://schemas.openxmlformats.org/officeDocument/2006/relationships/slide" Target="slides/slide9.xml"/><Relationship Id="rId107" Type="http://schemas.openxmlformats.org/officeDocument/2006/relationships/slide" Target="slides/slide100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102" Type="http://schemas.openxmlformats.org/officeDocument/2006/relationships/slide" Target="slides/slide95.xml"/><Relationship Id="rId123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90" Type="http://schemas.openxmlformats.org/officeDocument/2006/relationships/slide" Target="slides/slide83.xml"/><Relationship Id="rId95" Type="http://schemas.openxmlformats.org/officeDocument/2006/relationships/slide" Target="slides/slide88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slide" Target="slides/slide70.xml"/><Relationship Id="rId100" Type="http://schemas.openxmlformats.org/officeDocument/2006/relationships/slide" Target="slides/slide93.xml"/><Relationship Id="rId105" Type="http://schemas.openxmlformats.org/officeDocument/2006/relationships/slide" Target="slides/slide98.xml"/><Relationship Id="rId113" Type="http://schemas.openxmlformats.org/officeDocument/2006/relationships/slide" Target="slides/slide106.xml"/><Relationship Id="rId118" Type="http://schemas.openxmlformats.org/officeDocument/2006/relationships/slide" Target="slides/slide111.xml"/><Relationship Id="rId126" Type="http://schemas.openxmlformats.org/officeDocument/2006/relationships/tableStyles" Target="tableStyles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93" Type="http://schemas.openxmlformats.org/officeDocument/2006/relationships/slide" Target="slides/slide86.xml"/><Relationship Id="rId98" Type="http://schemas.openxmlformats.org/officeDocument/2006/relationships/slide" Target="slides/slide91.xml"/><Relationship Id="rId12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103" Type="http://schemas.openxmlformats.org/officeDocument/2006/relationships/slide" Target="slides/slide96.xml"/><Relationship Id="rId108" Type="http://schemas.openxmlformats.org/officeDocument/2006/relationships/slide" Target="slides/slide101.xml"/><Relationship Id="rId116" Type="http://schemas.openxmlformats.org/officeDocument/2006/relationships/slide" Target="slides/slide109.xml"/><Relationship Id="rId124" Type="http://schemas.openxmlformats.org/officeDocument/2006/relationships/viewProps" Target="viewProp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slide" Target="slides/slide81.xml"/><Relationship Id="rId91" Type="http://schemas.openxmlformats.org/officeDocument/2006/relationships/slide" Target="slides/slide84.xml"/><Relationship Id="rId96" Type="http://schemas.openxmlformats.org/officeDocument/2006/relationships/slide" Target="slides/slide89.xml"/><Relationship Id="rId111" Type="http://schemas.openxmlformats.org/officeDocument/2006/relationships/slide" Target="slides/slide10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6" Type="http://schemas.openxmlformats.org/officeDocument/2006/relationships/slide" Target="slides/slide99.xml"/><Relationship Id="rId114" Type="http://schemas.openxmlformats.org/officeDocument/2006/relationships/slide" Target="slides/slide107.xml"/><Relationship Id="rId119" Type="http://schemas.openxmlformats.org/officeDocument/2006/relationships/slide" Target="slides/slide112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openxmlformats.org/officeDocument/2006/relationships/slide" Target="slides/slide87.xml"/><Relationship Id="rId99" Type="http://schemas.openxmlformats.org/officeDocument/2006/relationships/slide" Target="slides/slide92.xml"/><Relationship Id="rId101" Type="http://schemas.openxmlformats.org/officeDocument/2006/relationships/slide" Target="slides/slide94.xml"/><Relationship Id="rId122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109" Type="http://schemas.openxmlformats.org/officeDocument/2006/relationships/slide" Target="slides/slide10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97" Type="http://schemas.openxmlformats.org/officeDocument/2006/relationships/slide" Target="slides/slide90.xml"/><Relationship Id="rId104" Type="http://schemas.openxmlformats.org/officeDocument/2006/relationships/slide" Target="slides/slide97.xml"/><Relationship Id="rId120" Type="http://schemas.openxmlformats.org/officeDocument/2006/relationships/slide" Target="slides/slide113.xml"/><Relationship Id="rId125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92" Type="http://schemas.openxmlformats.org/officeDocument/2006/relationships/slide" Target="slides/slide85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slide" Target="slides/slide80.xml"/><Relationship Id="rId110" Type="http://schemas.openxmlformats.org/officeDocument/2006/relationships/slide" Target="slides/slide103.xml"/><Relationship Id="rId115" Type="http://schemas.openxmlformats.org/officeDocument/2006/relationships/slide" Target="slides/slide10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3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0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4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0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5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6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7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166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1"/>
          <p:cNvGraphicFramePr>
            <a:graphicFrameLocks noChangeAspect="1"/>
          </p:cNvGraphicFramePr>
          <p:nvPr userDrawn="1"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473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9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1" name="Slide Number Placeholder 22"/>
          <p:cNvSpPr txBox="1">
            <a:spLocks/>
          </p:cNvSpPr>
          <p:nvPr userDrawn="1"/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  <a:defRPr/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58941"/>
            <a:ext cx="2519242" cy="576263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191329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4434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54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648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7506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853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955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05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2626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36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4674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5698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672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774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877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081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184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286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389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491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593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696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9798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4.v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4.bin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vmlDrawing" Target="../drawings/vmlDrawing16.v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oleObject" Target="../embeddings/oleObject16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0.xml"/><Relationship Id="rId10" Type="http://schemas.openxmlformats.org/officeDocument/2006/relationships/oleObject" Target="../embeddings/oleObject18.bin"/><Relationship Id="rId4" Type="http://schemas.openxmlformats.org/officeDocument/2006/relationships/slideLayout" Target="../slideLayouts/slideLayout19.xml"/><Relationship Id="rId9" Type="http://schemas.openxmlformats.org/officeDocument/2006/relationships/vmlDrawing" Target="../drawings/vmlDrawing18.v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27.xml"/><Relationship Id="rId10" Type="http://schemas.openxmlformats.org/officeDocument/2006/relationships/oleObject" Target="../embeddings/oleObject26.bin"/><Relationship Id="rId4" Type="http://schemas.openxmlformats.org/officeDocument/2006/relationships/slideLayout" Target="../slideLayouts/slideLayout26.xml"/><Relationship Id="rId9" Type="http://schemas.openxmlformats.org/officeDocument/2006/relationships/vmlDrawing" Target="../drawings/vmlDrawing26.v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vmlDrawing" Target="../drawings/vmlDrawing34.vml"/><Relationship Id="rId5" Type="http://schemas.openxmlformats.org/officeDocument/2006/relationships/slideLayout" Target="../slideLayouts/slideLayout34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0642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 wrap="none" lIns="91412" tIns="45705" rIns="91412" bIns="45705" anchor="ctr"/>
          <a:lstStyle/>
          <a:p>
            <a:pPr algn="l" defTabSz="914118"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800" kern="0" dirty="0">
              <a:solidFill>
                <a:srgbClr val="FFFFFF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5" name="Object 11"/>
          <p:cNvGraphicFramePr>
            <a:graphicFrameLocks noChangeAspect="1"/>
          </p:cNvGraphicFramePr>
          <p:nvPr/>
        </p:nvGraphicFramePr>
        <p:xfrm>
          <a:off x="56456" y="6540782"/>
          <a:ext cx="1217960" cy="317241"/>
        </p:xfrm>
        <a:graphic>
          <a:graphicData uri="http://schemas.openxmlformats.org/presentationml/2006/ole">
            <p:oleObj spid="_x0000_s243714" name="비트맵 이미지" r:id="rId4" imgW="4029637" imgH="1228571" progId="PBrush">
              <p:embed/>
            </p:oleObj>
          </a:graphicData>
        </a:graphic>
      </p:graphicFrame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65815" y="6535559"/>
            <a:ext cx="962974" cy="278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2" y="6466060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>
              <a:spcBef>
                <a:spcPts val="0"/>
              </a:spcBef>
              <a:spcAft>
                <a:spcPts val="0"/>
              </a:spcAft>
            </a:pPr>
            <a:fld id="{8097C669-260D-4271-9727-44BB8A86EDDC}" type="slidenum">
              <a:rPr lang="en-US" smtClean="0">
                <a:solidFill>
                  <a:prstClr val="black"/>
                </a:solidFill>
                <a:latin typeface="맑은 고딕"/>
                <a:ea typeface="맑은 고딕"/>
              </a:rPr>
              <a:pPr defTabSz="914118"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3925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>
        <a:defRPr kumimoji="0" lang="en-US" altLang="zh-SG" sz="18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</p:titleStyle>
    <p:bodyStyle>
      <a:lvl1pPr>
        <a:defRPr kumimoji="0" lang="en-US" sz="1600" b="1" i="0" u="none" strike="noStrike" kern="0" cap="none" spc="0" normalizeH="0" baseline="0" noProof="0" dirty="0" smtClean="0">
          <a:ln>
            <a:noFill/>
          </a:ln>
          <a:solidFill>
            <a:sysClr val="windowText" lastClr="000000"/>
          </a:solidFill>
          <a:effectLst/>
          <a:uLnTx/>
          <a:uFillTx/>
          <a:latin typeface="맑은 고딕" pitchFamily="50" charset="-127"/>
          <a:ea typeface="맑은 고딕" pitchFamily="50" charset="-127"/>
          <a:cs typeface="+mn-cs"/>
        </a:defRPr>
      </a:lvl1pPr>
      <a:lvl2pPr>
        <a:buFont typeface="Wingdings" pitchFamily="2" charset="2"/>
        <a:buChar char="§"/>
        <a:defRPr/>
      </a:lvl2pPr>
      <a:lvl3pPr>
        <a:buFont typeface="Arial" pitchFamily="34" charset="0"/>
        <a:buChar char="•"/>
        <a:defRPr/>
      </a:lvl3pPr>
      <a:lvl4pPr>
        <a:buFont typeface="Arial" pitchFamily="34" charset="0"/>
        <a:buChar char="•"/>
        <a:defRPr/>
      </a:lvl4pPr>
      <a:lvl5pPr>
        <a:buFont typeface="Arial" pitchFamily="34" charset="0"/>
        <a:buChar char="•"/>
        <a:defRPr/>
      </a:lvl5pPr>
    </p:bodyStyle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73410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75" r:id="rId1"/>
    <p:sldLayoutId id="2147484676" r:id="rId2"/>
    <p:sldLayoutId id="2147484677" r:id="rId3"/>
    <p:sldLayoutId id="2147484678" r:id="rId4"/>
    <p:sldLayoutId id="2147484679" r:id="rId5"/>
    <p:sldLayoutId id="2147484680" r:id="rId6"/>
    <p:sldLayoutId id="2147484681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1602" name="비트맵 이미지" r:id="rId10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83" r:id="rId1"/>
    <p:sldLayoutId id="2147484684" r:id="rId2"/>
    <p:sldLayoutId id="2147484685" r:id="rId3"/>
    <p:sldLayoutId id="2147484686" r:id="rId4"/>
    <p:sldLayoutId id="2147484687" r:id="rId5"/>
    <p:sldLayoutId id="2147484688" r:id="rId6"/>
    <p:sldLayoutId id="2147484689" r:id="rId7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89794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91" r:id="rId1"/>
    <p:sldLayoutId id="2147484692" r:id="rId2"/>
    <p:sldLayoutId id="2147484693" r:id="rId3"/>
    <p:sldLayoutId id="2147484694" r:id="rId4"/>
    <p:sldLayoutId id="2147484695" r:id="rId5"/>
    <p:sldLayoutId id="2147484696" r:id="rId6"/>
    <p:sldLayoutId id="2147484697" r:id="rId7"/>
    <p:sldLayoutId id="2147484698" r:id="rId8"/>
    <p:sldLayoutId id="214748469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</a:t>
            </a:r>
            <a:r>
              <a:rPr lang="ko-KR" altLang="en-US" sz="2800" b="1" dirty="0" smtClean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2013.02.27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CO  </a:t>
            </a:r>
            <a:r>
              <a:rPr lang="ko-KR" altLang="en-US" sz="2400" b="1" dirty="0" smtClean="0">
                <a:solidFill>
                  <a:srgbClr val="333333"/>
                </a:solidFill>
                <a:latin typeface="HY견고딕" pitchFamily="18" charset="-127"/>
                <a:ea typeface="HY견고딕" pitchFamily="18" charset="-127"/>
                <a:cs typeface="Arial" pitchFamily="34" charset="0"/>
              </a:rPr>
              <a:t>결산관리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03. 30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V0.50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수정 작성 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서영식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과장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5196" y="1805048"/>
            <a:ext cx="7045037" cy="437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1" name="직사각형 2100"/>
          <p:cNvSpPr/>
          <p:nvPr/>
        </p:nvSpPr>
        <p:spPr>
          <a:xfrm>
            <a:off x="1547451" y="1473576"/>
            <a:ext cx="13484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SAP R/3 </a:t>
            </a:r>
            <a:r>
              <a:rPr lang="ko-KR" altLang="en-US" b="1" dirty="0" smtClean="0">
                <a:latin typeface="+mj-ea"/>
                <a:ea typeface="+mj-ea"/>
              </a:rPr>
              <a:t>흐름도 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672505" y="349593"/>
            <a:ext cx="1420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</a:t>
            </a:r>
            <a:endParaRPr lang="ko-KR" altLang="en-US" dirty="0"/>
          </a:p>
        </p:txBody>
      </p:sp>
      <p:sp>
        <p:nvSpPr>
          <p:cNvPr id="360" name="Text Box 180"/>
          <p:cNvSpPr txBox="1">
            <a:spLocks noChangeArrowheads="1"/>
          </p:cNvSpPr>
          <p:nvPr/>
        </p:nvSpPr>
        <p:spPr bwMode="auto">
          <a:xfrm>
            <a:off x="544513" y="1257743"/>
            <a:ext cx="88725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수익성분석은 물류</a:t>
            </a: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</a:rPr>
              <a:t>재무회계 및 관리회계에서 발생된 모든 손익정보가 집적되는 모듈임</a:t>
            </a:r>
          </a:p>
        </p:txBody>
      </p:sp>
      <p:grpSp>
        <p:nvGrpSpPr>
          <p:cNvPr id="2" name="그룹 361"/>
          <p:cNvGrpSpPr/>
          <p:nvPr/>
        </p:nvGrpSpPr>
        <p:grpSpPr>
          <a:xfrm>
            <a:off x="474076" y="1634876"/>
            <a:ext cx="9068387" cy="4799013"/>
            <a:chOff x="474076" y="1882016"/>
            <a:chExt cx="9068387" cy="4799013"/>
          </a:xfrm>
        </p:grpSpPr>
        <p:sp>
          <p:nvSpPr>
            <p:cNvPr id="185" name="AutoShape 2"/>
            <p:cNvSpPr>
              <a:spLocks noChangeArrowheads="1"/>
            </p:cNvSpPr>
            <p:nvPr/>
          </p:nvSpPr>
          <p:spPr bwMode="auto">
            <a:xfrm>
              <a:off x="1830388" y="6114291"/>
              <a:ext cx="6103937" cy="501650"/>
            </a:xfrm>
            <a:prstGeom prst="rightArrow">
              <a:avLst>
                <a:gd name="adj1" fmla="val 50000"/>
                <a:gd name="adj2" fmla="val 53008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86" name="AutoShape 3"/>
            <p:cNvSpPr>
              <a:spLocks noChangeArrowheads="1"/>
            </p:cNvSpPr>
            <p:nvPr/>
          </p:nvSpPr>
          <p:spPr bwMode="auto">
            <a:xfrm>
              <a:off x="6291263" y="2597979"/>
              <a:ext cx="1643062" cy="904875"/>
            </a:xfrm>
            <a:prstGeom prst="rightArrow">
              <a:avLst>
                <a:gd name="adj1" fmla="val 50000"/>
                <a:gd name="adj2" fmla="val 28111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87" name="AutoShape 4"/>
            <p:cNvSpPr>
              <a:spLocks noChangeArrowheads="1"/>
            </p:cNvSpPr>
            <p:nvPr/>
          </p:nvSpPr>
          <p:spPr bwMode="auto">
            <a:xfrm>
              <a:off x="1830388" y="2675766"/>
              <a:ext cx="517525" cy="501650"/>
            </a:xfrm>
            <a:prstGeom prst="rightArrow">
              <a:avLst>
                <a:gd name="adj1" fmla="val 50000"/>
                <a:gd name="adj2" fmla="val 58398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88" name="AutoShape 5"/>
            <p:cNvSpPr>
              <a:spLocks noChangeArrowheads="1"/>
            </p:cNvSpPr>
            <p:nvPr/>
          </p:nvSpPr>
          <p:spPr bwMode="auto">
            <a:xfrm>
              <a:off x="1830388" y="4825241"/>
              <a:ext cx="547687" cy="501650"/>
            </a:xfrm>
            <a:prstGeom prst="rightArrow">
              <a:avLst>
                <a:gd name="adj1" fmla="val 50000"/>
                <a:gd name="adj2" fmla="val 57192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89" name="AutoShape 6"/>
            <p:cNvSpPr>
              <a:spLocks noChangeArrowheads="1"/>
            </p:cNvSpPr>
            <p:nvPr/>
          </p:nvSpPr>
          <p:spPr bwMode="auto">
            <a:xfrm>
              <a:off x="5353050" y="5612641"/>
              <a:ext cx="2581275" cy="501650"/>
            </a:xfrm>
            <a:prstGeom prst="rightArrow">
              <a:avLst>
                <a:gd name="adj1" fmla="val 50000"/>
                <a:gd name="adj2" fmla="val 50693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0" name="AutoShape 7"/>
            <p:cNvSpPr>
              <a:spLocks noChangeArrowheads="1"/>
            </p:cNvSpPr>
            <p:nvPr/>
          </p:nvSpPr>
          <p:spPr bwMode="auto">
            <a:xfrm>
              <a:off x="5353050" y="5110991"/>
              <a:ext cx="2581275" cy="501650"/>
            </a:xfrm>
            <a:prstGeom prst="rightArrow">
              <a:avLst>
                <a:gd name="adj1" fmla="val 50000"/>
                <a:gd name="adj2" fmla="val 50693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1" name="AutoShape 8"/>
            <p:cNvSpPr>
              <a:spLocks noChangeArrowheads="1"/>
            </p:cNvSpPr>
            <p:nvPr/>
          </p:nvSpPr>
          <p:spPr bwMode="auto">
            <a:xfrm>
              <a:off x="5353050" y="4610929"/>
              <a:ext cx="2581275" cy="500062"/>
            </a:xfrm>
            <a:prstGeom prst="rightArrow">
              <a:avLst>
                <a:gd name="adj1" fmla="val 50000"/>
                <a:gd name="adj2" fmla="val 50854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2" name="AutoShape 9"/>
            <p:cNvSpPr>
              <a:spLocks noChangeArrowheads="1"/>
            </p:cNvSpPr>
            <p:nvPr/>
          </p:nvSpPr>
          <p:spPr bwMode="auto">
            <a:xfrm rot="16200000">
              <a:off x="6524626" y="3571116"/>
              <a:ext cx="1123950" cy="549275"/>
            </a:xfrm>
            <a:prstGeom prst="rightArrow">
              <a:avLst>
                <a:gd name="adj1" fmla="val 50000"/>
                <a:gd name="adj2" fmla="val 40982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3" name="Rectangle 10"/>
            <p:cNvSpPr>
              <a:spLocks noChangeArrowheads="1"/>
            </p:cNvSpPr>
            <p:nvPr/>
          </p:nvSpPr>
          <p:spPr bwMode="auto">
            <a:xfrm>
              <a:off x="4291013" y="4163254"/>
              <a:ext cx="2938462" cy="257175"/>
            </a:xfrm>
            <a:prstGeom prst="rect">
              <a:avLst/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4" name="Rectangle 11"/>
            <p:cNvSpPr>
              <a:spLocks noChangeArrowheads="1"/>
            </p:cNvSpPr>
            <p:nvPr/>
          </p:nvSpPr>
          <p:spPr bwMode="auto">
            <a:xfrm>
              <a:off x="2393950" y="4652204"/>
              <a:ext cx="2990850" cy="1438275"/>
            </a:xfrm>
            <a:prstGeom prst="rect">
              <a:avLst/>
            </a:prstGeom>
            <a:solidFill>
              <a:srgbClr val="92B6FE"/>
            </a:solidFill>
            <a:ln w="12700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195" name="Rectangle 12"/>
            <p:cNvSpPr>
              <a:spLocks noChangeArrowheads="1"/>
            </p:cNvSpPr>
            <p:nvPr/>
          </p:nvSpPr>
          <p:spPr bwMode="auto">
            <a:xfrm>
              <a:off x="576263" y="2545591"/>
              <a:ext cx="1373187" cy="4135438"/>
            </a:xfrm>
            <a:prstGeom prst="rect">
              <a:avLst/>
            </a:prstGeom>
            <a:solidFill>
              <a:srgbClr val="92B6FE"/>
            </a:solidFill>
            <a:ln w="12700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919191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grpSp>
          <p:nvGrpSpPr>
            <p:cNvPr id="3" name="Group 13"/>
            <p:cNvGrpSpPr>
              <a:grpSpLocks/>
            </p:cNvGrpSpPr>
            <p:nvPr/>
          </p:nvGrpSpPr>
          <p:grpSpPr bwMode="auto">
            <a:xfrm>
              <a:off x="819150" y="3113916"/>
              <a:ext cx="774700" cy="881063"/>
              <a:chOff x="437" y="3174"/>
              <a:chExt cx="475" cy="590"/>
            </a:xfrm>
          </p:grpSpPr>
          <p:sp>
            <p:nvSpPr>
              <p:cNvPr id="197" name="Freeform 14"/>
              <p:cNvSpPr>
                <a:spLocks/>
              </p:cNvSpPr>
              <p:nvPr/>
            </p:nvSpPr>
            <p:spPr bwMode="auto">
              <a:xfrm>
                <a:off x="674" y="3412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CF0E3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198" name="Freeform 15"/>
              <p:cNvSpPr>
                <a:spLocks/>
              </p:cNvSpPr>
              <p:nvPr/>
            </p:nvSpPr>
            <p:spPr bwMode="auto">
              <a:xfrm>
                <a:off x="437" y="3412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90015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199" name="AutoShape 16"/>
              <p:cNvSpPr>
                <a:spLocks noChangeArrowheads="1"/>
              </p:cNvSpPr>
              <p:nvPr/>
            </p:nvSpPr>
            <p:spPr bwMode="auto">
              <a:xfrm flipH="1">
                <a:off x="437" y="3174"/>
                <a:ext cx="474" cy="475"/>
              </a:xfrm>
              <a:prstGeom prst="diamond">
                <a:avLst/>
              </a:prstGeom>
              <a:solidFill>
                <a:srgbClr val="EE0D1A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FI</a:t>
                </a:r>
              </a:p>
            </p:txBody>
          </p:sp>
        </p:grpSp>
        <p:sp>
          <p:nvSpPr>
            <p:cNvPr id="200" name="Rectangle 17"/>
            <p:cNvSpPr>
              <a:spLocks noChangeArrowheads="1"/>
            </p:cNvSpPr>
            <p:nvPr/>
          </p:nvSpPr>
          <p:spPr bwMode="auto">
            <a:xfrm>
              <a:off x="474076" y="2578929"/>
              <a:ext cx="1106073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재무회계</a:t>
              </a:r>
            </a:p>
          </p:txBody>
        </p:sp>
        <p:sp>
          <p:nvSpPr>
            <p:cNvPr id="201" name="Rectangle 18"/>
            <p:cNvSpPr>
              <a:spLocks noChangeArrowheads="1"/>
            </p:cNvSpPr>
            <p:nvPr/>
          </p:nvSpPr>
          <p:spPr bwMode="auto">
            <a:xfrm>
              <a:off x="2352675" y="2496379"/>
              <a:ext cx="2084388" cy="1209675"/>
            </a:xfrm>
            <a:prstGeom prst="rect">
              <a:avLst/>
            </a:prstGeom>
            <a:solidFill>
              <a:srgbClr val="A2FFA3"/>
            </a:solidFill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919191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grpSp>
          <p:nvGrpSpPr>
            <p:cNvPr id="4" name="Group 19"/>
            <p:cNvGrpSpPr>
              <a:grpSpLocks/>
            </p:cNvGrpSpPr>
            <p:nvPr/>
          </p:nvGrpSpPr>
          <p:grpSpPr bwMode="auto">
            <a:xfrm>
              <a:off x="4451350" y="4912554"/>
              <a:ext cx="776288" cy="881062"/>
              <a:chOff x="2520" y="2603"/>
              <a:chExt cx="475" cy="590"/>
            </a:xfrm>
          </p:grpSpPr>
          <p:sp>
            <p:nvSpPr>
              <p:cNvPr id="203" name="AutoShape 20"/>
              <p:cNvSpPr>
                <a:spLocks noChangeArrowheads="1"/>
              </p:cNvSpPr>
              <p:nvPr/>
            </p:nvSpPr>
            <p:spPr bwMode="auto">
              <a:xfrm flipH="1">
                <a:off x="2520" y="2603"/>
                <a:ext cx="474" cy="475"/>
              </a:xfrm>
              <a:prstGeom prst="diamond">
                <a:avLst/>
              </a:prstGeom>
              <a:solidFill>
                <a:srgbClr val="EE0D1A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CO-</a:t>
                </a:r>
              </a:p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CCA</a:t>
                </a:r>
              </a:p>
            </p:txBody>
          </p:sp>
          <p:sp>
            <p:nvSpPr>
              <p:cNvPr id="204" name="Freeform 21"/>
              <p:cNvSpPr>
                <a:spLocks/>
              </p:cNvSpPr>
              <p:nvPr/>
            </p:nvSpPr>
            <p:spPr bwMode="auto">
              <a:xfrm>
                <a:off x="2757" y="2841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CF0E3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05" name="Freeform 22"/>
              <p:cNvSpPr>
                <a:spLocks/>
              </p:cNvSpPr>
              <p:nvPr/>
            </p:nvSpPr>
            <p:spPr bwMode="auto">
              <a:xfrm>
                <a:off x="2520" y="2841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90015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grpSp>
          <p:nvGrpSpPr>
            <p:cNvPr id="7" name="Group 23"/>
            <p:cNvGrpSpPr>
              <a:grpSpLocks/>
            </p:cNvGrpSpPr>
            <p:nvPr/>
          </p:nvGrpSpPr>
          <p:grpSpPr bwMode="auto">
            <a:xfrm>
              <a:off x="3008313" y="2764666"/>
              <a:ext cx="776287" cy="879475"/>
              <a:chOff x="1635" y="1163"/>
              <a:chExt cx="475" cy="590"/>
            </a:xfrm>
          </p:grpSpPr>
          <p:sp>
            <p:nvSpPr>
              <p:cNvPr id="207" name="AutoShape 24"/>
              <p:cNvSpPr>
                <a:spLocks noChangeArrowheads="1"/>
              </p:cNvSpPr>
              <p:nvPr/>
            </p:nvSpPr>
            <p:spPr bwMode="auto">
              <a:xfrm>
                <a:off x="1635" y="1163"/>
                <a:ext cx="474" cy="475"/>
              </a:xfrm>
              <a:prstGeom prst="diamond">
                <a:avLst/>
              </a:prstGeom>
              <a:solidFill>
                <a:srgbClr val="60C900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PP</a:t>
                </a:r>
              </a:p>
            </p:txBody>
          </p:sp>
          <p:sp>
            <p:nvSpPr>
              <p:cNvPr id="208" name="Freeform 25"/>
              <p:cNvSpPr>
                <a:spLocks/>
              </p:cNvSpPr>
              <p:nvPr/>
            </p:nvSpPr>
            <p:spPr bwMode="auto">
              <a:xfrm>
                <a:off x="1635" y="1401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316501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09" name="Freeform 26"/>
              <p:cNvSpPr>
                <a:spLocks/>
              </p:cNvSpPr>
              <p:nvPr/>
            </p:nvSpPr>
            <p:spPr bwMode="auto">
              <a:xfrm>
                <a:off x="1872" y="1401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438E0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sp>
          <p:nvSpPr>
            <p:cNvPr id="210" name="Rectangle 27"/>
            <p:cNvSpPr>
              <a:spLocks noChangeArrowheads="1"/>
            </p:cNvSpPr>
            <p:nvPr/>
          </p:nvSpPr>
          <p:spPr bwMode="auto">
            <a:xfrm>
              <a:off x="2736909" y="2483679"/>
              <a:ext cx="644409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생산</a:t>
              </a:r>
            </a:p>
          </p:txBody>
        </p:sp>
        <p:sp>
          <p:nvSpPr>
            <p:cNvPr id="211" name="Rectangle 28"/>
            <p:cNvSpPr>
              <a:spLocks noChangeArrowheads="1"/>
            </p:cNvSpPr>
            <p:nvPr/>
          </p:nvSpPr>
          <p:spPr bwMode="auto">
            <a:xfrm>
              <a:off x="2692400" y="3571116"/>
              <a:ext cx="1660525" cy="1576388"/>
            </a:xfrm>
            <a:prstGeom prst="rect">
              <a:avLst/>
            </a:prstGeom>
            <a:solidFill>
              <a:srgbClr val="87E2F9"/>
            </a:solidFill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919191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grpSp>
          <p:nvGrpSpPr>
            <p:cNvPr id="9" name="Group 29"/>
            <p:cNvGrpSpPr>
              <a:grpSpLocks/>
            </p:cNvGrpSpPr>
            <p:nvPr/>
          </p:nvGrpSpPr>
          <p:grpSpPr bwMode="auto">
            <a:xfrm>
              <a:off x="3087688" y="4098166"/>
              <a:ext cx="773112" cy="881063"/>
              <a:chOff x="1683" y="2057"/>
              <a:chExt cx="475" cy="590"/>
            </a:xfrm>
          </p:grpSpPr>
          <p:sp>
            <p:nvSpPr>
              <p:cNvPr id="213" name="AutoShape 30"/>
              <p:cNvSpPr>
                <a:spLocks noChangeArrowheads="1"/>
              </p:cNvSpPr>
              <p:nvPr/>
            </p:nvSpPr>
            <p:spPr bwMode="auto">
              <a:xfrm flipH="1">
                <a:off x="1683" y="2057"/>
                <a:ext cx="474" cy="475"/>
              </a:xfrm>
              <a:prstGeom prst="diamond">
                <a:avLst/>
              </a:prstGeom>
              <a:solidFill>
                <a:srgbClr val="EE0D1A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CO-</a:t>
                </a:r>
                <a:b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</a:b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PC</a:t>
                </a:r>
              </a:p>
            </p:txBody>
          </p:sp>
          <p:sp>
            <p:nvSpPr>
              <p:cNvPr id="214" name="Freeform 31"/>
              <p:cNvSpPr>
                <a:spLocks/>
              </p:cNvSpPr>
              <p:nvPr/>
            </p:nvSpPr>
            <p:spPr bwMode="auto">
              <a:xfrm>
                <a:off x="1920" y="2295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CF0E3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15" name="Freeform 32"/>
              <p:cNvSpPr>
                <a:spLocks/>
              </p:cNvSpPr>
              <p:nvPr/>
            </p:nvSpPr>
            <p:spPr bwMode="auto">
              <a:xfrm>
                <a:off x="1683" y="2295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90015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sp>
          <p:nvSpPr>
            <p:cNvPr id="216" name="Rectangle 33"/>
            <p:cNvSpPr>
              <a:spLocks noChangeArrowheads="1"/>
            </p:cNvSpPr>
            <p:nvPr/>
          </p:nvSpPr>
          <p:spPr bwMode="auto">
            <a:xfrm>
              <a:off x="2579688" y="5363404"/>
              <a:ext cx="1577975" cy="6381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Overhead</a:t>
              </a:r>
            </a:p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Management</a:t>
              </a:r>
            </a:p>
          </p:txBody>
        </p:sp>
        <p:sp>
          <p:nvSpPr>
            <p:cNvPr id="217" name="Rectangle 34"/>
            <p:cNvSpPr>
              <a:spLocks noChangeArrowheads="1"/>
            </p:cNvSpPr>
            <p:nvPr/>
          </p:nvSpPr>
          <p:spPr bwMode="auto">
            <a:xfrm>
              <a:off x="4618038" y="2496379"/>
              <a:ext cx="1692275" cy="1200150"/>
            </a:xfrm>
            <a:prstGeom prst="rect">
              <a:avLst/>
            </a:prstGeom>
            <a:solidFill>
              <a:srgbClr val="A2FFA3"/>
            </a:solidFill>
            <a:ln w="12700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919191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218" name="Rectangle 35"/>
            <p:cNvSpPr>
              <a:spLocks noChangeArrowheads="1"/>
            </p:cNvSpPr>
            <p:nvPr/>
          </p:nvSpPr>
          <p:spPr bwMode="auto">
            <a:xfrm>
              <a:off x="4962584" y="2483679"/>
              <a:ext cx="644409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판매</a:t>
              </a:r>
            </a:p>
          </p:txBody>
        </p:sp>
        <p:grpSp>
          <p:nvGrpSpPr>
            <p:cNvPr id="10" name="Group 36"/>
            <p:cNvGrpSpPr>
              <a:grpSpLocks/>
            </p:cNvGrpSpPr>
            <p:nvPr/>
          </p:nvGrpSpPr>
          <p:grpSpPr bwMode="auto">
            <a:xfrm>
              <a:off x="5076825" y="2804354"/>
              <a:ext cx="776288" cy="881062"/>
              <a:chOff x="2904" y="1190"/>
              <a:chExt cx="475" cy="590"/>
            </a:xfrm>
          </p:grpSpPr>
          <p:sp>
            <p:nvSpPr>
              <p:cNvPr id="220" name="AutoShape 37"/>
              <p:cNvSpPr>
                <a:spLocks noChangeArrowheads="1"/>
              </p:cNvSpPr>
              <p:nvPr/>
            </p:nvSpPr>
            <p:spPr bwMode="auto">
              <a:xfrm>
                <a:off x="2904" y="1190"/>
                <a:ext cx="474" cy="475"/>
              </a:xfrm>
              <a:prstGeom prst="diamond">
                <a:avLst/>
              </a:prstGeom>
              <a:solidFill>
                <a:srgbClr val="60C900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SD</a:t>
                </a:r>
              </a:p>
            </p:txBody>
          </p:sp>
          <p:sp>
            <p:nvSpPr>
              <p:cNvPr id="221" name="Freeform 38"/>
              <p:cNvSpPr>
                <a:spLocks/>
              </p:cNvSpPr>
              <p:nvPr/>
            </p:nvSpPr>
            <p:spPr bwMode="auto">
              <a:xfrm>
                <a:off x="2904" y="1428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316501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22" name="Freeform 39"/>
              <p:cNvSpPr>
                <a:spLocks/>
              </p:cNvSpPr>
              <p:nvPr/>
            </p:nvSpPr>
            <p:spPr bwMode="auto">
              <a:xfrm>
                <a:off x="3141" y="1428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438E0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sp>
          <p:nvSpPr>
            <p:cNvPr id="223" name="Rectangle 40"/>
            <p:cNvSpPr>
              <a:spLocks noChangeArrowheads="1"/>
            </p:cNvSpPr>
            <p:nvPr/>
          </p:nvSpPr>
          <p:spPr bwMode="auto">
            <a:xfrm>
              <a:off x="2661006" y="3556829"/>
              <a:ext cx="1567739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제품원가계산</a:t>
              </a:r>
            </a:p>
          </p:txBody>
        </p:sp>
        <p:sp>
          <p:nvSpPr>
            <p:cNvPr id="224" name="Rectangle 41"/>
            <p:cNvSpPr>
              <a:spLocks noChangeArrowheads="1"/>
            </p:cNvSpPr>
            <p:nvPr/>
          </p:nvSpPr>
          <p:spPr bwMode="auto">
            <a:xfrm>
              <a:off x="7934325" y="2550354"/>
              <a:ext cx="1411288" cy="4030662"/>
            </a:xfrm>
            <a:prstGeom prst="rect">
              <a:avLst/>
            </a:prstGeom>
            <a:solidFill>
              <a:srgbClr val="FDA4B5"/>
            </a:solidFill>
            <a:ln w="12700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919191"/>
              </a:outerShdw>
            </a:effec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grpSp>
          <p:nvGrpSpPr>
            <p:cNvPr id="11" name="Group 42"/>
            <p:cNvGrpSpPr>
              <a:grpSpLocks/>
            </p:cNvGrpSpPr>
            <p:nvPr/>
          </p:nvGrpSpPr>
          <p:grpSpPr bwMode="auto">
            <a:xfrm>
              <a:off x="8310563" y="3364741"/>
              <a:ext cx="776287" cy="879475"/>
              <a:chOff x="4887" y="1565"/>
              <a:chExt cx="475" cy="590"/>
            </a:xfrm>
          </p:grpSpPr>
          <p:sp>
            <p:nvSpPr>
              <p:cNvPr id="226" name="AutoShape 43"/>
              <p:cNvSpPr>
                <a:spLocks noChangeArrowheads="1"/>
              </p:cNvSpPr>
              <p:nvPr/>
            </p:nvSpPr>
            <p:spPr bwMode="auto">
              <a:xfrm flipH="1">
                <a:off x="4887" y="1565"/>
                <a:ext cx="474" cy="475"/>
              </a:xfrm>
              <a:prstGeom prst="diamond">
                <a:avLst/>
              </a:prstGeom>
              <a:solidFill>
                <a:srgbClr val="EE0D1A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CO-</a:t>
                </a:r>
                <a:b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</a:br>
                <a:r>
                  <a:rPr kumimoji="0" lang="en-US" altLang="ko-KR" sz="16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PA</a:t>
                </a:r>
              </a:p>
            </p:txBody>
          </p:sp>
          <p:sp>
            <p:nvSpPr>
              <p:cNvPr id="227" name="Freeform 44"/>
              <p:cNvSpPr>
                <a:spLocks/>
              </p:cNvSpPr>
              <p:nvPr/>
            </p:nvSpPr>
            <p:spPr bwMode="auto">
              <a:xfrm>
                <a:off x="5124" y="1803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CF0E3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28" name="Freeform 45"/>
              <p:cNvSpPr>
                <a:spLocks/>
              </p:cNvSpPr>
              <p:nvPr/>
            </p:nvSpPr>
            <p:spPr bwMode="auto">
              <a:xfrm>
                <a:off x="4887" y="1803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90015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sp>
          <p:nvSpPr>
            <p:cNvPr id="229" name="Rectangle 46"/>
            <p:cNvSpPr>
              <a:spLocks noChangeArrowheads="1"/>
            </p:cNvSpPr>
            <p:nvPr/>
          </p:nvSpPr>
          <p:spPr bwMode="auto">
            <a:xfrm>
              <a:off x="7847013" y="2556704"/>
              <a:ext cx="1695450" cy="36353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수익성분석</a:t>
              </a:r>
            </a:p>
          </p:txBody>
        </p:sp>
        <p:sp>
          <p:nvSpPr>
            <p:cNvPr id="230" name="Rectangle 47"/>
            <p:cNvSpPr>
              <a:spLocks noChangeArrowheads="1"/>
            </p:cNvSpPr>
            <p:nvPr/>
          </p:nvSpPr>
          <p:spPr bwMode="auto">
            <a:xfrm>
              <a:off x="5532438" y="5233229"/>
              <a:ext cx="979487" cy="2381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pPr marL="0" marR="0" lvl="0" indent="0" algn="ctr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  </a:t>
              </a: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Assessment</a:t>
              </a:r>
            </a:p>
          </p:txBody>
        </p:sp>
        <p:sp>
          <p:nvSpPr>
            <p:cNvPr id="231" name="Rectangle 48"/>
            <p:cNvSpPr>
              <a:spLocks noChangeArrowheads="1"/>
            </p:cNvSpPr>
            <p:nvPr/>
          </p:nvSpPr>
          <p:spPr bwMode="auto">
            <a:xfrm>
              <a:off x="5335588" y="4931604"/>
              <a:ext cx="247650" cy="31591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232" name="Rectangle 49"/>
            <p:cNvSpPr>
              <a:spLocks noChangeArrowheads="1"/>
            </p:cNvSpPr>
            <p:nvPr/>
          </p:nvSpPr>
          <p:spPr bwMode="auto">
            <a:xfrm>
              <a:off x="5370513" y="5703129"/>
              <a:ext cx="2251075" cy="3333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Settlement</a:t>
              </a:r>
            </a:p>
          </p:txBody>
        </p:sp>
        <p:sp>
          <p:nvSpPr>
            <p:cNvPr id="233" name="Rectangle 50"/>
            <p:cNvSpPr>
              <a:spLocks noChangeArrowheads="1"/>
            </p:cNvSpPr>
            <p:nvPr/>
          </p:nvSpPr>
          <p:spPr bwMode="auto">
            <a:xfrm>
              <a:off x="6343650" y="2777366"/>
              <a:ext cx="1517650" cy="5778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세금계산서</a:t>
              </a:r>
            </a:p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(</a:t>
              </a:r>
              <a:r>
                <a: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매출 관련</a:t>
              </a: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)</a:t>
              </a:r>
            </a:p>
          </p:txBody>
        </p:sp>
        <p:sp>
          <p:nvSpPr>
            <p:cNvPr id="234" name="Rectangle 51"/>
            <p:cNvSpPr>
              <a:spLocks noChangeArrowheads="1"/>
            </p:cNvSpPr>
            <p:nvPr/>
          </p:nvSpPr>
          <p:spPr bwMode="auto">
            <a:xfrm>
              <a:off x="4276725" y="4139441"/>
              <a:ext cx="3116263" cy="3333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제품 판매 원가</a:t>
              </a:r>
            </a:p>
          </p:txBody>
        </p:sp>
        <p:sp>
          <p:nvSpPr>
            <p:cNvPr id="235" name="Rectangle 52"/>
            <p:cNvSpPr>
              <a:spLocks noChangeArrowheads="1"/>
            </p:cNvSpPr>
            <p:nvPr/>
          </p:nvSpPr>
          <p:spPr bwMode="auto">
            <a:xfrm>
              <a:off x="5346700" y="4695066"/>
              <a:ext cx="2493963" cy="3333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de-DE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 </a:t>
              </a: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Activity Allocation</a:t>
              </a:r>
            </a:p>
          </p:txBody>
        </p:sp>
        <p:grpSp>
          <p:nvGrpSpPr>
            <p:cNvPr id="12" name="Group 53"/>
            <p:cNvGrpSpPr>
              <a:grpSpLocks/>
            </p:cNvGrpSpPr>
            <p:nvPr/>
          </p:nvGrpSpPr>
          <p:grpSpPr bwMode="auto">
            <a:xfrm>
              <a:off x="8050213" y="4720466"/>
              <a:ext cx="1252537" cy="1143000"/>
              <a:chOff x="4727" y="2474"/>
              <a:chExt cx="768" cy="766"/>
            </a:xfrm>
          </p:grpSpPr>
          <p:sp>
            <p:nvSpPr>
              <p:cNvPr id="237" name="Freeform 54"/>
              <p:cNvSpPr>
                <a:spLocks/>
              </p:cNvSpPr>
              <p:nvPr/>
            </p:nvSpPr>
            <p:spPr bwMode="auto">
              <a:xfrm>
                <a:off x="5099" y="2683"/>
                <a:ext cx="187" cy="185"/>
              </a:xfrm>
              <a:custGeom>
                <a:avLst/>
                <a:gdLst>
                  <a:gd name="T0" fmla="*/ 186 w 187"/>
                  <a:gd name="T1" fmla="*/ 0 h 185"/>
                  <a:gd name="T2" fmla="*/ 0 w 187"/>
                  <a:gd name="T3" fmla="*/ 184 h 185"/>
                  <a:gd name="T4" fmla="*/ 186 w 187"/>
                  <a:gd name="T5" fmla="*/ 184 h 185"/>
                  <a:gd name="T6" fmla="*/ 186 w 187"/>
                  <a:gd name="T7" fmla="*/ 0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186" y="0"/>
                    </a:moveTo>
                    <a:lnTo>
                      <a:pt x="0" y="184"/>
                    </a:lnTo>
                    <a:lnTo>
                      <a:pt x="186" y="184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38" name="Freeform 55"/>
              <p:cNvSpPr>
                <a:spLocks/>
              </p:cNvSpPr>
              <p:nvPr/>
            </p:nvSpPr>
            <p:spPr bwMode="auto">
              <a:xfrm>
                <a:off x="5099" y="2683"/>
                <a:ext cx="187" cy="185"/>
              </a:xfrm>
              <a:custGeom>
                <a:avLst/>
                <a:gdLst>
                  <a:gd name="T0" fmla="*/ 0 w 187"/>
                  <a:gd name="T1" fmla="*/ 184 h 185"/>
                  <a:gd name="T2" fmla="*/ 186 w 187"/>
                  <a:gd name="T3" fmla="*/ 0 h 185"/>
                  <a:gd name="T4" fmla="*/ 0 w 187"/>
                  <a:gd name="T5" fmla="*/ 0 h 185"/>
                  <a:gd name="T6" fmla="*/ 0 w 187"/>
                  <a:gd name="T7" fmla="*/ 184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0" y="184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4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39" name="Rectangle 56"/>
              <p:cNvSpPr>
                <a:spLocks noChangeArrowheads="1"/>
              </p:cNvSpPr>
              <p:nvPr/>
            </p:nvSpPr>
            <p:spPr bwMode="auto">
              <a:xfrm>
                <a:off x="5122" y="2706"/>
                <a:ext cx="141" cy="138"/>
              </a:xfrm>
              <a:prstGeom prst="rect">
                <a:avLst/>
              </a:prstGeom>
              <a:solidFill>
                <a:srgbClr val="91919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0" name="Freeform 57"/>
              <p:cNvSpPr>
                <a:spLocks/>
              </p:cNvSpPr>
              <p:nvPr/>
            </p:nvSpPr>
            <p:spPr bwMode="auto">
              <a:xfrm>
                <a:off x="4913" y="2683"/>
                <a:ext cx="187" cy="185"/>
              </a:xfrm>
              <a:custGeom>
                <a:avLst/>
                <a:gdLst>
                  <a:gd name="T0" fmla="*/ 186 w 187"/>
                  <a:gd name="T1" fmla="*/ 0 h 185"/>
                  <a:gd name="T2" fmla="*/ 0 w 187"/>
                  <a:gd name="T3" fmla="*/ 184 h 185"/>
                  <a:gd name="T4" fmla="*/ 186 w 187"/>
                  <a:gd name="T5" fmla="*/ 184 h 185"/>
                  <a:gd name="T6" fmla="*/ 186 w 187"/>
                  <a:gd name="T7" fmla="*/ 0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186" y="0"/>
                    </a:moveTo>
                    <a:lnTo>
                      <a:pt x="0" y="184"/>
                    </a:lnTo>
                    <a:lnTo>
                      <a:pt x="186" y="184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1" name="Freeform 58"/>
              <p:cNvSpPr>
                <a:spLocks/>
              </p:cNvSpPr>
              <p:nvPr/>
            </p:nvSpPr>
            <p:spPr bwMode="auto">
              <a:xfrm>
                <a:off x="4913" y="2683"/>
                <a:ext cx="187" cy="185"/>
              </a:xfrm>
              <a:custGeom>
                <a:avLst/>
                <a:gdLst>
                  <a:gd name="T0" fmla="*/ 0 w 187"/>
                  <a:gd name="T1" fmla="*/ 184 h 185"/>
                  <a:gd name="T2" fmla="*/ 186 w 187"/>
                  <a:gd name="T3" fmla="*/ 0 h 185"/>
                  <a:gd name="T4" fmla="*/ 0 w 187"/>
                  <a:gd name="T5" fmla="*/ 0 h 185"/>
                  <a:gd name="T6" fmla="*/ 0 w 187"/>
                  <a:gd name="T7" fmla="*/ 184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0" y="184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4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2" name="Rectangle 59"/>
              <p:cNvSpPr>
                <a:spLocks noChangeArrowheads="1"/>
              </p:cNvSpPr>
              <p:nvPr/>
            </p:nvSpPr>
            <p:spPr bwMode="auto">
              <a:xfrm>
                <a:off x="4936" y="2706"/>
                <a:ext cx="139" cy="138"/>
              </a:xfrm>
              <a:prstGeom prst="rect">
                <a:avLst/>
              </a:prstGeom>
              <a:solidFill>
                <a:srgbClr val="91919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3" name="Freeform 60"/>
              <p:cNvSpPr>
                <a:spLocks/>
              </p:cNvSpPr>
              <p:nvPr/>
            </p:nvSpPr>
            <p:spPr bwMode="auto">
              <a:xfrm>
                <a:off x="4727" y="2683"/>
                <a:ext cx="187" cy="185"/>
              </a:xfrm>
              <a:custGeom>
                <a:avLst/>
                <a:gdLst>
                  <a:gd name="T0" fmla="*/ 186 w 187"/>
                  <a:gd name="T1" fmla="*/ 0 h 185"/>
                  <a:gd name="T2" fmla="*/ 0 w 187"/>
                  <a:gd name="T3" fmla="*/ 184 h 185"/>
                  <a:gd name="T4" fmla="*/ 186 w 187"/>
                  <a:gd name="T5" fmla="*/ 184 h 185"/>
                  <a:gd name="T6" fmla="*/ 186 w 187"/>
                  <a:gd name="T7" fmla="*/ 0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186" y="0"/>
                    </a:moveTo>
                    <a:lnTo>
                      <a:pt x="0" y="184"/>
                    </a:lnTo>
                    <a:lnTo>
                      <a:pt x="186" y="184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4" name="Freeform 61"/>
              <p:cNvSpPr>
                <a:spLocks/>
              </p:cNvSpPr>
              <p:nvPr/>
            </p:nvSpPr>
            <p:spPr bwMode="auto">
              <a:xfrm>
                <a:off x="4727" y="2683"/>
                <a:ext cx="187" cy="185"/>
              </a:xfrm>
              <a:custGeom>
                <a:avLst/>
                <a:gdLst>
                  <a:gd name="T0" fmla="*/ 0 w 187"/>
                  <a:gd name="T1" fmla="*/ 184 h 185"/>
                  <a:gd name="T2" fmla="*/ 186 w 187"/>
                  <a:gd name="T3" fmla="*/ 0 h 185"/>
                  <a:gd name="T4" fmla="*/ 0 w 187"/>
                  <a:gd name="T5" fmla="*/ 0 h 185"/>
                  <a:gd name="T6" fmla="*/ 0 w 187"/>
                  <a:gd name="T7" fmla="*/ 184 h 1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5"/>
                  <a:gd name="T14" fmla="*/ 187 w 187"/>
                  <a:gd name="T15" fmla="*/ 185 h 1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5">
                    <a:moveTo>
                      <a:pt x="0" y="184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4"/>
                    </a:lnTo>
                  </a:path>
                </a:pathLst>
              </a:custGeom>
              <a:solidFill>
                <a:srgbClr val="00000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5" name="Freeform 62"/>
              <p:cNvSpPr>
                <a:spLocks/>
              </p:cNvSpPr>
              <p:nvPr/>
            </p:nvSpPr>
            <p:spPr bwMode="auto">
              <a:xfrm>
                <a:off x="5099" y="2867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6" name="Rectangle 63"/>
              <p:cNvSpPr>
                <a:spLocks noChangeArrowheads="1"/>
              </p:cNvSpPr>
              <p:nvPr/>
            </p:nvSpPr>
            <p:spPr bwMode="auto">
              <a:xfrm>
                <a:off x="5122" y="2890"/>
                <a:ext cx="141" cy="140"/>
              </a:xfrm>
              <a:prstGeom prst="rect">
                <a:avLst/>
              </a:prstGeom>
              <a:solidFill>
                <a:srgbClr val="91919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7" name="Freeform 64"/>
              <p:cNvSpPr>
                <a:spLocks/>
              </p:cNvSpPr>
              <p:nvPr/>
            </p:nvSpPr>
            <p:spPr bwMode="auto">
              <a:xfrm>
                <a:off x="4727" y="2867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8" name="Rectangle 65"/>
              <p:cNvSpPr>
                <a:spLocks noChangeArrowheads="1"/>
              </p:cNvSpPr>
              <p:nvPr/>
            </p:nvSpPr>
            <p:spPr bwMode="auto">
              <a:xfrm>
                <a:off x="4750" y="2890"/>
                <a:ext cx="139" cy="140"/>
              </a:xfrm>
              <a:prstGeom prst="rect">
                <a:avLst/>
              </a:prstGeom>
              <a:solidFill>
                <a:srgbClr val="91919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49" name="Freeform 66"/>
              <p:cNvSpPr>
                <a:spLocks/>
              </p:cNvSpPr>
              <p:nvPr/>
            </p:nvSpPr>
            <p:spPr bwMode="auto">
              <a:xfrm>
                <a:off x="4913" y="2867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DADADA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0" name="Rectangle 67"/>
              <p:cNvSpPr>
                <a:spLocks noChangeArrowheads="1"/>
              </p:cNvSpPr>
              <p:nvPr/>
            </p:nvSpPr>
            <p:spPr bwMode="auto">
              <a:xfrm>
                <a:off x="4936" y="2890"/>
                <a:ext cx="139" cy="140"/>
              </a:xfrm>
              <a:prstGeom prst="rect">
                <a:avLst/>
              </a:prstGeom>
              <a:solidFill>
                <a:srgbClr val="919191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1" name="Freeform 68"/>
              <p:cNvSpPr>
                <a:spLocks/>
              </p:cNvSpPr>
              <p:nvPr/>
            </p:nvSpPr>
            <p:spPr bwMode="auto">
              <a:xfrm>
                <a:off x="5099" y="3053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2" name="Freeform 69"/>
              <p:cNvSpPr>
                <a:spLocks/>
              </p:cNvSpPr>
              <p:nvPr/>
            </p:nvSpPr>
            <p:spPr bwMode="auto">
              <a:xfrm>
                <a:off x="5099" y="3053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3" name="Rectangle 70"/>
              <p:cNvSpPr>
                <a:spLocks noChangeArrowheads="1"/>
              </p:cNvSpPr>
              <p:nvPr/>
            </p:nvSpPr>
            <p:spPr bwMode="auto">
              <a:xfrm>
                <a:off x="5122" y="3076"/>
                <a:ext cx="141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4" name="Freeform 71"/>
              <p:cNvSpPr>
                <a:spLocks/>
              </p:cNvSpPr>
              <p:nvPr/>
            </p:nvSpPr>
            <p:spPr bwMode="auto">
              <a:xfrm>
                <a:off x="4913" y="3053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5" name="Freeform 72"/>
              <p:cNvSpPr>
                <a:spLocks/>
              </p:cNvSpPr>
              <p:nvPr/>
            </p:nvSpPr>
            <p:spPr bwMode="auto">
              <a:xfrm>
                <a:off x="4913" y="3053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6" name="Rectangle 73"/>
              <p:cNvSpPr>
                <a:spLocks noChangeArrowheads="1"/>
              </p:cNvSpPr>
              <p:nvPr/>
            </p:nvSpPr>
            <p:spPr bwMode="auto">
              <a:xfrm>
                <a:off x="4936" y="3076"/>
                <a:ext cx="139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7" name="Freeform 74"/>
              <p:cNvSpPr>
                <a:spLocks/>
              </p:cNvSpPr>
              <p:nvPr/>
            </p:nvSpPr>
            <p:spPr bwMode="auto">
              <a:xfrm>
                <a:off x="5285" y="2786"/>
                <a:ext cx="71" cy="82"/>
              </a:xfrm>
              <a:custGeom>
                <a:avLst/>
                <a:gdLst>
                  <a:gd name="T0" fmla="*/ 0 w 71"/>
                  <a:gd name="T1" fmla="*/ 69 h 82"/>
                  <a:gd name="T2" fmla="*/ 0 w 71"/>
                  <a:gd name="T3" fmla="*/ 81 h 82"/>
                  <a:gd name="T4" fmla="*/ 70 w 71"/>
                  <a:gd name="T5" fmla="*/ 12 h 82"/>
                  <a:gd name="T6" fmla="*/ 70 w 71"/>
                  <a:gd name="T7" fmla="*/ 0 h 82"/>
                  <a:gd name="T8" fmla="*/ 0 w 71"/>
                  <a:gd name="T9" fmla="*/ 69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2"/>
                  <a:gd name="T17" fmla="*/ 71 w 71"/>
                  <a:gd name="T18" fmla="*/ 82 h 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2">
                    <a:moveTo>
                      <a:pt x="0" y="69"/>
                    </a:moveTo>
                    <a:lnTo>
                      <a:pt x="0" y="81"/>
                    </a:lnTo>
                    <a:lnTo>
                      <a:pt x="70" y="12"/>
                    </a:lnTo>
                    <a:lnTo>
                      <a:pt x="70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8" name="Freeform 75"/>
              <p:cNvSpPr>
                <a:spLocks/>
              </p:cNvSpPr>
              <p:nvPr/>
            </p:nvSpPr>
            <p:spPr bwMode="auto">
              <a:xfrm>
                <a:off x="5308" y="2648"/>
                <a:ext cx="48" cy="185"/>
              </a:xfrm>
              <a:custGeom>
                <a:avLst/>
                <a:gdLst>
                  <a:gd name="T0" fmla="*/ 0 w 48"/>
                  <a:gd name="T1" fmla="*/ 184 h 185"/>
                  <a:gd name="T2" fmla="*/ 0 w 48"/>
                  <a:gd name="T3" fmla="*/ 46 h 185"/>
                  <a:gd name="T4" fmla="*/ 47 w 48"/>
                  <a:gd name="T5" fmla="*/ 0 h 185"/>
                  <a:gd name="T6" fmla="*/ 47 w 48"/>
                  <a:gd name="T7" fmla="*/ 138 h 185"/>
                  <a:gd name="T8" fmla="*/ 0 w 48"/>
                  <a:gd name="T9" fmla="*/ 184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5"/>
                  <a:gd name="T17" fmla="*/ 48 w 48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5">
                    <a:moveTo>
                      <a:pt x="0" y="184"/>
                    </a:moveTo>
                    <a:lnTo>
                      <a:pt x="0" y="46"/>
                    </a:lnTo>
                    <a:lnTo>
                      <a:pt x="47" y="0"/>
                    </a:lnTo>
                    <a:lnTo>
                      <a:pt x="47" y="138"/>
                    </a:lnTo>
                    <a:lnTo>
                      <a:pt x="0" y="184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59" name="Freeform 76"/>
              <p:cNvSpPr>
                <a:spLocks/>
              </p:cNvSpPr>
              <p:nvPr/>
            </p:nvSpPr>
            <p:spPr bwMode="auto">
              <a:xfrm>
                <a:off x="5285" y="2683"/>
                <a:ext cx="24" cy="185"/>
              </a:xfrm>
              <a:custGeom>
                <a:avLst/>
                <a:gdLst>
                  <a:gd name="T0" fmla="*/ 0 w 24"/>
                  <a:gd name="T1" fmla="*/ 0 h 185"/>
                  <a:gd name="T2" fmla="*/ 0 w 24"/>
                  <a:gd name="T3" fmla="*/ 184 h 185"/>
                  <a:gd name="T4" fmla="*/ 23 w 24"/>
                  <a:gd name="T5" fmla="*/ 150 h 185"/>
                  <a:gd name="T6" fmla="*/ 23 w 24"/>
                  <a:gd name="T7" fmla="*/ 12 h 185"/>
                  <a:gd name="T8" fmla="*/ 0 w 24"/>
                  <a:gd name="T9" fmla="*/ 0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5"/>
                  <a:gd name="T17" fmla="*/ 24 w 24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5">
                    <a:moveTo>
                      <a:pt x="0" y="0"/>
                    </a:moveTo>
                    <a:lnTo>
                      <a:pt x="0" y="184"/>
                    </a:lnTo>
                    <a:lnTo>
                      <a:pt x="23" y="150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0" name="Freeform 77"/>
              <p:cNvSpPr>
                <a:spLocks/>
              </p:cNvSpPr>
              <p:nvPr/>
            </p:nvSpPr>
            <p:spPr bwMode="auto">
              <a:xfrm>
                <a:off x="5285" y="2613"/>
                <a:ext cx="71" cy="82"/>
              </a:xfrm>
              <a:custGeom>
                <a:avLst/>
                <a:gdLst>
                  <a:gd name="T0" fmla="*/ 0 w 71"/>
                  <a:gd name="T1" fmla="*/ 69 h 82"/>
                  <a:gd name="T2" fmla="*/ 70 w 71"/>
                  <a:gd name="T3" fmla="*/ 0 h 82"/>
                  <a:gd name="T4" fmla="*/ 70 w 71"/>
                  <a:gd name="T5" fmla="*/ 35 h 82"/>
                  <a:gd name="T6" fmla="*/ 23 w 71"/>
                  <a:gd name="T7" fmla="*/ 81 h 82"/>
                  <a:gd name="T8" fmla="*/ 0 w 71"/>
                  <a:gd name="T9" fmla="*/ 69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2"/>
                  <a:gd name="T17" fmla="*/ 71 w 71"/>
                  <a:gd name="T18" fmla="*/ 82 h 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2">
                    <a:moveTo>
                      <a:pt x="0" y="69"/>
                    </a:moveTo>
                    <a:lnTo>
                      <a:pt x="70" y="0"/>
                    </a:lnTo>
                    <a:lnTo>
                      <a:pt x="70" y="35"/>
                    </a:lnTo>
                    <a:lnTo>
                      <a:pt x="23" y="81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1" name="Freeform 78"/>
              <p:cNvSpPr>
                <a:spLocks/>
              </p:cNvSpPr>
              <p:nvPr/>
            </p:nvSpPr>
            <p:spPr bwMode="auto">
              <a:xfrm>
                <a:off x="5134" y="2613"/>
                <a:ext cx="186" cy="48"/>
              </a:xfrm>
              <a:custGeom>
                <a:avLst/>
                <a:gdLst>
                  <a:gd name="T0" fmla="*/ 0 w 186"/>
                  <a:gd name="T1" fmla="*/ 47 h 48"/>
                  <a:gd name="T2" fmla="*/ 139 w 186"/>
                  <a:gd name="T3" fmla="*/ 47 h 48"/>
                  <a:gd name="T4" fmla="*/ 185 w 186"/>
                  <a:gd name="T5" fmla="*/ 0 h 48"/>
                  <a:gd name="T6" fmla="*/ 46 w 186"/>
                  <a:gd name="T7" fmla="*/ 0 h 48"/>
                  <a:gd name="T8" fmla="*/ 0 w 186"/>
                  <a:gd name="T9" fmla="*/ 47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6"/>
                  <a:gd name="T16" fmla="*/ 0 h 48"/>
                  <a:gd name="T17" fmla="*/ 186 w 186"/>
                  <a:gd name="T18" fmla="*/ 48 h 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6" h="48">
                    <a:moveTo>
                      <a:pt x="0" y="47"/>
                    </a:moveTo>
                    <a:lnTo>
                      <a:pt x="139" y="47"/>
                    </a:lnTo>
                    <a:lnTo>
                      <a:pt x="185" y="0"/>
                    </a:lnTo>
                    <a:lnTo>
                      <a:pt x="46" y="0"/>
                    </a:lnTo>
                    <a:lnTo>
                      <a:pt x="0" y="47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2" name="Freeform 79"/>
              <p:cNvSpPr>
                <a:spLocks/>
              </p:cNvSpPr>
              <p:nvPr/>
            </p:nvSpPr>
            <p:spPr bwMode="auto">
              <a:xfrm>
                <a:off x="5099" y="2613"/>
                <a:ext cx="83" cy="71"/>
              </a:xfrm>
              <a:custGeom>
                <a:avLst/>
                <a:gdLst>
                  <a:gd name="T0" fmla="*/ 0 w 83"/>
                  <a:gd name="T1" fmla="*/ 70 h 71"/>
                  <a:gd name="T2" fmla="*/ 35 w 83"/>
                  <a:gd name="T3" fmla="*/ 47 h 71"/>
                  <a:gd name="T4" fmla="*/ 82 w 83"/>
                  <a:gd name="T5" fmla="*/ 0 h 71"/>
                  <a:gd name="T6" fmla="*/ 70 w 83"/>
                  <a:gd name="T7" fmla="*/ 0 h 71"/>
                  <a:gd name="T8" fmla="*/ 0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0" y="70"/>
                    </a:moveTo>
                    <a:lnTo>
                      <a:pt x="35" y="47"/>
                    </a:lnTo>
                    <a:lnTo>
                      <a:pt x="82" y="0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3" name="Freeform 80"/>
              <p:cNvSpPr>
                <a:spLocks/>
              </p:cNvSpPr>
              <p:nvPr/>
            </p:nvSpPr>
            <p:spPr bwMode="auto">
              <a:xfrm>
                <a:off x="5273" y="2613"/>
                <a:ext cx="83" cy="71"/>
              </a:xfrm>
              <a:custGeom>
                <a:avLst/>
                <a:gdLst>
                  <a:gd name="T0" fmla="*/ 12 w 83"/>
                  <a:gd name="T1" fmla="*/ 70 h 71"/>
                  <a:gd name="T2" fmla="*/ 0 w 83"/>
                  <a:gd name="T3" fmla="*/ 47 h 71"/>
                  <a:gd name="T4" fmla="*/ 47 w 83"/>
                  <a:gd name="T5" fmla="*/ 0 h 71"/>
                  <a:gd name="T6" fmla="*/ 82 w 83"/>
                  <a:gd name="T7" fmla="*/ 0 h 71"/>
                  <a:gd name="T8" fmla="*/ 12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12" y="70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82" y="0"/>
                    </a:lnTo>
                    <a:lnTo>
                      <a:pt x="12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4" name="Freeform 81"/>
              <p:cNvSpPr>
                <a:spLocks/>
              </p:cNvSpPr>
              <p:nvPr/>
            </p:nvSpPr>
            <p:spPr bwMode="auto">
              <a:xfrm>
                <a:off x="5099" y="2660"/>
                <a:ext cx="187" cy="24"/>
              </a:xfrm>
              <a:custGeom>
                <a:avLst/>
                <a:gdLst>
                  <a:gd name="T0" fmla="*/ 0 w 187"/>
                  <a:gd name="T1" fmla="*/ 23 h 24"/>
                  <a:gd name="T2" fmla="*/ 35 w 187"/>
                  <a:gd name="T3" fmla="*/ 0 h 24"/>
                  <a:gd name="T4" fmla="*/ 174 w 187"/>
                  <a:gd name="T5" fmla="*/ 0 h 24"/>
                  <a:gd name="T6" fmla="*/ 186 w 187"/>
                  <a:gd name="T7" fmla="*/ 23 h 24"/>
                  <a:gd name="T8" fmla="*/ 0 w 187"/>
                  <a:gd name="T9" fmla="*/ 23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24"/>
                  <a:gd name="T17" fmla="*/ 187 w 18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24">
                    <a:moveTo>
                      <a:pt x="0" y="23"/>
                    </a:moveTo>
                    <a:lnTo>
                      <a:pt x="35" y="0"/>
                    </a:lnTo>
                    <a:lnTo>
                      <a:pt x="174" y="0"/>
                    </a:lnTo>
                    <a:lnTo>
                      <a:pt x="186" y="23"/>
                    </a:lnTo>
                    <a:lnTo>
                      <a:pt x="0" y="23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5" name="Freeform 82"/>
              <p:cNvSpPr>
                <a:spLocks/>
              </p:cNvSpPr>
              <p:nvPr/>
            </p:nvSpPr>
            <p:spPr bwMode="auto">
              <a:xfrm>
                <a:off x="5285" y="2973"/>
                <a:ext cx="71" cy="81"/>
              </a:xfrm>
              <a:custGeom>
                <a:avLst/>
                <a:gdLst>
                  <a:gd name="T0" fmla="*/ 0 w 71"/>
                  <a:gd name="T1" fmla="*/ 69 h 81"/>
                  <a:gd name="T2" fmla="*/ 0 w 71"/>
                  <a:gd name="T3" fmla="*/ 80 h 81"/>
                  <a:gd name="T4" fmla="*/ 70 w 71"/>
                  <a:gd name="T5" fmla="*/ 11 h 81"/>
                  <a:gd name="T6" fmla="*/ 70 w 71"/>
                  <a:gd name="T7" fmla="*/ 0 h 81"/>
                  <a:gd name="T8" fmla="*/ 0 w 71"/>
                  <a:gd name="T9" fmla="*/ 69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1"/>
                  <a:gd name="T17" fmla="*/ 71 w 71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1">
                    <a:moveTo>
                      <a:pt x="0" y="69"/>
                    </a:moveTo>
                    <a:lnTo>
                      <a:pt x="0" y="80"/>
                    </a:lnTo>
                    <a:lnTo>
                      <a:pt x="70" y="11"/>
                    </a:lnTo>
                    <a:lnTo>
                      <a:pt x="70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6" name="Freeform 83"/>
              <p:cNvSpPr>
                <a:spLocks/>
              </p:cNvSpPr>
              <p:nvPr/>
            </p:nvSpPr>
            <p:spPr bwMode="auto">
              <a:xfrm>
                <a:off x="5308" y="2832"/>
                <a:ext cx="48" cy="187"/>
              </a:xfrm>
              <a:custGeom>
                <a:avLst/>
                <a:gdLst>
                  <a:gd name="T0" fmla="*/ 0 w 48"/>
                  <a:gd name="T1" fmla="*/ 186 h 187"/>
                  <a:gd name="T2" fmla="*/ 0 w 48"/>
                  <a:gd name="T3" fmla="*/ 47 h 187"/>
                  <a:gd name="T4" fmla="*/ 47 w 48"/>
                  <a:gd name="T5" fmla="*/ 0 h 187"/>
                  <a:gd name="T6" fmla="*/ 47 w 48"/>
                  <a:gd name="T7" fmla="*/ 140 h 187"/>
                  <a:gd name="T8" fmla="*/ 0 w 48"/>
                  <a:gd name="T9" fmla="*/ 186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7"/>
                  <a:gd name="T17" fmla="*/ 48 w 48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7">
                    <a:moveTo>
                      <a:pt x="0" y="186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47" y="14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7" name="Freeform 84"/>
              <p:cNvSpPr>
                <a:spLocks/>
              </p:cNvSpPr>
              <p:nvPr/>
            </p:nvSpPr>
            <p:spPr bwMode="auto">
              <a:xfrm>
                <a:off x="5285" y="2867"/>
                <a:ext cx="24" cy="187"/>
              </a:xfrm>
              <a:custGeom>
                <a:avLst/>
                <a:gdLst>
                  <a:gd name="T0" fmla="*/ 0 w 24"/>
                  <a:gd name="T1" fmla="*/ 0 h 187"/>
                  <a:gd name="T2" fmla="*/ 0 w 24"/>
                  <a:gd name="T3" fmla="*/ 186 h 187"/>
                  <a:gd name="T4" fmla="*/ 23 w 24"/>
                  <a:gd name="T5" fmla="*/ 151 h 187"/>
                  <a:gd name="T6" fmla="*/ 23 w 24"/>
                  <a:gd name="T7" fmla="*/ 12 h 187"/>
                  <a:gd name="T8" fmla="*/ 0 w 24"/>
                  <a:gd name="T9" fmla="*/ 0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7"/>
                  <a:gd name="T17" fmla="*/ 24 w 24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7">
                    <a:moveTo>
                      <a:pt x="0" y="0"/>
                    </a:moveTo>
                    <a:lnTo>
                      <a:pt x="0" y="186"/>
                    </a:lnTo>
                    <a:lnTo>
                      <a:pt x="23" y="151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8" name="Freeform 85"/>
              <p:cNvSpPr>
                <a:spLocks/>
              </p:cNvSpPr>
              <p:nvPr/>
            </p:nvSpPr>
            <p:spPr bwMode="auto">
              <a:xfrm>
                <a:off x="5285" y="2798"/>
                <a:ext cx="71" cy="82"/>
              </a:xfrm>
              <a:custGeom>
                <a:avLst/>
                <a:gdLst>
                  <a:gd name="T0" fmla="*/ 0 w 71"/>
                  <a:gd name="T1" fmla="*/ 69 h 82"/>
                  <a:gd name="T2" fmla="*/ 70 w 71"/>
                  <a:gd name="T3" fmla="*/ 0 h 82"/>
                  <a:gd name="T4" fmla="*/ 70 w 71"/>
                  <a:gd name="T5" fmla="*/ 35 h 82"/>
                  <a:gd name="T6" fmla="*/ 23 w 71"/>
                  <a:gd name="T7" fmla="*/ 81 h 82"/>
                  <a:gd name="T8" fmla="*/ 0 w 71"/>
                  <a:gd name="T9" fmla="*/ 69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2"/>
                  <a:gd name="T17" fmla="*/ 71 w 71"/>
                  <a:gd name="T18" fmla="*/ 82 h 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2">
                    <a:moveTo>
                      <a:pt x="0" y="69"/>
                    </a:moveTo>
                    <a:lnTo>
                      <a:pt x="70" y="0"/>
                    </a:lnTo>
                    <a:lnTo>
                      <a:pt x="70" y="35"/>
                    </a:lnTo>
                    <a:lnTo>
                      <a:pt x="23" y="81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69" name="Freeform 86"/>
              <p:cNvSpPr>
                <a:spLocks/>
              </p:cNvSpPr>
              <p:nvPr/>
            </p:nvSpPr>
            <p:spPr bwMode="auto">
              <a:xfrm>
                <a:off x="5285" y="3157"/>
                <a:ext cx="71" cy="83"/>
              </a:xfrm>
              <a:custGeom>
                <a:avLst/>
                <a:gdLst>
                  <a:gd name="T0" fmla="*/ 0 w 71"/>
                  <a:gd name="T1" fmla="*/ 70 h 83"/>
                  <a:gd name="T2" fmla="*/ 0 w 71"/>
                  <a:gd name="T3" fmla="*/ 82 h 83"/>
                  <a:gd name="T4" fmla="*/ 70 w 71"/>
                  <a:gd name="T5" fmla="*/ 12 h 83"/>
                  <a:gd name="T6" fmla="*/ 70 w 71"/>
                  <a:gd name="T7" fmla="*/ 0 h 83"/>
                  <a:gd name="T8" fmla="*/ 0 w 71"/>
                  <a:gd name="T9" fmla="*/ 70 h 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3"/>
                  <a:gd name="T17" fmla="*/ 71 w 71"/>
                  <a:gd name="T18" fmla="*/ 83 h 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3">
                    <a:moveTo>
                      <a:pt x="0" y="70"/>
                    </a:moveTo>
                    <a:lnTo>
                      <a:pt x="0" y="82"/>
                    </a:lnTo>
                    <a:lnTo>
                      <a:pt x="70" y="12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0" name="Freeform 87"/>
              <p:cNvSpPr>
                <a:spLocks/>
              </p:cNvSpPr>
              <p:nvPr/>
            </p:nvSpPr>
            <p:spPr bwMode="auto">
              <a:xfrm>
                <a:off x="5308" y="3018"/>
                <a:ext cx="48" cy="187"/>
              </a:xfrm>
              <a:custGeom>
                <a:avLst/>
                <a:gdLst>
                  <a:gd name="T0" fmla="*/ 0 w 48"/>
                  <a:gd name="T1" fmla="*/ 186 h 187"/>
                  <a:gd name="T2" fmla="*/ 0 w 48"/>
                  <a:gd name="T3" fmla="*/ 47 h 187"/>
                  <a:gd name="T4" fmla="*/ 47 w 48"/>
                  <a:gd name="T5" fmla="*/ 0 h 187"/>
                  <a:gd name="T6" fmla="*/ 47 w 48"/>
                  <a:gd name="T7" fmla="*/ 140 h 187"/>
                  <a:gd name="T8" fmla="*/ 0 w 48"/>
                  <a:gd name="T9" fmla="*/ 186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7"/>
                  <a:gd name="T17" fmla="*/ 48 w 48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7">
                    <a:moveTo>
                      <a:pt x="0" y="186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47" y="14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1" name="Freeform 88"/>
              <p:cNvSpPr>
                <a:spLocks/>
              </p:cNvSpPr>
              <p:nvPr/>
            </p:nvSpPr>
            <p:spPr bwMode="auto">
              <a:xfrm>
                <a:off x="5285" y="3053"/>
                <a:ext cx="24" cy="187"/>
              </a:xfrm>
              <a:custGeom>
                <a:avLst/>
                <a:gdLst>
                  <a:gd name="T0" fmla="*/ 0 w 24"/>
                  <a:gd name="T1" fmla="*/ 0 h 187"/>
                  <a:gd name="T2" fmla="*/ 0 w 24"/>
                  <a:gd name="T3" fmla="*/ 186 h 187"/>
                  <a:gd name="T4" fmla="*/ 23 w 24"/>
                  <a:gd name="T5" fmla="*/ 151 h 187"/>
                  <a:gd name="T6" fmla="*/ 23 w 24"/>
                  <a:gd name="T7" fmla="*/ 12 h 187"/>
                  <a:gd name="T8" fmla="*/ 0 w 24"/>
                  <a:gd name="T9" fmla="*/ 0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7"/>
                  <a:gd name="T17" fmla="*/ 24 w 24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7">
                    <a:moveTo>
                      <a:pt x="0" y="0"/>
                    </a:moveTo>
                    <a:lnTo>
                      <a:pt x="0" y="186"/>
                    </a:lnTo>
                    <a:lnTo>
                      <a:pt x="23" y="151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2" name="Freeform 89"/>
              <p:cNvSpPr>
                <a:spLocks/>
              </p:cNvSpPr>
              <p:nvPr/>
            </p:nvSpPr>
            <p:spPr bwMode="auto">
              <a:xfrm>
                <a:off x="5285" y="2983"/>
                <a:ext cx="71" cy="84"/>
              </a:xfrm>
              <a:custGeom>
                <a:avLst/>
                <a:gdLst>
                  <a:gd name="T0" fmla="*/ 0 w 71"/>
                  <a:gd name="T1" fmla="*/ 71 h 84"/>
                  <a:gd name="T2" fmla="*/ 70 w 71"/>
                  <a:gd name="T3" fmla="*/ 0 h 84"/>
                  <a:gd name="T4" fmla="*/ 70 w 71"/>
                  <a:gd name="T5" fmla="*/ 36 h 84"/>
                  <a:gd name="T6" fmla="*/ 23 w 71"/>
                  <a:gd name="T7" fmla="*/ 83 h 84"/>
                  <a:gd name="T8" fmla="*/ 0 w 71"/>
                  <a:gd name="T9" fmla="*/ 71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4"/>
                  <a:gd name="T17" fmla="*/ 71 w 71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4">
                    <a:moveTo>
                      <a:pt x="0" y="71"/>
                    </a:moveTo>
                    <a:lnTo>
                      <a:pt x="70" y="0"/>
                    </a:lnTo>
                    <a:lnTo>
                      <a:pt x="70" y="36"/>
                    </a:lnTo>
                    <a:lnTo>
                      <a:pt x="23" y="83"/>
                    </a:lnTo>
                    <a:lnTo>
                      <a:pt x="0" y="71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3" name="Freeform 90"/>
              <p:cNvSpPr>
                <a:spLocks/>
              </p:cNvSpPr>
              <p:nvPr/>
            </p:nvSpPr>
            <p:spPr bwMode="auto">
              <a:xfrm>
                <a:off x="5355" y="2716"/>
                <a:ext cx="70" cy="83"/>
              </a:xfrm>
              <a:custGeom>
                <a:avLst/>
                <a:gdLst>
                  <a:gd name="T0" fmla="*/ 0 w 70"/>
                  <a:gd name="T1" fmla="*/ 70 h 83"/>
                  <a:gd name="T2" fmla="*/ 0 w 70"/>
                  <a:gd name="T3" fmla="*/ 82 h 83"/>
                  <a:gd name="T4" fmla="*/ 69 w 70"/>
                  <a:gd name="T5" fmla="*/ 12 h 83"/>
                  <a:gd name="T6" fmla="*/ 69 w 70"/>
                  <a:gd name="T7" fmla="*/ 0 h 83"/>
                  <a:gd name="T8" fmla="*/ 0 w 70"/>
                  <a:gd name="T9" fmla="*/ 70 h 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3"/>
                  <a:gd name="T17" fmla="*/ 70 w 70"/>
                  <a:gd name="T18" fmla="*/ 83 h 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3">
                    <a:moveTo>
                      <a:pt x="0" y="70"/>
                    </a:moveTo>
                    <a:lnTo>
                      <a:pt x="0" y="82"/>
                    </a:lnTo>
                    <a:lnTo>
                      <a:pt x="69" y="12"/>
                    </a:lnTo>
                    <a:lnTo>
                      <a:pt x="69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4" name="Freeform 91"/>
              <p:cNvSpPr>
                <a:spLocks/>
              </p:cNvSpPr>
              <p:nvPr/>
            </p:nvSpPr>
            <p:spPr bwMode="auto">
              <a:xfrm>
                <a:off x="5378" y="2578"/>
                <a:ext cx="47" cy="185"/>
              </a:xfrm>
              <a:custGeom>
                <a:avLst/>
                <a:gdLst>
                  <a:gd name="T0" fmla="*/ 0 w 47"/>
                  <a:gd name="T1" fmla="*/ 184 h 185"/>
                  <a:gd name="T2" fmla="*/ 0 w 47"/>
                  <a:gd name="T3" fmla="*/ 46 h 185"/>
                  <a:gd name="T4" fmla="*/ 46 w 47"/>
                  <a:gd name="T5" fmla="*/ 0 h 185"/>
                  <a:gd name="T6" fmla="*/ 46 w 47"/>
                  <a:gd name="T7" fmla="*/ 138 h 185"/>
                  <a:gd name="T8" fmla="*/ 0 w 47"/>
                  <a:gd name="T9" fmla="*/ 184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"/>
                  <a:gd name="T16" fmla="*/ 0 h 185"/>
                  <a:gd name="T17" fmla="*/ 47 w 47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" h="185">
                    <a:moveTo>
                      <a:pt x="0" y="184"/>
                    </a:moveTo>
                    <a:lnTo>
                      <a:pt x="0" y="46"/>
                    </a:lnTo>
                    <a:lnTo>
                      <a:pt x="46" y="0"/>
                    </a:lnTo>
                    <a:lnTo>
                      <a:pt x="46" y="138"/>
                    </a:lnTo>
                    <a:lnTo>
                      <a:pt x="0" y="184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5" name="Freeform 92"/>
              <p:cNvSpPr>
                <a:spLocks/>
              </p:cNvSpPr>
              <p:nvPr/>
            </p:nvSpPr>
            <p:spPr bwMode="auto">
              <a:xfrm>
                <a:off x="5355" y="2613"/>
                <a:ext cx="24" cy="186"/>
              </a:xfrm>
              <a:custGeom>
                <a:avLst/>
                <a:gdLst>
                  <a:gd name="T0" fmla="*/ 0 w 24"/>
                  <a:gd name="T1" fmla="*/ 0 h 186"/>
                  <a:gd name="T2" fmla="*/ 0 w 24"/>
                  <a:gd name="T3" fmla="*/ 185 h 186"/>
                  <a:gd name="T4" fmla="*/ 23 w 24"/>
                  <a:gd name="T5" fmla="*/ 150 h 186"/>
                  <a:gd name="T6" fmla="*/ 23 w 24"/>
                  <a:gd name="T7" fmla="*/ 12 h 186"/>
                  <a:gd name="T8" fmla="*/ 0 w 24"/>
                  <a:gd name="T9" fmla="*/ 0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6"/>
                  <a:gd name="T17" fmla="*/ 24 w 2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6">
                    <a:moveTo>
                      <a:pt x="0" y="0"/>
                    </a:moveTo>
                    <a:lnTo>
                      <a:pt x="0" y="185"/>
                    </a:lnTo>
                    <a:lnTo>
                      <a:pt x="23" y="150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6" name="Freeform 93"/>
              <p:cNvSpPr>
                <a:spLocks/>
              </p:cNvSpPr>
              <p:nvPr/>
            </p:nvSpPr>
            <p:spPr bwMode="auto">
              <a:xfrm>
                <a:off x="5355" y="2544"/>
                <a:ext cx="70" cy="81"/>
              </a:xfrm>
              <a:custGeom>
                <a:avLst/>
                <a:gdLst>
                  <a:gd name="T0" fmla="*/ 0 w 70"/>
                  <a:gd name="T1" fmla="*/ 69 h 81"/>
                  <a:gd name="T2" fmla="*/ 69 w 70"/>
                  <a:gd name="T3" fmla="*/ 0 h 81"/>
                  <a:gd name="T4" fmla="*/ 69 w 70"/>
                  <a:gd name="T5" fmla="*/ 34 h 81"/>
                  <a:gd name="T6" fmla="*/ 23 w 70"/>
                  <a:gd name="T7" fmla="*/ 80 h 81"/>
                  <a:gd name="T8" fmla="*/ 0 w 70"/>
                  <a:gd name="T9" fmla="*/ 69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1"/>
                  <a:gd name="T17" fmla="*/ 70 w 70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1">
                    <a:moveTo>
                      <a:pt x="0" y="69"/>
                    </a:moveTo>
                    <a:lnTo>
                      <a:pt x="69" y="0"/>
                    </a:lnTo>
                    <a:lnTo>
                      <a:pt x="69" y="34"/>
                    </a:lnTo>
                    <a:lnTo>
                      <a:pt x="23" y="8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7" name="Freeform 94"/>
              <p:cNvSpPr>
                <a:spLocks/>
              </p:cNvSpPr>
              <p:nvPr/>
            </p:nvSpPr>
            <p:spPr bwMode="auto">
              <a:xfrm>
                <a:off x="5355" y="2903"/>
                <a:ext cx="70" cy="81"/>
              </a:xfrm>
              <a:custGeom>
                <a:avLst/>
                <a:gdLst>
                  <a:gd name="T0" fmla="*/ 0 w 70"/>
                  <a:gd name="T1" fmla="*/ 69 h 81"/>
                  <a:gd name="T2" fmla="*/ 0 w 70"/>
                  <a:gd name="T3" fmla="*/ 80 h 81"/>
                  <a:gd name="T4" fmla="*/ 69 w 70"/>
                  <a:gd name="T5" fmla="*/ 11 h 81"/>
                  <a:gd name="T6" fmla="*/ 69 w 70"/>
                  <a:gd name="T7" fmla="*/ 0 h 81"/>
                  <a:gd name="T8" fmla="*/ 0 w 70"/>
                  <a:gd name="T9" fmla="*/ 69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1"/>
                  <a:gd name="T17" fmla="*/ 70 w 70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1">
                    <a:moveTo>
                      <a:pt x="0" y="69"/>
                    </a:moveTo>
                    <a:lnTo>
                      <a:pt x="0" y="80"/>
                    </a:lnTo>
                    <a:lnTo>
                      <a:pt x="69" y="11"/>
                    </a:lnTo>
                    <a:lnTo>
                      <a:pt x="69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8" name="Freeform 95"/>
              <p:cNvSpPr>
                <a:spLocks/>
              </p:cNvSpPr>
              <p:nvPr/>
            </p:nvSpPr>
            <p:spPr bwMode="auto">
              <a:xfrm>
                <a:off x="5378" y="2762"/>
                <a:ext cx="47" cy="189"/>
              </a:xfrm>
              <a:custGeom>
                <a:avLst/>
                <a:gdLst>
                  <a:gd name="T0" fmla="*/ 0 w 47"/>
                  <a:gd name="T1" fmla="*/ 188 h 189"/>
                  <a:gd name="T2" fmla="*/ 0 w 47"/>
                  <a:gd name="T3" fmla="*/ 47 h 189"/>
                  <a:gd name="T4" fmla="*/ 46 w 47"/>
                  <a:gd name="T5" fmla="*/ 0 h 189"/>
                  <a:gd name="T6" fmla="*/ 46 w 47"/>
                  <a:gd name="T7" fmla="*/ 141 h 189"/>
                  <a:gd name="T8" fmla="*/ 0 w 47"/>
                  <a:gd name="T9" fmla="*/ 188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"/>
                  <a:gd name="T16" fmla="*/ 0 h 189"/>
                  <a:gd name="T17" fmla="*/ 47 w 47"/>
                  <a:gd name="T18" fmla="*/ 189 h 18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" h="189">
                    <a:moveTo>
                      <a:pt x="0" y="188"/>
                    </a:moveTo>
                    <a:lnTo>
                      <a:pt x="0" y="47"/>
                    </a:lnTo>
                    <a:lnTo>
                      <a:pt x="46" y="0"/>
                    </a:lnTo>
                    <a:lnTo>
                      <a:pt x="46" y="141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355" y="2798"/>
                <a:ext cx="24" cy="186"/>
              </a:xfrm>
              <a:custGeom>
                <a:avLst/>
                <a:gdLst>
                  <a:gd name="T0" fmla="*/ 0 w 24"/>
                  <a:gd name="T1" fmla="*/ 0 h 186"/>
                  <a:gd name="T2" fmla="*/ 0 w 24"/>
                  <a:gd name="T3" fmla="*/ 185 h 186"/>
                  <a:gd name="T4" fmla="*/ 23 w 24"/>
                  <a:gd name="T5" fmla="*/ 150 h 186"/>
                  <a:gd name="T6" fmla="*/ 23 w 24"/>
                  <a:gd name="T7" fmla="*/ 12 h 186"/>
                  <a:gd name="T8" fmla="*/ 0 w 24"/>
                  <a:gd name="T9" fmla="*/ 0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6"/>
                  <a:gd name="T17" fmla="*/ 24 w 2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6">
                    <a:moveTo>
                      <a:pt x="0" y="0"/>
                    </a:moveTo>
                    <a:lnTo>
                      <a:pt x="0" y="185"/>
                    </a:lnTo>
                    <a:lnTo>
                      <a:pt x="23" y="150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0" name="Freeform 97"/>
              <p:cNvSpPr>
                <a:spLocks/>
              </p:cNvSpPr>
              <p:nvPr/>
            </p:nvSpPr>
            <p:spPr bwMode="auto">
              <a:xfrm>
                <a:off x="5355" y="2727"/>
                <a:ext cx="70" cy="84"/>
              </a:xfrm>
              <a:custGeom>
                <a:avLst/>
                <a:gdLst>
                  <a:gd name="T0" fmla="*/ 0 w 70"/>
                  <a:gd name="T1" fmla="*/ 71 h 84"/>
                  <a:gd name="T2" fmla="*/ 69 w 70"/>
                  <a:gd name="T3" fmla="*/ 0 h 84"/>
                  <a:gd name="T4" fmla="*/ 69 w 70"/>
                  <a:gd name="T5" fmla="*/ 36 h 84"/>
                  <a:gd name="T6" fmla="*/ 23 w 70"/>
                  <a:gd name="T7" fmla="*/ 83 h 84"/>
                  <a:gd name="T8" fmla="*/ 0 w 70"/>
                  <a:gd name="T9" fmla="*/ 71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4"/>
                  <a:gd name="T17" fmla="*/ 70 w 70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4">
                    <a:moveTo>
                      <a:pt x="0" y="71"/>
                    </a:moveTo>
                    <a:lnTo>
                      <a:pt x="69" y="0"/>
                    </a:lnTo>
                    <a:lnTo>
                      <a:pt x="69" y="36"/>
                    </a:lnTo>
                    <a:lnTo>
                      <a:pt x="23" y="83"/>
                    </a:lnTo>
                    <a:lnTo>
                      <a:pt x="0" y="71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1" name="Freeform 98"/>
              <p:cNvSpPr>
                <a:spLocks/>
              </p:cNvSpPr>
              <p:nvPr/>
            </p:nvSpPr>
            <p:spPr bwMode="auto">
              <a:xfrm>
                <a:off x="5355" y="3088"/>
                <a:ext cx="70" cy="82"/>
              </a:xfrm>
              <a:custGeom>
                <a:avLst/>
                <a:gdLst>
                  <a:gd name="T0" fmla="*/ 0 w 70"/>
                  <a:gd name="T1" fmla="*/ 69 h 82"/>
                  <a:gd name="T2" fmla="*/ 0 w 70"/>
                  <a:gd name="T3" fmla="*/ 81 h 82"/>
                  <a:gd name="T4" fmla="*/ 69 w 70"/>
                  <a:gd name="T5" fmla="*/ 12 h 82"/>
                  <a:gd name="T6" fmla="*/ 69 w 70"/>
                  <a:gd name="T7" fmla="*/ 0 h 82"/>
                  <a:gd name="T8" fmla="*/ 0 w 70"/>
                  <a:gd name="T9" fmla="*/ 69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2"/>
                  <a:gd name="T17" fmla="*/ 70 w 70"/>
                  <a:gd name="T18" fmla="*/ 82 h 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2">
                    <a:moveTo>
                      <a:pt x="0" y="69"/>
                    </a:moveTo>
                    <a:lnTo>
                      <a:pt x="0" y="81"/>
                    </a:lnTo>
                    <a:lnTo>
                      <a:pt x="69" y="12"/>
                    </a:lnTo>
                    <a:lnTo>
                      <a:pt x="69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2" name="Freeform 99"/>
              <p:cNvSpPr>
                <a:spLocks/>
              </p:cNvSpPr>
              <p:nvPr/>
            </p:nvSpPr>
            <p:spPr bwMode="auto">
              <a:xfrm>
                <a:off x="5378" y="2950"/>
                <a:ext cx="47" cy="186"/>
              </a:xfrm>
              <a:custGeom>
                <a:avLst/>
                <a:gdLst>
                  <a:gd name="T0" fmla="*/ 0 w 47"/>
                  <a:gd name="T1" fmla="*/ 185 h 186"/>
                  <a:gd name="T2" fmla="*/ 0 w 47"/>
                  <a:gd name="T3" fmla="*/ 46 h 186"/>
                  <a:gd name="T4" fmla="*/ 46 w 47"/>
                  <a:gd name="T5" fmla="*/ 0 h 186"/>
                  <a:gd name="T6" fmla="*/ 46 w 47"/>
                  <a:gd name="T7" fmla="*/ 139 h 186"/>
                  <a:gd name="T8" fmla="*/ 0 w 47"/>
                  <a:gd name="T9" fmla="*/ 185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"/>
                  <a:gd name="T16" fmla="*/ 0 h 186"/>
                  <a:gd name="T17" fmla="*/ 47 w 47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" h="186">
                    <a:moveTo>
                      <a:pt x="0" y="185"/>
                    </a:moveTo>
                    <a:lnTo>
                      <a:pt x="0" y="46"/>
                    </a:lnTo>
                    <a:lnTo>
                      <a:pt x="46" y="0"/>
                    </a:lnTo>
                    <a:lnTo>
                      <a:pt x="46" y="139"/>
                    </a:lnTo>
                    <a:lnTo>
                      <a:pt x="0" y="185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3" name="Freeform 100"/>
              <p:cNvSpPr>
                <a:spLocks/>
              </p:cNvSpPr>
              <p:nvPr/>
            </p:nvSpPr>
            <p:spPr bwMode="auto">
              <a:xfrm>
                <a:off x="5355" y="2983"/>
                <a:ext cx="24" cy="187"/>
              </a:xfrm>
              <a:custGeom>
                <a:avLst/>
                <a:gdLst>
                  <a:gd name="T0" fmla="*/ 0 w 24"/>
                  <a:gd name="T1" fmla="*/ 0 h 187"/>
                  <a:gd name="T2" fmla="*/ 0 w 24"/>
                  <a:gd name="T3" fmla="*/ 186 h 187"/>
                  <a:gd name="T4" fmla="*/ 23 w 24"/>
                  <a:gd name="T5" fmla="*/ 151 h 187"/>
                  <a:gd name="T6" fmla="*/ 23 w 24"/>
                  <a:gd name="T7" fmla="*/ 12 h 187"/>
                  <a:gd name="T8" fmla="*/ 0 w 24"/>
                  <a:gd name="T9" fmla="*/ 0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7"/>
                  <a:gd name="T17" fmla="*/ 24 w 24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7">
                    <a:moveTo>
                      <a:pt x="0" y="0"/>
                    </a:moveTo>
                    <a:lnTo>
                      <a:pt x="0" y="186"/>
                    </a:lnTo>
                    <a:lnTo>
                      <a:pt x="23" y="151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4" name="Freeform 101"/>
              <p:cNvSpPr>
                <a:spLocks/>
              </p:cNvSpPr>
              <p:nvPr/>
            </p:nvSpPr>
            <p:spPr bwMode="auto">
              <a:xfrm>
                <a:off x="5355" y="2915"/>
                <a:ext cx="70" cy="80"/>
              </a:xfrm>
              <a:custGeom>
                <a:avLst/>
                <a:gdLst>
                  <a:gd name="T0" fmla="*/ 0 w 70"/>
                  <a:gd name="T1" fmla="*/ 68 h 80"/>
                  <a:gd name="T2" fmla="*/ 69 w 70"/>
                  <a:gd name="T3" fmla="*/ 0 h 80"/>
                  <a:gd name="T4" fmla="*/ 69 w 70"/>
                  <a:gd name="T5" fmla="*/ 34 h 80"/>
                  <a:gd name="T6" fmla="*/ 23 w 70"/>
                  <a:gd name="T7" fmla="*/ 79 h 80"/>
                  <a:gd name="T8" fmla="*/ 0 w 70"/>
                  <a:gd name="T9" fmla="*/ 68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"/>
                  <a:gd name="T16" fmla="*/ 0 h 80"/>
                  <a:gd name="T17" fmla="*/ 70 w 70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" h="80">
                    <a:moveTo>
                      <a:pt x="0" y="68"/>
                    </a:moveTo>
                    <a:lnTo>
                      <a:pt x="69" y="0"/>
                    </a:lnTo>
                    <a:lnTo>
                      <a:pt x="69" y="34"/>
                    </a:lnTo>
                    <a:lnTo>
                      <a:pt x="23" y="79"/>
                    </a:lnTo>
                    <a:lnTo>
                      <a:pt x="0" y="68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5" name="Freeform 102"/>
              <p:cNvSpPr>
                <a:spLocks/>
              </p:cNvSpPr>
              <p:nvPr/>
            </p:nvSpPr>
            <p:spPr bwMode="auto">
              <a:xfrm>
                <a:off x="5424" y="2648"/>
                <a:ext cx="71" cy="80"/>
              </a:xfrm>
              <a:custGeom>
                <a:avLst/>
                <a:gdLst>
                  <a:gd name="T0" fmla="*/ 0 w 71"/>
                  <a:gd name="T1" fmla="*/ 68 h 80"/>
                  <a:gd name="T2" fmla="*/ 0 w 71"/>
                  <a:gd name="T3" fmla="*/ 79 h 80"/>
                  <a:gd name="T4" fmla="*/ 70 w 71"/>
                  <a:gd name="T5" fmla="*/ 11 h 80"/>
                  <a:gd name="T6" fmla="*/ 70 w 71"/>
                  <a:gd name="T7" fmla="*/ 0 h 80"/>
                  <a:gd name="T8" fmla="*/ 0 w 71"/>
                  <a:gd name="T9" fmla="*/ 68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0"/>
                  <a:gd name="T17" fmla="*/ 71 w 71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0">
                    <a:moveTo>
                      <a:pt x="0" y="68"/>
                    </a:moveTo>
                    <a:lnTo>
                      <a:pt x="0" y="79"/>
                    </a:lnTo>
                    <a:lnTo>
                      <a:pt x="70" y="11"/>
                    </a:lnTo>
                    <a:lnTo>
                      <a:pt x="70" y="0"/>
                    </a:lnTo>
                    <a:lnTo>
                      <a:pt x="0" y="68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6" name="Freeform 103"/>
              <p:cNvSpPr>
                <a:spLocks/>
              </p:cNvSpPr>
              <p:nvPr/>
            </p:nvSpPr>
            <p:spPr bwMode="auto">
              <a:xfrm>
                <a:off x="5447" y="2508"/>
                <a:ext cx="48" cy="187"/>
              </a:xfrm>
              <a:custGeom>
                <a:avLst/>
                <a:gdLst>
                  <a:gd name="T0" fmla="*/ 0 w 48"/>
                  <a:gd name="T1" fmla="*/ 186 h 187"/>
                  <a:gd name="T2" fmla="*/ 0 w 48"/>
                  <a:gd name="T3" fmla="*/ 47 h 187"/>
                  <a:gd name="T4" fmla="*/ 47 w 48"/>
                  <a:gd name="T5" fmla="*/ 0 h 187"/>
                  <a:gd name="T6" fmla="*/ 47 w 48"/>
                  <a:gd name="T7" fmla="*/ 140 h 187"/>
                  <a:gd name="T8" fmla="*/ 0 w 48"/>
                  <a:gd name="T9" fmla="*/ 186 h 1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7"/>
                  <a:gd name="T17" fmla="*/ 48 w 48"/>
                  <a:gd name="T18" fmla="*/ 187 h 1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7">
                    <a:moveTo>
                      <a:pt x="0" y="186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47" y="14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7" name="Freeform 104"/>
              <p:cNvSpPr>
                <a:spLocks/>
              </p:cNvSpPr>
              <p:nvPr/>
            </p:nvSpPr>
            <p:spPr bwMode="auto">
              <a:xfrm>
                <a:off x="5424" y="2544"/>
                <a:ext cx="24" cy="184"/>
              </a:xfrm>
              <a:custGeom>
                <a:avLst/>
                <a:gdLst>
                  <a:gd name="T0" fmla="*/ 0 w 24"/>
                  <a:gd name="T1" fmla="*/ 0 h 184"/>
                  <a:gd name="T2" fmla="*/ 0 w 24"/>
                  <a:gd name="T3" fmla="*/ 183 h 184"/>
                  <a:gd name="T4" fmla="*/ 23 w 24"/>
                  <a:gd name="T5" fmla="*/ 149 h 184"/>
                  <a:gd name="T6" fmla="*/ 23 w 24"/>
                  <a:gd name="T7" fmla="*/ 11 h 184"/>
                  <a:gd name="T8" fmla="*/ 0 w 24"/>
                  <a:gd name="T9" fmla="*/ 0 h 1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4"/>
                  <a:gd name="T17" fmla="*/ 24 w 24"/>
                  <a:gd name="T18" fmla="*/ 184 h 1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4">
                    <a:moveTo>
                      <a:pt x="0" y="0"/>
                    </a:moveTo>
                    <a:lnTo>
                      <a:pt x="0" y="183"/>
                    </a:lnTo>
                    <a:lnTo>
                      <a:pt x="23" y="149"/>
                    </a:lnTo>
                    <a:lnTo>
                      <a:pt x="23" y="11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8" name="Freeform 105"/>
              <p:cNvSpPr>
                <a:spLocks/>
              </p:cNvSpPr>
              <p:nvPr/>
            </p:nvSpPr>
            <p:spPr bwMode="auto">
              <a:xfrm>
                <a:off x="5424" y="2474"/>
                <a:ext cx="71" cy="83"/>
              </a:xfrm>
              <a:custGeom>
                <a:avLst/>
                <a:gdLst>
                  <a:gd name="T0" fmla="*/ 0 w 71"/>
                  <a:gd name="T1" fmla="*/ 70 h 83"/>
                  <a:gd name="T2" fmla="*/ 70 w 71"/>
                  <a:gd name="T3" fmla="*/ 0 h 83"/>
                  <a:gd name="T4" fmla="*/ 70 w 71"/>
                  <a:gd name="T5" fmla="*/ 35 h 83"/>
                  <a:gd name="T6" fmla="*/ 23 w 71"/>
                  <a:gd name="T7" fmla="*/ 82 h 83"/>
                  <a:gd name="T8" fmla="*/ 0 w 71"/>
                  <a:gd name="T9" fmla="*/ 70 h 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3"/>
                  <a:gd name="T17" fmla="*/ 71 w 71"/>
                  <a:gd name="T18" fmla="*/ 83 h 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3">
                    <a:moveTo>
                      <a:pt x="0" y="70"/>
                    </a:moveTo>
                    <a:lnTo>
                      <a:pt x="70" y="0"/>
                    </a:lnTo>
                    <a:lnTo>
                      <a:pt x="70" y="35"/>
                    </a:lnTo>
                    <a:lnTo>
                      <a:pt x="23" y="82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89" name="Freeform 106"/>
              <p:cNvSpPr>
                <a:spLocks/>
              </p:cNvSpPr>
              <p:nvPr/>
            </p:nvSpPr>
            <p:spPr bwMode="auto">
              <a:xfrm>
                <a:off x="5424" y="2832"/>
                <a:ext cx="71" cy="84"/>
              </a:xfrm>
              <a:custGeom>
                <a:avLst/>
                <a:gdLst>
                  <a:gd name="T0" fmla="*/ 0 w 71"/>
                  <a:gd name="T1" fmla="*/ 71 h 84"/>
                  <a:gd name="T2" fmla="*/ 0 w 71"/>
                  <a:gd name="T3" fmla="*/ 83 h 84"/>
                  <a:gd name="T4" fmla="*/ 70 w 71"/>
                  <a:gd name="T5" fmla="*/ 12 h 84"/>
                  <a:gd name="T6" fmla="*/ 70 w 71"/>
                  <a:gd name="T7" fmla="*/ 0 h 84"/>
                  <a:gd name="T8" fmla="*/ 0 w 71"/>
                  <a:gd name="T9" fmla="*/ 71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4"/>
                  <a:gd name="T17" fmla="*/ 71 w 71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4">
                    <a:moveTo>
                      <a:pt x="0" y="71"/>
                    </a:moveTo>
                    <a:lnTo>
                      <a:pt x="0" y="83"/>
                    </a:lnTo>
                    <a:lnTo>
                      <a:pt x="70" y="12"/>
                    </a:lnTo>
                    <a:lnTo>
                      <a:pt x="70" y="0"/>
                    </a:lnTo>
                    <a:lnTo>
                      <a:pt x="0" y="71"/>
                    </a:lnTo>
                  </a:path>
                </a:pathLst>
              </a:custGeom>
              <a:solidFill>
                <a:srgbClr val="00279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0" name="Freeform 107"/>
              <p:cNvSpPr>
                <a:spLocks/>
              </p:cNvSpPr>
              <p:nvPr/>
            </p:nvSpPr>
            <p:spPr bwMode="auto">
              <a:xfrm>
                <a:off x="5447" y="2694"/>
                <a:ext cx="48" cy="186"/>
              </a:xfrm>
              <a:custGeom>
                <a:avLst/>
                <a:gdLst>
                  <a:gd name="T0" fmla="*/ 0 w 48"/>
                  <a:gd name="T1" fmla="*/ 185 h 186"/>
                  <a:gd name="T2" fmla="*/ 0 w 48"/>
                  <a:gd name="T3" fmla="*/ 46 h 186"/>
                  <a:gd name="T4" fmla="*/ 47 w 48"/>
                  <a:gd name="T5" fmla="*/ 0 h 186"/>
                  <a:gd name="T6" fmla="*/ 47 w 48"/>
                  <a:gd name="T7" fmla="*/ 139 h 186"/>
                  <a:gd name="T8" fmla="*/ 0 w 48"/>
                  <a:gd name="T9" fmla="*/ 185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6"/>
                  <a:gd name="T17" fmla="*/ 48 w 48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6">
                    <a:moveTo>
                      <a:pt x="0" y="185"/>
                    </a:moveTo>
                    <a:lnTo>
                      <a:pt x="0" y="46"/>
                    </a:lnTo>
                    <a:lnTo>
                      <a:pt x="47" y="0"/>
                    </a:lnTo>
                    <a:lnTo>
                      <a:pt x="47" y="139"/>
                    </a:lnTo>
                    <a:lnTo>
                      <a:pt x="0" y="185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1" name="Freeform 108"/>
              <p:cNvSpPr>
                <a:spLocks/>
              </p:cNvSpPr>
              <p:nvPr/>
            </p:nvSpPr>
            <p:spPr bwMode="auto">
              <a:xfrm>
                <a:off x="5424" y="2727"/>
                <a:ext cx="24" cy="189"/>
              </a:xfrm>
              <a:custGeom>
                <a:avLst/>
                <a:gdLst>
                  <a:gd name="T0" fmla="*/ 0 w 24"/>
                  <a:gd name="T1" fmla="*/ 0 h 189"/>
                  <a:gd name="T2" fmla="*/ 0 w 24"/>
                  <a:gd name="T3" fmla="*/ 188 h 189"/>
                  <a:gd name="T4" fmla="*/ 23 w 24"/>
                  <a:gd name="T5" fmla="*/ 153 h 189"/>
                  <a:gd name="T6" fmla="*/ 23 w 24"/>
                  <a:gd name="T7" fmla="*/ 12 h 189"/>
                  <a:gd name="T8" fmla="*/ 0 w 24"/>
                  <a:gd name="T9" fmla="*/ 0 h 1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9"/>
                  <a:gd name="T17" fmla="*/ 24 w 24"/>
                  <a:gd name="T18" fmla="*/ 189 h 18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9">
                    <a:moveTo>
                      <a:pt x="0" y="0"/>
                    </a:moveTo>
                    <a:lnTo>
                      <a:pt x="0" y="188"/>
                    </a:lnTo>
                    <a:lnTo>
                      <a:pt x="23" y="153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2" name="Freeform 109"/>
              <p:cNvSpPr>
                <a:spLocks/>
              </p:cNvSpPr>
              <p:nvPr/>
            </p:nvSpPr>
            <p:spPr bwMode="auto">
              <a:xfrm>
                <a:off x="5424" y="2660"/>
                <a:ext cx="71" cy="80"/>
              </a:xfrm>
              <a:custGeom>
                <a:avLst/>
                <a:gdLst>
                  <a:gd name="T0" fmla="*/ 0 w 71"/>
                  <a:gd name="T1" fmla="*/ 68 h 80"/>
                  <a:gd name="T2" fmla="*/ 70 w 71"/>
                  <a:gd name="T3" fmla="*/ 0 h 80"/>
                  <a:gd name="T4" fmla="*/ 70 w 71"/>
                  <a:gd name="T5" fmla="*/ 34 h 80"/>
                  <a:gd name="T6" fmla="*/ 23 w 71"/>
                  <a:gd name="T7" fmla="*/ 79 h 80"/>
                  <a:gd name="T8" fmla="*/ 0 w 71"/>
                  <a:gd name="T9" fmla="*/ 68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0"/>
                  <a:gd name="T17" fmla="*/ 71 w 71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0">
                    <a:moveTo>
                      <a:pt x="0" y="68"/>
                    </a:moveTo>
                    <a:lnTo>
                      <a:pt x="70" y="0"/>
                    </a:lnTo>
                    <a:lnTo>
                      <a:pt x="70" y="34"/>
                    </a:lnTo>
                    <a:lnTo>
                      <a:pt x="23" y="79"/>
                    </a:lnTo>
                    <a:lnTo>
                      <a:pt x="0" y="68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3" name="Freeform 110"/>
              <p:cNvSpPr>
                <a:spLocks/>
              </p:cNvSpPr>
              <p:nvPr/>
            </p:nvSpPr>
            <p:spPr bwMode="auto">
              <a:xfrm>
                <a:off x="5424" y="3018"/>
                <a:ext cx="71" cy="83"/>
              </a:xfrm>
              <a:custGeom>
                <a:avLst/>
                <a:gdLst>
                  <a:gd name="T0" fmla="*/ 0 w 71"/>
                  <a:gd name="T1" fmla="*/ 70 h 83"/>
                  <a:gd name="T2" fmla="*/ 0 w 71"/>
                  <a:gd name="T3" fmla="*/ 82 h 83"/>
                  <a:gd name="T4" fmla="*/ 70 w 71"/>
                  <a:gd name="T5" fmla="*/ 12 h 83"/>
                  <a:gd name="T6" fmla="*/ 70 w 71"/>
                  <a:gd name="T7" fmla="*/ 0 h 83"/>
                  <a:gd name="T8" fmla="*/ 0 w 71"/>
                  <a:gd name="T9" fmla="*/ 70 h 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3"/>
                  <a:gd name="T17" fmla="*/ 71 w 71"/>
                  <a:gd name="T18" fmla="*/ 83 h 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3">
                    <a:moveTo>
                      <a:pt x="0" y="70"/>
                    </a:moveTo>
                    <a:lnTo>
                      <a:pt x="0" y="82"/>
                    </a:lnTo>
                    <a:lnTo>
                      <a:pt x="70" y="12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4" name="Freeform 111"/>
              <p:cNvSpPr>
                <a:spLocks/>
              </p:cNvSpPr>
              <p:nvPr/>
            </p:nvSpPr>
            <p:spPr bwMode="auto">
              <a:xfrm>
                <a:off x="5447" y="2879"/>
                <a:ext cx="48" cy="188"/>
              </a:xfrm>
              <a:custGeom>
                <a:avLst/>
                <a:gdLst>
                  <a:gd name="T0" fmla="*/ 0 w 48"/>
                  <a:gd name="T1" fmla="*/ 187 h 188"/>
                  <a:gd name="T2" fmla="*/ 0 w 48"/>
                  <a:gd name="T3" fmla="*/ 47 h 188"/>
                  <a:gd name="T4" fmla="*/ 47 w 48"/>
                  <a:gd name="T5" fmla="*/ 0 h 188"/>
                  <a:gd name="T6" fmla="*/ 47 w 48"/>
                  <a:gd name="T7" fmla="*/ 140 h 188"/>
                  <a:gd name="T8" fmla="*/ 0 w 48"/>
                  <a:gd name="T9" fmla="*/ 187 h 1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8"/>
                  <a:gd name="T16" fmla="*/ 0 h 188"/>
                  <a:gd name="T17" fmla="*/ 48 w 48"/>
                  <a:gd name="T18" fmla="*/ 188 h 18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8" h="188">
                    <a:moveTo>
                      <a:pt x="0" y="187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47" y="140"/>
                    </a:lnTo>
                    <a:lnTo>
                      <a:pt x="0" y="187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5" name="Freeform 112"/>
              <p:cNvSpPr>
                <a:spLocks/>
              </p:cNvSpPr>
              <p:nvPr/>
            </p:nvSpPr>
            <p:spPr bwMode="auto">
              <a:xfrm>
                <a:off x="5424" y="2915"/>
                <a:ext cx="24" cy="186"/>
              </a:xfrm>
              <a:custGeom>
                <a:avLst/>
                <a:gdLst>
                  <a:gd name="T0" fmla="*/ 0 w 24"/>
                  <a:gd name="T1" fmla="*/ 0 h 186"/>
                  <a:gd name="T2" fmla="*/ 0 w 24"/>
                  <a:gd name="T3" fmla="*/ 185 h 186"/>
                  <a:gd name="T4" fmla="*/ 23 w 24"/>
                  <a:gd name="T5" fmla="*/ 150 h 186"/>
                  <a:gd name="T6" fmla="*/ 23 w 24"/>
                  <a:gd name="T7" fmla="*/ 12 h 186"/>
                  <a:gd name="T8" fmla="*/ 0 w 24"/>
                  <a:gd name="T9" fmla="*/ 0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4"/>
                  <a:gd name="T16" fmla="*/ 0 h 186"/>
                  <a:gd name="T17" fmla="*/ 24 w 24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4" h="186">
                    <a:moveTo>
                      <a:pt x="0" y="0"/>
                    </a:moveTo>
                    <a:lnTo>
                      <a:pt x="0" y="185"/>
                    </a:lnTo>
                    <a:lnTo>
                      <a:pt x="23" y="150"/>
                    </a:lnTo>
                    <a:lnTo>
                      <a:pt x="23" y="12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6" name="Freeform 113"/>
              <p:cNvSpPr>
                <a:spLocks/>
              </p:cNvSpPr>
              <p:nvPr/>
            </p:nvSpPr>
            <p:spPr bwMode="auto">
              <a:xfrm>
                <a:off x="5424" y="2844"/>
                <a:ext cx="71" cy="84"/>
              </a:xfrm>
              <a:custGeom>
                <a:avLst/>
                <a:gdLst>
                  <a:gd name="T0" fmla="*/ 0 w 71"/>
                  <a:gd name="T1" fmla="*/ 71 h 84"/>
                  <a:gd name="T2" fmla="*/ 70 w 71"/>
                  <a:gd name="T3" fmla="*/ 0 h 84"/>
                  <a:gd name="T4" fmla="*/ 70 w 71"/>
                  <a:gd name="T5" fmla="*/ 36 h 84"/>
                  <a:gd name="T6" fmla="*/ 23 w 71"/>
                  <a:gd name="T7" fmla="*/ 83 h 84"/>
                  <a:gd name="T8" fmla="*/ 0 w 71"/>
                  <a:gd name="T9" fmla="*/ 71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1"/>
                  <a:gd name="T16" fmla="*/ 0 h 84"/>
                  <a:gd name="T17" fmla="*/ 71 w 71"/>
                  <a:gd name="T18" fmla="*/ 84 h 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1" h="84">
                    <a:moveTo>
                      <a:pt x="0" y="71"/>
                    </a:moveTo>
                    <a:lnTo>
                      <a:pt x="70" y="0"/>
                    </a:lnTo>
                    <a:lnTo>
                      <a:pt x="70" y="36"/>
                    </a:lnTo>
                    <a:lnTo>
                      <a:pt x="23" y="83"/>
                    </a:lnTo>
                    <a:lnTo>
                      <a:pt x="0" y="71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7" name="Freeform 114"/>
              <p:cNvSpPr>
                <a:spLocks/>
              </p:cNvSpPr>
              <p:nvPr/>
            </p:nvSpPr>
            <p:spPr bwMode="auto">
              <a:xfrm>
                <a:off x="4948" y="2613"/>
                <a:ext cx="187" cy="48"/>
              </a:xfrm>
              <a:custGeom>
                <a:avLst/>
                <a:gdLst>
                  <a:gd name="T0" fmla="*/ 0 w 187"/>
                  <a:gd name="T1" fmla="*/ 47 h 48"/>
                  <a:gd name="T2" fmla="*/ 140 w 187"/>
                  <a:gd name="T3" fmla="*/ 47 h 48"/>
                  <a:gd name="T4" fmla="*/ 186 w 187"/>
                  <a:gd name="T5" fmla="*/ 0 h 48"/>
                  <a:gd name="T6" fmla="*/ 47 w 187"/>
                  <a:gd name="T7" fmla="*/ 0 h 48"/>
                  <a:gd name="T8" fmla="*/ 0 w 187"/>
                  <a:gd name="T9" fmla="*/ 47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8"/>
                  <a:gd name="T17" fmla="*/ 187 w 187"/>
                  <a:gd name="T18" fmla="*/ 48 h 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8">
                    <a:moveTo>
                      <a:pt x="0" y="47"/>
                    </a:moveTo>
                    <a:lnTo>
                      <a:pt x="140" y="47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7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8" name="Freeform 115"/>
              <p:cNvSpPr>
                <a:spLocks/>
              </p:cNvSpPr>
              <p:nvPr/>
            </p:nvSpPr>
            <p:spPr bwMode="auto">
              <a:xfrm>
                <a:off x="4913" y="2613"/>
                <a:ext cx="81" cy="71"/>
              </a:xfrm>
              <a:custGeom>
                <a:avLst/>
                <a:gdLst>
                  <a:gd name="T0" fmla="*/ 0 w 81"/>
                  <a:gd name="T1" fmla="*/ 70 h 71"/>
                  <a:gd name="T2" fmla="*/ 34 w 81"/>
                  <a:gd name="T3" fmla="*/ 47 h 71"/>
                  <a:gd name="T4" fmla="*/ 80 w 81"/>
                  <a:gd name="T5" fmla="*/ 0 h 71"/>
                  <a:gd name="T6" fmla="*/ 69 w 81"/>
                  <a:gd name="T7" fmla="*/ 0 h 71"/>
                  <a:gd name="T8" fmla="*/ 0 w 81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"/>
                  <a:gd name="T16" fmla="*/ 0 h 71"/>
                  <a:gd name="T17" fmla="*/ 81 w 81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" h="71">
                    <a:moveTo>
                      <a:pt x="0" y="70"/>
                    </a:moveTo>
                    <a:lnTo>
                      <a:pt x="34" y="47"/>
                    </a:lnTo>
                    <a:lnTo>
                      <a:pt x="80" y="0"/>
                    </a:lnTo>
                    <a:lnTo>
                      <a:pt x="69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299" name="Freeform 116"/>
              <p:cNvSpPr>
                <a:spLocks/>
              </p:cNvSpPr>
              <p:nvPr/>
            </p:nvSpPr>
            <p:spPr bwMode="auto">
              <a:xfrm>
                <a:off x="5087" y="2613"/>
                <a:ext cx="83" cy="71"/>
              </a:xfrm>
              <a:custGeom>
                <a:avLst/>
                <a:gdLst>
                  <a:gd name="T0" fmla="*/ 12 w 83"/>
                  <a:gd name="T1" fmla="*/ 70 h 71"/>
                  <a:gd name="T2" fmla="*/ 0 w 83"/>
                  <a:gd name="T3" fmla="*/ 47 h 71"/>
                  <a:gd name="T4" fmla="*/ 47 w 83"/>
                  <a:gd name="T5" fmla="*/ 0 h 71"/>
                  <a:gd name="T6" fmla="*/ 82 w 83"/>
                  <a:gd name="T7" fmla="*/ 0 h 71"/>
                  <a:gd name="T8" fmla="*/ 12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12" y="70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82" y="0"/>
                    </a:lnTo>
                    <a:lnTo>
                      <a:pt x="12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0" name="Freeform 117"/>
              <p:cNvSpPr>
                <a:spLocks/>
              </p:cNvSpPr>
              <p:nvPr/>
            </p:nvSpPr>
            <p:spPr bwMode="auto">
              <a:xfrm>
                <a:off x="4913" y="2660"/>
                <a:ext cx="187" cy="24"/>
              </a:xfrm>
              <a:custGeom>
                <a:avLst/>
                <a:gdLst>
                  <a:gd name="T0" fmla="*/ 0 w 187"/>
                  <a:gd name="T1" fmla="*/ 23 h 24"/>
                  <a:gd name="T2" fmla="*/ 35 w 187"/>
                  <a:gd name="T3" fmla="*/ 0 h 24"/>
                  <a:gd name="T4" fmla="*/ 174 w 187"/>
                  <a:gd name="T5" fmla="*/ 0 h 24"/>
                  <a:gd name="T6" fmla="*/ 186 w 187"/>
                  <a:gd name="T7" fmla="*/ 23 h 24"/>
                  <a:gd name="T8" fmla="*/ 0 w 187"/>
                  <a:gd name="T9" fmla="*/ 23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24"/>
                  <a:gd name="T17" fmla="*/ 187 w 18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24">
                    <a:moveTo>
                      <a:pt x="0" y="23"/>
                    </a:moveTo>
                    <a:lnTo>
                      <a:pt x="35" y="0"/>
                    </a:lnTo>
                    <a:lnTo>
                      <a:pt x="174" y="0"/>
                    </a:lnTo>
                    <a:lnTo>
                      <a:pt x="186" y="23"/>
                    </a:lnTo>
                    <a:lnTo>
                      <a:pt x="0" y="23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1" name="Freeform 118"/>
              <p:cNvSpPr>
                <a:spLocks/>
              </p:cNvSpPr>
              <p:nvPr/>
            </p:nvSpPr>
            <p:spPr bwMode="auto">
              <a:xfrm>
                <a:off x="4762" y="2613"/>
                <a:ext cx="187" cy="48"/>
              </a:xfrm>
              <a:custGeom>
                <a:avLst/>
                <a:gdLst>
                  <a:gd name="T0" fmla="*/ 0 w 187"/>
                  <a:gd name="T1" fmla="*/ 47 h 48"/>
                  <a:gd name="T2" fmla="*/ 140 w 187"/>
                  <a:gd name="T3" fmla="*/ 47 h 48"/>
                  <a:gd name="T4" fmla="*/ 186 w 187"/>
                  <a:gd name="T5" fmla="*/ 0 h 48"/>
                  <a:gd name="T6" fmla="*/ 47 w 187"/>
                  <a:gd name="T7" fmla="*/ 0 h 48"/>
                  <a:gd name="T8" fmla="*/ 0 w 187"/>
                  <a:gd name="T9" fmla="*/ 47 h 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8"/>
                  <a:gd name="T17" fmla="*/ 187 w 187"/>
                  <a:gd name="T18" fmla="*/ 48 h 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8">
                    <a:moveTo>
                      <a:pt x="0" y="47"/>
                    </a:moveTo>
                    <a:lnTo>
                      <a:pt x="140" y="47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7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2" name="Freeform 119"/>
              <p:cNvSpPr>
                <a:spLocks/>
              </p:cNvSpPr>
              <p:nvPr/>
            </p:nvSpPr>
            <p:spPr bwMode="auto">
              <a:xfrm>
                <a:off x="4727" y="2613"/>
                <a:ext cx="83" cy="71"/>
              </a:xfrm>
              <a:custGeom>
                <a:avLst/>
                <a:gdLst>
                  <a:gd name="T0" fmla="*/ 0 w 83"/>
                  <a:gd name="T1" fmla="*/ 70 h 71"/>
                  <a:gd name="T2" fmla="*/ 35 w 83"/>
                  <a:gd name="T3" fmla="*/ 47 h 71"/>
                  <a:gd name="T4" fmla="*/ 82 w 83"/>
                  <a:gd name="T5" fmla="*/ 0 h 71"/>
                  <a:gd name="T6" fmla="*/ 70 w 83"/>
                  <a:gd name="T7" fmla="*/ 0 h 71"/>
                  <a:gd name="T8" fmla="*/ 0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0" y="70"/>
                    </a:moveTo>
                    <a:lnTo>
                      <a:pt x="35" y="47"/>
                    </a:lnTo>
                    <a:lnTo>
                      <a:pt x="82" y="0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3" name="Freeform 120"/>
              <p:cNvSpPr>
                <a:spLocks/>
              </p:cNvSpPr>
              <p:nvPr/>
            </p:nvSpPr>
            <p:spPr bwMode="auto">
              <a:xfrm>
                <a:off x="4902" y="2613"/>
                <a:ext cx="81" cy="71"/>
              </a:xfrm>
              <a:custGeom>
                <a:avLst/>
                <a:gdLst>
                  <a:gd name="T0" fmla="*/ 11 w 81"/>
                  <a:gd name="T1" fmla="*/ 70 h 71"/>
                  <a:gd name="T2" fmla="*/ 0 w 81"/>
                  <a:gd name="T3" fmla="*/ 47 h 71"/>
                  <a:gd name="T4" fmla="*/ 46 w 81"/>
                  <a:gd name="T5" fmla="*/ 0 h 71"/>
                  <a:gd name="T6" fmla="*/ 80 w 81"/>
                  <a:gd name="T7" fmla="*/ 0 h 71"/>
                  <a:gd name="T8" fmla="*/ 11 w 81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"/>
                  <a:gd name="T16" fmla="*/ 0 h 71"/>
                  <a:gd name="T17" fmla="*/ 81 w 81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" h="71">
                    <a:moveTo>
                      <a:pt x="11" y="70"/>
                    </a:moveTo>
                    <a:lnTo>
                      <a:pt x="0" y="47"/>
                    </a:lnTo>
                    <a:lnTo>
                      <a:pt x="46" y="0"/>
                    </a:lnTo>
                    <a:lnTo>
                      <a:pt x="80" y="0"/>
                    </a:lnTo>
                    <a:lnTo>
                      <a:pt x="11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4" name="Freeform 121"/>
              <p:cNvSpPr>
                <a:spLocks/>
              </p:cNvSpPr>
              <p:nvPr/>
            </p:nvSpPr>
            <p:spPr bwMode="auto">
              <a:xfrm>
                <a:off x="4727" y="2660"/>
                <a:ext cx="187" cy="24"/>
              </a:xfrm>
              <a:custGeom>
                <a:avLst/>
                <a:gdLst>
                  <a:gd name="T0" fmla="*/ 0 w 187"/>
                  <a:gd name="T1" fmla="*/ 23 h 24"/>
                  <a:gd name="T2" fmla="*/ 35 w 187"/>
                  <a:gd name="T3" fmla="*/ 0 h 24"/>
                  <a:gd name="T4" fmla="*/ 174 w 187"/>
                  <a:gd name="T5" fmla="*/ 0 h 24"/>
                  <a:gd name="T6" fmla="*/ 186 w 187"/>
                  <a:gd name="T7" fmla="*/ 23 h 24"/>
                  <a:gd name="T8" fmla="*/ 0 w 187"/>
                  <a:gd name="T9" fmla="*/ 23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24"/>
                  <a:gd name="T17" fmla="*/ 187 w 18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24">
                    <a:moveTo>
                      <a:pt x="0" y="23"/>
                    </a:moveTo>
                    <a:lnTo>
                      <a:pt x="35" y="0"/>
                    </a:lnTo>
                    <a:lnTo>
                      <a:pt x="174" y="0"/>
                    </a:lnTo>
                    <a:lnTo>
                      <a:pt x="186" y="23"/>
                    </a:lnTo>
                    <a:lnTo>
                      <a:pt x="0" y="23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5" name="Freeform 122"/>
              <p:cNvSpPr>
                <a:spLocks/>
              </p:cNvSpPr>
              <p:nvPr/>
            </p:nvSpPr>
            <p:spPr bwMode="auto">
              <a:xfrm>
                <a:off x="5204" y="2544"/>
                <a:ext cx="187" cy="46"/>
              </a:xfrm>
              <a:custGeom>
                <a:avLst/>
                <a:gdLst>
                  <a:gd name="T0" fmla="*/ 0 w 187"/>
                  <a:gd name="T1" fmla="*/ 45 h 46"/>
                  <a:gd name="T2" fmla="*/ 140 w 187"/>
                  <a:gd name="T3" fmla="*/ 45 h 46"/>
                  <a:gd name="T4" fmla="*/ 186 w 187"/>
                  <a:gd name="T5" fmla="*/ 0 h 46"/>
                  <a:gd name="T6" fmla="*/ 47 w 187"/>
                  <a:gd name="T7" fmla="*/ 0 h 46"/>
                  <a:gd name="T8" fmla="*/ 0 w 187"/>
                  <a:gd name="T9" fmla="*/ 45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6"/>
                  <a:gd name="T17" fmla="*/ 187 w 187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6">
                    <a:moveTo>
                      <a:pt x="0" y="45"/>
                    </a:moveTo>
                    <a:lnTo>
                      <a:pt x="140" y="45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6" name="Freeform 123"/>
              <p:cNvSpPr>
                <a:spLocks/>
              </p:cNvSpPr>
              <p:nvPr/>
            </p:nvSpPr>
            <p:spPr bwMode="auto">
              <a:xfrm>
                <a:off x="5169" y="2544"/>
                <a:ext cx="81" cy="70"/>
              </a:xfrm>
              <a:custGeom>
                <a:avLst/>
                <a:gdLst>
                  <a:gd name="T0" fmla="*/ 0 w 81"/>
                  <a:gd name="T1" fmla="*/ 69 h 70"/>
                  <a:gd name="T2" fmla="*/ 34 w 81"/>
                  <a:gd name="T3" fmla="*/ 46 h 70"/>
                  <a:gd name="T4" fmla="*/ 80 w 81"/>
                  <a:gd name="T5" fmla="*/ 0 h 70"/>
                  <a:gd name="T6" fmla="*/ 69 w 81"/>
                  <a:gd name="T7" fmla="*/ 0 h 70"/>
                  <a:gd name="T8" fmla="*/ 0 w 81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"/>
                  <a:gd name="T16" fmla="*/ 0 h 70"/>
                  <a:gd name="T17" fmla="*/ 81 w 81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" h="70">
                    <a:moveTo>
                      <a:pt x="0" y="69"/>
                    </a:moveTo>
                    <a:lnTo>
                      <a:pt x="34" y="46"/>
                    </a:lnTo>
                    <a:lnTo>
                      <a:pt x="80" y="0"/>
                    </a:lnTo>
                    <a:lnTo>
                      <a:pt x="69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7" name="Freeform 124"/>
              <p:cNvSpPr>
                <a:spLocks/>
              </p:cNvSpPr>
              <p:nvPr/>
            </p:nvSpPr>
            <p:spPr bwMode="auto">
              <a:xfrm>
                <a:off x="5343" y="2544"/>
                <a:ext cx="82" cy="70"/>
              </a:xfrm>
              <a:custGeom>
                <a:avLst/>
                <a:gdLst>
                  <a:gd name="T0" fmla="*/ 12 w 82"/>
                  <a:gd name="T1" fmla="*/ 69 h 70"/>
                  <a:gd name="T2" fmla="*/ 0 w 82"/>
                  <a:gd name="T3" fmla="*/ 46 h 70"/>
                  <a:gd name="T4" fmla="*/ 46 w 82"/>
                  <a:gd name="T5" fmla="*/ 0 h 70"/>
                  <a:gd name="T6" fmla="*/ 81 w 82"/>
                  <a:gd name="T7" fmla="*/ 0 h 70"/>
                  <a:gd name="T8" fmla="*/ 12 w 82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70"/>
                  <a:gd name="T17" fmla="*/ 82 w 82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70">
                    <a:moveTo>
                      <a:pt x="12" y="69"/>
                    </a:moveTo>
                    <a:lnTo>
                      <a:pt x="0" y="46"/>
                    </a:lnTo>
                    <a:lnTo>
                      <a:pt x="46" y="0"/>
                    </a:lnTo>
                    <a:lnTo>
                      <a:pt x="81" y="0"/>
                    </a:lnTo>
                    <a:lnTo>
                      <a:pt x="12" y="69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8" name="Freeform 125"/>
              <p:cNvSpPr>
                <a:spLocks/>
              </p:cNvSpPr>
              <p:nvPr/>
            </p:nvSpPr>
            <p:spPr bwMode="auto">
              <a:xfrm>
                <a:off x="5169" y="2589"/>
                <a:ext cx="187" cy="25"/>
              </a:xfrm>
              <a:custGeom>
                <a:avLst/>
                <a:gdLst>
                  <a:gd name="T0" fmla="*/ 0 w 187"/>
                  <a:gd name="T1" fmla="*/ 24 h 25"/>
                  <a:gd name="T2" fmla="*/ 35 w 187"/>
                  <a:gd name="T3" fmla="*/ 0 h 25"/>
                  <a:gd name="T4" fmla="*/ 174 w 187"/>
                  <a:gd name="T5" fmla="*/ 0 h 25"/>
                  <a:gd name="T6" fmla="*/ 186 w 187"/>
                  <a:gd name="T7" fmla="*/ 24 h 25"/>
                  <a:gd name="T8" fmla="*/ 0 w 187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25"/>
                  <a:gd name="T17" fmla="*/ 187 w 18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4" y="0"/>
                    </a:lnTo>
                    <a:lnTo>
                      <a:pt x="186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09" name="Freeform 126"/>
              <p:cNvSpPr>
                <a:spLocks/>
              </p:cNvSpPr>
              <p:nvPr/>
            </p:nvSpPr>
            <p:spPr bwMode="auto">
              <a:xfrm>
                <a:off x="5017" y="2544"/>
                <a:ext cx="188" cy="46"/>
              </a:xfrm>
              <a:custGeom>
                <a:avLst/>
                <a:gdLst>
                  <a:gd name="T0" fmla="*/ 0 w 188"/>
                  <a:gd name="T1" fmla="*/ 45 h 46"/>
                  <a:gd name="T2" fmla="*/ 140 w 188"/>
                  <a:gd name="T3" fmla="*/ 45 h 46"/>
                  <a:gd name="T4" fmla="*/ 187 w 188"/>
                  <a:gd name="T5" fmla="*/ 0 h 46"/>
                  <a:gd name="T6" fmla="*/ 47 w 188"/>
                  <a:gd name="T7" fmla="*/ 0 h 46"/>
                  <a:gd name="T8" fmla="*/ 0 w 188"/>
                  <a:gd name="T9" fmla="*/ 45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8"/>
                  <a:gd name="T16" fmla="*/ 0 h 46"/>
                  <a:gd name="T17" fmla="*/ 188 w 188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8" h="46">
                    <a:moveTo>
                      <a:pt x="0" y="45"/>
                    </a:moveTo>
                    <a:lnTo>
                      <a:pt x="140" y="45"/>
                    </a:lnTo>
                    <a:lnTo>
                      <a:pt x="187" y="0"/>
                    </a:lnTo>
                    <a:lnTo>
                      <a:pt x="47" y="0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0" name="Freeform 127"/>
              <p:cNvSpPr>
                <a:spLocks/>
              </p:cNvSpPr>
              <p:nvPr/>
            </p:nvSpPr>
            <p:spPr bwMode="auto">
              <a:xfrm>
                <a:off x="4982" y="2544"/>
                <a:ext cx="83" cy="70"/>
              </a:xfrm>
              <a:custGeom>
                <a:avLst/>
                <a:gdLst>
                  <a:gd name="T0" fmla="*/ 0 w 83"/>
                  <a:gd name="T1" fmla="*/ 69 h 70"/>
                  <a:gd name="T2" fmla="*/ 35 w 83"/>
                  <a:gd name="T3" fmla="*/ 46 h 70"/>
                  <a:gd name="T4" fmla="*/ 82 w 83"/>
                  <a:gd name="T5" fmla="*/ 0 h 70"/>
                  <a:gd name="T6" fmla="*/ 70 w 83"/>
                  <a:gd name="T7" fmla="*/ 0 h 70"/>
                  <a:gd name="T8" fmla="*/ 0 w 83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0"/>
                  <a:gd name="T17" fmla="*/ 83 w 83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0">
                    <a:moveTo>
                      <a:pt x="0" y="69"/>
                    </a:moveTo>
                    <a:lnTo>
                      <a:pt x="35" y="46"/>
                    </a:lnTo>
                    <a:lnTo>
                      <a:pt x="82" y="0"/>
                    </a:lnTo>
                    <a:lnTo>
                      <a:pt x="70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1" name="Freeform 128"/>
              <p:cNvSpPr>
                <a:spLocks/>
              </p:cNvSpPr>
              <p:nvPr/>
            </p:nvSpPr>
            <p:spPr bwMode="auto">
              <a:xfrm>
                <a:off x="5157" y="2544"/>
                <a:ext cx="83" cy="70"/>
              </a:xfrm>
              <a:custGeom>
                <a:avLst/>
                <a:gdLst>
                  <a:gd name="T0" fmla="*/ 12 w 83"/>
                  <a:gd name="T1" fmla="*/ 69 h 70"/>
                  <a:gd name="T2" fmla="*/ 0 w 83"/>
                  <a:gd name="T3" fmla="*/ 46 h 70"/>
                  <a:gd name="T4" fmla="*/ 47 w 83"/>
                  <a:gd name="T5" fmla="*/ 0 h 70"/>
                  <a:gd name="T6" fmla="*/ 82 w 83"/>
                  <a:gd name="T7" fmla="*/ 0 h 70"/>
                  <a:gd name="T8" fmla="*/ 12 w 83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0"/>
                  <a:gd name="T17" fmla="*/ 83 w 83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0">
                    <a:moveTo>
                      <a:pt x="12" y="69"/>
                    </a:moveTo>
                    <a:lnTo>
                      <a:pt x="0" y="46"/>
                    </a:lnTo>
                    <a:lnTo>
                      <a:pt x="47" y="0"/>
                    </a:lnTo>
                    <a:lnTo>
                      <a:pt x="82" y="0"/>
                    </a:lnTo>
                    <a:lnTo>
                      <a:pt x="12" y="69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2" name="Freeform 129"/>
              <p:cNvSpPr>
                <a:spLocks/>
              </p:cNvSpPr>
              <p:nvPr/>
            </p:nvSpPr>
            <p:spPr bwMode="auto">
              <a:xfrm>
                <a:off x="4982" y="2589"/>
                <a:ext cx="188" cy="25"/>
              </a:xfrm>
              <a:custGeom>
                <a:avLst/>
                <a:gdLst>
                  <a:gd name="T0" fmla="*/ 0 w 188"/>
                  <a:gd name="T1" fmla="*/ 24 h 25"/>
                  <a:gd name="T2" fmla="*/ 35 w 188"/>
                  <a:gd name="T3" fmla="*/ 0 h 25"/>
                  <a:gd name="T4" fmla="*/ 175 w 188"/>
                  <a:gd name="T5" fmla="*/ 0 h 25"/>
                  <a:gd name="T6" fmla="*/ 187 w 188"/>
                  <a:gd name="T7" fmla="*/ 24 h 25"/>
                  <a:gd name="T8" fmla="*/ 0 w 188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8"/>
                  <a:gd name="T16" fmla="*/ 0 h 25"/>
                  <a:gd name="T17" fmla="*/ 188 w 18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8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5" y="0"/>
                    </a:lnTo>
                    <a:lnTo>
                      <a:pt x="187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3" name="Freeform 130"/>
              <p:cNvSpPr>
                <a:spLocks/>
              </p:cNvSpPr>
              <p:nvPr/>
            </p:nvSpPr>
            <p:spPr bwMode="auto">
              <a:xfrm>
                <a:off x="4831" y="2544"/>
                <a:ext cx="187" cy="46"/>
              </a:xfrm>
              <a:custGeom>
                <a:avLst/>
                <a:gdLst>
                  <a:gd name="T0" fmla="*/ 0 w 187"/>
                  <a:gd name="T1" fmla="*/ 45 h 46"/>
                  <a:gd name="T2" fmla="*/ 140 w 187"/>
                  <a:gd name="T3" fmla="*/ 45 h 46"/>
                  <a:gd name="T4" fmla="*/ 186 w 187"/>
                  <a:gd name="T5" fmla="*/ 0 h 46"/>
                  <a:gd name="T6" fmla="*/ 47 w 187"/>
                  <a:gd name="T7" fmla="*/ 0 h 46"/>
                  <a:gd name="T8" fmla="*/ 0 w 187"/>
                  <a:gd name="T9" fmla="*/ 45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6"/>
                  <a:gd name="T17" fmla="*/ 187 w 187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6">
                    <a:moveTo>
                      <a:pt x="0" y="45"/>
                    </a:moveTo>
                    <a:lnTo>
                      <a:pt x="140" y="45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5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4" name="Freeform 131"/>
              <p:cNvSpPr>
                <a:spLocks/>
              </p:cNvSpPr>
              <p:nvPr/>
            </p:nvSpPr>
            <p:spPr bwMode="auto">
              <a:xfrm>
                <a:off x="4797" y="2544"/>
                <a:ext cx="82" cy="70"/>
              </a:xfrm>
              <a:custGeom>
                <a:avLst/>
                <a:gdLst>
                  <a:gd name="T0" fmla="*/ 0 w 82"/>
                  <a:gd name="T1" fmla="*/ 69 h 70"/>
                  <a:gd name="T2" fmla="*/ 35 w 82"/>
                  <a:gd name="T3" fmla="*/ 46 h 70"/>
                  <a:gd name="T4" fmla="*/ 81 w 82"/>
                  <a:gd name="T5" fmla="*/ 0 h 70"/>
                  <a:gd name="T6" fmla="*/ 69 w 82"/>
                  <a:gd name="T7" fmla="*/ 0 h 70"/>
                  <a:gd name="T8" fmla="*/ 0 w 82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70"/>
                  <a:gd name="T17" fmla="*/ 82 w 82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70">
                    <a:moveTo>
                      <a:pt x="0" y="69"/>
                    </a:moveTo>
                    <a:lnTo>
                      <a:pt x="35" y="46"/>
                    </a:lnTo>
                    <a:lnTo>
                      <a:pt x="81" y="0"/>
                    </a:lnTo>
                    <a:lnTo>
                      <a:pt x="69" y="0"/>
                    </a:lnTo>
                    <a:lnTo>
                      <a:pt x="0" y="69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5" name="Freeform 132"/>
              <p:cNvSpPr>
                <a:spLocks/>
              </p:cNvSpPr>
              <p:nvPr/>
            </p:nvSpPr>
            <p:spPr bwMode="auto">
              <a:xfrm>
                <a:off x="4972" y="2544"/>
                <a:ext cx="81" cy="70"/>
              </a:xfrm>
              <a:custGeom>
                <a:avLst/>
                <a:gdLst>
                  <a:gd name="T0" fmla="*/ 11 w 81"/>
                  <a:gd name="T1" fmla="*/ 69 h 70"/>
                  <a:gd name="T2" fmla="*/ 0 w 81"/>
                  <a:gd name="T3" fmla="*/ 46 h 70"/>
                  <a:gd name="T4" fmla="*/ 46 w 81"/>
                  <a:gd name="T5" fmla="*/ 0 h 70"/>
                  <a:gd name="T6" fmla="*/ 80 w 81"/>
                  <a:gd name="T7" fmla="*/ 0 h 70"/>
                  <a:gd name="T8" fmla="*/ 11 w 81"/>
                  <a:gd name="T9" fmla="*/ 69 h 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"/>
                  <a:gd name="T16" fmla="*/ 0 h 70"/>
                  <a:gd name="T17" fmla="*/ 81 w 81"/>
                  <a:gd name="T18" fmla="*/ 70 h 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" h="70">
                    <a:moveTo>
                      <a:pt x="11" y="69"/>
                    </a:moveTo>
                    <a:lnTo>
                      <a:pt x="0" y="46"/>
                    </a:lnTo>
                    <a:lnTo>
                      <a:pt x="46" y="0"/>
                    </a:lnTo>
                    <a:lnTo>
                      <a:pt x="80" y="0"/>
                    </a:lnTo>
                    <a:lnTo>
                      <a:pt x="11" y="69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6" name="Freeform 133"/>
              <p:cNvSpPr>
                <a:spLocks/>
              </p:cNvSpPr>
              <p:nvPr/>
            </p:nvSpPr>
            <p:spPr bwMode="auto">
              <a:xfrm>
                <a:off x="4797" y="2589"/>
                <a:ext cx="186" cy="25"/>
              </a:xfrm>
              <a:custGeom>
                <a:avLst/>
                <a:gdLst>
                  <a:gd name="T0" fmla="*/ 0 w 186"/>
                  <a:gd name="T1" fmla="*/ 24 h 25"/>
                  <a:gd name="T2" fmla="*/ 35 w 186"/>
                  <a:gd name="T3" fmla="*/ 0 h 25"/>
                  <a:gd name="T4" fmla="*/ 173 w 186"/>
                  <a:gd name="T5" fmla="*/ 0 h 25"/>
                  <a:gd name="T6" fmla="*/ 185 w 186"/>
                  <a:gd name="T7" fmla="*/ 24 h 25"/>
                  <a:gd name="T8" fmla="*/ 0 w 186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6"/>
                  <a:gd name="T16" fmla="*/ 0 h 25"/>
                  <a:gd name="T17" fmla="*/ 186 w 186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6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3" y="0"/>
                    </a:lnTo>
                    <a:lnTo>
                      <a:pt x="185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7" name="Freeform 134"/>
              <p:cNvSpPr>
                <a:spLocks/>
              </p:cNvSpPr>
              <p:nvPr/>
            </p:nvSpPr>
            <p:spPr bwMode="auto">
              <a:xfrm>
                <a:off x="5273" y="2474"/>
                <a:ext cx="187" cy="47"/>
              </a:xfrm>
              <a:custGeom>
                <a:avLst/>
                <a:gdLst>
                  <a:gd name="T0" fmla="*/ 0 w 187"/>
                  <a:gd name="T1" fmla="*/ 46 h 47"/>
                  <a:gd name="T2" fmla="*/ 140 w 187"/>
                  <a:gd name="T3" fmla="*/ 46 h 47"/>
                  <a:gd name="T4" fmla="*/ 186 w 187"/>
                  <a:gd name="T5" fmla="*/ 0 h 47"/>
                  <a:gd name="T6" fmla="*/ 47 w 187"/>
                  <a:gd name="T7" fmla="*/ 0 h 47"/>
                  <a:gd name="T8" fmla="*/ 0 w 187"/>
                  <a:gd name="T9" fmla="*/ 46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7"/>
                  <a:gd name="T17" fmla="*/ 187 w 187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7">
                    <a:moveTo>
                      <a:pt x="0" y="46"/>
                    </a:moveTo>
                    <a:lnTo>
                      <a:pt x="140" y="46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8" name="Freeform 135"/>
              <p:cNvSpPr>
                <a:spLocks/>
              </p:cNvSpPr>
              <p:nvPr/>
            </p:nvSpPr>
            <p:spPr bwMode="auto">
              <a:xfrm>
                <a:off x="5239" y="2474"/>
                <a:ext cx="81" cy="71"/>
              </a:xfrm>
              <a:custGeom>
                <a:avLst/>
                <a:gdLst>
                  <a:gd name="T0" fmla="*/ 0 w 81"/>
                  <a:gd name="T1" fmla="*/ 70 h 71"/>
                  <a:gd name="T2" fmla="*/ 34 w 81"/>
                  <a:gd name="T3" fmla="*/ 47 h 71"/>
                  <a:gd name="T4" fmla="*/ 80 w 81"/>
                  <a:gd name="T5" fmla="*/ 0 h 71"/>
                  <a:gd name="T6" fmla="*/ 69 w 81"/>
                  <a:gd name="T7" fmla="*/ 0 h 71"/>
                  <a:gd name="T8" fmla="*/ 0 w 81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"/>
                  <a:gd name="T16" fmla="*/ 0 h 71"/>
                  <a:gd name="T17" fmla="*/ 81 w 81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" h="71">
                    <a:moveTo>
                      <a:pt x="0" y="70"/>
                    </a:moveTo>
                    <a:lnTo>
                      <a:pt x="34" y="47"/>
                    </a:lnTo>
                    <a:lnTo>
                      <a:pt x="80" y="0"/>
                    </a:lnTo>
                    <a:lnTo>
                      <a:pt x="69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19" name="Freeform 136"/>
              <p:cNvSpPr>
                <a:spLocks/>
              </p:cNvSpPr>
              <p:nvPr/>
            </p:nvSpPr>
            <p:spPr bwMode="auto">
              <a:xfrm>
                <a:off x="5412" y="2474"/>
                <a:ext cx="83" cy="71"/>
              </a:xfrm>
              <a:custGeom>
                <a:avLst/>
                <a:gdLst>
                  <a:gd name="T0" fmla="*/ 12 w 83"/>
                  <a:gd name="T1" fmla="*/ 70 h 71"/>
                  <a:gd name="T2" fmla="*/ 0 w 83"/>
                  <a:gd name="T3" fmla="*/ 47 h 71"/>
                  <a:gd name="T4" fmla="*/ 47 w 83"/>
                  <a:gd name="T5" fmla="*/ 0 h 71"/>
                  <a:gd name="T6" fmla="*/ 82 w 83"/>
                  <a:gd name="T7" fmla="*/ 0 h 71"/>
                  <a:gd name="T8" fmla="*/ 12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12" y="70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82" y="0"/>
                    </a:lnTo>
                    <a:lnTo>
                      <a:pt x="12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0" name="Freeform 137"/>
              <p:cNvSpPr>
                <a:spLocks/>
              </p:cNvSpPr>
              <p:nvPr/>
            </p:nvSpPr>
            <p:spPr bwMode="auto">
              <a:xfrm>
                <a:off x="5239" y="2520"/>
                <a:ext cx="186" cy="25"/>
              </a:xfrm>
              <a:custGeom>
                <a:avLst/>
                <a:gdLst>
                  <a:gd name="T0" fmla="*/ 0 w 186"/>
                  <a:gd name="T1" fmla="*/ 24 h 25"/>
                  <a:gd name="T2" fmla="*/ 35 w 186"/>
                  <a:gd name="T3" fmla="*/ 0 h 25"/>
                  <a:gd name="T4" fmla="*/ 173 w 186"/>
                  <a:gd name="T5" fmla="*/ 0 h 25"/>
                  <a:gd name="T6" fmla="*/ 185 w 186"/>
                  <a:gd name="T7" fmla="*/ 24 h 25"/>
                  <a:gd name="T8" fmla="*/ 0 w 186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6"/>
                  <a:gd name="T16" fmla="*/ 0 h 25"/>
                  <a:gd name="T17" fmla="*/ 186 w 186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6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3" y="0"/>
                    </a:lnTo>
                    <a:lnTo>
                      <a:pt x="185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1" name="Freeform 138"/>
              <p:cNvSpPr>
                <a:spLocks/>
              </p:cNvSpPr>
              <p:nvPr/>
            </p:nvSpPr>
            <p:spPr bwMode="auto">
              <a:xfrm>
                <a:off x="5087" y="2474"/>
                <a:ext cx="187" cy="47"/>
              </a:xfrm>
              <a:custGeom>
                <a:avLst/>
                <a:gdLst>
                  <a:gd name="T0" fmla="*/ 0 w 187"/>
                  <a:gd name="T1" fmla="*/ 46 h 47"/>
                  <a:gd name="T2" fmla="*/ 140 w 187"/>
                  <a:gd name="T3" fmla="*/ 46 h 47"/>
                  <a:gd name="T4" fmla="*/ 186 w 187"/>
                  <a:gd name="T5" fmla="*/ 0 h 47"/>
                  <a:gd name="T6" fmla="*/ 47 w 187"/>
                  <a:gd name="T7" fmla="*/ 0 h 47"/>
                  <a:gd name="T8" fmla="*/ 0 w 187"/>
                  <a:gd name="T9" fmla="*/ 46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47"/>
                  <a:gd name="T17" fmla="*/ 187 w 187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47">
                    <a:moveTo>
                      <a:pt x="0" y="46"/>
                    </a:moveTo>
                    <a:lnTo>
                      <a:pt x="140" y="46"/>
                    </a:lnTo>
                    <a:lnTo>
                      <a:pt x="186" y="0"/>
                    </a:lnTo>
                    <a:lnTo>
                      <a:pt x="47" y="0"/>
                    </a:lnTo>
                    <a:lnTo>
                      <a:pt x="0" y="4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2" name="Freeform 139"/>
              <p:cNvSpPr>
                <a:spLocks/>
              </p:cNvSpPr>
              <p:nvPr/>
            </p:nvSpPr>
            <p:spPr bwMode="auto">
              <a:xfrm>
                <a:off x="5052" y="2474"/>
                <a:ext cx="83" cy="71"/>
              </a:xfrm>
              <a:custGeom>
                <a:avLst/>
                <a:gdLst>
                  <a:gd name="T0" fmla="*/ 0 w 83"/>
                  <a:gd name="T1" fmla="*/ 70 h 71"/>
                  <a:gd name="T2" fmla="*/ 35 w 83"/>
                  <a:gd name="T3" fmla="*/ 47 h 71"/>
                  <a:gd name="T4" fmla="*/ 82 w 83"/>
                  <a:gd name="T5" fmla="*/ 0 h 71"/>
                  <a:gd name="T6" fmla="*/ 70 w 83"/>
                  <a:gd name="T7" fmla="*/ 0 h 71"/>
                  <a:gd name="T8" fmla="*/ 0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0" y="70"/>
                    </a:moveTo>
                    <a:lnTo>
                      <a:pt x="35" y="47"/>
                    </a:lnTo>
                    <a:lnTo>
                      <a:pt x="82" y="0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3" name="Freeform 140"/>
              <p:cNvSpPr>
                <a:spLocks/>
              </p:cNvSpPr>
              <p:nvPr/>
            </p:nvSpPr>
            <p:spPr bwMode="auto">
              <a:xfrm>
                <a:off x="5227" y="2474"/>
                <a:ext cx="82" cy="71"/>
              </a:xfrm>
              <a:custGeom>
                <a:avLst/>
                <a:gdLst>
                  <a:gd name="T0" fmla="*/ 12 w 82"/>
                  <a:gd name="T1" fmla="*/ 70 h 71"/>
                  <a:gd name="T2" fmla="*/ 0 w 82"/>
                  <a:gd name="T3" fmla="*/ 47 h 71"/>
                  <a:gd name="T4" fmla="*/ 46 w 82"/>
                  <a:gd name="T5" fmla="*/ 0 h 71"/>
                  <a:gd name="T6" fmla="*/ 81 w 82"/>
                  <a:gd name="T7" fmla="*/ 0 h 71"/>
                  <a:gd name="T8" fmla="*/ 12 w 82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71"/>
                  <a:gd name="T17" fmla="*/ 82 w 82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71">
                    <a:moveTo>
                      <a:pt x="12" y="70"/>
                    </a:moveTo>
                    <a:lnTo>
                      <a:pt x="0" y="47"/>
                    </a:lnTo>
                    <a:lnTo>
                      <a:pt x="46" y="0"/>
                    </a:lnTo>
                    <a:lnTo>
                      <a:pt x="81" y="0"/>
                    </a:lnTo>
                    <a:lnTo>
                      <a:pt x="12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4" name="Freeform 141"/>
              <p:cNvSpPr>
                <a:spLocks/>
              </p:cNvSpPr>
              <p:nvPr/>
            </p:nvSpPr>
            <p:spPr bwMode="auto">
              <a:xfrm>
                <a:off x="5052" y="2520"/>
                <a:ext cx="188" cy="25"/>
              </a:xfrm>
              <a:custGeom>
                <a:avLst/>
                <a:gdLst>
                  <a:gd name="T0" fmla="*/ 0 w 188"/>
                  <a:gd name="T1" fmla="*/ 24 h 25"/>
                  <a:gd name="T2" fmla="*/ 35 w 188"/>
                  <a:gd name="T3" fmla="*/ 0 h 25"/>
                  <a:gd name="T4" fmla="*/ 175 w 188"/>
                  <a:gd name="T5" fmla="*/ 0 h 25"/>
                  <a:gd name="T6" fmla="*/ 187 w 188"/>
                  <a:gd name="T7" fmla="*/ 24 h 25"/>
                  <a:gd name="T8" fmla="*/ 0 w 188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8"/>
                  <a:gd name="T16" fmla="*/ 0 h 25"/>
                  <a:gd name="T17" fmla="*/ 188 w 18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8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5" y="0"/>
                    </a:lnTo>
                    <a:lnTo>
                      <a:pt x="187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5" name="Freeform 142"/>
              <p:cNvSpPr>
                <a:spLocks/>
              </p:cNvSpPr>
              <p:nvPr/>
            </p:nvSpPr>
            <p:spPr bwMode="auto">
              <a:xfrm>
                <a:off x="4902" y="2474"/>
                <a:ext cx="186" cy="47"/>
              </a:xfrm>
              <a:custGeom>
                <a:avLst/>
                <a:gdLst>
                  <a:gd name="T0" fmla="*/ 0 w 186"/>
                  <a:gd name="T1" fmla="*/ 46 h 47"/>
                  <a:gd name="T2" fmla="*/ 139 w 186"/>
                  <a:gd name="T3" fmla="*/ 46 h 47"/>
                  <a:gd name="T4" fmla="*/ 185 w 186"/>
                  <a:gd name="T5" fmla="*/ 0 h 47"/>
                  <a:gd name="T6" fmla="*/ 46 w 186"/>
                  <a:gd name="T7" fmla="*/ 0 h 47"/>
                  <a:gd name="T8" fmla="*/ 0 w 186"/>
                  <a:gd name="T9" fmla="*/ 46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6"/>
                  <a:gd name="T16" fmla="*/ 0 h 47"/>
                  <a:gd name="T17" fmla="*/ 186 w 186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6" h="47">
                    <a:moveTo>
                      <a:pt x="0" y="46"/>
                    </a:moveTo>
                    <a:lnTo>
                      <a:pt x="139" y="46"/>
                    </a:lnTo>
                    <a:lnTo>
                      <a:pt x="185" y="0"/>
                    </a:lnTo>
                    <a:lnTo>
                      <a:pt x="46" y="0"/>
                    </a:lnTo>
                    <a:lnTo>
                      <a:pt x="0" y="4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6" name="Freeform 143"/>
              <p:cNvSpPr>
                <a:spLocks/>
              </p:cNvSpPr>
              <p:nvPr/>
            </p:nvSpPr>
            <p:spPr bwMode="auto">
              <a:xfrm>
                <a:off x="4866" y="2474"/>
                <a:ext cx="83" cy="71"/>
              </a:xfrm>
              <a:custGeom>
                <a:avLst/>
                <a:gdLst>
                  <a:gd name="T0" fmla="*/ 0 w 83"/>
                  <a:gd name="T1" fmla="*/ 70 h 71"/>
                  <a:gd name="T2" fmla="*/ 35 w 83"/>
                  <a:gd name="T3" fmla="*/ 47 h 71"/>
                  <a:gd name="T4" fmla="*/ 82 w 83"/>
                  <a:gd name="T5" fmla="*/ 0 h 71"/>
                  <a:gd name="T6" fmla="*/ 70 w 83"/>
                  <a:gd name="T7" fmla="*/ 0 h 71"/>
                  <a:gd name="T8" fmla="*/ 0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0" y="70"/>
                    </a:moveTo>
                    <a:lnTo>
                      <a:pt x="35" y="47"/>
                    </a:lnTo>
                    <a:lnTo>
                      <a:pt x="82" y="0"/>
                    </a:lnTo>
                    <a:lnTo>
                      <a:pt x="70" y="0"/>
                    </a:lnTo>
                    <a:lnTo>
                      <a:pt x="0" y="70"/>
                    </a:lnTo>
                  </a:path>
                </a:pathLst>
              </a:custGeom>
              <a:solidFill>
                <a:srgbClr val="C1CEFF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7" name="Freeform 144"/>
              <p:cNvSpPr>
                <a:spLocks/>
              </p:cNvSpPr>
              <p:nvPr/>
            </p:nvSpPr>
            <p:spPr bwMode="auto">
              <a:xfrm>
                <a:off x="5040" y="2474"/>
                <a:ext cx="83" cy="71"/>
              </a:xfrm>
              <a:custGeom>
                <a:avLst/>
                <a:gdLst>
                  <a:gd name="T0" fmla="*/ 12 w 83"/>
                  <a:gd name="T1" fmla="*/ 70 h 71"/>
                  <a:gd name="T2" fmla="*/ 0 w 83"/>
                  <a:gd name="T3" fmla="*/ 47 h 71"/>
                  <a:gd name="T4" fmla="*/ 47 w 83"/>
                  <a:gd name="T5" fmla="*/ 0 h 71"/>
                  <a:gd name="T6" fmla="*/ 82 w 83"/>
                  <a:gd name="T7" fmla="*/ 0 h 71"/>
                  <a:gd name="T8" fmla="*/ 12 w 83"/>
                  <a:gd name="T9" fmla="*/ 70 h 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3"/>
                  <a:gd name="T16" fmla="*/ 0 h 71"/>
                  <a:gd name="T17" fmla="*/ 83 w 83"/>
                  <a:gd name="T18" fmla="*/ 71 h 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3" h="71">
                    <a:moveTo>
                      <a:pt x="12" y="70"/>
                    </a:moveTo>
                    <a:lnTo>
                      <a:pt x="0" y="47"/>
                    </a:lnTo>
                    <a:lnTo>
                      <a:pt x="47" y="0"/>
                    </a:lnTo>
                    <a:lnTo>
                      <a:pt x="82" y="0"/>
                    </a:lnTo>
                    <a:lnTo>
                      <a:pt x="12" y="70"/>
                    </a:lnTo>
                  </a:path>
                </a:pathLst>
              </a:custGeom>
              <a:solidFill>
                <a:srgbClr val="3365FB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8" name="Freeform 145"/>
              <p:cNvSpPr>
                <a:spLocks/>
              </p:cNvSpPr>
              <p:nvPr/>
            </p:nvSpPr>
            <p:spPr bwMode="auto">
              <a:xfrm>
                <a:off x="4866" y="2520"/>
                <a:ext cx="187" cy="25"/>
              </a:xfrm>
              <a:custGeom>
                <a:avLst/>
                <a:gdLst>
                  <a:gd name="T0" fmla="*/ 0 w 187"/>
                  <a:gd name="T1" fmla="*/ 24 h 25"/>
                  <a:gd name="T2" fmla="*/ 35 w 187"/>
                  <a:gd name="T3" fmla="*/ 0 h 25"/>
                  <a:gd name="T4" fmla="*/ 174 w 187"/>
                  <a:gd name="T5" fmla="*/ 0 h 25"/>
                  <a:gd name="T6" fmla="*/ 186 w 187"/>
                  <a:gd name="T7" fmla="*/ 24 h 25"/>
                  <a:gd name="T8" fmla="*/ 0 w 187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7"/>
                  <a:gd name="T16" fmla="*/ 0 h 25"/>
                  <a:gd name="T17" fmla="*/ 187 w 18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7" h="25">
                    <a:moveTo>
                      <a:pt x="0" y="24"/>
                    </a:moveTo>
                    <a:lnTo>
                      <a:pt x="35" y="0"/>
                    </a:lnTo>
                    <a:lnTo>
                      <a:pt x="174" y="0"/>
                    </a:lnTo>
                    <a:lnTo>
                      <a:pt x="186" y="24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618FFD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29" name="Freeform 146"/>
              <p:cNvSpPr>
                <a:spLocks/>
              </p:cNvSpPr>
              <p:nvPr/>
            </p:nvSpPr>
            <p:spPr bwMode="auto">
              <a:xfrm>
                <a:off x="5102" y="2867"/>
                <a:ext cx="188" cy="187"/>
              </a:xfrm>
              <a:custGeom>
                <a:avLst/>
                <a:gdLst>
                  <a:gd name="T0" fmla="*/ 187 w 188"/>
                  <a:gd name="T1" fmla="*/ 0 h 187"/>
                  <a:gd name="T2" fmla="*/ 0 w 188"/>
                  <a:gd name="T3" fmla="*/ 186 h 187"/>
                  <a:gd name="T4" fmla="*/ 187 w 188"/>
                  <a:gd name="T5" fmla="*/ 186 h 187"/>
                  <a:gd name="T6" fmla="*/ 187 w 188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8"/>
                  <a:gd name="T13" fmla="*/ 0 h 187"/>
                  <a:gd name="T14" fmla="*/ 188 w 188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8" h="187">
                    <a:moveTo>
                      <a:pt x="187" y="0"/>
                    </a:moveTo>
                    <a:lnTo>
                      <a:pt x="0" y="186"/>
                    </a:lnTo>
                    <a:lnTo>
                      <a:pt x="187" y="186"/>
                    </a:lnTo>
                    <a:lnTo>
                      <a:pt x="187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0" name="Freeform 147"/>
              <p:cNvSpPr>
                <a:spLocks/>
              </p:cNvSpPr>
              <p:nvPr/>
            </p:nvSpPr>
            <p:spPr bwMode="auto">
              <a:xfrm>
                <a:off x="5102" y="2867"/>
                <a:ext cx="188" cy="187"/>
              </a:xfrm>
              <a:custGeom>
                <a:avLst/>
                <a:gdLst>
                  <a:gd name="T0" fmla="*/ 0 w 188"/>
                  <a:gd name="T1" fmla="*/ 186 h 187"/>
                  <a:gd name="T2" fmla="*/ 187 w 188"/>
                  <a:gd name="T3" fmla="*/ 0 h 187"/>
                  <a:gd name="T4" fmla="*/ 0 w 188"/>
                  <a:gd name="T5" fmla="*/ 0 h 187"/>
                  <a:gd name="T6" fmla="*/ 0 w 188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8"/>
                  <a:gd name="T13" fmla="*/ 0 h 187"/>
                  <a:gd name="T14" fmla="*/ 188 w 188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8" h="187">
                    <a:moveTo>
                      <a:pt x="0" y="186"/>
                    </a:moveTo>
                    <a:lnTo>
                      <a:pt x="187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1" name="Rectangle 148"/>
              <p:cNvSpPr>
                <a:spLocks noChangeArrowheads="1"/>
              </p:cNvSpPr>
              <p:nvPr/>
            </p:nvSpPr>
            <p:spPr bwMode="auto">
              <a:xfrm>
                <a:off x="5123" y="2889"/>
                <a:ext cx="141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2" name="Freeform 149"/>
              <p:cNvSpPr>
                <a:spLocks/>
              </p:cNvSpPr>
              <p:nvPr/>
            </p:nvSpPr>
            <p:spPr bwMode="auto">
              <a:xfrm>
                <a:off x="4914" y="2867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3" name="Freeform 150"/>
              <p:cNvSpPr>
                <a:spLocks/>
              </p:cNvSpPr>
              <p:nvPr/>
            </p:nvSpPr>
            <p:spPr bwMode="auto">
              <a:xfrm>
                <a:off x="4914" y="2867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4" name="Rectangle 151"/>
              <p:cNvSpPr>
                <a:spLocks noChangeArrowheads="1"/>
              </p:cNvSpPr>
              <p:nvPr/>
            </p:nvSpPr>
            <p:spPr bwMode="auto">
              <a:xfrm>
                <a:off x="4937" y="2889"/>
                <a:ext cx="139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5" name="Freeform 152"/>
              <p:cNvSpPr>
                <a:spLocks/>
              </p:cNvSpPr>
              <p:nvPr/>
            </p:nvSpPr>
            <p:spPr bwMode="auto">
              <a:xfrm>
                <a:off x="4727" y="2867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6" name="Freeform 153"/>
              <p:cNvSpPr>
                <a:spLocks/>
              </p:cNvSpPr>
              <p:nvPr/>
            </p:nvSpPr>
            <p:spPr bwMode="auto">
              <a:xfrm>
                <a:off x="4727" y="2867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7" name="Rectangle 154"/>
              <p:cNvSpPr>
                <a:spLocks noChangeArrowheads="1"/>
              </p:cNvSpPr>
              <p:nvPr/>
            </p:nvSpPr>
            <p:spPr bwMode="auto">
              <a:xfrm>
                <a:off x="4749" y="2889"/>
                <a:ext cx="140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8" name="Freeform 155"/>
              <p:cNvSpPr>
                <a:spLocks/>
              </p:cNvSpPr>
              <p:nvPr/>
            </p:nvSpPr>
            <p:spPr bwMode="auto">
              <a:xfrm>
                <a:off x="5099" y="2680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39" name="Freeform 156"/>
              <p:cNvSpPr>
                <a:spLocks/>
              </p:cNvSpPr>
              <p:nvPr/>
            </p:nvSpPr>
            <p:spPr bwMode="auto">
              <a:xfrm>
                <a:off x="5099" y="2680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0" name="Rectangle 157"/>
              <p:cNvSpPr>
                <a:spLocks noChangeArrowheads="1"/>
              </p:cNvSpPr>
              <p:nvPr/>
            </p:nvSpPr>
            <p:spPr bwMode="auto">
              <a:xfrm>
                <a:off x="5121" y="2703"/>
                <a:ext cx="139" cy="138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1" name="Freeform 158"/>
              <p:cNvSpPr>
                <a:spLocks/>
              </p:cNvSpPr>
              <p:nvPr/>
            </p:nvSpPr>
            <p:spPr bwMode="auto">
              <a:xfrm>
                <a:off x="4913" y="2680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2" name="Freeform 159"/>
              <p:cNvSpPr>
                <a:spLocks/>
              </p:cNvSpPr>
              <p:nvPr/>
            </p:nvSpPr>
            <p:spPr bwMode="auto">
              <a:xfrm>
                <a:off x="4913" y="2680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3" name="Rectangle 160"/>
              <p:cNvSpPr>
                <a:spLocks noChangeArrowheads="1"/>
              </p:cNvSpPr>
              <p:nvPr/>
            </p:nvSpPr>
            <p:spPr bwMode="auto">
              <a:xfrm>
                <a:off x="4934" y="2703"/>
                <a:ext cx="140" cy="138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4" name="Freeform 161"/>
              <p:cNvSpPr>
                <a:spLocks/>
              </p:cNvSpPr>
              <p:nvPr/>
            </p:nvSpPr>
            <p:spPr bwMode="auto">
              <a:xfrm>
                <a:off x="4727" y="2680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5" name="Freeform 162"/>
              <p:cNvSpPr>
                <a:spLocks/>
              </p:cNvSpPr>
              <p:nvPr/>
            </p:nvSpPr>
            <p:spPr bwMode="auto">
              <a:xfrm>
                <a:off x="4727" y="2680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6" name="Rectangle 163"/>
              <p:cNvSpPr>
                <a:spLocks noChangeArrowheads="1"/>
              </p:cNvSpPr>
              <p:nvPr/>
            </p:nvSpPr>
            <p:spPr bwMode="auto">
              <a:xfrm>
                <a:off x="4749" y="2703"/>
                <a:ext cx="139" cy="138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7" name="Freeform 164"/>
              <p:cNvSpPr>
                <a:spLocks/>
              </p:cNvSpPr>
              <p:nvPr/>
            </p:nvSpPr>
            <p:spPr bwMode="auto">
              <a:xfrm>
                <a:off x="4727" y="3053"/>
                <a:ext cx="187" cy="187"/>
              </a:xfrm>
              <a:custGeom>
                <a:avLst/>
                <a:gdLst>
                  <a:gd name="T0" fmla="*/ 186 w 187"/>
                  <a:gd name="T1" fmla="*/ 0 h 187"/>
                  <a:gd name="T2" fmla="*/ 0 w 187"/>
                  <a:gd name="T3" fmla="*/ 186 h 187"/>
                  <a:gd name="T4" fmla="*/ 186 w 187"/>
                  <a:gd name="T5" fmla="*/ 186 h 187"/>
                  <a:gd name="T6" fmla="*/ 186 w 187"/>
                  <a:gd name="T7" fmla="*/ 0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186" y="0"/>
                    </a:moveTo>
                    <a:lnTo>
                      <a:pt x="0" y="186"/>
                    </a:lnTo>
                    <a:lnTo>
                      <a:pt x="186" y="186"/>
                    </a:lnTo>
                    <a:lnTo>
                      <a:pt x="186" y="0"/>
                    </a:lnTo>
                  </a:path>
                </a:pathLst>
              </a:custGeom>
              <a:solidFill>
                <a:srgbClr val="CAE4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8" name="Freeform 165"/>
              <p:cNvSpPr>
                <a:spLocks/>
              </p:cNvSpPr>
              <p:nvPr/>
            </p:nvSpPr>
            <p:spPr bwMode="auto">
              <a:xfrm>
                <a:off x="4727" y="3053"/>
                <a:ext cx="187" cy="187"/>
              </a:xfrm>
              <a:custGeom>
                <a:avLst/>
                <a:gdLst>
                  <a:gd name="T0" fmla="*/ 0 w 187"/>
                  <a:gd name="T1" fmla="*/ 186 h 187"/>
                  <a:gd name="T2" fmla="*/ 186 w 187"/>
                  <a:gd name="T3" fmla="*/ 0 h 187"/>
                  <a:gd name="T4" fmla="*/ 0 w 187"/>
                  <a:gd name="T5" fmla="*/ 0 h 187"/>
                  <a:gd name="T6" fmla="*/ 0 w 187"/>
                  <a:gd name="T7" fmla="*/ 186 h 1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7"/>
                  <a:gd name="T13" fmla="*/ 0 h 187"/>
                  <a:gd name="T14" fmla="*/ 187 w 187"/>
                  <a:gd name="T15" fmla="*/ 187 h 1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7" h="187">
                    <a:moveTo>
                      <a:pt x="0" y="186"/>
                    </a:moveTo>
                    <a:lnTo>
                      <a:pt x="186" y="0"/>
                    </a:lnTo>
                    <a:lnTo>
                      <a:pt x="0" y="0"/>
                    </a:lnTo>
                    <a:lnTo>
                      <a:pt x="0" y="186"/>
                    </a:lnTo>
                  </a:path>
                </a:pathLst>
              </a:custGeom>
              <a:solidFill>
                <a:srgbClr val="A2C1FE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49" name="Rectangle 166"/>
              <p:cNvSpPr>
                <a:spLocks noChangeArrowheads="1"/>
              </p:cNvSpPr>
              <p:nvPr/>
            </p:nvSpPr>
            <p:spPr bwMode="auto">
              <a:xfrm>
                <a:off x="4750" y="3076"/>
                <a:ext cx="139" cy="139"/>
              </a:xfrm>
              <a:prstGeom prst="rect">
                <a:avLst/>
              </a:prstGeom>
              <a:solidFill>
                <a:srgbClr val="618FFD"/>
              </a:solidFill>
              <a:ln w="12700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</p:grpSp>
        <p:sp>
          <p:nvSpPr>
            <p:cNvPr id="350" name="AutoShape 167"/>
            <p:cNvSpPr>
              <a:spLocks noChangeArrowheads="1"/>
            </p:cNvSpPr>
            <p:nvPr/>
          </p:nvSpPr>
          <p:spPr bwMode="auto">
            <a:xfrm rot="16200000" flipH="1">
              <a:off x="8324056" y="1954248"/>
              <a:ext cx="627063" cy="546100"/>
            </a:xfrm>
            <a:prstGeom prst="rightArrow">
              <a:avLst>
                <a:gd name="adj1" fmla="val 50000"/>
                <a:gd name="adj2" fmla="val 45643"/>
              </a:avLst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351" name="Rectangle 168"/>
            <p:cNvSpPr>
              <a:spLocks noChangeArrowheads="1"/>
            </p:cNvSpPr>
            <p:nvPr/>
          </p:nvSpPr>
          <p:spPr bwMode="auto">
            <a:xfrm>
              <a:off x="2886075" y="1920116"/>
              <a:ext cx="5795963" cy="258763"/>
            </a:xfrm>
            <a:prstGeom prst="rect">
              <a:avLst/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352" name="Rectangle 169"/>
            <p:cNvSpPr>
              <a:spLocks noChangeArrowheads="1"/>
            </p:cNvSpPr>
            <p:nvPr/>
          </p:nvSpPr>
          <p:spPr bwMode="auto">
            <a:xfrm>
              <a:off x="2886075" y="2169354"/>
              <a:ext cx="282575" cy="314325"/>
            </a:xfrm>
            <a:prstGeom prst="rect">
              <a:avLst/>
            </a:prstGeom>
            <a:solidFill>
              <a:srgbClr val="919191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  <p:sp>
          <p:nvSpPr>
            <p:cNvPr id="353" name="Rectangle 170"/>
            <p:cNvSpPr>
              <a:spLocks noChangeArrowheads="1"/>
            </p:cNvSpPr>
            <p:nvPr/>
          </p:nvSpPr>
          <p:spPr bwMode="auto">
            <a:xfrm>
              <a:off x="3572921" y="1882016"/>
              <a:ext cx="3887283" cy="33598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Order Settlement: Production Variances</a:t>
              </a:r>
            </a:p>
          </p:txBody>
        </p:sp>
        <p:sp>
          <p:nvSpPr>
            <p:cNvPr id="354" name="Rectangle 171"/>
            <p:cNvSpPr>
              <a:spLocks noChangeArrowheads="1"/>
            </p:cNvSpPr>
            <p:nvPr/>
          </p:nvSpPr>
          <p:spPr bwMode="auto">
            <a:xfrm>
              <a:off x="2749550" y="6190491"/>
              <a:ext cx="4545013" cy="33337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재무회계로 부터 직접 전기</a:t>
              </a:r>
            </a:p>
          </p:txBody>
        </p:sp>
        <p:grpSp>
          <p:nvGrpSpPr>
            <p:cNvPr id="13" name="Group 172"/>
            <p:cNvGrpSpPr>
              <a:grpSpLocks/>
            </p:cNvGrpSpPr>
            <p:nvPr/>
          </p:nvGrpSpPr>
          <p:grpSpPr bwMode="auto">
            <a:xfrm>
              <a:off x="736600" y="5095116"/>
              <a:ext cx="774700" cy="879475"/>
              <a:chOff x="437" y="3174"/>
              <a:chExt cx="475" cy="590"/>
            </a:xfrm>
          </p:grpSpPr>
          <p:sp>
            <p:nvSpPr>
              <p:cNvPr id="356" name="Freeform 173"/>
              <p:cNvSpPr>
                <a:spLocks/>
              </p:cNvSpPr>
              <p:nvPr/>
            </p:nvSpPr>
            <p:spPr bwMode="auto">
              <a:xfrm>
                <a:off x="674" y="3412"/>
                <a:ext cx="238" cy="352"/>
              </a:xfrm>
              <a:custGeom>
                <a:avLst/>
                <a:gdLst>
                  <a:gd name="T0" fmla="*/ 237 w 238"/>
                  <a:gd name="T1" fmla="*/ 0 h 352"/>
                  <a:gd name="T2" fmla="*/ 0 w 238"/>
                  <a:gd name="T3" fmla="*/ 236 h 352"/>
                  <a:gd name="T4" fmla="*/ 0 w 238"/>
                  <a:gd name="T5" fmla="*/ 351 h 352"/>
                  <a:gd name="T6" fmla="*/ 237 w 238"/>
                  <a:gd name="T7" fmla="*/ 115 h 352"/>
                  <a:gd name="T8" fmla="*/ 237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237" y="0"/>
                    </a:moveTo>
                    <a:lnTo>
                      <a:pt x="0" y="236"/>
                    </a:lnTo>
                    <a:lnTo>
                      <a:pt x="0" y="351"/>
                    </a:lnTo>
                    <a:lnTo>
                      <a:pt x="237" y="115"/>
                    </a:lnTo>
                    <a:lnTo>
                      <a:pt x="237" y="0"/>
                    </a:lnTo>
                  </a:path>
                </a:pathLst>
              </a:custGeom>
              <a:solidFill>
                <a:srgbClr val="CF0E30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57" name="Freeform 174"/>
              <p:cNvSpPr>
                <a:spLocks/>
              </p:cNvSpPr>
              <p:nvPr/>
            </p:nvSpPr>
            <p:spPr bwMode="auto">
              <a:xfrm>
                <a:off x="437" y="3412"/>
                <a:ext cx="238" cy="352"/>
              </a:xfrm>
              <a:custGeom>
                <a:avLst/>
                <a:gdLst>
                  <a:gd name="T0" fmla="*/ 0 w 238"/>
                  <a:gd name="T1" fmla="*/ 0 h 352"/>
                  <a:gd name="T2" fmla="*/ 237 w 238"/>
                  <a:gd name="T3" fmla="*/ 236 h 352"/>
                  <a:gd name="T4" fmla="*/ 237 w 238"/>
                  <a:gd name="T5" fmla="*/ 351 h 352"/>
                  <a:gd name="T6" fmla="*/ 0 w 238"/>
                  <a:gd name="T7" fmla="*/ 115 h 352"/>
                  <a:gd name="T8" fmla="*/ 0 w 238"/>
                  <a:gd name="T9" fmla="*/ 0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8"/>
                  <a:gd name="T16" fmla="*/ 0 h 352"/>
                  <a:gd name="T17" fmla="*/ 238 w 238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8" h="352">
                    <a:moveTo>
                      <a:pt x="0" y="0"/>
                    </a:moveTo>
                    <a:lnTo>
                      <a:pt x="237" y="236"/>
                    </a:lnTo>
                    <a:lnTo>
                      <a:pt x="237" y="351"/>
                    </a:lnTo>
                    <a:lnTo>
                      <a:pt x="0" y="115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90015"/>
              </a:solidFill>
              <a:ln w="12700" cap="rnd" cmpd="sng">
                <a:noFill/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ea"/>
                  <a:ea typeface="+mn-ea"/>
                </a:endParaRPr>
              </a:p>
            </p:txBody>
          </p:sp>
          <p:sp>
            <p:nvSpPr>
              <p:cNvPr id="358" name="AutoShape 175"/>
              <p:cNvSpPr>
                <a:spLocks noChangeArrowheads="1"/>
              </p:cNvSpPr>
              <p:nvPr/>
            </p:nvSpPr>
            <p:spPr bwMode="auto">
              <a:xfrm flipH="1">
                <a:off x="437" y="3174"/>
                <a:ext cx="474" cy="475"/>
              </a:xfrm>
              <a:prstGeom prst="diamond">
                <a:avLst/>
              </a:prstGeom>
              <a:solidFill>
                <a:srgbClr val="EE0D1A"/>
              </a:solidFill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46038" tIns="23812" rIns="46038" bIns="23812" anchor="ctr"/>
              <a:lstStyle/>
              <a:p>
                <a:pPr marL="0" marR="0" lvl="0" indent="0" algn="ctr" defTabSz="190500" eaLnBrk="1" fontAlgn="auto" latinLnBrk="1" hangingPunct="1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22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+mn-ea"/>
                    <a:ea typeface="+mn-ea"/>
                  </a:rPr>
                  <a:t>MM</a:t>
                </a:r>
              </a:p>
            </p:txBody>
          </p:sp>
        </p:grpSp>
        <p:sp>
          <p:nvSpPr>
            <p:cNvPr id="359" name="Rectangle 177"/>
            <p:cNvSpPr>
              <a:spLocks noChangeArrowheads="1"/>
            </p:cNvSpPr>
            <p:nvPr/>
          </p:nvSpPr>
          <p:spPr bwMode="auto">
            <a:xfrm>
              <a:off x="625240" y="6255579"/>
              <a:ext cx="1197445" cy="3667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marL="0" marR="0" lvl="0" indent="0" defTabSz="91440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구매</a:t>
              </a:r>
              <a:r>
                <a:rPr kumimoji="0" lang="en-US" altLang="ko-KR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/</a:t>
              </a:r>
              <a:r>
                <a: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n-ea"/>
                  <a:ea typeface="+mn-ea"/>
                </a:rPr>
                <a:t>자재</a:t>
              </a:r>
            </a:p>
          </p:txBody>
        </p:sp>
        <p:sp>
          <p:nvSpPr>
            <p:cNvPr id="361" name="Rectangle 181"/>
            <p:cNvSpPr>
              <a:spLocks noChangeArrowheads="1"/>
            </p:cNvSpPr>
            <p:nvPr/>
          </p:nvSpPr>
          <p:spPr bwMode="auto">
            <a:xfrm>
              <a:off x="8546016" y="4495319"/>
              <a:ext cx="184730" cy="369332"/>
            </a:xfrm>
            <a:prstGeom prst="rect">
              <a:avLst/>
            </a:prstGeom>
            <a:noFill/>
            <a:ln w="38100" algn="ctr">
              <a:solidFill>
                <a:srgbClr val="FF0000"/>
              </a:solidFill>
              <a:prstDash val="sysDot"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631628" y="349593"/>
            <a:ext cx="1502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</a:t>
            </a:r>
            <a:endParaRPr lang="ko-KR" altLang="en-US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660400" y="1924448"/>
            <a:ext cx="8685213" cy="449418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1" latinLnBrk="1" hangingPunct="1">
              <a:lnSpc>
                <a:spcPct val="130000"/>
              </a:lnSpc>
              <a:buClr>
                <a:schemeClr val="tx2"/>
              </a:buClr>
              <a:buFont typeface="Wingdings" pitchFamily="2" charset="2"/>
              <a:buChar char="q"/>
            </a:pPr>
            <a:r>
              <a:rPr lang="ko-KR" altLang="en-US" sz="1600">
                <a:solidFill>
                  <a:schemeClr val="tx1"/>
                </a:solidFill>
                <a:latin typeface="+mn-ea"/>
                <a:ea typeface="+mn-ea"/>
              </a:rPr>
              <a:t>수익성 분석 </a:t>
            </a:r>
            <a:r>
              <a:rPr lang="en-US" altLang="ko-KR" sz="1600">
                <a:solidFill>
                  <a:schemeClr val="tx1"/>
                </a:solidFill>
                <a:latin typeface="+mn-ea"/>
                <a:ea typeface="+mn-ea"/>
              </a:rPr>
              <a:t>(Profitability Analysis)</a:t>
            </a:r>
          </a:p>
          <a:p>
            <a:pPr algn="l">
              <a:lnSpc>
                <a:spcPct val="130000"/>
              </a:lnSpc>
              <a:buClr>
                <a:schemeClr val="accent2"/>
              </a:buClr>
              <a:buFont typeface="Wingdings" pitchFamily="2" charset="2"/>
              <a:buNone/>
            </a:pPr>
            <a:endParaRPr lang="en-US" altLang="ko-KR" u="sng">
              <a:solidFill>
                <a:schemeClr val="tx1"/>
              </a:solidFill>
              <a:latin typeface="+mn-ea"/>
              <a:ea typeface="+mn-ea"/>
            </a:endParaRPr>
          </a:p>
          <a:p>
            <a:pPr algn="l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l"/>
            </a:pPr>
            <a:r>
              <a:rPr lang="ko-KR" altLang="en-US" u="sng">
                <a:solidFill>
                  <a:schemeClr val="tx1"/>
                </a:solidFill>
                <a:latin typeface="+mn-ea"/>
                <a:ea typeface="+mn-ea"/>
              </a:rPr>
              <a:t>기능</a:t>
            </a:r>
          </a:p>
          <a:p>
            <a:pPr marL="636588" lvl="1" indent="-95250" algn="l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사업영역별 조직별 특성별로 이익을 분석</a:t>
            </a:r>
          </a:p>
          <a:p>
            <a:pPr marL="636588" lvl="1" indent="-95250" algn="l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판매조직 이나 경영층에 다양한 기준의 의사결정 정보 제공</a:t>
            </a:r>
          </a:p>
          <a:p>
            <a:pPr marL="636588" lvl="1" indent="-95250" algn="l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계획 및 실적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원가분석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판매분석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원가기준 및 계정기준의 분석</a:t>
            </a:r>
          </a:p>
          <a:p>
            <a:pPr marL="636588" lvl="1" indent="-95250" algn="l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유연한 리포트 제공 방식으로 부분구조 및 종합 보고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연결 보고 기능</a:t>
            </a:r>
          </a:p>
          <a:p>
            <a:pPr marL="636588" lvl="1" indent="-95250" algn="l">
              <a:lnSpc>
                <a:spcPct val="130000"/>
              </a:lnSpc>
              <a:buClr>
                <a:schemeClr val="accent2"/>
              </a:buClr>
              <a:buSzPct val="85000"/>
              <a:buFont typeface="Wingdings" pitchFamily="2" charset="2"/>
              <a:buNone/>
            </a:pPr>
            <a:endParaRPr lang="ko-KR" altLang="en-US" b="0">
              <a:solidFill>
                <a:schemeClr val="tx1"/>
              </a:solidFill>
              <a:latin typeface="+mn-ea"/>
              <a:ea typeface="+mn-ea"/>
            </a:endParaRPr>
          </a:p>
          <a:p>
            <a:pPr algn="l">
              <a:lnSpc>
                <a:spcPct val="130000"/>
              </a:lnSpc>
              <a:buFont typeface="Wingdings" pitchFamily="2" charset="2"/>
              <a:buChar char="l"/>
            </a:pPr>
            <a:r>
              <a:rPr lang="ko-KR" altLang="en-US" u="sng">
                <a:solidFill>
                  <a:schemeClr val="tx1"/>
                </a:solidFill>
                <a:latin typeface="+mn-ea"/>
                <a:ea typeface="+mn-ea"/>
              </a:rPr>
              <a:t>특징 및 효과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  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가격결정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고객선정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거래조건 정책결정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판매물량 조정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유통경로의 선택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마케팅 활동영역 선택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(Operating Concern Characteristics)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공헌이익 또는 영업이익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내부거래 등의 이익 주안점에 따른 병행적 수익회계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사용자가 정하는 보고기준 분석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데이터 흐름의 통합과 다중 시스템의 수익성 분석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실적원가 및 계획원가 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/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기간별 이익 배부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국가별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제품별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고객별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기간별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판매자별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사업부별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계정별 이익관리 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(Navigation Characteristics)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부분 또는 총원가 분석</a:t>
            </a:r>
            <a:r>
              <a:rPr lang="en-US" altLang="ko-KR" b="0">
                <a:solidFill>
                  <a:schemeClr val="tx1"/>
                </a:solidFill>
                <a:latin typeface="+mn-ea"/>
                <a:ea typeface="+mn-ea"/>
              </a:rPr>
              <a:t>, CCA Variance / PC Variance </a:t>
            </a: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분석</a:t>
            </a:r>
          </a:p>
          <a:p>
            <a:pPr marL="636588" lvl="1" indent="-95250" algn="l">
              <a:lnSpc>
                <a:spcPct val="130000"/>
              </a:lnSpc>
              <a:buFont typeface="Wingdings" pitchFamily="2" charset="2"/>
              <a:buChar char="ü"/>
            </a:pPr>
            <a:r>
              <a:rPr lang="ko-KR" altLang="en-US" b="0">
                <a:solidFill>
                  <a:schemeClr val="tx1"/>
                </a:solidFill>
                <a:latin typeface="+mn-ea"/>
                <a:ea typeface="+mn-ea"/>
              </a:rPr>
              <a:t>조직 내’외부의 다양한 정보제공 기준에 따른 보고서에 대응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60989" y="1282457"/>
            <a:ext cx="88725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1" latinLnBrk="1" hangingPunct="1">
              <a:lnSpc>
                <a:spcPct val="10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수익성분석은 특성 별 다양한 손익정보가 제공되어 경영자 및 내</a:t>
            </a:r>
            <a:r>
              <a:rPr lang="en-US" altLang="ko-KR" sz="1600" dirty="0">
                <a:solidFill>
                  <a:schemeClr val="tx1"/>
                </a:solidFill>
                <a:latin typeface="+mn-ea"/>
                <a:ea typeface="+mn-ea"/>
              </a:rPr>
              <a:t>/</a:t>
            </a:r>
            <a:r>
              <a:rPr lang="ko-KR" altLang="en-US" sz="1600" dirty="0">
                <a:solidFill>
                  <a:schemeClr val="tx1"/>
                </a:solidFill>
                <a:latin typeface="+mn-ea"/>
                <a:ea typeface="+mn-ea"/>
              </a:rPr>
              <a:t>외부 이해관계자에게 필요한 정보를 적시에 제공할 수 있음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557088" y="349593"/>
            <a:ext cx="16514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원가 구성요소</a:t>
            </a:r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41729361"/>
              </p:ext>
            </p:extLst>
          </p:nvPr>
        </p:nvGraphicFramePr>
        <p:xfrm>
          <a:off x="1917613" y="1275241"/>
          <a:ext cx="4324350" cy="5170376"/>
        </p:xfrm>
        <a:graphic>
          <a:graphicData uri="http://schemas.openxmlformats.org/drawingml/2006/table">
            <a:tbl>
              <a:tblPr/>
              <a:tblGrid>
                <a:gridCol w="540544"/>
                <a:gridCol w="1064195"/>
                <a:gridCol w="540544"/>
                <a:gridCol w="1097979"/>
                <a:gridCol w="540544"/>
                <a:gridCol w="540544"/>
              </a:tblGrid>
              <a:tr h="154408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Cost Component Structure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903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 원가구성항목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(Z1)</a:t>
                      </a:r>
                      <a:b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재료비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Focus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보조 원가구성항목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(Z2)</a:t>
                      </a:r>
                      <a:b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노무비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경비 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Focus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</a:t>
                      </a:r>
                      <a:r>
                        <a:rPr lang="en-US" altLang="ko-KR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고정비 </a:t>
                      </a:r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Group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Main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Desc.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Aux.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Desc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Gr1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Desc.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칼슘연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니켈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리튬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주재료비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주재료비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카바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격리판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부재료비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부재료비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포장비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포장비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부대품재료비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부대품재료비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부산물공제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부산물공제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변동직접노무비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OT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관련 수당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변동경비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전력비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수도광열비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기타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고정직접노무비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임금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상여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제수당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잡급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퇴직급여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간접노무비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급여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임금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상여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제수당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잡급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퇴직급여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544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고정경비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감가상각비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44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기타경비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88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외주가공비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사내외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외주비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prstClr val="white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  작업공수</a:t>
            </a:r>
            <a:r>
              <a:rPr lang="en-US" altLang="ko-KR" dirty="0" smtClean="0"/>
              <a:t>(Activity Type)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73989151"/>
              </p:ext>
            </p:extLst>
          </p:nvPr>
        </p:nvGraphicFramePr>
        <p:xfrm>
          <a:off x="1005066" y="1318053"/>
          <a:ext cx="8344883" cy="5105241"/>
        </p:xfrm>
        <a:graphic>
          <a:graphicData uri="http://schemas.openxmlformats.org/drawingml/2006/table">
            <a:tbl>
              <a:tblPr/>
              <a:tblGrid>
                <a:gridCol w="547205"/>
                <a:gridCol w="615606"/>
                <a:gridCol w="1094411"/>
                <a:gridCol w="2120421"/>
                <a:gridCol w="478805"/>
                <a:gridCol w="478805"/>
                <a:gridCol w="1710017"/>
                <a:gridCol w="1299613"/>
              </a:tblGrid>
              <a:tr h="19532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 모듈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Activity Type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용도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스케쥴링관련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코스트관련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 Formula</a:t>
                      </a:r>
                      <a:b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원가계산식</a:t>
                      </a:r>
                      <a:r>
                        <a:rPr lang="en-US" altLang="ko-K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비고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19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Code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Name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4732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PP/CO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준비시간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type 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지정안함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생산스케쥴 계산식과 동일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536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(Setup)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67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1000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변동직접노무비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관리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 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시급직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인력 해당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strike="noStrike" dirty="0" err="1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총투입공수</a:t>
                      </a:r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 개념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으로 설정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따라서 현장 관리자 등 생산지원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간접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인력 공수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+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생산 직접작업인력 공수로 계산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안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)=(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준비시간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설비가동시간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)X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인원수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X(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 생산수량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기준 생산수량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b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안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)=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노무시간 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Χ (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 생산수량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기준 생산수량</a:t>
                      </a:r>
                      <a:r>
                        <a:rPr lang="en-US" altLang="ko-K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). </a:t>
                      </a:r>
                      <a:r>
                        <a:rPr lang="ko-KR" alt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인원수는 참고목적 운용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393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(Labor Hour)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0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2000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설비가동시간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변동경비 관리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전력비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수도광열비 등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-&gt;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설비가동시간을 </a:t>
                      </a:r>
                      <a:r>
                        <a:rPr lang="ko-KR" altLang="en-US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정미시간 개념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으로 설정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운영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따라서 일상적인 평균 부동시간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돌발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유지보수 등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포함하지 않은 시간으로 표준설정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=(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 가동시간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 Χ 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실 생산수량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기준 생산수량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1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(Machine Hour)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838">
                <a:tc rowSpan="6"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CO only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1100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표준설정치 및 실적값은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1000(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1000 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동일한 시간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654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고정직접노무비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관리용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8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1200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표준설정치 및 실적값은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1000(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1000 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노무시간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동일한 시간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593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간접노무비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관리용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83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2100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설비가동시간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표준설정치 및 실적값은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2000(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설비가동시간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X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O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Activity 2000 (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설비가동시간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1)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 동일한 시간</a:t>
                      </a:r>
                    </a:p>
                  </a:txBody>
                  <a:tcPr marL="5419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419" marR="5419" marT="54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7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고정경비 관리용</a:t>
                      </a:r>
                    </a:p>
                  </a:txBody>
                  <a:tcPr marL="97542" marR="5419" marT="541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598151" y="349593"/>
            <a:ext cx="21130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원가관리 구분체계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31813" y="1281249"/>
            <a:ext cx="879951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defTabSz="93662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kern="0" dirty="0" smtClean="0">
                <a:solidFill>
                  <a:srgbClr val="000000"/>
                </a:solidFill>
                <a:latin typeface="+mn-ea"/>
                <a:ea typeface="+mn-ea"/>
              </a:rPr>
              <a:t>제조원가는 표준원가와 실제원가로 관리하되</a:t>
            </a:r>
            <a:r>
              <a:rPr lang="en-US" altLang="ko-KR" sz="1400" kern="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400" kern="0" dirty="0" smtClean="0">
                <a:solidFill>
                  <a:srgbClr val="000000"/>
                </a:solidFill>
                <a:latin typeface="+mn-ea"/>
                <a:ea typeface="+mn-ea"/>
              </a:rPr>
              <a:t>영업의 수주 견적 </a:t>
            </a:r>
            <a:r>
              <a:rPr lang="en-US" altLang="ko-KR" sz="1400" kern="0" dirty="0" smtClean="0">
                <a:solidFill>
                  <a:srgbClr val="000000"/>
                </a:solidFill>
                <a:latin typeface="+mn-ea"/>
                <a:ea typeface="+mn-ea"/>
              </a:rPr>
              <a:t>simulation </a:t>
            </a:r>
            <a:r>
              <a:rPr lang="ko-KR" altLang="en-US" sz="1400" kern="0" dirty="0" smtClean="0">
                <a:solidFill>
                  <a:srgbClr val="000000"/>
                </a:solidFill>
                <a:latin typeface="+mn-ea"/>
                <a:ea typeface="+mn-ea"/>
              </a:rPr>
              <a:t>용도의 견적원가 추가 운영</a:t>
            </a:r>
            <a:endParaRPr lang="ko-KR" altLang="en-US" sz="1400" kern="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" name="직사각형 173"/>
          <p:cNvSpPr>
            <a:spLocks noChangeArrowheads="1"/>
          </p:cNvSpPr>
          <p:nvPr/>
        </p:nvSpPr>
        <p:spPr bwMode="auto">
          <a:xfrm>
            <a:off x="6145213" y="1621524"/>
            <a:ext cx="3413125" cy="473509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월중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손익분석은 표준원가 기준으로 관리되고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월말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결산에 의해 실제원가 계산하여 손익확정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표준원가는 사업계획을 기준으로 수립된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표준원가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월별 생산기준정보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(BOM, Routing)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및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감안한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월간 표준원가 및 월별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실적단가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감안한 월간 추정원가로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구분 관리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VC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표준원가는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대표의장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사양에 의해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견적원가는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LME/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감안하여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영업의 수주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견적용으로 계산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활용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실제원가는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VC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수주오더에서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구성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된 선택의장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사양에 의해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월간 표준원가와 월간 실제원가와의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원가차이는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월마감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(M/L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정산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후 분석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2598740" y="1651137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제품원가</a:t>
            </a:r>
          </a:p>
        </p:txBody>
      </p:sp>
      <p:sp>
        <p:nvSpPr>
          <p:cNvPr id="12" name="직사각형 82"/>
          <p:cNvSpPr>
            <a:spLocks noChangeArrowheads="1"/>
          </p:cNvSpPr>
          <p:nvPr/>
        </p:nvSpPr>
        <p:spPr bwMode="auto">
          <a:xfrm>
            <a:off x="1201740" y="2537605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표준원가</a:t>
            </a:r>
          </a:p>
        </p:txBody>
      </p:sp>
      <p:sp>
        <p:nvSpPr>
          <p:cNvPr id="13" name="직사각형 82"/>
          <p:cNvSpPr>
            <a:spLocks noChangeArrowheads="1"/>
          </p:cNvSpPr>
          <p:nvPr/>
        </p:nvSpPr>
        <p:spPr bwMode="auto">
          <a:xfrm>
            <a:off x="4224340" y="2543485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실제원가</a:t>
            </a:r>
          </a:p>
        </p:txBody>
      </p:sp>
      <p:sp>
        <p:nvSpPr>
          <p:cNvPr id="14" name="직사각형 82"/>
          <p:cNvSpPr>
            <a:spLocks noChangeArrowheads="1"/>
          </p:cNvSpPr>
          <p:nvPr/>
        </p:nvSpPr>
        <p:spPr bwMode="auto">
          <a:xfrm>
            <a:off x="1206502" y="3947428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</a:t>
            </a:r>
          </a:p>
        </p:txBody>
      </p:sp>
      <p:sp>
        <p:nvSpPr>
          <p:cNvPr id="15" name="직사각형 82"/>
          <p:cNvSpPr>
            <a:spLocks noChangeArrowheads="1"/>
          </p:cNvSpPr>
          <p:nvPr/>
        </p:nvSpPr>
        <p:spPr bwMode="auto">
          <a:xfrm>
            <a:off x="311152" y="3947428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</a:t>
            </a:r>
          </a:p>
        </p:txBody>
      </p:sp>
      <p:sp>
        <p:nvSpPr>
          <p:cNvPr id="16" name="직사각형 82"/>
          <p:cNvSpPr>
            <a:spLocks noChangeArrowheads="1"/>
          </p:cNvSpPr>
          <p:nvPr/>
        </p:nvSpPr>
        <p:spPr bwMode="auto">
          <a:xfrm>
            <a:off x="4232920" y="3947428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실제원가</a:t>
            </a:r>
          </a:p>
        </p:txBody>
      </p:sp>
      <p:sp>
        <p:nvSpPr>
          <p:cNvPr id="17" name="직사각형 82"/>
          <p:cNvSpPr>
            <a:spLocks noChangeArrowheads="1"/>
          </p:cNvSpPr>
          <p:nvPr/>
        </p:nvSpPr>
        <p:spPr bwMode="auto">
          <a:xfrm>
            <a:off x="3232746" y="3947428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견적원가</a:t>
            </a:r>
          </a:p>
        </p:txBody>
      </p:sp>
      <p:cxnSp>
        <p:nvCxnSpPr>
          <p:cNvPr id="18" name="Shape 307"/>
          <p:cNvCxnSpPr>
            <a:cxnSpLocks noChangeShapeType="1"/>
            <a:stCxn id="11" idx="2"/>
            <a:endCxn id="12" idx="0"/>
          </p:cNvCxnSpPr>
          <p:nvPr/>
        </p:nvCxnSpPr>
        <p:spPr bwMode="auto">
          <a:xfrm rot="5400000">
            <a:off x="2063901" y="1618590"/>
            <a:ext cx="441029" cy="13970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9" name="Shape 307"/>
          <p:cNvCxnSpPr>
            <a:cxnSpLocks noChangeShapeType="1"/>
            <a:stCxn id="11" idx="2"/>
            <a:endCxn id="13" idx="0"/>
          </p:cNvCxnSpPr>
          <p:nvPr/>
        </p:nvCxnSpPr>
        <p:spPr bwMode="auto">
          <a:xfrm rot="16200000" flipH="1">
            <a:off x="3572260" y="1507230"/>
            <a:ext cx="446909" cy="16256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0" name="직사각형 82"/>
          <p:cNvSpPr>
            <a:spLocks noChangeArrowheads="1"/>
          </p:cNvSpPr>
          <p:nvPr/>
        </p:nvSpPr>
        <p:spPr bwMode="auto">
          <a:xfrm>
            <a:off x="2101852" y="3953308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추정원가</a:t>
            </a:r>
          </a:p>
        </p:txBody>
      </p:sp>
      <p:sp>
        <p:nvSpPr>
          <p:cNvPr id="21" name="직사각형 82"/>
          <p:cNvSpPr>
            <a:spLocks noChangeArrowheads="1"/>
          </p:cNvSpPr>
          <p:nvPr/>
        </p:nvSpPr>
        <p:spPr bwMode="auto">
          <a:xfrm>
            <a:off x="1212852" y="3501988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표준변동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2" name="직사각형 82"/>
          <p:cNvSpPr>
            <a:spLocks noChangeArrowheads="1"/>
          </p:cNvSpPr>
          <p:nvPr/>
        </p:nvSpPr>
        <p:spPr bwMode="auto">
          <a:xfrm>
            <a:off x="317502" y="3501988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사업 계획</a:t>
            </a:r>
          </a:p>
        </p:txBody>
      </p:sp>
      <p:sp>
        <p:nvSpPr>
          <p:cNvPr id="23" name="직사각형 82"/>
          <p:cNvSpPr>
            <a:spLocks noChangeArrowheads="1"/>
          </p:cNvSpPr>
          <p:nvPr/>
        </p:nvSpPr>
        <p:spPr bwMode="auto">
          <a:xfrm>
            <a:off x="4232920" y="3501988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월별 실적</a:t>
            </a:r>
          </a:p>
        </p:txBody>
      </p:sp>
      <p:sp>
        <p:nvSpPr>
          <p:cNvPr id="24" name="직사각형 82"/>
          <p:cNvSpPr>
            <a:spLocks noChangeArrowheads="1"/>
          </p:cNvSpPr>
          <p:nvPr/>
        </p:nvSpPr>
        <p:spPr bwMode="auto">
          <a:xfrm>
            <a:off x="3226396" y="3501988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LME/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동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5" name="직사각형 82"/>
          <p:cNvSpPr>
            <a:spLocks noChangeArrowheads="1"/>
          </p:cNvSpPr>
          <p:nvPr/>
        </p:nvSpPr>
        <p:spPr bwMode="auto">
          <a:xfrm>
            <a:off x="2095502" y="3506399"/>
            <a:ext cx="768350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표준변동</a:t>
            </a:r>
          </a:p>
        </p:txBody>
      </p:sp>
      <p:cxnSp>
        <p:nvCxnSpPr>
          <p:cNvPr id="26" name="Shape 307"/>
          <p:cNvCxnSpPr>
            <a:cxnSpLocks noChangeShapeType="1"/>
            <a:stCxn id="12" idx="2"/>
            <a:endCxn id="22" idx="0"/>
          </p:cNvCxnSpPr>
          <p:nvPr/>
        </p:nvCxnSpPr>
        <p:spPr bwMode="auto">
          <a:xfrm rot="5400000">
            <a:off x="884324" y="2800398"/>
            <a:ext cx="518944" cy="8842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7" name="Shape 307"/>
          <p:cNvCxnSpPr>
            <a:cxnSpLocks noChangeShapeType="1"/>
            <a:stCxn id="12" idx="2"/>
            <a:endCxn id="21" idx="0"/>
          </p:cNvCxnSpPr>
          <p:nvPr/>
        </p:nvCxnSpPr>
        <p:spPr bwMode="auto">
          <a:xfrm rot="16200000" flipH="1">
            <a:off x="1331999" y="3236961"/>
            <a:ext cx="518944" cy="11112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8" name="Shape 307"/>
          <p:cNvCxnSpPr>
            <a:cxnSpLocks noChangeShapeType="1"/>
            <a:stCxn id="13" idx="2"/>
            <a:endCxn id="23" idx="0"/>
          </p:cNvCxnSpPr>
          <p:nvPr/>
        </p:nvCxnSpPr>
        <p:spPr bwMode="auto">
          <a:xfrm rot="16200000" flipH="1">
            <a:off x="4356274" y="3241166"/>
            <a:ext cx="513063" cy="858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" name="Shape 307"/>
          <p:cNvCxnSpPr>
            <a:cxnSpLocks noChangeShapeType="1"/>
            <a:stCxn id="12" idx="2"/>
            <a:endCxn id="25" idx="0"/>
          </p:cNvCxnSpPr>
          <p:nvPr/>
        </p:nvCxnSpPr>
        <p:spPr bwMode="auto">
          <a:xfrm rot="16200000" flipH="1">
            <a:off x="1771119" y="2797841"/>
            <a:ext cx="523354" cy="893762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0" name="직사각형 82"/>
          <p:cNvSpPr>
            <a:spLocks noChangeArrowheads="1"/>
          </p:cNvSpPr>
          <p:nvPr/>
        </p:nvSpPr>
        <p:spPr bwMode="auto">
          <a:xfrm>
            <a:off x="788893" y="4686886"/>
            <a:ext cx="704604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설계변경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차이분석</a:t>
            </a:r>
          </a:p>
        </p:txBody>
      </p:sp>
      <p:cxnSp>
        <p:nvCxnSpPr>
          <p:cNvPr id="31" name="Shape 307"/>
          <p:cNvCxnSpPr>
            <a:cxnSpLocks noChangeShapeType="1"/>
            <a:stCxn id="15" idx="2"/>
            <a:endCxn id="30" idx="1"/>
          </p:cNvCxnSpPr>
          <p:nvPr/>
        </p:nvCxnSpPr>
        <p:spPr bwMode="auto">
          <a:xfrm rot="16200000" flipH="1">
            <a:off x="483741" y="4604453"/>
            <a:ext cx="516739" cy="93566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2" name="직사각형 82"/>
          <p:cNvSpPr>
            <a:spLocks noChangeArrowheads="1"/>
          </p:cNvSpPr>
          <p:nvPr/>
        </p:nvSpPr>
        <p:spPr bwMode="auto">
          <a:xfrm>
            <a:off x="4159936" y="5539225"/>
            <a:ext cx="912366" cy="445439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실제가격차이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실제수량차이</a:t>
            </a:r>
          </a:p>
        </p:txBody>
      </p:sp>
      <p:cxnSp>
        <p:nvCxnSpPr>
          <p:cNvPr id="33" name="Shape 307"/>
          <p:cNvCxnSpPr>
            <a:cxnSpLocks noChangeShapeType="1"/>
            <a:stCxn id="16" idx="2"/>
            <a:endCxn id="32" idx="0"/>
          </p:cNvCxnSpPr>
          <p:nvPr/>
        </p:nvCxnSpPr>
        <p:spPr bwMode="auto">
          <a:xfrm rot="5400000">
            <a:off x="4043428" y="4965558"/>
            <a:ext cx="1146358" cy="976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4" name="타원 142"/>
          <p:cNvSpPr>
            <a:spLocks noChangeArrowheads="1"/>
          </p:cNvSpPr>
          <p:nvPr/>
        </p:nvSpPr>
        <p:spPr bwMode="auto">
          <a:xfrm>
            <a:off x="761069" y="5974159"/>
            <a:ext cx="768350" cy="586569"/>
          </a:xfrm>
          <a:prstGeom prst="ellips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레포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트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5" name="Shape 307"/>
          <p:cNvCxnSpPr>
            <a:cxnSpLocks noChangeShapeType="1"/>
            <a:stCxn id="32" idx="2"/>
            <a:endCxn id="34" idx="6"/>
          </p:cNvCxnSpPr>
          <p:nvPr/>
        </p:nvCxnSpPr>
        <p:spPr bwMode="auto">
          <a:xfrm rot="5400000">
            <a:off x="2931379" y="4582704"/>
            <a:ext cx="282780" cy="308670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6" name="직사각형 180"/>
          <p:cNvSpPr>
            <a:spLocks noChangeArrowheads="1"/>
          </p:cNvSpPr>
          <p:nvPr/>
        </p:nvSpPr>
        <p:spPr bwMode="auto">
          <a:xfrm>
            <a:off x="328615" y="3322636"/>
            <a:ext cx="280987" cy="180822"/>
          </a:xfrm>
          <a:prstGeom prst="rect">
            <a:avLst/>
          </a:prstGeom>
          <a:solidFill>
            <a:srgbClr val="6666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FFFFFF"/>
                </a:solidFill>
                <a:latin typeface="+mn-ea"/>
                <a:ea typeface="+mn-ea"/>
              </a:rPr>
              <a:t>1</a:t>
            </a:r>
            <a:endParaRPr lang="ko-KR" altLang="en-US" sz="120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7" name="직사각형 181"/>
          <p:cNvSpPr>
            <a:spLocks noChangeArrowheads="1"/>
          </p:cNvSpPr>
          <p:nvPr/>
        </p:nvSpPr>
        <p:spPr bwMode="auto">
          <a:xfrm>
            <a:off x="1200152" y="3316756"/>
            <a:ext cx="280988" cy="180822"/>
          </a:xfrm>
          <a:prstGeom prst="rect">
            <a:avLst/>
          </a:prstGeom>
          <a:solidFill>
            <a:srgbClr val="6666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FFFFFF"/>
                </a:solidFill>
                <a:latin typeface="+mn-ea"/>
                <a:ea typeface="+mn-ea"/>
              </a:rPr>
              <a:t>2</a:t>
            </a:r>
            <a:endParaRPr lang="ko-KR" altLang="en-US" sz="120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8" name="직사각형 182"/>
          <p:cNvSpPr>
            <a:spLocks noChangeArrowheads="1"/>
          </p:cNvSpPr>
          <p:nvPr/>
        </p:nvSpPr>
        <p:spPr bwMode="auto">
          <a:xfrm>
            <a:off x="2090740" y="3316756"/>
            <a:ext cx="280987" cy="180822"/>
          </a:xfrm>
          <a:prstGeom prst="rect">
            <a:avLst/>
          </a:prstGeom>
          <a:solidFill>
            <a:srgbClr val="6666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FFFFFF"/>
                </a:solidFill>
                <a:latin typeface="+mn-ea"/>
                <a:ea typeface="+mn-ea"/>
              </a:rPr>
              <a:t>3</a:t>
            </a:r>
            <a:endParaRPr lang="ko-KR" altLang="en-US" sz="120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39" name="직사각형 184"/>
          <p:cNvSpPr>
            <a:spLocks noChangeArrowheads="1"/>
          </p:cNvSpPr>
          <p:nvPr/>
        </p:nvSpPr>
        <p:spPr bwMode="auto">
          <a:xfrm>
            <a:off x="3224808" y="3316756"/>
            <a:ext cx="280988" cy="180822"/>
          </a:xfrm>
          <a:prstGeom prst="rect">
            <a:avLst/>
          </a:prstGeom>
          <a:solidFill>
            <a:srgbClr val="6666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FFFFFF"/>
                </a:solidFill>
                <a:latin typeface="+mn-ea"/>
                <a:ea typeface="+mn-ea"/>
              </a:rPr>
              <a:t>4</a:t>
            </a:r>
            <a:endParaRPr lang="ko-KR" altLang="en-US" sz="1200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40" name="직사각형 185"/>
          <p:cNvSpPr>
            <a:spLocks noChangeArrowheads="1"/>
          </p:cNvSpPr>
          <p:nvPr/>
        </p:nvSpPr>
        <p:spPr bwMode="auto">
          <a:xfrm>
            <a:off x="4237682" y="3322636"/>
            <a:ext cx="280988" cy="180822"/>
          </a:xfrm>
          <a:prstGeom prst="rect">
            <a:avLst/>
          </a:prstGeom>
          <a:solidFill>
            <a:srgbClr val="666699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FFFFFF"/>
                </a:solidFill>
                <a:latin typeface="+mn-ea"/>
                <a:ea typeface="+mn-ea"/>
              </a:rPr>
              <a:t>5</a:t>
            </a:r>
            <a:endParaRPr lang="ko-KR" altLang="en-US" sz="1200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cxnSp>
        <p:nvCxnSpPr>
          <p:cNvPr id="41" name="Shape 307"/>
          <p:cNvCxnSpPr>
            <a:cxnSpLocks noChangeShapeType="1"/>
            <a:stCxn id="14" idx="2"/>
            <a:endCxn id="30" idx="3"/>
          </p:cNvCxnSpPr>
          <p:nvPr/>
        </p:nvCxnSpPr>
        <p:spPr bwMode="auto">
          <a:xfrm rot="5400000">
            <a:off x="1283718" y="4602646"/>
            <a:ext cx="516739" cy="97180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2" name="Shape 307"/>
          <p:cNvCxnSpPr>
            <a:cxnSpLocks noChangeShapeType="1"/>
            <a:stCxn id="45" idx="2"/>
            <a:endCxn id="24" idx="0"/>
          </p:cNvCxnSpPr>
          <p:nvPr/>
        </p:nvCxnSpPr>
        <p:spPr bwMode="auto">
          <a:xfrm rot="16200000" flipH="1">
            <a:off x="3106624" y="2998041"/>
            <a:ext cx="518944" cy="48895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3" name="직사각형 82"/>
          <p:cNvSpPr>
            <a:spLocks noChangeArrowheads="1"/>
          </p:cNvSpPr>
          <p:nvPr/>
        </p:nvSpPr>
        <p:spPr bwMode="auto">
          <a:xfrm>
            <a:off x="1712640" y="5179184"/>
            <a:ext cx="704604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사전단가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차이분석</a:t>
            </a:r>
          </a:p>
        </p:txBody>
      </p:sp>
      <p:cxnSp>
        <p:nvCxnSpPr>
          <p:cNvPr id="44" name="Shape 307"/>
          <p:cNvCxnSpPr>
            <a:cxnSpLocks noChangeShapeType="1"/>
            <a:stCxn id="20" idx="2"/>
            <a:endCxn id="43" idx="3"/>
          </p:cNvCxnSpPr>
          <p:nvPr/>
        </p:nvCxnSpPr>
        <p:spPr bwMode="auto">
          <a:xfrm rot="5400000">
            <a:off x="1950058" y="4865934"/>
            <a:ext cx="1003157" cy="68783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5" name="직사각형 82"/>
          <p:cNvSpPr>
            <a:spLocks noChangeArrowheads="1"/>
          </p:cNvSpPr>
          <p:nvPr/>
        </p:nvSpPr>
        <p:spPr bwMode="auto">
          <a:xfrm>
            <a:off x="2737446" y="2537604"/>
            <a:ext cx="768350" cy="44544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적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</a:t>
            </a:r>
          </a:p>
        </p:txBody>
      </p:sp>
      <p:cxnSp>
        <p:nvCxnSpPr>
          <p:cNvPr id="46" name="Shape 307"/>
          <p:cNvCxnSpPr>
            <a:cxnSpLocks noChangeShapeType="1"/>
            <a:stCxn id="11" idx="2"/>
            <a:endCxn id="45" idx="0"/>
          </p:cNvCxnSpPr>
          <p:nvPr/>
        </p:nvCxnSpPr>
        <p:spPr bwMode="auto">
          <a:xfrm rot="16200000" flipH="1">
            <a:off x="2831754" y="2247737"/>
            <a:ext cx="441028" cy="138706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7" name="Shape 307"/>
          <p:cNvCxnSpPr>
            <a:cxnSpLocks noChangeShapeType="1"/>
            <a:stCxn id="14" idx="2"/>
            <a:endCxn id="32" idx="1"/>
          </p:cNvCxnSpPr>
          <p:nvPr/>
        </p:nvCxnSpPr>
        <p:spPr bwMode="auto">
          <a:xfrm rot="16200000" flipH="1">
            <a:off x="2190767" y="3792776"/>
            <a:ext cx="1369078" cy="2569259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8" name="Shape 307"/>
          <p:cNvCxnSpPr>
            <a:cxnSpLocks noChangeShapeType="1"/>
            <a:stCxn id="30" idx="2"/>
            <a:endCxn id="34" idx="0"/>
          </p:cNvCxnSpPr>
          <p:nvPr/>
        </p:nvCxnSpPr>
        <p:spPr bwMode="auto">
          <a:xfrm rot="16200000" flipH="1">
            <a:off x="722303" y="5551217"/>
            <a:ext cx="841833" cy="4049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9" name="Shape 307"/>
          <p:cNvCxnSpPr>
            <a:cxnSpLocks noChangeShapeType="1"/>
            <a:stCxn id="43" idx="2"/>
            <a:endCxn id="34" idx="6"/>
          </p:cNvCxnSpPr>
          <p:nvPr/>
        </p:nvCxnSpPr>
        <p:spPr bwMode="auto">
          <a:xfrm rot="5400000">
            <a:off x="1475771" y="5678273"/>
            <a:ext cx="642820" cy="535523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" name="Shape 307"/>
          <p:cNvCxnSpPr>
            <a:cxnSpLocks noChangeShapeType="1"/>
            <a:stCxn id="14" idx="2"/>
            <a:endCxn id="43" idx="1"/>
          </p:cNvCxnSpPr>
          <p:nvPr/>
        </p:nvCxnSpPr>
        <p:spPr bwMode="auto">
          <a:xfrm rot="16200000" flipH="1">
            <a:off x="1147140" y="4836403"/>
            <a:ext cx="1009037" cy="121963"/>
          </a:xfrm>
          <a:prstGeom prst="bentConnector2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00868" y="349593"/>
            <a:ext cx="4517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표준원가와 실제원가의  구성 내용</a:t>
            </a:r>
            <a:endParaRPr lang="ko-KR" altLang="en-US" dirty="0"/>
          </a:p>
        </p:txBody>
      </p:sp>
      <p:cxnSp>
        <p:nvCxnSpPr>
          <p:cNvPr id="27" name="직선 연결선 37"/>
          <p:cNvCxnSpPr>
            <a:cxnSpLocks noChangeShapeType="1"/>
          </p:cNvCxnSpPr>
          <p:nvPr/>
        </p:nvCxnSpPr>
        <p:spPr bwMode="auto">
          <a:xfrm>
            <a:off x="487363" y="1614193"/>
            <a:ext cx="139065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직사각형 27"/>
          <p:cNvSpPr/>
          <p:nvPr/>
        </p:nvSpPr>
        <p:spPr bwMode="auto">
          <a:xfrm>
            <a:off x="258763" y="1661818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9" name="TextBox 45"/>
          <p:cNvSpPr txBox="1">
            <a:spLocks noChangeArrowheads="1"/>
          </p:cNvSpPr>
          <p:nvPr/>
        </p:nvSpPr>
        <p:spPr bwMode="auto">
          <a:xfrm>
            <a:off x="450850" y="1260181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30" name="TextBox 51"/>
          <p:cNvSpPr txBox="1">
            <a:spLocks noChangeArrowheads="1"/>
          </p:cNvSpPr>
          <p:nvPr/>
        </p:nvSpPr>
        <p:spPr bwMode="auto">
          <a:xfrm>
            <a:off x="3187700" y="1290343"/>
            <a:ext cx="1476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구성  내용</a:t>
            </a:r>
          </a:p>
        </p:txBody>
      </p:sp>
      <p:sp>
        <p:nvSpPr>
          <p:cNvPr id="31" name="TextBox 52"/>
          <p:cNvSpPr txBox="1">
            <a:spLocks noChangeArrowheads="1"/>
          </p:cNvSpPr>
          <p:nvPr/>
        </p:nvSpPr>
        <p:spPr bwMode="auto">
          <a:xfrm>
            <a:off x="7046915" y="130781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관리  목적</a:t>
            </a:r>
          </a:p>
        </p:txBody>
      </p:sp>
      <p:sp>
        <p:nvSpPr>
          <p:cNvPr id="32" name="직사각형 82"/>
          <p:cNvSpPr>
            <a:spLocks noChangeArrowheads="1"/>
          </p:cNvSpPr>
          <p:nvPr/>
        </p:nvSpPr>
        <p:spPr bwMode="auto">
          <a:xfrm>
            <a:off x="2341564" y="1849142"/>
            <a:ext cx="3547539" cy="219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회 수립하는 사업계획에 의거 원가 추정함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표준원가는 대표의장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 기준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류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사업계획시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추정한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LME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환율에 의한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가격 예상단가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류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이외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Info. Record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상 계약단가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or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이동평균단가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계산은 년간 평균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계획임율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3" name="직사각형 82"/>
          <p:cNvSpPr>
            <a:spLocks noChangeArrowheads="1"/>
          </p:cNvSpPr>
          <p:nvPr/>
        </p:nvSpPr>
        <p:spPr bwMode="auto">
          <a:xfrm>
            <a:off x="5956302" y="1818984"/>
            <a:ext cx="3589338" cy="2224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 기준 원가 대비 실제원가와의 차이분석을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하는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경우에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손익분석의 기준이 되는 원가로서의 역할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관리대상 제품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반제품 자재마스터의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원가로 업데이트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4" name="직사각형 82"/>
          <p:cNvSpPr>
            <a:spLocks noChangeArrowheads="1"/>
          </p:cNvSpPr>
          <p:nvPr/>
        </p:nvSpPr>
        <p:spPr bwMode="auto">
          <a:xfrm>
            <a:off x="2341565" y="4242324"/>
            <a:ext cx="3205162" cy="218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신제품개발 및 생산기준정보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자재단가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변경분에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대한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원가추정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 변경이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안된 자재는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표준원가와 동일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 재료비는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표준원가계산시 재료비 단가와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연간 표준원가계산시 가공비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단가와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5" name="직사각형 82"/>
          <p:cNvSpPr>
            <a:spLocks noChangeArrowheads="1"/>
          </p:cNvSpPr>
          <p:nvPr/>
        </p:nvSpPr>
        <p:spPr bwMode="auto">
          <a:xfrm>
            <a:off x="5969000" y="4248674"/>
            <a:ext cx="3711575" cy="217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 기준에서 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변경효과 감안된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실제원가와의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차이분석을 하는 경우에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영업의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판매오더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생성시 손익추정의 기준이 되는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원가로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표준원가 관리대상 제품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반제품 자재마스터의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원가로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업데이트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26"/>
          <p:cNvGrpSpPr>
            <a:grpSpLocks/>
          </p:cNvGrpSpPr>
          <p:nvPr/>
        </p:nvGrpSpPr>
        <p:grpSpPr bwMode="auto">
          <a:xfrm>
            <a:off x="566738" y="1915818"/>
            <a:ext cx="1281112" cy="636588"/>
            <a:chOff x="609600" y="1620041"/>
            <a:chExt cx="1280160" cy="635479"/>
          </a:xfrm>
        </p:grpSpPr>
        <p:sp>
          <p:nvSpPr>
            <p:cNvPr id="37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연간 표준원가</a:t>
              </a:r>
            </a:p>
          </p:txBody>
        </p:sp>
        <p:sp>
          <p:nvSpPr>
            <p:cNvPr id="38" name="직사각형 25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1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66738" y="4229624"/>
            <a:ext cx="1281112" cy="635000"/>
            <a:chOff x="609600" y="1620041"/>
            <a:chExt cx="1280160" cy="635479"/>
          </a:xfrm>
        </p:grpSpPr>
        <p:sp>
          <p:nvSpPr>
            <p:cNvPr id="40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월간 표준원가 </a:t>
              </a:r>
            </a:p>
          </p:txBody>
        </p:sp>
        <p:sp>
          <p:nvSpPr>
            <p:cNvPr id="41" name="직사각형 29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2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cxnSp>
        <p:nvCxnSpPr>
          <p:cNvPr id="42" name="직선 연결선 38"/>
          <p:cNvCxnSpPr>
            <a:cxnSpLocks noChangeShapeType="1"/>
          </p:cNvCxnSpPr>
          <p:nvPr/>
        </p:nvCxnSpPr>
        <p:spPr bwMode="auto">
          <a:xfrm>
            <a:off x="2425702" y="1576093"/>
            <a:ext cx="32797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3" name="직선 연결선 39"/>
          <p:cNvCxnSpPr>
            <a:cxnSpLocks noChangeShapeType="1"/>
          </p:cNvCxnSpPr>
          <p:nvPr/>
        </p:nvCxnSpPr>
        <p:spPr bwMode="auto">
          <a:xfrm>
            <a:off x="6162677" y="1571335"/>
            <a:ext cx="32797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4" name="직선 연결선 68"/>
          <p:cNvCxnSpPr>
            <a:cxnSpLocks noChangeShapeType="1"/>
          </p:cNvCxnSpPr>
          <p:nvPr/>
        </p:nvCxnSpPr>
        <p:spPr bwMode="auto">
          <a:xfrm flipV="1">
            <a:off x="2339975" y="4116329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cxnSp>
        <p:nvCxnSpPr>
          <p:cNvPr id="7" name="직선 연결선 37"/>
          <p:cNvCxnSpPr>
            <a:cxnSpLocks noChangeShapeType="1"/>
          </p:cNvCxnSpPr>
          <p:nvPr/>
        </p:nvCxnSpPr>
        <p:spPr bwMode="auto">
          <a:xfrm>
            <a:off x="388507" y="1482385"/>
            <a:ext cx="139065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9" name="TextBox 45"/>
          <p:cNvSpPr txBox="1">
            <a:spLocks noChangeArrowheads="1"/>
          </p:cNvSpPr>
          <p:nvPr/>
        </p:nvSpPr>
        <p:spPr bwMode="auto">
          <a:xfrm>
            <a:off x="351994" y="1186039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6948059" y="1233668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관리  목적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2242709" y="2720528"/>
            <a:ext cx="3327400" cy="1885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LME/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환율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감안하여 원가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개별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제품 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item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혹은 제품 구간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(from/to)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대상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으로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견적원가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외 재료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견적일 현재 순간이동평균단가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최근월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실적임율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2" name="직사각형 82"/>
          <p:cNvSpPr>
            <a:spLocks noChangeArrowheads="1"/>
          </p:cNvSpPr>
          <p:nvPr/>
        </p:nvSpPr>
        <p:spPr bwMode="auto">
          <a:xfrm>
            <a:off x="5857446" y="2690366"/>
            <a:ext cx="3589338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영업의 수주 견적을 위한 원가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견적원가는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매월 고정적으로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관리하지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않고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필요시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simulation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목적 운용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26"/>
          <p:cNvGrpSpPr>
            <a:grpSpLocks/>
          </p:cNvGrpSpPr>
          <p:nvPr/>
        </p:nvGrpSpPr>
        <p:grpSpPr bwMode="auto">
          <a:xfrm>
            <a:off x="467882" y="2787199"/>
            <a:ext cx="1281112" cy="636588"/>
            <a:chOff x="609600" y="1620041"/>
            <a:chExt cx="1280160" cy="635479"/>
          </a:xfrm>
        </p:grpSpPr>
        <p:sp>
          <p:nvSpPr>
            <p:cNvPr id="14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견적원가</a:t>
              </a:r>
            </a:p>
          </p:txBody>
        </p:sp>
        <p:sp>
          <p:nvSpPr>
            <p:cNvPr id="15" name="직사각형 25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4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cxnSp>
        <p:nvCxnSpPr>
          <p:cNvPr id="16" name="직선 연결선 38"/>
          <p:cNvCxnSpPr>
            <a:cxnSpLocks noChangeShapeType="1"/>
          </p:cNvCxnSpPr>
          <p:nvPr/>
        </p:nvCxnSpPr>
        <p:spPr bwMode="auto">
          <a:xfrm>
            <a:off x="2326846" y="1485475"/>
            <a:ext cx="32797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7" name="직선 연결선 39"/>
          <p:cNvCxnSpPr>
            <a:cxnSpLocks noChangeShapeType="1"/>
          </p:cNvCxnSpPr>
          <p:nvPr/>
        </p:nvCxnSpPr>
        <p:spPr bwMode="auto">
          <a:xfrm>
            <a:off x="6063821" y="1480717"/>
            <a:ext cx="32797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8" name="직선 연결선 68"/>
          <p:cNvCxnSpPr>
            <a:cxnSpLocks noChangeShapeType="1"/>
          </p:cNvCxnSpPr>
          <p:nvPr/>
        </p:nvCxnSpPr>
        <p:spPr bwMode="auto">
          <a:xfrm flipV="1">
            <a:off x="2241119" y="4634954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9" name="TextBox 51"/>
          <p:cNvSpPr txBox="1">
            <a:spLocks noChangeArrowheads="1"/>
          </p:cNvSpPr>
          <p:nvPr/>
        </p:nvSpPr>
        <p:spPr bwMode="auto">
          <a:xfrm>
            <a:off x="3088844" y="1216201"/>
            <a:ext cx="14763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구성  내용</a:t>
            </a:r>
          </a:p>
        </p:txBody>
      </p:sp>
      <p:cxnSp>
        <p:nvCxnSpPr>
          <p:cNvPr id="20" name="직선 연결선 68"/>
          <p:cNvCxnSpPr>
            <a:cxnSpLocks noChangeShapeType="1"/>
          </p:cNvCxnSpPr>
          <p:nvPr/>
        </p:nvCxnSpPr>
        <p:spPr bwMode="auto">
          <a:xfrm flipV="1">
            <a:off x="2247469" y="2679990"/>
            <a:ext cx="728503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1" name="직사각형 82"/>
          <p:cNvSpPr>
            <a:spLocks noChangeArrowheads="1"/>
          </p:cNvSpPr>
          <p:nvPr/>
        </p:nvSpPr>
        <p:spPr bwMode="auto">
          <a:xfrm>
            <a:off x="2261759" y="1548739"/>
            <a:ext cx="3205162" cy="117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최근 실적단가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를 반영하여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 추정함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재료비는 추정일 현재 순간이동평균단가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최근월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실적임율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</a:p>
        </p:txBody>
      </p:sp>
      <p:sp>
        <p:nvSpPr>
          <p:cNvPr id="22" name="직사각형 82"/>
          <p:cNvSpPr>
            <a:spLocks noChangeArrowheads="1"/>
          </p:cNvSpPr>
          <p:nvPr/>
        </p:nvSpPr>
        <p:spPr bwMode="auto">
          <a:xfrm>
            <a:off x="5889194" y="1552807"/>
            <a:ext cx="3709988" cy="117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월간 표준원가 기준 대비 원가구성단가를 현실화하여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계산된 추정원가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비교시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월별 실제원가계산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마감전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손익추정용 원가로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3" name="그룹 48"/>
          <p:cNvGrpSpPr>
            <a:grpSpLocks/>
          </p:cNvGrpSpPr>
          <p:nvPr/>
        </p:nvGrpSpPr>
        <p:grpSpPr bwMode="auto">
          <a:xfrm>
            <a:off x="467882" y="1533761"/>
            <a:ext cx="1281112" cy="636587"/>
            <a:chOff x="609600" y="1620041"/>
            <a:chExt cx="1280160" cy="635479"/>
          </a:xfrm>
        </p:grpSpPr>
        <p:sp>
          <p:nvSpPr>
            <p:cNvPr id="24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월간 추정원가</a:t>
              </a:r>
            </a:p>
          </p:txBody>
        </p:sp>
        <p:sp>
          <p:nvSpPr>
            <p:cNvPr id="25" name="직사각형 50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3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7" name="직사각형 82"/>
          <p:cNvSpPr>
            <a:spLocks noChangeArrowheads="1"/>
          </p:cNvSpPr>
          <p:nvPr/>
        </p:nvSpPr>
        <p:spPr bwMode="auto">
          <a:xfrm>
            <a:off x="2341564" y="4727114"/>
            <a:ext cx="3614737" cy="1901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생산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오더에 실제 투입되어진 원가기준으로 계산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실제원가는 선택의장사양 기준임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자재원장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(M/L)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정산을 통해 하위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원가차이를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상위레벨로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롤업하여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실제원가 계산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순간이동평균단가에 의한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실투입재료비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가공비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결산월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실제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적용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 등 배부 후 원가</a:t>
            </a:r>
          </a:p>
        </p:txBody>
      </p:sp>
      <p:sp>
        <p:nvSpPr>
          <p:cNvPr id="28" name="직사각형 82"/>
          <p:cNvSpPr>
            <a:spLocks noChangeArrowheads="1"/>
          </p:cNvSpPr>
          <p:nvPr/>
        </p:nvSpPr>
        <p:spPr bwMode="auto">
          <a:xfrm>
            <a:off x="5969000" y="4716988"/>
            <a:ext cx="371157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월마감후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확정 손익분석을 위한 실제원가로 사용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월말 재고자산 평가의 적정성 확보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재료비 가격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 차이 분석에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 대비 가공비 가격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 차이 분석에 활용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4" name="그룹 27"/>
          <p:cNvGrpSpPr>
            <a:grpSpLocks/>
          </p:cNvGrpSpPr>
          <p:nvPr/>
        </p:nvGrpSpPr>
        <p:grpSpPr bwMode="auto">
          <a:xfrm>
            <a:off x="566738" y="4854460"/>
            <a:ext cx="1281112" cy="635000"/>
            <a:chOff x="609600" y="1620041"/>
            <a:chExt cx="1280160" cy="635479"/>
          </a:xfrm>
        </p:grpSpPr>
        <p:sp>
          <p:nvSpPr>
            <p:cNvPr id="30" name="직사각형 82"/>
            <p:cNvSpPr>
              <a:spLocks noChangeArrowheads="1"/>
            </p:cNvSpPr>
            <p:nvPr/>
          </p:nvSpPr>
          <p:spPr bwMode="auto">
            <a:xfrm>
              <a:off x="622618" y="1620041"/>
              <a:ext cx="1267142" cy="635479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</a:t>
              </a:r>
            </a:p>
          </p:txBody>
        </p:sp>
        <p:sp>
          <p:nvSpPr>
            <p:cNvPr id="31" name="직사각형 29"/>
            <p:cNvSpPr>
              <a:spLocks noChangeArrowheads="1"/>
            </p:cNvSpPr>
            <p:nvPr/>
          </p:nvSpPr>
          <p:spPr bwMode="auto">
            <a:xfrm>
              <a:off x="609600" y="1621536"/>
              <a:ext cx="280416" cy="195072"/>
            </a:xfrm>
            <a:prstGeom prst="rect">
              <a:avLst/>
            </a:prstGeom>
            <a:solidFill>
              <a:srgbClr val="666699"/>
            </a:solidFill>
            <a:ln w="9525" algn="ctr">
              <a:solidFill>
                <a:srgbClr val="CCECFF"/>
              </a:solidFill>
              <a:round/>
              <a:headEnd/>
              <a:tailEnd/>
            </a:ln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b="1" smtClean="0">
                  <a:solidFill>
                    <a:srgbClr val="FFFFFF"/>
                  </a:solidFill>
                  <a:latin typeface="+mn-ea"/>
                  <a:ea typeface="+mn-ea"/>
                </a:rPr>
                <a:t>5</a:t>
              </a:r>
              <a:endParaRPr lang="ko-KR" altLang="en-US" sz="1200" b="1" smtClean="0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1400868" y="349593"/>
            <a:ext cx="4517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표준원가와 실제원가의  구성 내용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1258" y="349593"/>
            <a:ext cx="4204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표준원가와 실제원가의 차이 분석 체계</a:t>
            </a:r>
            <a:endParaRPr lang="ko-KR" altLang="en-US" dirty="0"/>
          </a:p>
        </p:txBody>
      </p:sp>
      <p:sp>
        <p:nvSpPr>
          <p:cNvPr id="27" name="TextBox 45"/>
          <p:cNvSpPr txBox="1">
            <a:spLocks noChangeArrowheads="1"/>
          </p:cNvSpPr>
          <p:nvPr/>
        </p:nvSpPr>
        <p:spPr bwMode="auto">
          <a:xfrm>
            <a:off x="377825" y="1296308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28" name="TextBox 52"/>
          <p:cNvSpPr txBox="1">
            <a:spLocks noChangeArrowheads="1"/>
          </p:cNvSpPr>
          <p:nvPr/>
        </p:nvSpPr>
        <p:spPr bwMode="auto">
          <a:xfrm>
            <a:off x="3973513" y="1296312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내용</a:t>
            </a:r>
          </a:p>
        </p:txBody>
      </p:sp>
      <p:sp>
        <p:nvSpPr>
          <p:cNvPr id="29" name="직사각형 82"/>
          <p:cNvSpPr>
            <a:spLocks noChangeArrowheads="1"/>
          </p:cNvSpPr>
          <p:nvPr/>
        </p:nvSpPr>
        <p:spPr bwMode="auto">
          <a:xfrm>
            <a:off x="3346450" y="1791608"/>
            <a:ext cx="2921000" cy="261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기준 연간 표준원가와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생산기준정보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(BOM, Routing)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변동분을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 감안한 월간 표준원가의 차이를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수립 시점 이후의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BOM,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Routing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변경효과를 고려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표준원가와 월간 표준원가 모두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동일한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Plan Price(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임율을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적용함으로 가격차이는 발생하지 않음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(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연재료외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자재단가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변경분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예외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0" name="직선 연결선 37"/>
          <p:cNvCxnSpPr>
            <a:cxnSpLocks noChangeShapeType="1"/>
          </p:cNvCxnSpPr>
          <p:nvPr/>
        </p:nvCxnSpPr>
        <p:spPr bwMode="auto">
          <a:xfrm>
            <a:off x="1806577" y="1648737"/>
            <a:ext cx="13906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1" name="TextBox 45"/>
          <p:cNvSpPr txBox="1">
            <a:spLocks noChangeArrowheads="1"/>
          </p:cNvSpPr>
          <p:nvPr/>
        </p:nvSpPr>
        <p:spPr bwMode="auto">
          <a:xfrm>
            <a:off x="1882775" y="1296308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cxnSp>
        <p:nvCxnSpPr>
          <p:cNvPr id="32" name="직선 연결선 40"/>
          <p:cNvCxnSpPr>
            <a:cxnSpLocks noChangeShapeType="1"/>
          </p:cNvCxnSpPr>
          <p:nvPr/>
        </p:nvCxnSpPr>
        <p:spPr bwMode="auto">
          <a:xfrm>
            <a:off x="3357563" y="1648737"/>
            <a:ext cx="29019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3" name="TextBox 52"/>
          <p:cNvSpPr txBox="1">
            <a:spLocks noChangeArrowheads="1"/>
          </p:cNvSpPr>
          <p:nvPr/>
        </p:nvSpPr>
        <p:spPr bwMode="auto">
          <a:xfrm>
            <a:off x="7186613" y="1296312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분석  목적</a:t>
            </a:r>
          </a:p>
        </p:txBody>
      </p:sp>
      <p:cxnSp>
        <p:nvCxnSpPr>
          <p:cNvPr id="34" name="직선 연결선 48"/>
          <p:cNvCxnSpPr>
            <a:cxnSpLocks noChangeShapeType="1"/>
          </p:cNvCxnSpPr>
          <p:nvPr/>
        </p:nvCxnSpPr>
        <p:spPr bwMode="auto">
          <a:xfrm>
            <a:off x="6492875" y="1637620"/>
            <a:ext cx="290036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5" name="직사각형 82"/>
          <p:cNvSpPr>
            <a:spLocks noChangeArrowheads="1"/>
          </p:cNvSpPr>
          <p:nvPr/>
        </p:nvSpPr>
        <p:spPr bwMode="auto">
          <a:xfrm>
            <a:off x="6340477" y="1772558"/>
            <a:ext cx="2919413" cy="2634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기준 대비 생산기준정보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변동에 따른 원가차이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대비 재료비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수량차이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>
              <a:spcBef>
                <a:spcPct val="50000"/>
              </a:spcBef>
              <a:buFont typeface="Arial" pitchFamily="34" charset="0"/>
              <a:buChar char="•"/>
            </a:pPr>
            <a:r>
              <a:rPr lang="ko-KR" altLang="en-US" sz="1200" dirty="0" smtClean="0">
                <a:latin typeface="+mn-ea"/>
                <a:ea typeface="+mn-ea"/>
              </a:rPr>
              <a:t>월간 </a:t>
            </a:r>
            <a:r>
              <a:rPr lang="ko-KR" altLang="en-US" sz="1200" dirty="0">
                <a:latin typeface="+mn-ea"/>
                <a:ea typeface="+mn-ea"/>
              </a:rPr>
              <a:t>표준원가의 </a:t>
            </a:r>
            <a:r>
              <a:rPr lang="ko-KR" altLang="en-US" sz="1200" dirty="0" smtClean="0">
                <a:latin typeface="+mn-ea"/>
                <a:ea typeface="+mn-ea"/>
              </a:rPr>
              <a:t>자재마스터 반영</a:t>
            </a:r>
            <a:endParaRPr lang="en-US" altLang="ko-KR" sz="12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dirty="0" smtClean="0">
                <a:latin typeface="+mn-ea"/>
                <a:ea typeface="+mn-ea"/>
              </a:rPr>
              <a:t>   (</a:t>
            </a:r>
            <a:r>
              <a:rPr lang="en-US" altLang="ko-KR" sz="1200" dirty="0">
                <a:latin typeface="+mn-ea"/>
                <a:ea typeface="+mn-ea"/>
              </a:rPr>
              <a:t>Mark &amp; </a:t>
            </a:r>
            <a:r>
              <a:rPr lang="en-US" altLang="ko-KR" sz="1200" dirty="0" smtClean="0">
                <a:latin typeface="+mn-ea"/>
                <a:ea typeface="+mn-ea"/>
              </a:rPr>
              <a:t>Release) </a:t>
            </a:r>
            <a:r>
              <a:rPr lang="ko-KR" altLang="en-US" sz="1200" dirty="0" smtClean="0">
                <a:latin typeface="+mn-ea"/>
                <a:ea typeface="+mn-ea"/>
              </a:rPr>
              <a:t>전 적정성 </a:t>
            </a:r>
            <a:r>
              <a:rPr lang="ko-KR" altLang="en-US" sz="1200" dirty="0">
                <a:latin typeface="+mn-ea"/>
                <a:ea typeface="+mn-ea"/>
              </a:rPr>
              <a:t>검증용으로 </a:t>
            </a:r>
            <a:endParaRPr lang="en-US" altLang="ko-KR" sz="1200" dirty="0" smtClean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latin typeface="+mn-ea"/>
                <a:ea typeface="+mn-ea"/>
              </a:rPr>
              <a:t>연간 </a:t>
            </a:r>
            <a:r>
              <a:rPr lang="ko-KR" altLang="en-US" sz="1200" dirty="0">
                <a:latin typeface="+mn-ea"/>
                <a:ea typeface="+mn-ea"/>
              </a:rPr>
              <a:t>표준원가와 비교 분석</a:t>
            </a:r>
            <a:endParaRPr lang="en-US" sz="1200" dirty="0">
              <a:latin typeface="+mn-ea"/>
              <a:ea typeface="+mn-ea"/>
            </a:endParaRPr>
          </a:p>
          <a:p>
            <a:pPr marL="171450" indent="-171450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6" name="직선 연결선 67"/>
          <p:cNvCxnSpPr>
            <a:cxnSpLocks noChangeShapeType="1"/>
          </p:cNvCxnSpPr>
          <p:nvPr/>
        </p:nvCxnSpPr>
        <p:spPr bwMode="auto">
          <a:xfrm flipV="1">
            <a:off x="3425825" y="4478600"/>
            <a:ext cx="6096000" cy="11112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7" name="직사각형 82"/>
          <p:cNvSpPr>
            <a:spLocks noChangeArrowheads="1"/>
          </p:cNvSpPr>
          <p:nvPr/>
        </p:nvSpPr>
        <p:spPr bwMode="auto">
          <a:xfrm>
            <a:off x="3316288" y="4760237"/>
            <a:ext cx="2919412" cy="151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표준원가와 추정원가의 비교는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동일한 기간에 대하여 분석을 수행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 수립 시점 이후의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단가 변동효과를 고려</a:t>
            </a:r>
          </a:p>
        </p:txBody>
      </p:sp>
      <p:sp>
        <p:nvSpPr>
          <p:cNvPr id="38" name="직사각형 82"/>
          <p:cNvSpPr>
            <a:spLocks noChangeArrowheads="1"/>
          </p:cNvSpPr>
          <p:nvPr/>
        </p:nvSpPr>
        <p:spPr bwMode="auto">
          <a:xfrm>
            <a:off x="6346825" y="4741182"/>
            <a:ext cx="3297238" cy="153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연간 사업계획 기준 대비 재료비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단가차이 사전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사업계획상 당월 계획손익 대비 당월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결산전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추정손익의 변동성 사전 체크 용도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9" name="직선 연결선 37"/>
          <p:cNvCxnSpPr>
            <a:cxnSpLocks noChangeShapeType="1"/>
          </p:cNvCxnSpPr>
          <p:nvPr/>
        </p:nvCxnSpPr>
        <p:spPr bwMode="auto">
          <a:xfrm flipV="1">
            <a:off x="487363" y="1645562"/>
            <a:ext cx="1122362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0" name="직사각형 39"/>
          <p:cNvSpPr/>
          <p:nvPr/>
        </p:nvSpPr>
        <p:spPr bwMode="auto">
          <a:xfrm>
            <a:off x="258763" y="1694770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grpSp>
        <p:nvGrpSpPr>
          <p:cNvPr id="2" name="그룹 50"/>
          <p:cNvGrpSpPr>
            <a:grpSpLocks/>
          </p:cNvGrpSpPr>
          <p:nvPr/>
        </p:nvGrpSpPr>
        <p:grpSpPr bwMode="auto">
          <a:xfrm>
            <a:off x="377825" y="1875745"/>
            <a:ext cx="2693988" cy="642938"/>
            <a:chOff x="524256" y="1546889"/>
            <a:chExt cx="2657856" cy="641575"/>
          </a:xfrm>
        </p:grpSpPr>
        <p:grpSp>
          <p:nvGrpSpPr>
            <p:cNvPr id="3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47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연간 표준원가</a:t>
                </a:r>
              </a:p>
            </p:txBody>
          </p:sp>
          <p:sp>
            <p:nvSpPr>
              <p:cNvPr id="48" name="직사각형 25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1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4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45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46" name="직사각형 32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44" name="TextBox 43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  <p:grpSp>
        <p:nvGrpSpPr>
          <p:cNvPr id="6" name="그룹 54"/>
          <p:cNvGrpSpPr>
            <a:grpSpLocks/>
          </p:cNvGrpSpPr>
          <p:nvPr/>
        </p:nvGrpSpPr>
        <p:grpSpPr bwMode="auto">
          <a:xfrm>
            <a:off x="347665" y="4784045"/>
            <a:ext cx="2693987" cy="641350"/>
            <a:chOff x="524256" y="1546889"/>
            <a:chExt cx="2657856" cy="641575"/>
          </a:xfrm>
        </p:grpSpPr>
        <p:grpSp>
          <p:nvGrpSpPr>
            <p:cNvPr id="7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55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56" name="직사각형 61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9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53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추정원가</a:t>
                </a:r>
              </a:p>
            </p:txBody>
          </p:sp>
          <p:sp>
            <p:nvSpPr>
              <p:cNvPr id="54" name="직사각형 59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dirty="0" smtClean="0">
                    <a:solidFill>
                      <a:srgbClr val="FFFFFF"/>
                    </a:solidFill>
                    <a:latin typeface="+mn-ea"/>
                    <a:ea typeface="+mn-ea"/>
                  </a:rPr>
                  <a:t>3</a:t>
                </a:r>
                <a:endParaRPr lang="ko-KR" altLang="en-US" sz="1200" b="1" dirty="0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52" name="TextBox 57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365857" y="1571200"/>
            <a:ext cx="806450" cy="476250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" name="TextBox 45"/>
          <p:cNvSpPr txBox="1">
            <a:spLocks noChangeArrowheads="1"/>
          </p:cNvSpPr>
          <p:nvPr/>
        </p:nvSpPr>
        <p:spPr bwMode="auto">
          <a:xfrm>
            <a:off x="484919" y="1222166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원가 구분</a:t>
            </a: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4080607" y="122217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내용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3453544" y="1668042"/>
            <a:ext cx="2921000" cy="4991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제품의 경우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기간내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대표의장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구성된 의장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포장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사양에 대하여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분석가능한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레벨의 제조원가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VC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제품이외의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경우 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동일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기간내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기준정보와 실제 투입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정보에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대하여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분석가능한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생산오더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레벨의 제조원가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차이 분석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 차이는 연간 사업계획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수립시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추정된 재료비단가와 순간이동평균가의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 투입 재료비단가와의 가격차이와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사업계획기준 생산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과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실투입량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반영후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차이로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수량차이 발생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차이는 비용계획대비 비용실적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차이와 공수소요량계획대비 실적공수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차이로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발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2" name="직선 연결선 37"/>
          <p:cNvCxnSpPr>
            <a:cxnSpLocks noChangeShapeType="1"/>
          </p:cNvCxnSpPr>
          <p:nvPr/>
        </p:nvCxnSpPr>
        <p:spPr bwMode="auto">
          <a:xfrm>
            <a:off x="1913671" y="1525167"/>
            <a:ext cx="13906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3" name="TextBox 45"/>
          <p:cNvSpPr txBox="1">
            <a:spLocks noChangeArrowheads="1"/>
          </p:cNvSpPr>
          <p:nvPr/>
        </p:nvSpPr>
        <p:spPr bwMode="auto">
          <a:xfrm>
            <a:off x="1989869" y="1222166"/>
            <a:ext cx="14747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원</a:t>
            </a:r>
            <a:r>
              <a:rPr lang="ko-KR" altLang="en-US" dirty="0">
                <a:latin typeface="+mn-ea"/>
                <a:ea typeface="+mn-ea"/>
              </a:rPr>
              <a:t>가</a:t>
            </a:r>
            <a:r>
              <a:rPr lang="ko-KR" altLang="en-US" dirty="0" smtClean="0">
                <a:latin typeface="+mn-ea"/>
                <a:ea typeface="+mn-ea"/>
              </a:rPr>
              <a:t> 구분</a:t>
            </a:r>
          </a:p>
        </p:txBody>
      </p:sp>
      <p:cxnSp>
        <p:nvCxnSpPr>
          <p:cNvPr id="14" name="직선 연결선 40"/>
          <p:cNvCxnSpPr>
            <a:cxnSpLocks noChangeShapeType="1"/>
          </p:cNvCxnSpPr>
          <p:nvPr/>
        </p:nvCxnSpPr>
        <p:spPr bwMode="auto">
          <a:xfrm>
            <a:off x="3464657" y="1525167"/>
            <a:ext cx="290195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5" name="TextBox 52"/>
          <p:cNvSpPr txBox="1">
            <a:spLocks noChangeArrowheads="1"/>
          </p:cNvSpPr>
          <p:nvPr/>
        </p:nvSpPr>
        <p:spPr bwMode="auto">
          <a:xfrm>
            <a:off x="7293707" y="1222170"/>
            <a:ext cx="147637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dirty="0" smtClean="0">
                <a:latin typeface="+mn-ea"/>
                <a:ea typeface="+mn-ea"/>
              </a:rPr>
              <a:t>분석  목적</a:t>
            </a:r>
          </a:p>
        </p:txBody>
      </p:sp>
      <p:grpSp>
        <p:nvGrpSpPr>
          <p:cNvPr id="2" name="그룹 50"/>
          <p:cNvGrpSpPr>
            <a:grpSpLocks/>
          </p:cNvGrpSpPr>
          <p:nvPr/>
        </p:nvGrpSpPr>
        <p:grpSpPr bwMode="auto">
          <a:xfrm>
            <a:off x="484919" y="1752175"/>
            <a:ext cx="2693988" cy="642938"/>
            <a:chOff x="524256" y="1546889"/>
            <a:chExt cx="2657856" cy="641575"/>
          </a:xfrm>
        </p:grpSpPr>
        <p:grpSp>
          <p:nvGrpSpPr>
            <p:cNvPr id="3" name="그룹 26"/>
            <p:cNvGrpSpPr>
              <a:grpSpLocks/>
            </p:cNvGrpSpPr>
            <p:nvPr/>
          </p:nvGrpSpPr>
          <p:grpSpPr bwMode="auto">
            <a:xfrm>
              <a:off x="524256" y="1546889"/>
              <a:ext cx="1078992" cy="635479"/>
              <a:chOff x="609600" y="1620041"/>
              <a:chExt cx="1280160" cy="635479"/>
            </a:xfrm>
          </p:grpSpPr>
          <p:sp>
            <p:nvSpPr>
              <p:cNvPr id="22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표준원가</a:t>
                </a:r>
              </a:p>
            </p:txBody>
          </p:sp>
          <p:sp>
            <p:nvSpPr>
              <p:cNvPr id="23" name="직사각형 25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2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4" name="그룹 26"/>
            <p:cNvGrpSpPr>
              <a:grpSpLocks/>
            </p:cNvGrpSpPr>
            <p:nvPr/>
          </p:nvGrpSpPr>
          <p:grpSpPr bwMode="auto">
            <a:xfrm>
              <a:off x="2103120" y="1552985"/>
              <a:ext cx="1078992" cy="635479"/>
              <a:chOff x="609600" y="1620041"/>
              <a:chExt cx="1280160" cy="635479"/>
            </a:xfrm>
          </p:grpSpPr>
          <p:sp>
            <p:nvSpPr>
              <p:cNvPr id="20" name="직사각형 82"/>
              <p:cNvSpPr>
                <a:spLocks noChangeArrowheads="1"/>
              </p:cNvSpPr>
              <p:nvPr/>
            </p:nvSpPr>
            <p:spPr bwMode="auto">
              <a:xfrm>
                <a:off x="622618" y="1620041"/>
                <a:ext cx="1267142" cy="635479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ko-KR" altLang="en-US" sz="1200" dirty="0" smtClean="0">
                    <a:solidFill>
                      <a:srgbClr val="000000"/>
                    </a:solidFill>
                    <a:latin typeface="+mn-ea"/>
                    <a:ea typeface="+mn-ea"/>
                  </a:rPr>
                  <a:t>월간 실제원가</a:t>
                </a:r>
              </a:p>
            </p:txBody>
          </p:sp>
          <p:sp>
            <p:nvSpPr>
              <p:cNvPr id="21" name="직사각형 32"/>
              <p:cNvSpPr>
                <a:spLocks noChangeArrowheads="1"/>
              </p:cNvSpPr>
              <p:nvPr/>
            </p:nvSpPr>
            <p:spPr bwMode="auto">
              <a:xfrm>
                <a:off x="609600" y="1621536"/>
                <a:ext cx="280416" cy="195072"/>
              </a:xfrm>
              <a:prstGeom prst="rect">
                <a:avLst/>
              </a:prstGeom>
              <a:solidFill>
                <a:srgbClr val="666699"/>
              </a:solidFill>
              <a:ln w="9525" algn="ctr">
                <a:solidFill>
                  <a:srgbClr val="CCECFF"/>
                </a:solidFill>
                <a:round/>
                <a:headEnd/>
                <a:tailEnd/>
              </a:ln>
            </p:spPr>
            <p:txBody>
              <a:bodyPr wrap="none" tIns="46800" bIns="46800" anchor="ctr"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r>
                  <a:rPr lang="en-US" altLang="ko-KR" sz="1200" b="1" smtClean="0">
                    <a:solidFill>
                      <a:srgbClr val="FFFFFF"/>
                    </a:solidFill>
                    <a:latin typeface="+mn-ea"/>
                    <a:ea typeface="+mn-ea"/>
                  </a:rPr>
                  <a:t>5</a:t>
                </a:r>
                <a:endParaRPr lang="ko-KR" altLang="en-US" sz="1200" b="1" smtClean="0">
                  <a:solidFill>
                    <a:srgbClr val="FFFFFF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19" name="TextBox 43"/>
            <p:cNvSpPr txBox="1">
              <a:spLocks noChangeArrowheads="1"/>
            </p:cNvSpPr>
            <p:nvPr/>
          </p:nvSpPr>
          <p:spPr bwMode="auto">
            <a:xfrm>
              <a:off x="1609344" y="1743457"/>
              <a:ext cx="53644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mtClean="0">
                  <a:latin typeface="+mn-ea"/>
                  <a:ea typeface="+mn-ea"/>
                </a:rPr>
                <a:t>VS.</a:t>
              </a:r>
              <a:endParaRPr lang="ko-KR" altLang="en-US" smtClean="0">
                <a:latin typeface="+mn-ea"/>
                <a:ea typeface="+mn-ea"/>
              </a:endParaRPr>
            </a:p>
          </p:txBody>
        </p:sp>
      </p:grpSp>
      <p:cxnSp>
        <p:nvCxnSpPr>
          <p:cNvPr id="24" name="직선 연결선 48"/>
          <p:cNvCxnSpPr>
            <a:cxnSpLocks noChangeShapeType="1"/>
          </p:cNvCxnSpPr>
          <p:nvPr/>
        </p:nvCxnSpPr>
        <p:spPr bwMode="auto">
          <a:xfrm>
            <a:off x="6599969" y="1514050"/>
            <a:ext cx="290036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5" name="직사각형 82"/>
          <p:cNvSpPr>
            <a:spLocks noChangeArrowheads="1"/>
          </p:cNvSpPr>
          <p:nvPr/>
        </p:nvSpPr>
        <p:spPr bwMode="auto">
          <a:xfrm>
            <a:off x="6447571" y="1648988"/>
            <a:ext cx="312102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tIns="46800" bIns="46800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사업계획손익 대 실적손익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비교시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매출원가 차이내역의 상세 분석 목적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생산오더별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차이분석에 의한 작업 효율 측정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27" name="직선 연결선 37"/>
          <p:cNvCxnSpPr>
            <a:cxnSpLocks noChangeShapeType="1"/>
          </p:cNvCxnSpPr>
          <p:nvPr/>
        </p:nvCxnSpPr>
        <p:spPr bwMode="auto">
          <a:xfrm flipV="1">
            <a:off x="594457" y="1521992"/>
            <a:ext cx="1122362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8" name="직사각형 27"/>
          <p:cNvSpPr/>
          <p:nvPr/>
        </p:nvSpPr>
        <p:spPr>
          <a:xfrm>
            <a:off x="1491258" y="349593"/>
            <a:ext cx="42049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표준원가와 실제원가의 차이 분석 체계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30641" y="349593"/>
            <a:ext cx="3825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각 분석 단계별 활용 가능한 </a:t>
            </a:r>
            <a:r>
              <a:rPr lang="ko-KR" altLang="en-US" sz="1800" b="1" kern="0" dirty="0" err="1" smtClean="0">
                <a:latin typeface="맑은 고딕" pitchFamily="50" charset="-127"/>
                <a:ea typeface="맑은 고딕" pitchFamily="50" charset="-127"/>
              </a:rPr>
              <a:t>레포트</a:t>
            </a:r>
            <a:endParaRPr lang="ko-KR" altLang="en-US" dirty="0"/>
          </a:p>
        </p:txBody>
      </p:sp>
      <p:grpSp>
        <p:nvGrpSpPr>
          <p:cNvPr id="2" name="그룹 6"/>
          <p:cNvGrpSpPr/>
          <p:nvPr/>
        </p:nvGrpSpPr>
        <p:grpSpPr>
          <a:xfrm>
            <a:off x="223840" y="1318054"/>
            <a:ext cx="9523410" cy="5049795"/>
            <a:chOff x="223840" y="835026"/>
            <a:chExt cx="9523410" cy="5762326"/>
          </a:xfrm>
        </p:grpSpPr>
        <p:sp>
          <p:nvSpPr>
            <p:cNvPr id="9" name="직사각형 82"/>
            <p:cNvSpPr>
              <a:spLocks noChangeArrowheads="1"/>
            </p:cNvSpPr>
            <p:nvPr/>
          </p:nvSpPr>
          <p:spPr bwMode="auto">
            <a:xfrm>
              <a:off x="223840" y="1527894"/>
              <a:ext cx="2346325" cy="46094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사업계획 표준원가 대비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 분석 </a:t>
              </a:r>
            </a:p>
          </p:txBody>
        </p:sp>
        <p:sp>
          <p:nvSpPr>
            <p:cNvPr id="10" name="직사각형 82"/>
            <p:cNvSpPr>
              <a:spLocks noChangeArrowheads="1"/>
            </p:cNvSpPr>
            <p:nvPr/>
          </p:nvSpPr>
          <p:spPr bwMode="auto">
            <a:xfrm>
              <a:off x="2738438" y="1556792"/>
              <a:ext cx="3516312" cy="38417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사업계획 표준원가 대비 실제 원가 분석</a:t>
              </a:r>
            </a:p>
          </p:txBody>
        </p:sp>
        <p:sp>
          <p:nvSpPr>
            <p:cNvPr id="11" name="직사각형 82"/>
            <p:cNvSpPr>
              <a:spLocks noChangeArrowheads="1"/>
            </p:cNvSpPr>
            <p:nvPr/>
          </p:nvSpPr>
          <p:spPr bwMode="auto">
            <a:xfrm>
              <a:off x="231777" y="2882904"/>
              <a:ext cx="2330450" cy="49529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월별 표준원가 대비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실제원가 분석</a:t>
              </a:r>
            </a:p>
          </p:txBody>
        </p:sp>
        <p:sp>
          <p:nvSpPr>
            <p:cNvPr id="12" name="직사각형 82"/>
            <p:cNvSpPr>
              <a:spLocks noChangeArrowheads="1"/>
            </p:cNvSpPr>
            <p:nvPr/>
          </p:nvSpPr>
          <p:spPr bwMode="auto">
            <a:xfrm>
              <a:off x="2763840" y="2874967"/>
              <a:ext cx="655637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1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3" name="직사각형 82"/>
            <p:cNvSpPr>
              <a:spLocks noChangeArrowheads="1"/>
            </p:cNvSpPr>
            <p:nvPr/>
          </p:nvSpPr>
          <p:spPr bwMode="auto">
            <a:xfrm>
              <a:off x="3554415" y="2876554"/>
              <a:ext cx="269557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 차이 분석 </a:t>
              </a:r>
            </a:p>
          </p:txBody>
        </p:sp>
        <p:sp>
          <p:nvSpPr>
            <p:cNvPr id="14" name="직사각형 82"/>
            <p:cNvSpPr>
              <a:spLocks noChangeArrowheads="1"/>
            </p:cNvSpPr>
            <p:nvPr/>
          </p:nvSpPr>
          <p:spPr bwMode="auto">
            <a:xfrm>
              <a:off x="2752725" y="3376615"/>
              <a:ext cx="65722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2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5" name="직사각형 82"/>
            <p:cNvSpPr>
              <a:spLocks noChangeArrowheads="1"/>
            </p:cNvSpPr>
            <p:nvPr/>
          </p:nvSpPr>
          <p:spPr bwMode="auto">
            <a:xfrm>
              <a:off x="3543302" y="3378200"/>
              <a:ext cx="2697163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,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하위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Item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별 차이 분석 </a:t>
              </a:r>
            </a:p>
          </p:txBody>
        </p:sp>
        <p:sp>
          <p:nvSpPr>
            <p:cNvPr id="16" name="직사각형 82"/>
            <p:cNvSpPr>
              <a:spLocks noChangeArrowheads="1"/>
            </p:cNvSpPr>
            <p:nvPr/>
          </p:nvSpPr>
          <p:spPr bwMode="auto">
            <a:xfrm>
              <a:off x="2754313" y="3876675"/>
              <a:ext cx="65722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3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7" name="직사각형 82"/>
            <p:cNvSpPr>
              <a:spLocks noChangeArrowheads="1"/>
            </p:cNvSpPr>
            <p:nvPr/>
          </p:nvSpPr>
          <p:spPr bwMode="auto">
            <a:xfrm>
              <a:off x="3546477" y="3878267"/>
              <a:ext cx="269557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재료비 차이 분석</a:t>
              </a:r>
            </a:p>
          </p:txBody>
        </p:sp>
        <p:sp>
          <p:nvSpPr>
            <p:cNvPr id="18" name="직사각형 82"/>
            <p:cNvSpPr>
              <a:spLocks noChangeArrowheads="1"/>
            </p:cNvSpPr>
            <p:nvPr/>
          </p:nvSpPr>
          <p:spPr bwMode="auto">
            <a:xfrm>
              <a:off x="2768602" y="4368804"/>
              <a:ext cx="65722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4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19" name="직사각형 82"/>
            <p:cNvSpPr>
              <a:spLocks noChangeArrowheads="1"/>
            </p:cNvSpPr>
            <p:nvPr/>
          </p:nvSpPr>
          <p:spPr bwMode="auto">
            <a:xfrm>
              <a:off x="3560765" y="4370392"/>
              <a:ext cx="269557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가공비 차이 분석</a:t>
              </a:r>
            </a:p>
          </p:txBody>
        </p:sp>
        <p:sp>
          <p:nvSpPr>
            <p:cNvPr id="20" name="직사각형 82"/>
            <p:cNvSpPr>
              <a:spLocks noChangeArrowheads="1"/>
            </p:cNvSpPr>
            <p:nvPr/>
          </p:nvSpPr>
          <p:spPr bwMode="auto">
            <a:xfrm>
              <a:off x="2771777" y="4849817"/>
              <a:ext cx="655638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5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21" name="직사각형 82"/>
            <p:cNvSpPr>
              <a:spLocks noChangeArrowheads="1"/>
            </p:cNvSpPr>
            <p:nvPr/>
          </p:nvSpPr>
          <p:spPr bwMode="auto">
            <a:xfrm>
              <a:off x="3562352" y="4851404"/>
              <a:ext cx="2697163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LTP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생산계획공수 대비 실제공수 분석</a:t>
              </a:r>
            </a:p>
          </p:txBody>
        </p:sp>
        <p:sp>
          <p:nvSpPr>
            <p:cNvPr id="22" name="직사각형 82"/>
            <p:cNvSpPr>
              <a:spLocks noChangeArrowheads="1"/>
            </p:cNvSpPr>
            <p:nvPr/>
          </p:nvSpPr>
          <p:spPr bwMode="auto">
            <a:xfrm>
              <a:off x="2760663" y="5324479"/>
              <a:ext cx="65722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6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23" name="직사각형 82"/>
            <p:cNvSpPr>
              <a:spLocks noChangeArrowheads="1"/>
            </p:cNvSpPr>
            <p:nvPr/>
          </p:nvSpPr>
          <p:spPr bwMode="auto">
            <a:xfrm>
              <a:off x="3552827" y="5326067"/>
              <a:ext cx="269557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계획대비 실적 분석</a:t>
              </a:r>
            </a:p>
          </p:txBody>
        </p:sp>
        <p:sp>
          <p:nvSpPr>
            <p:cNvPr id="24" name="직사각형 82"/>
            <p:cNvSpPr>
              <a:spLocks noChangeArrowheads="1"/>
            </p:cNvSpPr>
            <p:nvPr/>
          </p:nvSpPr>
          <p:spPr bwMode="auto">
            <a:xfrm>
              <a:off x="2763840" y="5800729"/>
              <a:ext cx="655637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smtClean="0">
                  <a:solidFill>
                    <a:srgbClr val="000000"/>
                  </a:solidFill>
                  <a:latin typeface="+mn-ea"/>
                  <a:ea typeface="+mn-ea"/>
                </a:rPr>
                <a:t>7  </a:t>
              </a:r>
              <a:r>
                <a:rPr lang="ko-KR" altLang="en-US" sz="1200" smtClean="0">
                  <a:solidFill>
                    <a:srgbClr val="000000"/>
                  </a:solidFill>
                  <a:latin typeface="+mn-ea"/>
                  <a:ea typeface="+mn-ea"/>
                </a:rPr>
                <a:t>단계</a:t>
              </a:r>
            </a:p>
          </p:txBody>
        </p:sp>
        <p:sp>
          <p:nvSpPr>
            <p:cNvPr id="25" name="직사각형 84"/>
            <p:cNvSpPr>
              <a:spLocks noChangeArrowheads="1"/>
            </p:cNvSpPr>
            <p:nvPr/>
          </p:nvSpPr>
          <p:spPr bwMode="auto">
            <a:xfrm>
              <a:off x="3554415" y="5802317"/>
              <a:ext cx="2695575" cy="40322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액티비티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/SKF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기간별 분석</a:t>
              </a:r>
            </a:p>
          </p:txBody>
        </p:sp>
        <p:sp>
          <p:nvSpPr>
            <p:cNvPr id="26" name="직사각형 82"/>
            <p:cNvSpPr>
              <a:spLocks noChangeArrowheads="1"/>
            </p:cNvSpPr>
            <p:nvPr/>
          </p:nvSpPr>
          <p:spPr bwMode="auto">
            <a:xfrm>
              <a:off x="6816725" y="1340768"/>
              <a:ext cx="2930525" cy="660200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1.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제품별 원가 구성요소 별 조회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-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실적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차이 조회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7" name="직사각형 82"/>
            <p:cNvSpPr>
              <a:spLocks noChangeArrowheads="1"/>
            </p:cNvSpPr>
            <p:nvPr/>
          </p:nvSpPr>
          <p:spPr bwMode="auto">
            <a:xfrm>
              <a:off x="6889889" y="3429000"/>
              <a:ext cx="2784197" cy="607322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4.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개별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자재별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차이 분석</a:t>
              </a:r>
              <a:endParaRPr lang="ko-KR" altLang="en-US" sz="1200" strike="sngStrike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표준레포트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: CKM3)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8" name="직사각형 82"/>
            <p:cNvSpPr>
              <a:spLocks noChangeArrowheads="1"/>
            </p:cNvSpPr>
            <p:nvPr/>
          </p:nvSpPr>
          <p:spPr bwMode="auto">
            <a:xfrm>
              <a:off x="6889889" y="4731794"/>
              <a:ext cx="2784197" cy="569414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6. LTP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계획공수 대비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실조업도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비교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(Report Painter)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29" name="직사각형 82"/>
            <p:cNvSpPr>
              <a:spLocks noChangeArrowheads="1"/>
            </p:cNvSpPr>
            <p:nvPr/>
          </p:nvSpPr>
          <p:spPr bwMode="auto">
            <a:xfrm>
              <a:off x="6816725" y="2667111"/>
              <a:ext cx="2930525" cy="70484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3. </a:t>
              </a:r>
              <a:r>
                <a:rPr lang="ko-KR" altLang="en-US" sz="1200" dirty="0" smtClean="0">
                  <a:latin typeface="+mn-ea"/>
                  <a:ea typeface="+mn-ea"/>
                </a:rPr>
                <a:t>제품별</a:t>
              </a:r>
              <a:r>
                <a:rPr lang="en-US" altLang="ko-KR" sz="1200" dirty="0" smtClean="0">
                  <a:latin typeface="+mn-ea"/>
                  <a:ea typeface="+mn-ea"/>
                </a:rPr>
                <a:t> </a:t>
              </a:r>
              <a:r>
                <a:rPr lang="en-US" altLang="ko-KR" sz="1200" dirty="0">
                  <a:latin typeface="+mn-ea"/>
                  <a:ea typeface="+mn-ea"/>
                </a:rPr>
                <a:t>Multi-level </a:t>
              </a:r>
              <a:r>
                <a:rPr lang="en-US" altLang="ko-KR" sz="1200" dirty="0" smtClean="0">
                  <a:latin typeface="+mn-ea"/>
                  <a:ea typeface="+mn-ea"/>
                </a:rPr>
                <a:t>BOM</a:t>
              </a:r>
              <a:r>
                <a:rPr lang="ko-KR" altLang="en-US" sz="1200" dirty="0" smtClean="0">
                  <a:latin typeface="+mn-ea"/>
                  <a:ea typeface="+mn-ea"/>
                </a:rPr>
                <a:t>의 </a:t>
              </a:r>
              <a:r>
                <a:rPr lang="en-US" altLang="ko-KR" sz="1200" dirty="0" smtClean="0">
                  <a:latin typeface="+mn-ea"/>
                  <a:ea typeface="+mn-ea"/>
                </a:rPr>
                <a:t>Item</a:t>
              </a:r>
              <a:r>
                <a:rPr lang="ko-KR" altLang="en-US" sz="1200" dirty="0" smtClean="0">
                  <a:latin typeface="+mn-ea"/>
                  <a:ea typeface="+mn-ea"/>
                </a:rPr>
                <a:t>별</a:t>
              </a:r>
              <a:endParaRPr lang="en-US" altLang="ko-KR" sz="1200" dirty="0" smtClean="0"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표준대비 실적 대사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sp>
          <p:nvSpPr>
            <p:cNvPr id="30" name="직사각형 82"/>
            <p:cNvSpPr>
              <a:spLocks noChangeArrowheads="1"/>
            </p:cNvSpPr>
            <p:nvPr/>
          </p:nvSpPr>
          <p:spPr bwMode="auto">
            <a:xfrm>
              <a:off x="6889889" y="5374365"/>
              <a:ext cx="2784197" cy="57491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>
                  <a:solidFill>
                    <a:srgbClr val="000000"/>
                  </a:solidFill>
                  <a:latin typeface="+mn-ea"/>
                  <a:ea typeface="+mn-ea"/>
                </a:rPr>
                <a:t>7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계획 대비 실적 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표준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31" name="직선 연결선 95"/>
            <p:cNvCxnSpPr>
              <a:cxnSpLocks noChangeShapeType="1"/>
              <a:stCxn id="10" idx="3"/>
              <a:endCxn id="26" idx="1"/>
            </p:cNvCxnSpPr>
            <p:nvPr/>
          </p:nvCxnSpPr>
          <p:spPr bwMode="auto">
            <a:xfrm flipV="1">
              <a:off x="6254750" y="1670868"/>
              <a:ext cx="561975" cy="7801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2" name="직선 연결선 103"/>
            <p:cNvCxnSpPr>
              <a:cxnSpLocks noChangeShapeType="1"/>
              <a:stCxn id="13" idx="3"/>
              <a:endCxn id="26" idx="1"/>
            </p:cNvCxnSpPr>
            <p:nvPr/>
          </p:nvCxnSpPr>
          <p:spPr bwMode="auto">
            <a:xfrm flipV="1">
              <a:off x="6249990" y="1670868"/>
              <a:ext cx="566735" cy="140729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3" name="직선 연결선 106"/>
            <p:cNvCxnSpPr>
              <a:cxnSpLocks noChangeShapeType="1"/>
              <a:stCxn id="13" idx="3"/>
              <a:endCxn id="29" idx="1"/>
            </p:cNvCxnSpPr>
            <p:nvPr/>
          </p:nvCxnSpPr>
          <p:spPr bwMode="auto">
            <a:xfrm flipV="1">
              <a:off x="6249990" y="3019534"/>
              <a:ext cx="566735" cy="5863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4" name="직선 연결선 109"/>
            <p:cNvCxnSpPr>
              <a:cxnSpLocks noChangeShapeType="1"/>
              <a:stCxn id="15" idx="3"/>
              <a:endCxn id="29" idx="1"/>
            </p:cNvCxnSpPr>
            <p:nvPr/>
          </p:nvCxnSpPr>
          <p:spPr bwMode="auto">
            <a:xfrm flipV="1">
              <a:off x="6240465" y="3019534"/>
              <a:ext cx="576260" cy="56027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5" name="직선 연결선 112"/>
            <p:cNvCxnSpPr>
              <a:cxnSpLocks noChangeShapeType="1"/>
              <a:stCxn id="17" idx="3"/>
              <a:endCxn id="27" idx="1"/>
            </p:cNvCxnSpPr>
            <p:nvPr/>
          </p:nvCxnSpPr>
          <p:spPr bwMode="auto">
            <a:xfrm flipV="1">
              <a:off x="6242052" y="3732661"/>
              <a:ext cx="647837" cy="34721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6" name="직선 연결선 115"/>
            <p:cNvCxnSpPr>
              <a:cxnSpLocks noChangeShapeType="1"/>
              <a:stCxn id="17" idx="3"/>
              <a:endCxn id="27" idx="1"/>
            </p:cNvCxnSpPr>
            <p:nvPr/>
          </p:nvCxnSpPr>
          <p:spPr bwMode="auto">
            <a:xfrm flipV="1">
              <a:off x="6242052" y="3732661"/>
              <a:ext cx="647837" cy="34721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7" name="직선 연결선 118"/>
            <p:cNvCxnSpPr>
              <a:cxnSpLocks noChangeShapeType="1"/>
              <a:stCxn id="19" idx="3"/>
              <a:endCxn id="29" idx="1"/>
            </p:cNvCxnSpPr>
            <p:nvPr/>
          </p:nvCxnSpPr>
          <p:spPr bwMode="auto">
            <a:xfrm flipV="1">
              <a:off x="6256340" y="3019534"/>
              <a:ext cx="560385" cy="1552471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8" name="직선 연결선 121"/>
            <p:cNvCxnSpPr>
              <a:cxnSpLocks noChangeShapeType="1"/>
            </p:cNvCxnSpPr>
            <p:nvPr/>
          </p:nvCxnSpPr>
          <p:spPr bwMode="auto">
            <a:xfrm flipV="1">
              <a:off x="6259515" y="4872487"/>
              <a:ext cx="630374" cy="10089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9" name="직선 연결선 124"/>
            <p:cNvCxnSpPr>
              <a:cxnSpLocks noChangeShapeType="1"/>
              <a:stCxn id="23" idx="3"/>
              <a:endCxn id="30" idx="1"/>
            </p:cNvCxnSpPr>
            <p:nvPr/>
          </p:nvCxnSpPr>
          <p:spPr bwMode="auto">
            <a:xfrm>
              <a:off x="6248402" y="5527680"/>
              <a:ext cx="641487" cy="134143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0" name="직선 연결선 127"/>
            <p:cNvCxnSpPr>
              <a:cxnSpLocks noChangeShapeType="1"/>
              <a:stCxn id="25" idx="3"/>
              <a:endCxn id="30" idx="1"/>
            </p:cNvCxnSpPr>
            <p:nvPr/>
          </p:nvCxnSpPr>
          <p:spPr bwMode="auto">
            <a:xfrm flipV="1">
              <a:off x="6249990" y="5661823"/>
              <a:ext cx="639899" cy="342107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1" name="직선 연결선 37"/>
            <p:cNvCxnSpPr>
              <a:cxnSpLocks noChangeShapeType="1"/>
            </p:cNvCxnSpPr>
            <p:nvPr/>
          </p:nvCxnSpPr>
          <p:spPr bwMode="auto">
            <a:xfrm flipV="1">
              <a:off x="295275" y="1228725"/>
              <a:ext cx="5910263" cy="1588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2" name="TextBox 45"/>
            <p:cNvSpPr txBox="1">
              <a:spLocks noChangeArrowheads="1"/>
            </p:cNvSpPr>
            <p:nvPr/>
          </p:nvSpPr>
          <p:spPr bwMode="auto">
            <a:xfrm>
              <a:off x="1882777" y="835026"/>
              <a:ext cx="234791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mtClean="0">
                  <a:latin typeface="+mn-ea"/>
                  <a:ea typeface="+mn-ea"/>
                </a:rPr>
                <a:t>각  단계별  원가의 분석</a:t>
              </a:r>
            </a:p>
          </p:txBody>
        </p:sp>
        <p:cxnSp>
          <p:nvCxnSpPr>
            <p:cNvPr id="43" name="직선 연결선 141"/>
            <p:cNvCxnSpPr>
              <a:cxnSpLocks noChangeShapeType="1"/>
            </p:cNvCxnSpPr>
            <p:nvPr/>
          </p:nvCxnSpPr>
          <p:spPr bwMode="auto">
            <a:xfrm>
              <a:off x="6838950" y="1228729"/>
              <a:ext cx="2865438" cy="317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4" name="TextBox 45"/>
            <p:cNvSpPr txBox="1">
              <a:spLocks noChangeArrowheads="1"/>
            </p:cNvSpPr>
            <p:nvPr/>
          </p:nvSpPr>
          <p:spPr bwMode="auto">
            <a:xfrm>
              <a:off x="7083427" y="841375"/>
              <a:ext cx="234791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1pPr>
              <a:lvl2pPr marL="742950" indent="-28575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2pPr>
              <a:lvl3pPr marL="11430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3pPr>
              <a:lvl4pPr marL="16002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4pPr>
              <a:lvl5pPr marL="2057400" indent="-228600" eaLnBrk="0" hangingPunct="0"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defRPr sz="1200">
                  <a:solidFill>
                    <a:srgbClr val="000000"/>
                  </a:solidFill>
                  <a:latin typeface="Arial" charset="0"/>
                  <a:ea typeface="윤고딕130" pitchFamily="18" charset="-127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mtClean="0">
                  <a:latin typeface="+mn-ea"/>
                  <a:ea typeface="+mn-ea"/>
                </a:rPr>
                <a:t>분석 항목별  레포트</a:t>
              </a:r>
            </a:p>
          </p:txBody>
        </p:sp>
        <p:cxnSp>
          <p:nvCxnSpPr>
            <p:cNvPr id="45" name="직선 연결선 143"/>
            <p:cNvCxnSpPr>
              <a:cxnSpLocks noChangeShapeType="1"/>
              <a:stCxn id="17" idx="3"/>
              <a:endCxn id="29" idx="1"/>
            </p:cNvCxnSpPr>
            <p:nvPr/>
          </p:nvCxnSpPr>
          <p:spPr bwMode="auto">
            <a:xfrm flipV="1">
              <a:off x="6242052" y="3019534"/>
              <a:ext cx="574673" cy="1060346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6" name="직사각형 82"/>
            <p:cNvSpPr>
              <a:spLocks noChangeArrowheads="1"/>
            </p:cNvSpPr>
            <p:nvPr/>
          </p:nvSpPr>
          <p:spPr bwMode="auto">
            <a:xfrm>
              <a:off x="237052" y="2204864"/>
              <a:ext cx="2346325" cy="382587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 원가 분석</a:t>
              </a:r>
            </a:p>
          </p:txBody>
        </p:sp>
        <p:sp>
          <p:nvSpPr>
            <p:cNvPr id="47" name="직사각형 82"/>
            <p:cNvSpPr>
              <a:spLocks noChangeArrowheads="1"/>
            </p:cNvSpPr>
            <p:nvPr/>
          </p:nvSpPr>
          <p:spPr bwMode="auto">
            <a:xfrm>
              <a:off x="2747963" y="2204864"/>
              <a:ext cx="3502025" cy="38417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LME/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환율 변동 기준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Simulation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원가 분석</a:t>
              </a:r>
            </a:p>
          </p:txBody>
        </p:sp>
        <p:sp>
          <p:nvSpPr>
            <p:cNvPr id="48" name="직사각형 82"/>
            <p:cNvSpPr>
              <a:spLocks noChangeArrowheads="1"/>
            </p:cNvSpPr>
            <p:nvPr/>
          </p:nvSpPr>
          <p:spPr bwMode="auto">
            <a:xfrm>
              <a:off x="6816725" y="2094600"/>
              <a:ext cx="2930525" cy="494439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 2.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견적원가 조회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49" name="직선 연결선 48"/>
            <p:cNvCxnSpPr>
              <a:stCxn id="47" idx="3"/>
              <a:endCxn id="48" idx="1"/>
            </p:cNvCxnSpPr>
            <p:nvPr/>
          </p:nvCxnSpPr>
          <p:spPr>
            <a:xfrm flipV="1">
              <a:off x="6249988" y="2341820"/>
              <a:ext cx="566737" cy="55132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0" name="직사각형 82"/>
            <p:cNvSpPr>
              <a:spLocks noChangeArrowheads="1"/>
            </p:cNvSpPr>
            <p:nvPr/>
          </p:nvSpPr>
          <p:spPr bwMode="auto">
            <a:xfrm>
              <a:off x="6889889" y="6022437"/>
              <a:ext cx="2784197" cy="574915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8. 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코스트센터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배부전후</a:t>
              </a:r>
              <a:r>
                <a:rPr lang="ko-KR" altLang="en-US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비교 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레포트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(TBD)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51" name="직선 연결선 121"/>
            <p:cNvCxnSpPr>
              <a:cxnSpLocks noChangeShapeType="1"/>
              <a:stCxn id="23" idx="3"/>
              <a:endCxn id="50" idx="1"/>
            </p:cNvCxnSpPr>
            <p:nvPr/>
          </p:nvCxnSpPr>
          <p:spPr bwMode="auto">
            <a:xfrm>
              <a:off x="6248402" y="5527680"/>
              <a:ext cx="641487" cy="782215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2" name="직사각형 82"/>
            <p:cNvSpPr>
              <a:spLocks noChangeArrowheads="1"/>
            </p:cNvSpPr>
            <p:nvPr/>
          </p:nvSpPr>
          <p:spPr bwMode="auto">
            <a:xfrm>
              <a:off x="6889889" y="4077071"/>
              <a:ext cx="2784197" cy="590346"/>
            </a:xfrm>
            <a:prstGeom prst="rect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tIns="46800" bIns="46800" anchor="ctr"/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 </a:t>
              </a:r>
              <a:r>
                <a:rPr lang="en-US" altLang="ko-KR" sz="1200" dirty="0">
                  <a:solidFill>
                    <a:srgbClr val="000000"/>
                  </a:solidFill>
                  <a:latin typeface="+mn-ea"/>
                  <a:ea typeface="+mn-ea"/>
                </a:rPr>
                <a:t>5</a:t>
              </a: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.</a:t>
              </a:r>
              <a:r>
                <a:rPr lang="ko-KR" altLang="en-US" sz="1200" dirty="0" err="1" smtClean="0">
                  <a:solidFill>
                    <a:srgbClr val="000000"/>
                  </a:solidFill>
                  <a:latin typeface="+mn-ea"/>
                  <a:ea typeface="+mn-ea"/>
                </a:rPr>
                <a:t>자재수불부</a:t>
              </a:r>
              <a:endParaRPr lang="en-US" altLang="ko-KR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altLang="ko-KR" sz="1200" dirty="0" smtClean="0">
                  <a:solidFill>
                    <a:srgbClr val="000000"/>
                  </a:solidFill>
                  <a:latin typeface="+mn-ea"/>
                  <a:ea typeface="+mn-ea"/>
                </a:rPr>
                <a:t>(CBO)</a:t>
              </a:r>
              <a:endParaRPr lang="ko-KR" altLang="en-US" sz="1200" dirty="0" smtClean="0">
                <a:solidFill>
                  <a:srgbClr val="000000"/>
                </a:solidFill>
                <a:latin typeface="+mn-ea"/>
                <a:ea typeface="+mn-ea"/>
              </a:endParaRPr>
            </a:p>
          </p:txBody>
        </p:sp>
        <p:cxnSp>
          <p:nvCxnSpPr>
            <p:cNvPr id="53" name="직선 연결선 115"/>
            <p:cNvCxnSpPr>
              <a:cxnSpLocks noChangeShapeType="1"/>
              <a:stCxn id="17" idx="3"/>
              <a:endCxn id="52" idx="1"/>
            </p:cNvCxnSpPr>
            <p:nvPr/>
          </p:nvCxnSpPr>
          <p:spPr bwMode="auto">
            <a:xfrm>
              <a:off x="6242052" y="4079880"/>
              <a:ext cx="647837" cy="292364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4" name="직선 연결선 115"/>
            <p:cNvCxnSpPr>
              <a:cxnSpLocks noChangeShapeType="1"/>
              <a:stCxn id="15" idx="3"/>
              <a:endCxn id="52" idx="1"/>
            </p:cNvCxnSpPr>
            <p:nvPr/>
          </p:nvCxnSpPr>
          <p:spPr bwMode="auto">
            <a:xfrm>
              <a:off x="6240465" y="3579813"/>
              <a:ext cx="649424" cy="792431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모서리가 둥근 직사각형 5"/>
          <p:cNvSpPr>
            <a:spLocks noChangeArrowheads="1"/>
          </p:cNvSpPr>
          <p:nvPr/>
        </p:nvSpPr>
        <p:spPr bwMode="auto">
          <a:xfrm>
            <a:off x="1620838" y="1673207"/>
            <a:ext cx="1987550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제품별 차이 분석</a:t>
            </a:r>
          </a:p>
        </p:txBody>
      </p:sp>
      <p:sp>
        <p:nvSpPr>
          <p:cNvPr id="10" name="모서리가 둥근 직사각형 6"/>
          <p:cNvSpPr>
            <a:spLocks noChangeArrowheads="1"/>
          </p:cNvSpPr>
          <p:nvPr/>
        </p:nvSpPr>
        <p:spPr bwMode="auto">
          <a:xfrm>
            <a:off x="3803650" y="1678626"/>
            <a:ext cx="5699125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제품별 월간 표준원가 대비 실제원가의 차이가 큰 것을  분석  </a:t>
            </a:r>
          </a:p>
        </p:txBody>
      </p:sp>
      <p:cxnSp>
        <p:nvCxnSpPr>
          <p:cNvPr id="11" name="직선 연결선 37"/>
          <p:cNvCxnSpPr>
            <a:cxnSpLocks noChangeShapeType="1"/>
          </p:cNvCxnSpPr>
          <p:nvPr/>
        </p:nvCxnSpPr>
        <p:spPr bwMode="auto">
          <a:xfrm>
            <a:off x="425450" y="1618961"/>
            <a:ext cx="3146425" cy="1806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" name="TextBox 45"/>
          <p:cNvSpPr txBox="1">
            <a:spLocks noChangeArrowheads="1"/>
          </p:cNvSpPr>
          <p:nvPr/>
        </p:nvSpPr>
        <p:spPr bwMode="auto">
          <a:xfrm>
            <a:off x="1303338" y="1261302"/>
            <a:ext cx="1474787" cy="283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단계별 구분</a:t>
            </a:r>
          </a:p>
        </p:txBody>
      </p:sp>
      <p:sp>
        <p:nvSpPr>
          <p:cNvPr id="13" name="TextBox 51"/>
          <p:cNvSpPr txBox="1">
            <a:spLocks noChangeArrowheads="1"/>
          </p:cNvSpPr>
          <p:nvPr/>
        </p:nvSpPr>
        <p:spPr bwMode="auto">
          <a:xfrm>
            <a:off x="5710238" y="1292009"/>
            <a:ext cx="1476375" cy="285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    용</a:t>
            </a:r>
          </a:p>
        </p:txBody>
      </p:sp>
      <p:cxnSp>
        <p:nvCxnSpPr>
          <p:cNvPr id="14" name="직선 연결선 12"/>
          <p:cNvCxnSpPr>
            <a:cxnSpLocks noChangeShapeType="1"/>
          </p:cNvCxnSpPr>
          <p:nvPr/>
        </p:nvCxnSpPr>
        <p:spPr bwMode="auto">
          <a:xfrm>
            <a:off x="3803650" y="1606315"/>
            <a:ext cx="5741988" cy="180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" name="모서리가 둥근 직사각형 14"/>
          <p:cNvSpPr>
            <a:spLocks noChangeArrowheads="1"/>
          </p:cNvSpPr>
          <p:nvPr/>
        </p:nvSpPr>
        <p:spPr bwMode="auto">
          <a:xfrm>
            <a:off x="1620838" y="2408394"/>
            <a:ext cx="1987550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하위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별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 분석 </a:t>
            </a:r>
          </a:p>
        </p:txBody>
      </p:sp>
      <p:sp>
        <p:nvSpPr>
          <p:cNvPr id="16" name="모서리가 둥근 직사각형 15"/>
          <p:cNvSpPr>
            <a:spLocks noChangeArrowheads="1"/>
          </p:cNvSpPr>
          <p:nvPr/>
        </p:nvSpPr>
        <p:spPr bwMode="auto">
          <a:xfrm>
            <a:off x="3803650" y="2426458"/>
            <a:ext cx="5699125" cy="1260837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1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단계에서 차이가 큰 제품은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구성 하위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별 상세 차이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원가 구성요소 별로 표준대비 실제 차이가 큰 하위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을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제품별로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en-US" altLang="ko-KR" sz="1200" dirty="0">
                <a:latin typeface="+mn-ea"/>
                <a:ea typeface="+mn-ea"/>
              </a:rPr>
              <a:t>Multi-level </a:t>
            </a:r>
            <a:r>
              <a:rPr lang="en-US" altLang="ko-KR" sz="1200" dirty="0" smtClean="0">
                <a:latin typeface="+mn-ea"/>
                <a:ea typeface="+mn-ea"/>
              </a:rPr>
              <a:t>BOM</a:t>
            </a:r>
            <a:r>
              <a:rPr lang="ko-KR" altLang="en-US" sz="1200" dirty="0" smtClean="0">
                <a:latin typeface="+mn-ea"/>
                <a:ea typeface="+mn-ea"/>
              </a:rPr>
              <a:t>의 </a:t>
            </a:r>
            <a:r>
              <a:rPr lang="en-US" altLang="ko-KR" sz="1200" dirty="0" smtClean="0"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latin typeface="+mn-ea"/>
                <a:ea typeface="+mn-ea"/>
              </a:rPr>
              <a:t>별 </a:t>
            </a:r>
            <a:r>
              <a:rPr lang="ko-KR" altLang="en-US" sz="1200" dirty="0">
                <a:latin typeface="+mn-ea"/>
                <a:ea typeface="+mn-ea"/>
              </a:rPr>
              <a:t>표준수량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금액 대비 실제수량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금액으로 </a:t>
            </a:r>
            <a:endParaRPr lang="en-US" altLang="ko-KR" sz="1200" dirty="0" smtClean="0"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latin typeface="+mn-ea"/>
                <a:ea typeface="+mn-ea"/>
              </a:rPr>
              <a:t> </a:t>
            </a:r>
            <a:r>
              <a:rPr lang="en-US" altLang="ko-KR" sz="1200" dirty="0" smtClean="0">
                <a:latin typeface="+mn-ea"/>
                <a:ea typeface="+mn-ea"/>
              </a:rPr>
              <a:t> </a:t>
            </a:r>
            <a:r>
              <a:rPr lang="ko-KR" altLang="en-US" sz="1200" dirty="0" smtClean="0">
                <a:latin typeface="+mn-ea"/>
                <a:ea typeface="+mn-ea"/>
              </a:rPr>
              <a:t>비교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7" name="모서리가 둥근 직사각형 16"/>
          <p:cNvSpPr>
            <a:spLocks noChangeArrowheads="1"/>
          </p:cNvSpPr>
          <p:nvPr/>
        </p:nvSpPr>
        <p:spPr bwMode="auto">
          <a:xfrm>
            <a:off x="368300" y="1678626"/>
            <a:ext cx="1066800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1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18" name="모서리가 둥근 직사각형 17"/>
          <p:cNvSpPr>
            <a:spLocks noChangeArrowheads="1"/>
          </p:cNvSpPr>
          <p:nvPr/>
        </p:nvSpPr>
        <p:spPr bwMode="auto">
          <a:xfrm>
            <a:off x="368300" y="2413813"/>
            <a:ext cx="1066800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2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19" name="모서리가 둥근 직사각형 20"/>
          <p:cNvSpPr>
            <a:spLocks noChangeArrowheads="1"/>
          </p:cNvSpPr>
          <p:nvPr/>
        </p:nvSpPr>
        <p:spPr bwMode="auto">
          <a:xfrm>
            <a:off x="1620838" y="3829996"/>
            <a:ext cx="1987550" cy="55455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재료비 분석</a:t>
            </a:r>
          </a:p>
        </p:txBody>
      </p:sp>
      <p:sp>
        <p:nvSpPr>
          <p:cNvPr id="20" name="모서리가 둥근 직사각형 21"/>
          <p:cNvSpPr>
            <a:spLocks noChangeArrowheads="1"/>
          </p:cNvSpPr>
          <p:nvPr/>
        </p:nvSpPr>
        <p:spPr bwMode="auto">
          <a:xfrm>
            <a:off x="5302250" y="3853479"/>
            <a:ext cx="4219575" cy="87246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투입 기준 원재료의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Plan Price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대비 이동평균단가 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차이가 큰 원재료에 대하여 단가변동 원인 분석 수행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외자의 경우 환율차이와 단가변동차이를 구분하여 분석</a:t>
            </a:r>
          </a:p>
        </p:txBody>
      </p:sp>
      <p:sp>
        <p:nvSpPr>
          <p:cNvPr id="21" name="모서리가 둥근 직사각형 22"/>
          <p:cNvSpPr>
            <a:spLocks noChangeArrowheads="1"/>
          </p:cNvSpPr>
          <p:nvPr/>
        </p:nvSpPr>
        <p:spPr bwMode="auto">
          <a:xfrm>
            <a:off x="368300" y="3835416"/>
            <a:ext cx="1066800" cy="556358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3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22" name="모서리가 둥근 직사각형 24"/>
          <p:cNvSpPr>
            <a:spLocks noChangeArrowheads="1"/>
          </p:cNvSpPr>
          <p:nvPr/>
        </p:nvSpPr>
        <p:spPr bwMode="auto">
          <a:xfrm>
            <a:off x="5302250" y="5756134"/>
            <a:ext cx="4219575" cy="65290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실사차이발생 원재료금액 배부의 적정성 여부를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점검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BOM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적정성 점검</a:t>
            </a:r>
          </a:p>
        </p:txBody>
      </p:sp>
      <p:sp>
        <p:nvSpPr>
          <p:cNvPr id="23" name="모서리가 둥근 직사각형 18"/>
          <p:cNvSpPr>
            <a:spLocks noChangeArrowheads="1"/>
          </p:cNvSpPr>
          <p:nvPr/>
        </p:nvSpPr>
        <p:spPr bwMode="auto">
          <a:xfrm>
            <a:off x="3817938" y="3860705"/>
            <a:ext cx="1304925" cy="87066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가격차이 분석</a:t>
            </a:r>
          </a:p>
        </p:txBody>
      </p:sp>
      <p:sp>
        <p:nvSpPr>
          <p:cNvPr id="24" name="모서리가 둥근 직사각형 19"/>
          <p:cNvSpPr>
            <a:spLocks noChangeArrowheads="1"/>
          </p:cNvSpPr>
          <p:nvPr/>
        </p:nvSpPr>
        <p:spPr bwMode="auto">
          <a:xfrm>
            <a:off x="5302250" y="4861426"/>
            <a:ext cx="4219575" cy="75069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재료비 수량차이가 과다한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에  대해서는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결산 월의 생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BOM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변경 여부 확인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5" name="모서리가 둥근 직사각형 25"/>
          <p:cNvSpPr>
            <a:spLocks noChangeArrowheads="1"/>
          </p:cNvSpPr>
          <p:nvPr/>
        </p:nvSpPr>
        <p:spPr bwMode="auto">
          <a:xfrm>
            <a:off x="3817938" y="4866844"/>
            <a:ext cx="1304925" cy="75069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수량차이 분석</a:t>
            </a:r>
            <a:endParaRPr lang="en-US" altLang="ko-KR" sz="120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6" name="모서리가 둥근 직사각형 26"/>
          <p:cNvSpPr>
            <a:spLocks noChangeArrowheads="1"/>
          </p:cNvSpPr>
          <p:nvPr/>
        </p:nvSpPr>
        <p:spPr bwMode="auto">
          <a:xfrm>
            <a:off x="3817938" y="5776306"/>
            <a:ext cx="1304925" cy="65113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실사차이 분석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1689398" y="341356"/>
            <a:ext cx="3050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원가차이 분석 절차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689398" y="341356"/>
            <a:ext cx="3050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단계별 원가차이 분석 절차 </a:t>
            </a:r>
            <a:endParaRPr lang="ko-KR" altLang="en-US" dirty="0"/>
          </a:p>
        </p:txBody>
      </p:sp>
      <p:cxnSp>
        <p:nvCxnSpPr>
          <p:cNvPr id="11" name="직선 연결선 37"/>
          <p:cNvCxnSpPr>
            <a:cxnSpLocks noChangeShapeType="1"/>
          </p:cNvCxnSpPr>
          <p:nvPr/>
        </p:nvCxnSpPr>
        <p:spPr bwMode="auto">
          <a:xfrm>
            <a:off x="427040" y="1600549"/>
            <a:ext cx="3144837" cy="149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2" name="TextBox 45"/>
          <p:cNvSpPr txBox="1">
            <a:spLocks noChangeArrowheads="1"/>
          </p:cNvSpPr>
          <p:nvPr/>
        </p:nvSpPr>
        <p:spPr bwMode="auto">
          <a:xfrm>
            <a:off x="1304925" y="1268627"/>
            <a:ext cx="1474788" cy="263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단계별 구분</a:t>
            </a:r>
          </a:p>
        </p:txBody>
      </p:sp>
      <p:sp>
        <p:nvSpPr>
          <p:cNvPr id="13" name="TextBox 51"/>
          <p:cNvSpPr txBox="1">
            <a:spLocks noChangeArrowheads="1"/>
          </p:cNvSpPr>
          <p:nvPr/>
        </p:nvSpPr>
        <p:spPr bwMode="auto">
          <a:xfrm>
            <a:off x="5711827" y="1297034"/>
            <a:ext cx="1476375" cy="26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mtClean="0">
                <a:latin typeface="+mn-ea"/>
                <a:ea typeface="+mn-ea"/>
              </a:rPr>
              <a:t>내    용</a:t>
            </a:r>
          </a:p>
        </p:txBody>
      </p:sp>
      <p:cxnSp>
        <p:nvCxnSpPr>
          <p:cNvPr id="14" name="직선 연결선 12"/>
          <p:cNvCxnSpPr>
            <a:cxnSpLocks noChangeShapeType="1"/>
          </p:cNvCxnSpPr>
          <p:nvPr/>
        </p:nvCxnSpPr>
        <p:spPr bwMode="auto">
          <a:xfrm>
            <a:off x="3822700" y="1590079"/>
            <a:ext cx="5741988" cy="1496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5" name="모서리가 둥근 직사각형 20"/>
          <p:cNvSpPr>
            <a:spLocks noChangeArrowheads="1"/>
          </p:cNvSpPr>
          <p:nvPr/>
        </p:nvSpPr>
        <p:spPr bwMode="auto">
          <a:xfrm>
            <a:off x="1587500" y="1768001"/>
            <a:ext cx="1987550" cy="51581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분석</a:t>
            </a:r>
          </a:p>
        </p:txBody>
      </p:sp>
      <p:sp>
        <p:nvSpPr>
          <p:cNvPr id="16" name="모서리가 둥근 직사각형 21"/>
          <p:cNvSpPr>
            <a:spLocks noChangeArrowheads="1"/>
          </p:cNvSpPr>
          <p:nvPr/>
        </p:nvSpPr>
        <p:spPr bwMode="auto">
          <a:xfrm>
            <a:off x="5241927" y="1768002"/>
            <a:ext cx="4219575" cy="55394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가공비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임률차이가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큰 공정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(Cost Center)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및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액티비티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설비가동시간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노무시간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를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확인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7" name="모서리가 둥근 직사각형 22"/>
          <p:cNvSpPr>
            <a:spLocks noChangeArrowheads="1"/>
          </p:cNvSpPr>
          <p:nvPr/>
        </p:nvSpPr>
        <p:spPr bwMode="auto">
          <a:xfrm>
            <a:off x="338140" y="1773983"/>
            <a:ext cx="1066800" cy="51581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4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18" name="모서리가 둥근 직사각형 18"/>
          <p:cNvSpPr>
            <a:spLocks noChangeArrowheads="1"/>
          </p:cNvSpPr>
          <p:nvPr/>
        </p:nvSpPr>
        <p:spPr bwMode="auto">
          <a:xfrm>
            <a:off x="3730627" y="1773983"/>
            <a:ext cx="1304925" cy="114575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임</a:t>
            </a:r>
            <a:r>
              <a:rPr lang="ko-KR" altLang="en-US" sz="1200" dirty="0" err="1">
                <a:solidFill>
                  <a:srgbClr val="000000"/>
                </a:solidFill>
                <a:latin typeface="+mn-ea"/>
                <a:ea typeface="+mn-ea"/>
              </a:rPr>
              <a:t>률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차이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분석</a:t>
            </a:r>
          </a:p>
        </p:txBody>
      </p:sp>
      <p:sp>
        <p:nvSpPr>
          <p:cNvPr id="19" name="모서리가 둥근 직사각형 28"/>
          <p:cNvSpPr>
            <a:spLocks noChangeArrowheads="1"/>
          </p:cNvSpPr>
          <p:nvPr/>
        </p:nvSpPr>
        <p:spPr bwMode="auto">
          <a:xfrm>
            <a:off x="1587500" y="3989759"/>
            <a:ext cx="1987550" cy="51581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코스트센터 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계획대비 실적 분석</a:t>
            </a:r>
          </a:p>
        </p:txBody>
      </p:sp>
      <p:sp>
        <p:nvSpPr>
          <p:cNvPr id="20" name="모서리가 둥근 직사각형 29"/>
          <p:cNvSpPr>
            <a:spLocks noChangeArrowheads="1"/>
          </p:cNvSpPr>
          <p:nvPr/>
        </p:nvSpPr>
        <p:spPr bwMode="auto">
          <a:xfrm>
            <a:off x="3730627" y="3989763"/>
            <a:ext cx="5711825" cy="1055560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공장 코스트센터 별로 배부 수행 전 기준으로 계획 대비 실적을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공장 코스트센터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별로 배부 수행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(1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 배부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/2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차 배부 구분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기준으로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>
              <a:spcBef>
                <a:spcPct val="50000"/>
              </a:spcBef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계획 </a:t>
            </a:r>
            <a:r>
              <a:rPr lang="ko-KR" altLang="en-US" sz="1200" dirty="0">
                <a:solidFill>
                  <a:srgbClr val="000000"/>
                </a:solidFill>
                <a:latin typeface="+mn-ea"/>
                <a:ea typeface="+mn-ea"/>
              </a:rPr>
              <a:t>대비 실적을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분석</a:t>
            </a:r>
            <a:endParaRPr lang="en-US" altLang="ko-KR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1" name="모서리가 둥근 직사각형 30"/>
          <p:cNvSpPr>
            <a:spLocks noChangeArrowheads="1"/>
          </p:cNvSpPr>
          <p:nvPr/>
        </p:nvSpPr>
        <p:spPr bwMode="auto">
          <a:xfrm>
            <a:off x="338140" y="3995743"/>
            <a:ext cx="1066800" cy="51581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6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22" name="모서리가 둥근 직사각형 32"/>
          <p:cNvSpPr>
            <a:spLocks noChangeArrowheads="1"/>
          </p:cNvSpPr>
          <p:nvPr/>
        </p:nvSpPr>
        <p:spPr bwMode="auto">
          <a:xfrm>
            <a:off x="1587500" y="3019425"/>
            <a:ext cx="1987550" cy="51731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LTP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계획공수 대비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 생산 작업공수 분석</a:t>
            </a:r>
          </a:p>
        </p:txBody>
      </p:sp>
      <p:sp>
        <p:nvSpPr>
          <p:cNvPr id="23" name="모서리가 둥근 직사각형 33"/>
          <p:cNvSpPr>
            <a:spLocks noChangeArrowheads="1"/>
          </p:cNvSpPr>
          <p:nvPr/>
        </p:nvSpPr>
        <p:spPr bwMode="auto">
          <a:xfrm>
            <a:off x="3730627" y="3019421"/>
            <a:ext cx="5711825" cy="80886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생산직접 코스트센터 별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Activity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LTP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소요량 계획 대비 실제 발생된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 작업공수에 대하여 투입공수 차이를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LTP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생산계획량 수립기준 대표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Item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의 적정성 점검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4" name="모서리가 둥근 직사각형 34"/>
          <p:cNvSpPr>
            <a:spLocks noChangeArrowheads="1"/>
          </p:cNvSpPr>
          <p:nvPr/>
        </p:nvSpPr>
        <p:spPr bwMode="auto">
          <a:xfrm>
            <a:off x="338140" y="3025401"/>
            <a:ext cx="1066800" cy="51581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5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25" name="모서리가 둥근 직사각형 35"/>
          <p:cNvSpPr>
            <a:spLocks noChangeArrowheads="1"/>
          </p:cNvSpPr>
          <p:nvPr/>
        </p:nvSpPr>
        <p:spPr bwMode="auto">
          <a:xfrm>
            <a:off x="1587500" y="5184369"/>
            <a:ext cx="1987550" cy="746069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코스트센터 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액티비티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/ SKF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실적의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기간별 추이 분석</a:t>
            </a:r>
          </a:p>
        </p:txBody>
      </p:sp>
      <p:sp>
        <p:nvSpPr>
          <p:cNvPr id="26" name="모서리가 둥근 직사각형 36"/>
          <p:cNvSpPr>
            <a:spLocks noChangeArrowheads="1"/>
          </p:cNvSpPr>
          <p:nvPr/>
        </p:nvSpPr>
        <p:spPr bwMode="auto">
          <a:xfrm>
            <a:off x="3730627" y="5184369"/>
            <a:ext cx="5711825" cy="1021173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l"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코스트센터의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액티비티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및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SKF(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배부적수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에 대하여 계획대비 실적 비교 및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실적 추이 비교하여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특정 월의 편차가 큰 경우는 원인을 분석</a:t>
            </a:r>
          </a:p>
        </p:txBody>
      </p:sp>
      <p:sp>
        <p:nvSpPr>
          <p:cNvPr id="27" name="모서리가 둥근 직사각형 37"/>
          <p:cNvSpPr>
            <a:spLocks noChangeArrowheads="1"/>
          </p:cNvSpPr>
          <p:nvPr/>
        </p:nvSpPr>
        <p:spPr bwMode="auto">
          <a:xfrm>
            <a:off x="338140" y="5188855"/>
            <a:ext cx="1066800" cy="51731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smtClean="0">
                <a:solidFill>
                  <a:srgbClr val="000000"/>
                </a:solidFill>
                <a:latin typeface="+mn-ea"/>
                <a:ea typeface="+mn-ea"/>
              </a:rPr>
              <a:t>7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단계</a:t>
            </a:r>
          </a:p>
        </p:txBody>
      </p:sp>
      <p:sp>
        <p:nvSpPr>
          <p:cNvPr id="28" name="모서리가 둥근 직사각형 21"/>
          <p:cNvSpPr>
            <a:spLocks noChangeArrowheads="1"/>
          </p:cNvSpPr>
          <p:nvPr/>
        </p:nvSpPr>
        <p:spPr bwMode="auto">
          <a:xfrm>
            <a:off x="5235104" y="2365793"/>
            <a:ext cx="4219575" cy="553944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tIns="46800" bIns="46800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 해당 공정의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Routing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변경 여부 체크 및 생산 공수집계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이상유무 점검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540751" y="357831"/>
            <a:ext cx="2194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다차원 수익성 분석</a:t>
            </a:r>
            <a:endParaRPr lang="ko-KR" altLang="en-US" dirty="0"/>
          </a:p>
        </p:txBody>
      </p:sp>
      <p:sp>
        <p:nvSpPr>
          <p:cNvPr id="7" name="TextBox 50"/>
          <p:cNvSpPr txBox="1">
            <a:spLocks noChangeArrowheads="1"/>
          </p:cNvSpPr>
          <p:nvPr/>
        </p:nvSpPr>
        <p:spPr bwMode="auto">
          <a:xfrm>
            <a:off x="219075" y="1212088"/>
            <a:ext cx="9421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ko-KR" altLang="en-US" sz="1400" b="1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b="1" dirty="0" smtClean="0">
                <a:latin typeface="+mn-ea"/>
                <a:ea typeface="+mn-ea"/>
              </a:rPr>
              <a:t> </a:t>
            </a:r>
            <a:r>
              <a:rPr lang="en-US" altLang="ko-KR" sz="1400" b="1" dirty="0" smtClean="0">
                <a:latin typeface="+mn-ea"/>
                <a:ea typeface="+mn-ea"/>
              </a:rPr>
              <a:t>To-Be </a:t>
            </a:r>
            <a:r>
              <a:rPr lang="ko-KR" altLang="en-US" sz="1400" b="1" dirty="0">
                <a:latin typeface="+mn-ea"/>
                <a:ea typeface="+mn-ea"/>
              </a:rPr>
              <a:t>다차원 수익성 분석은 표준매출원가 기반의 실시간 </a:t>
            </a:r>
            <a:r>
              <a:rPr lang="ko-KR" altLang="en-US" sz="1400" b="1" dirty="0" err="1">
                <a:latin typeface="+mn-ea"/>
                <a:ea typeface="+mn-ea"/>
              </a:rPr>
              <a:t>매출총이익과</a:t>
            </a:r>
            <a:r>
              <a:rPr lang="ko-KR" altLang="en-US" sz="1400" b="1" dirty="0">
                <a:latin typeface="+mn-ea"/>
                <a:ea typeface="+mn-ea"/>
              </a:rPr>
              <a:t> 원가결산 후 실제매출원가 기반의 </a:t>
            </a:r>
            <a:r>
              <a:rPr lang="ko-KR" altLang="en-US" sz="1400" b="1" dirty="0" err="1">
                <a:latin typeface="+mn-ea"/>
                <a:ea typeface="+mn-ea"/>
              </a:rPr>
              <a:t>매출총이익</a:t>
            </a:r>
            <a:r>
              <a:rPr lang="ko-KR" altLang="en-US" sz="1400" b="1" dirty="0">
                <a:latin typeface="+mn-ea"/>
                <a:ea typeface="+mn-ea"/>
              </a:rPr>
              <a:t> 분석을 수행하며</a:t>
            </a:r>
            <a:r>
              <a:rPr lang="en-US" altLang="ko-KR" sz="1400" b="1" dirty="0">
                <a:latin typeface="+mn-ea"/>
                <a:ea typeface="+mn-ea"/>
              </a:rPr>
              <a:t>, </a:t>
            </a:r>
            <a:r>
              <a:rPr lang="ko-KR" altLang="en-US" sz="1400" b="1" dirty="0" err="1">
                <a:latin typeface="+mn-ea"/>
                <a:ea typeface="+mn-ea"/>
              </a:rPr>
              <a:t>판관비</a:t>
            </a:r>
            <a:r>
              <a:rPr lang="ko-KR" altLang="en-US" sz="1400" b="1" dirty="0">
                <a:latin typeface="+mn-ea"/>
                <a:ea typeface="+mn-ea"/>
              </a:rPr>
              <a:t> 조직간</a:t>
            </a:r>
            <a:r>
              <a:rPr lang="en-US" altLang="ko-KR" sz="1400" b="1" dirty="0">
                <a:latin typeface="+mn-ea"/>
                <a:ea typeface="+mn-ea"/>
              </a:rPr>
              <a:t>/</a:t>
            </a:r>
            <a:r>
              <a:rPr lang="ko-KR" altLang="en-US" sz="1400" b="1" dirty="0" err="1">
                <a:latin typeface="+mn-ea"/>
                <a:ea typeface="+mn-ea"/>
              </a:rPr>
              <a:t>특성별</a:t>
            </a:r>
            <a:r>
              <a:rPr lang="ko-KR" altLang="en-US" sz="1400" b="1" dirty="0">
                <a:latin typeface="+mn-ea"/>
                <a:ea typeface="+mn-ea"/>
              </a:rPr>
              <a:t> 배부를 통해 영업이익 분석을 수행함 </a:t>
            </a:r>
            <a:endParaRPr lang="ko-KR" altLang="en-US" sz="1400" b="1" dirty="0" smtClean="0">
              <a:latin typeface="+mn-ea"/>
              <a:ea typeface="+mn-ea"/>
            </a:endParaRPr>
          </a:p>
        </p:txBody>
      </p:sp>
      <p:cxnSp>
        <p:nvCxnSpPr>
          <p:cNvPr id="9" name="직선 연결선 37"/>
          <p:cNvCxnSpPr>
            <a:cxnSpLocks noChangeShapeType="1"/>
          </p:cNvCxnSpPr>
          <p:nvPr/>
        </p:nvCxnSpPr>
        <p:spPr bwMode="auto">
          <a:xfrm>
            <a:off x="418541" y="1996206"/>
            <a:ext cx="11520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0" name="직사각형 9"/>
          <p:cNvSpPr/>
          <p:nvPr/>
        </p:nvSpPr>
        <p:spPr bwMode="auto">
          <a:xfrm>
            <a:off x="258763" y="2113552"/>
            <a:ext cx="806450" cy="442179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1" name="TextBox 45"/>
          <p:cNvSpPr txBox="1">
            <a:spLocks noChangeArrowheads="1"/>
          </p:cNvSpPr>
          <p:nvPr/>
        </p:nvSpPr>
        <p:spPr bwMode="auto">
          <a:xfrm>
            <a:off x="1615941" y="1671465"/>
            <a:ext cx="4778600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300" b="1" dirty="0" smtClean="0">
                <a:latin typeface="+mn-ea"/>
                <a:ea typeface="+mn-ea"/>
              </a:rPr>
              <a:t>분석 관점 및 레벨</a:t>
            </a:r>
          </a:p>
        </p:txBody>
      </p:sp>
      <p:sp>
        <p:nvSpPr>
          <p:cNvPr id="12" name="직사각형 82"/>
          <p:cNvSpPr>
            <a:spLocks noChangeArrowheads="1"/>
          </p:cNvSpPr>
          <p:nvPr/>
        </p:nvSpPr>
        <p:spPr bwMode="auto">
          <a:xfrm>
            <a:off x="487194" y="3609291"/>
            <a:ext cx="1070904" cy="135250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분석</a:t>
            </a:r>
          </a:p>
        </p:txBody>
      </p:sp>
      <p:sp>
        <p:nvSpPr>
          <p:cNvPr id="13" name="직사각형 25"/>
          <p:cNvSpPr>
            <a:spLocks noChangeArrowheads="1"/>
          </p:cNvSpPr>
          <p:nvPr/>
        </p:nvSpPr>
        <p:spPr bwMode="auto">
          <a:xfrm>
            <a:off x="474166" y="3610789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2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14" name="직사각형 82"/>
          <p:cNvSpPr>
            <a:spLocks noChangeArrowheads="1"/>
          </p:cNvSpPr>
          <p:nvPr/>
        </p:nvSpPr>
        <p:spPr bwMode="auto">
          <a:xfrm>
            <a:off x="487194" y="2106478"/>
            <a:ext cx="1070904" cy="138583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주요특성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및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통합분석</a:t>
            </a:r>
          </a:p>
        </p:txBody>
      </p:sp>
      <p:sp>
        <p:nvSpPr>
          <p:cNvPr id="15" name="직사각형 50"/>
          <p:cNvSpPr>
            <a:spLocks noChangeArrowheads="1"/>
          </p:cNvSpPr>
          <p:nvPr/>
        </p:nvSpPr>
        <p:spPr bwMode="auto">
          <a:xfrm>
            <a:off x="474166" y="2107976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1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16" name="직사각형 82"/>
          <p:cNvSpPr>
            <a:spLocks noChangeArrowheads="1"/>
          </p:cNvSpPr>
          <p:nvPr/>
        </p:nvSpPr>
        <p:spPr bwMode="auto">
          <a:xfrm>
            <a:off x="6572353" y="3585811"/>
            <a:ext cx="3075776" cy="1466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b="1" dirty="0" smtClean="0">
                <a:latin typeface="+mn-ea"/>
                <a:ea typeface="+mn-ea"/>
              </a:rPr>
              <a:t>원가구성항목별 표준대비 실적매출원가 비교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기중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표준원가 기반의 매출원가 집계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기말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실제원가 결산 후 실적매출원가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반영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매출원가 재평가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및 차이비교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가공비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노무비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,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경비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의 상세항목별 비교는 보조 원가구성항목을 활용함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7" name="직사각형 82"/>
          <p:cNvSpPr>
            <a:spLocks noChangeArrowheads="1"/>
          </p:cNvSpPr>
          <p:nvPr/>
        </p:nvSpPr>
        <p:spPr bwMode="auto">
          <a:xfrm>
            <a:off x="6572352" y="5136688"/>
            <a:ext cx="3133176" cy="134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특성별로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직접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귀속가능한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비용은 입력가능 특성으로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차 귀속 후 나머지 특성으로 배부하며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간접부서의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판관비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등을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영업팀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Cost Center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로 조직간 배부로 집계함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조직간 배부에 따라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영업팀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Cost Center</a:t>
            </a:r>
            <a:r>
              <a:rPr lang="ko-KR" altLang="en-US" sz="1100" dirty="0">
                <a:solidFill>
                  <a:srgbClr val="000000"/>
                </a:solidFill>
                <a:latin typeface="+mn-ea"/>
                <a:ea typeface="+mn-ea"/>
              </a:rPr>
              <a:t>로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비용이 모두 집계된 이후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100" b="1" dirty="0" smtClean="0">
                <a:latin typeface="+mn-ea"/>
                <a:ea typeface="+mn-ea"/>
              </a:rPr>
              <a:t>각 </a:t>
            </a:r>
            <a:r>
              <a:rPr lang="ko-KR" altLang="en-US" sz="1100" b="1" dirty="0" err="1" smtClean="0">
                <a:latin typeface="+mn-ea"/>
                <a:ea typeface="+mn-ea"/>
              </a:rPr>
              <a:t>영업팀</a:t>
            </a:r>
            <a:r>
              <a:rPr lang="ko-KR" altLang="en-US" sz="1100" b="1" dirty="0" smtClean="0">
                <a:latin typeface="+mn-ea"/>
                <a:ea typeface="+mn-ea"/>
              </a:rPr>
              <a:t> 별 발생 </a:t>
            </a:r>
            <a:r>
              <a:rPr lang="ko-KR" altLang="en-US" sz="1100" b="1" dirty="0" err="1" smtClean="0">
                <a:latin typeface="+mn-ea"/>
                <a:ea typeface="+mn-ea"/>
              </a:rPr>
              <a:t>매출별로</a:t>
            </a:r>
            <a:r>
              <a:rPr lang="ko-KR" altLang="en-US" sz="1100" b="1" dirty="0" smtClean="0">
                <a:latin typeface="+mn-ea"/>
                <a:ea typeface="+mn-ea"/>
              </a:rPr>
              <a:t> </a:t>
            </a:r>
            <a:r>
              <a:rPr lang="ko-KR" altLang="en-US" sz="1100" b="1" dirty="0" err="1" smtClean="0">
                <a:latin typeface="+mn-ea"/>
                <a:ea typeface="+mn-ea"/>
              </a:rPr>
              <a:t>특성별</a:t>
            </a:r>
            <a:r>
              <a:rPr lang="ko-KR" altLang="en-US" sz="1100" b="1" dirty="0" smtClean="0">
                <a:latin typeface="+mn-ea"/>
                <a:ea typeface="+mn-ea"/>
              </a:rPr>
              <a:t> 배부를 수행</a:t>
            </a:r>
            <a:r>
              <a:rPr lang="ko-KR" altLang="en-US" sz="1100" dirty="0" smtClean="0">
                <a:latin typeface="+mn-ea"/>
                <a:ea typeface="+mn-ea"/>
              </a:rPr>
              <a:t>하여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수익성 분석을 함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8" name="직선 연결선 39"/>
          <p:cNvCxnSpPr>
            <a:cxnSpLocks noChangeShapeType="1"/>
          </p:cNvCxnSpPr>
          <p:nvPr/>
        </p:nvCxnSpPr>
        <p:spPr bwMode="auto">
          <a:xfrm>
            <a:off x="6581778" y="1996206"/>
            <a:ext cx="3096000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9" name="직선 연결선 68"/>
          <p:cNvCxnSpPr>
            <a:cxnSpLocks noChangeShapeType="1"/>
          </p:cNvCxnSpPr>
          <p:nvPr/>
        </p:nvCxnSpPr>
        <p:spPr bwMode="auto">
          <a:xfrm flipV="1">
            <a:off x="6581778" y="5070166"/>
            <a:ext cx="3060000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0" name="직선 연결선 68"/>
          <p:cNvCxnSpPr>
            <a:cxnSpLocks noChangeShapeType="1"/>
          </p:cNvCxnSpPr>
          <p:nvPr/>
        </p:nvCxnSpPr>
        <p:spPr bwMode="auto">
          <a:xfrm flipV="1">
            <a:off x="6588128" y="3527935"/>
            <a:ext cx="3060000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1" name="직사각형 82"/>
          <p:cNvSpPr>
            <a:spLocks noChangeArrowheads="1"/>
          </p:cNvSpPr>
          <p:nvPr/>
        </p:nvSpPr>
        <p:spPr bwMode="auto">
          <a:xfrm>
            <a:off x="6572353" y="2044502"/>
            <a:ext cx="3105426" cy="1174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주요 관리 특성은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As-Is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를 고려하여 선정함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lang="ko-KR" altLang="en-US" sz="1100" b="1" dirty="0" smtClean="0">
                <a:latin typeface="+mn-ea"/>
                <a:ea typeface="+mn-ea"/>
              </a:rPr>
              <a:t>추가 특성 </a:t>
            </a:r>
            <a:r>
              <a:rPr lang="en-US" altLang="ko-KR" sz="1100" b="1" dirty="0" smtClean="0">
                <a:latin typeface="+mn-ea"/>
                <a:ea typeface="+mn-ea"/>
              </a:rPr>
              <a:t>: </a:t>
            </a:r>
            <a:r>
              <a:rPr lang="ko-KR" altLang="en-US" sz="1100" b="1" dirty="0">
                <a:latin typeface="+mn-ea"/>
                <a:ea typeface="+mn-ea"/>
              </a:rPr>
              <a:t>용</a:t>
            </a:r>
            <a:r>
              <a:rPr lang="ko-KR" altLang="en-US" sz="1100" b="1" dirty="0" smtClean="0">
                <a:latin typeface="+mn-ea"/>
                <a:ea typeface="+mn-ea"/>
              </a:rPr>
              <a:t>량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(Material Master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내 관리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altLang="ko-KR" sz="1100" dirty="0" smtClean="0">
                <a:latin typeface="+mn-ea"/>
                <a:ea typeface="+mn-ea"/>
              </a:rPr>
              <a:t>                 </a:t>
            </a:r>
            <a:r>
              <a:rPr lang="ko-KR" altLang="en-US" sz="1100" dirty="0" err="1" smtClean="0">
                <a:latin typeface="+mn-ea"/>
                <a:ea typeface="+mn-ea"/>
              </a:rPr>
              <a:t>연량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용도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차량용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산업용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무누액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및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제품군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(PCC..)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제품계층구조로 관리함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표준화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수출 및 내수 고객별 특성은 고객마스터 내 고객그룹으로 관리함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(SD)</a:t>
            </a:r>
          </a:p>
          <a:p>
            <a:pPr marL="177800" indent="-177800" algn="l" fontAlgn="base">
              <a:spcBef>
                <a:spcPts val="300"/>
              </a:spcBef>
              <a:spcAft>
                <a:spcPct val="0"/>
              </a:spcAft>
              <a:buFont typeface="Arial" charset="0"/>
              <a:buChar char="•"/>
            </a:pPr>
            <a:r>
              <a:rPr lang="ko-KR" altLang="en-US" sz="1100" dirty="0">
                <a:solidFill>
                  <a:srgbClr val="000000"/>
                </a:solidFill>
                <a:latin typeface="+mn-ea"/>
                <a:ea typeface="+mn-ea"/>
              </a:rPr>
              <a:t>손익발생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거래원천으로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Drill-Down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연계</a:t>
            </a:r>
            <a:endParaRPr lang="ko-KR" altLang="en-US" sz="11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2" name="TextBox 45"/>
          <p:cNvSpPr txBox="1">
            <a:spLocks noChangeArrowheads="1"/>
          </p:cNvSpPr>
          <p:nvPr/>
        </p:nvSpPr>
        <p:spPr bwMode="auto">
          <a:xfrm>
            <a:off x="7363910" y="1690170"/>
            <a:ext cx="1474788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latin typeface="+mn-ea"/>
                <a:ea typeface="+mn-ea"/>
              </a:rPr>
              <a:t>To-Be Direction</a:t>
            </a:r>
            <a:endParaRPr lang="ko-KR" altLang="en-US" sz="1300" b="1" dirty="0" smtClean="0">
              <a:latin typeface="+mn-ea"/>
              <a:ea typeface="+mn-ea"/>
            </a:endParaRPr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15824957"/>
              </p:ext>
            </p:extLst>
          </p:nvPr>
        </p:nvGraphicFramePr>
        <p:xfrm>
          <a:off x="1712640" y="2096101"/>
          <a:ext cx="4596246" cy="13716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34885"/>
                <a:gridCol w="4061361"/>
              </a:tblGrid>
              <a:tr h="2442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분류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특성</a:t>
                      </a:r>
                      <a:r>
                        <a:rPr lang="en-US" altLang="ko-KR" sz="1100" dirty="0" smtClean="0"/>
                        <a:t>(Characteristic)</a:t>
                      </a:r>
                      <a:endParaRPr lang="en-US" sz="1100" dirty="0"/>
                    </a:p>
                  </a:txBody>
                  <a:tcPr/>
                </a:tc>
              </a:tr>
              <a:tr h="244241">
                <a:tc>
                  <a:txBody>
                    <a:bodyPr/>
                    <a:lstStyle/>
                    <a:p>
                      <a:r>
                        <a:rPr lang="ko-KR" altLang="en-US" sz="1100" dirty="0" smtClean="0"/>
                        <a:t>고객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/>
                        <a:t>고객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err="1" smtClean="0"/>
                        <a:t>고객군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국가</a:t>
                      </a:r>
                      <a:endParaRPr lang="en-US" sz="1100" dirty="0"/>
                    </a:p>
                  </a:txBody>
                  <a:tcPr/>
                </a:tc>
              </a:tr>
              <a:tr h="346888">
                <a:tc>
                  <a:txBody>
                    <a:bodyPr/>
                    <a:lstStyle/>
                    <a:p>
                      <a:r>
                        <a:rPr lang="ko-KR" altLang="en-US" sz="1100" dirty="0" smtClean="0"/>
                        <a:t>제품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/>
                        <a:t>제품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smtClean="0"/>
                        <a:t>플랜트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광주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smtClean="0"/>
                        <a:t>창원</a:t>
                      </a:r>
                      <a:r>
                        <a:rPr lang="en-US" altLang="ko-KR" sz="1100" dirty="0" smtClean="0"/>
                        <a:t>), </a:t>
                      </a:r>
                      <a:r>
                        <a:rPr lang="ko-KR" altLang="en-US" sz="1100" dirty="0" smtClean="0"/>
                        <a:t>제품계층구조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용도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err="1" smtClean="0"/>
                        <a:t>제품군</a:t>
                      </a:r>
                      <a:r>
                        <a:rPr lang="en-US" altLang="ko-KR" sz="1100" dirty="0" smtClean="0"/>
                        <a:t>),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용량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(Ah)</a:t>
                      </a:r>
                    </a:p>
                    <a:p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</a:rPr>
                        <a:t>연량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</a:rPr>
                        <a:t>(g)</a:t>
                      </a:r>
                      <a:endParaRPr lang="en-US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02280">
                <a:tc>
                  <a:txBody>
                    <a:bodyPr/>
                    <a:lstStyle/>
                    <a:p>
                      <a:r>
                        <a:rPr lang="ko-KR" altLang="en-US" sz="1100" dirty="0" smtClean="0"/>
                        <a:t>조직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/>
                        <a:t>영업팀</a:t>
                      </a:r>
                      <a:r>
                        <a:rPr lang="en-US" altLang="ko-KR" sz="1100" dirty="0" smtClean="0"/>
                        <a:t>(Profit Center),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ko-KR" altLang="en-US" sz="1100" baseline="0" dirty="0" smtClean="0"/>
                        <a:t>부문</a:t>
                      </a:r>
                      <a:r>
                        <a:rPr lang="en-US" altLang="ko-KR" sz="1100" baseline="0" dirty="0" smtClean="0"/>
                        <a:t>(</a:t>
                      </a:r>
                      <a:r>
                        <a:rPr lang="ko-KR" altLang="en-US" sz="1100" baseline="0" dirty="0" smtClean="0"/>
                        <a:t>수출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대리점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산전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직판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기타</a:t>
                      </a:r>
                      <a:r>
                        <a:rPr lang="en-US" altLang="ko-KR" sz="1100" baseline="0" dirty="0" smtClean="0"/>
                        <a:t>-</a:t>
                      </a:r>
                      <a:r>
                        <a:rPr lang="ko-KR" altLang="en-US" sz="1100" baseline="0" dirty="0" smtClean="0"/>
                        <a:t>광주</a:t>
                      </a:r>
                      <a:r>
                        <a:rPr lang="en-US" altLang="ko-KR" sz="1100" baseline="0" dirty="0" smtClean="0"/>
                        <a:t>/</a:t>
                      </a:r>
                      <a:r>
                        <a:rPr lang="ko-KR" altLang="en-US" sz="1100" baseline="0" dirty="0" smtClean="0"/>
                        <a:t>창원</a:t>
                      </a:r>
                      <a:r>
                        <a:rPr lang="en-US" altLang="ko-KR" sz="1100" baseline="0" dirty="0" smtClean="0"/>
                        <a:t>), </a:t>
                      </a:r>
                      <a:r>
                        <a:rPr lang="ko-KR" altLang="en-US" sz="1100" baseline="0" dirty="0" smtClean="0"/>
                        <a:t>사업부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본부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영업사원</a:t>
                      </a:r>
                      <a:r>
                        <a:rPr lang="en-US" altLang="ko-KR" sz="1100" baseline="0" dirty="0" smtClean="0"/>
                        <a:t>, S/O(</a:t>
                      </a:r>
                      <a:r>
                        <a:rPr lang="ko-KR" altLang="en-US" sz="1100" baseline="0" dirty="0" err="1" smtClean="0"/>
                        <a:t>판매오더</a:t>
                      </a:r>
                      <a:r>
                        <a:rPr lang="en-US" altLang="ko-KR" sz="1100" baseline="0" dirty="0" smtClean="0"/>
                        <a:t>)</a:t>
                      </a:r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4" name="직사각형 82"/>
          <p:cNvSpPr>
            <a:spLocks noChangeArrowheads="1"/>
          </p:cNvSpPr>
          <p:nvPr/>
        </p:nvSpPr>
        <p:spPr bwMode="auto">
          <a:xfrm>
            <a:off x="1732778" y="3806201"/>
            <a:ext cx="1368000" cy="115559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t"/>
          <a:lstStyle/>
          <a:p>
            <a:pPr fontAlgn="base"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표준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원재료비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_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순연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(S)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원재료비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_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경연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(S)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….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변동직접노무비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(S)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변동경비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(S)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…</a:t>
            </a:r>
          </a:p>
        </p:txBody>
      </p:sp>
      <p:sp>
        <p:nvSpPr>
          <p:cNvPr id="25" name="직사각형 82"/>
          <p:cNvSpPr>
            <a:spLocks noChangeArrowheads="1"/>
          </p:cNvSpPr>
          <p:nvPr/>
        </p:nvSpPr>
        <p:spPr bwMode="auto">
          <a:xfrm>
            <a:off x="3428975" y="3806201"/>
            <a:ext cx="1368000" cy="115559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t"/>
          <a:lstStyle/>
          <a:p>
            <a:pPr fontAlgn="base">
              <a:spcAft>
                <a:spcPct val="0"/>
              </a:spcAft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실</a:t>
            </a:r>
            <a:r>
              <a:rPr lang="ko-KR" altLang="en-US" sz="1000" dirty="0">
                <a:solidFill>
                  <a:srgbClr val="000000"/>
                </a:solidFill>
                <a:latin typeface="+mn-ea"/>
                <a:ea typeface="+mn-ea"/>
              </a:rPr>
              <a:t>적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원재료비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_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순연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(A)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원재료비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_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경연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(A)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….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err="1" smtClean="0">
                <a:solidFill>
                  <a:srgbClr val="000000"/>
                </a:solidFill>
                <a:latin typeface="+mn-ea"/>
                <a:ea typeface="+mn-ea"/>
              </a:rPr>
              <a:t>변동직접노무비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(A)</a:t>
            </a:r>
          </a:p>
          <a:p>
            <a:pPr marL="177800" lvl="1" indent="-95250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000" dirty="0" smtClean="0">
                <a:solidFill>
                  <a:srgbClr val="000000"/>
                </a:solidFill>
                <a:latin typeface="+mn-ea"/>
                <a:ea typeface="+mn-ea"/>
              </a:rPr>
              <a:t>변동경비</a:t>
            </a: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(A)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000" dirty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000" dirty="0" smtClean="0">
                <a:solidFill>
                  <a:srgbClr val="000000"/>
                </a:solidFill>
                <a:latin typeface="+mn-ea"/>
                <a:ea typeface="+mn-ea"/>
              </a:rPr>
              <a:t>…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3096243" y="4214429"/>
            <a:ext cx="380232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100" b="1" dirty="0" err="1" smtClean="0">
                <a:latin typeface="+mn-ea"/>
                <a:ea typeface="+mn-ea"/>
              </a:rPr>
              <a:t>vs</a:t>
            </a:r>
            <a:endParaRPr lang="en-US" sz="1100" b="1" dirty="0">
              <a:latin typeface="+mn-ea"/>
              <a:ea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732778" y="3546246"/>
            <a:ext cx="1368000" cy="259955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altLang="ko-KR" sz="1100" b="1" dirty="0" smtClean="0">
                <a:latin typeface="+mn-ea"/>
                <a:ea typeface="+mn-ea"/>
              </a:rPr>
              <a:t>&lt;</a:t>
            </a:r>
            <a:r>
              <a:rPr lang="ko-KR" altLang="en-US" sz="1100" b="1" dirty="0" smtClean="0">
                <a:latin typeface="+mn-ea"/>
                <a:ea typeface="+mn-ea"/>
              </a:rPr>
              <a:t>기중 </a:t>
            </a:r>
            <a:r>
              <a:rPr lang="en-US" altLang="ko-KR" sz="1100" b="1" dirty="0" smtClean="0">
                <a:latin typeface="+mn-ea"/>
                <a:ea typeface="+mn-ea"/>
              </a:rPr>
              <a:t>(</a:t>
            </a:r>
            <a:r>
              <a:rPr lang="ko-KR" altLang="en-US" sz="1100" b="1" dirty="0" smtClean="0">
                <a:latin typeface="+mn-ea"/>
                <a:ea typeface="+mn-ea"/>
              </a:rPr>
              <a:t>실시간</a:t>
            </a:r>
            <a:r>
              <a:rPr lang="en-US" altLang="ko-KR" sz="1100" b="1" dirty="0" smtClean="0">
                <a:latin typeface="+mn-ea"/>
                <a:ea typeface="+mn-ea"/>
              </a:rPr>
              <a:t>)&gt;</a:t>
            </a:r>
            <a:endParaRPr lang="en-US" sz="1100" b="1" dirty="0"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435281" y="3546246"/>
            <a:ext cx="1368000" cy="259955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altLang="ko-KR" sz="1100" b="1" dirty="0">
                <a:latin typeface="+mn-ea"/>
                <a:ea typeface="+mn-ea"/>
              </a:rPr>
              <a:t>&lt;</a:t>
            </a:r>
            <a:r>
              <a:rPr lang="ko-KR" altLang="en-US" sz="1100" b="1" dirty="0" smtClean="0">
                <a:latin typeface="+mn-ea"/>
                <a:ea typeface="+mn-ea"/>
              </a:rPr>
              <a:t>기말 </a:t>
            </a:r>
            <a:r>
              <a:rPr lang="en-US" altLang="ko-KR" sz="1100" b="1" dirty="0" smtClean="0">
                <a:latin typeface="+mn-ea"/>
                <a:ea typeface="+mn-ea"/>
              </a:rPr>
              <a:t>(</a:t>
            </a:r>
            <a:r>
              <a:rPr lang="ko-KR" altLang="en-US" sz="1100" b="1" dirty="0" smtClean="0">
                <a:latin typeface="+mn-ea"/>
                <a:ea typeface="+mn-ea"/>
              </a:rPr>
              <a:t>재평가</a:t>
            </a:r>
            <a:r>
              <a:rPr lang="en-US" altLang="ko-KR" sz="1100" b="1" dirty="0" smtClean="0">
                <a:latin typeface="+mn-ea"/>
                <a:ea typeface="+mn-ea"/>
              </a:rPr>
              <a:t>)&gt;</a:t>
            </a:r>
            <a:endParaRPr lang="en-US" sz="1100" b="1" dirty="0">
              <a:latin typeface="+mn-ea"/>
              <a:ea typeface="+mn-ea"/>
            </a:endParaRPr>
          </a:p>
        </p:txBody>
      </p:sp>
      <p:sp>
        <p:nvSpPr>
          <p:cNvPr id="30" name="줄무늬가 있는 오른쪽 화살표 29"/>
          <p:cNvSpPr/>
          <p:nvPr/>
        </p:nvSpPr>
        <p:spPr>
          <a:xfrm>
            <a:off x="4862656" y="4056368"/>
            <a:ext cx="436824" cy="505852"/>
          </a:xfrm>
          <a:prstGeom prst="stripedRightArrow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0800000" scaled="0"/>
            <a:tileRect/>
          </a:gra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221352" y="4029724"/>
            <a:ext cx="1075651" cy="57515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z="1400" b="1" i="1" u="sng" dirty="0" smtClean="0">
                <a:latin typeface="+mn-ea"/>
                <a:ea typeface="+mn-ea"/>
              </a:rPr>
              <a:t>구성항목별 매출원가 </a:t>
            </a:r>
            <a:endParaRPr lang="en-US" altLang="ko-KR" sz="1400" b="1" i="1" u="sng" dirty="0" smtClean="0">
              <a:latin typeface="+mn-ea"/>
              <a:ea typeface="+mn-ea"/>
            </a:endParaRPr>
          </a:p>
          <a:p>
            <a:pPr algn="ctr"/>
            <a:r>
              <a:rPr lang="ko-KR" altLang="en-US" sz="1400" b="1" i="1" u="sng" dirty="0" smtClean="0">
                <a:latin typeface="+mn-ea"/>
                <a:ea typeface="+mn-ea"/>
              </a:rPr>
              <a:t>차이분석</a:t>
            </a:r>
            <a:endParaRPr lang="en-US" sz="1400" b="1" i="1" u="sng" dirty="0">
              <a:latin typeface="+mn-ea"/>
              <a:ea typeface="+mn-ea"/>
            </a:endParaRPr>
          </a:p>
        </p:txBody>
      </p:sp>
      <p:cxnSp>
        <p:nvCxnSpPr>
          <p:cNvPr id="32" name="직선 연결선 37"/>
          <p:cNvCxnSpPr>
            <a:cxnSpLocks noChangeShapeType="1"/>
          </p:cNvCxnSpPr>
          <p:nvPr/>
        </p:nvCxnSpPr>
        <p:spPr bwMode="auto">
          <a:xfrm>
            <a:off x="1713152" y="1996206"/>
            <a:ext cx="4608000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3" name="TextBox 45"/>
          <p:cNvSpPr txBox="1">
            <a:spLocks noChangeArrowheads="1"/>
          </p:cNvSpPr>
          <p:nvPr/>
        </p:nvSpPr>
        <p:spPr bwMode="auto">
          <a:xfrm>
            <a:off x="438341" y="1657615"/>
            <a:ext cx="1119757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300" b="1" err="1" smtClean="0">
                <a:latin typeface="+mn-ea"/>
                <a:ea typeface="+mn-ea"/>
              </a:rPr>
              <a:t>특성별</a:t>
            </a:r>
            <a:r>
              <a:rPr lang="ko-KR" altLang="en-US" sz="1300" b="1" dirty="0" smtClean="0">
                <a:latin typeface="+mn-ea"/>
                <a:ea typeface="+mn-ea"/>
              </a:rPr>
              <a:t> 손익</a:t>
            </a:r>
          </a:p>
        </p:txBody>
      </p:sp>
      <p:sp>
        <p:nvSpPr>
          <p:cNvPr id="34" name="직사각형 82"/>
          <p:cNvSpPr>
            <a:spLocks noChangeArrowheads="1"/>
          </p:cNvSpPr>
          <p:nvPr/>
        </p:nvSpPr>
        <p:spPr bwMode="auto">
          <a:xfrm>
            <a:off x="487194" y="5080074"/>
            <a:ext cx="1070904" cy="142364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영업이익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5" name="직사각형 29"/>
          <p:cNvSpPr>
            <a:spLocks noChangeArrowheads="1"/>
          </p:cNvSpPr>
          <p:nvPr/>
        </p:nvSpPr>
        <p:spPr bwMode="auto">
          <a:xfrm>
            <a:off x="474166" y="5081569"/>
            <a:ext cx="280625" cy="194925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3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cxnSp>
        <p:nvCxnSpPr>
          <p:cNvPr id="36" name="Shape 307"/>
          <p:cNvCxnSpPr>
            <a:cxnSpLocks noChangeShapeType="1"/>
            <a:stCxn id="37" idx="3"/>
            <a:endCxn id="38" idx="1"/>
          </p:cNvCxnSpPr>
          <p:nvPr/>
        </p:nvCxnSpPr>
        <p:spPr bwMode="auto">
          <a:xfrm>
            <a:off x="3088250" y="5590633"/>
            <a:ext cx="366226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7" name="직사각형 82"/>
          <p:cNvSpPr>
            <a:spLocks noChangeArrowheads="1"/>
          </p:cNvSpPr>
          <p:nvPr/>
        </p:nvSpPr>
        <p:spPr bwMode="auto">
          <a:xfrm>
            <a:off x="1720250" y="5464633"/>
            <a:ext cx="1368000" cy="252000"/>
          </a:xfrm>
          <a:prstGeom prst="rect">
            <a:avLst/>
          </a:prstGeom>
          <a:noFill/>
          <a:ln w="9525" algn="ctr">
            <a:solidFill>
              <a:srgbClr val="FFC000"/>
            </a:solidFill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조직간 배부</a:t>
            </a:r>
          </a:p>
        </p:txBody>
      </p:sp>
      <p:sp>
        <p:nvSpPr>
          <p:cNvPr id="38" name="직사각형 82"/>
          <p:cNvSpPr>
            <a:spLocks noChangeArrowheads="1"/>
          </p:cNvSpPr>
          <p:nvPr/>
        </p:nvSpPr>
        <p:spPr bwMode="auto">
          <a:xfrm>
            <a:off x="3454476" y="5464633"/>
            <a:ext cx="1332000" cy="252000"/>
          </a:xfrm>
          <a:prstGeom prst="rect">
            <a:avLst/>
          </a:prstGeom>
          <a:noFill/>
          <a:ln w="9525" algn="ctr">
            <a:solidFill>
              <a:srgbClr val="FFC000"/>
            </a:solidFill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배부</a:t>
            </a:r>
          </a:p>
        </p:txBody>
      </p:sp>
      <p:sp>
        <p:nvSpPr>
          <p:cNvPr id="39" name="직사각형 82"/>
          <p:cNvSpPr>
            <a:spLocks noChangeArrowheads="1"/>
          </p:cNvSpPr>
          <p:nvPr/>
        </p:nvSpPr>
        <p:spPr bwMode="auto">
          <a:xfrm>
            <a:off x="1715715" y="5775601"/>
            <a:ext cx="684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전사지원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0" name="직사각형 82"/>
          <p:cNvSpPr>
            <a:spLocks noChangeArrowheads="1"/>
          </p:cNvSpPr>
          <p:nvPr/>
        </p:nvSpPr>
        <p:spPr bwMode="auto">
          <a:xfrm>
            <a:off x="1715715" y="6096225"/>
            <a:ext cx="684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영업간접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41" name="직사각형 82"/>
          <p:cNvSpPr>
            <a:spLocks noChangeArrowheads="1"/>
          </p:cNvSpPr>
          <p:nvPr/>
        </p:nvSpPr>
        <p:spPr bwMode="auto">
          <a:xfrm>
            <a:off x="2615715" y="5948582"/>
            <a:ext cx="468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smtClean="0">
                <a:solidFill>
                  <a:srgbClr val="000000"/>
                </a:solidFill>
                <a:latin typeface="+mn-ea"/>
                <a:ea typeface="+mn-ea"/>
              </a:rPr>
              <a:t>영업팀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42" name="Shape 307"/>
          <p:cNvCxnSpPr>
            <a:cxnSpLocks noChangeShapeType="1"/>
            <a:stCxn id="39" idx="3"/>
            <a:endCxn id="41" idx="1"/>
          </p:cNvCxnSpPr>
          <p:nvPr/>
        </p:nvCxnSpPr>
        <p:spPr bwMode="auto">
          <a:xfrm>
            <a:off x="2399715" y="5901083"/>
            <a:ext cx="216000" cy="172981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43" name="Shape 307"/>
          <p:cNvCxnSpPr>
            <a:cxnSpLocks noChangeShapeType="1"/>
            <a:stCxn id="40" idx="3"/>
            <a:endCxn id="41" idx="1"/>
          </p:cNvCxnSpPr>
          <p:nvPr/>
        </p:nvCxnSpPr>
        <p:spPr bwMode="auto">
          <a:xfrm flipV="1">
            <a:off x="2399715" y="6074064"/>
            <a:ext cx="216000" cy="14764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4" name="직사각형 43"/>
          <p:cNvSpPr/>
          <p:nvPr/>
        </p:nvSpPr>
        <p:spPr>
          <a:xfrm>
            <a:off x="1797308" y="6347188"/>
            <a:ext cx="1192978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100" b="1" dirty="0" smtClean="0">
                <a:latin typeface="+mn-ea"/>
                <a:ea typeface="+mn-ea"/>
              </a:rPr>
              <a:t>&lt;Cost Center&gt;</a:t>
            </a:r>
            <a:endParaRPr lang="en-US" sz="1100" b="1" dirty="0">
              <a:latin typeface="+mn-ea"/>
              <a:ea typeface="+mn-ea"/>
            </a:endParaRPr>
          </a:p>
        </p:txBody>
      </p:sp>
      <p:sp>
        <p:nvSpPr>
          <p:cNvPr id="45" name="직사각형 44"/>
          <p:cNvSpPr>
            <a:spLocks noChangeArrowheads="1"/>
          </p:cNvSpPr>
          <p:nvPr/>
        </p:nvSpPr>
        <p:spPr bwMode="auto">
          <a:xfrm>
            <a:off x="3454476" y="5817427"/>
            <a:ext cx="1332000" cy="51788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영업팀별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매출액 기준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배부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46" name="Shape 307"/>
          <p:cNvCxnSpPr>
            <a:cxnSpLocks noChangeShapeType="1"/>
            <a:stCxn id="41" idx="3"/>
            <a:endCxn id="45" idx="1"/>
          </p:cNvCxnSpPr>
          <p:nvPr/>
        </p:nvCxnSpPr>
        <p:spPr bwMode="auto">
          <a:xfrm>
            <a:off x="3083715" y="6074064"/>
            <a:ext cx="370761" cy="2306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7" name="직사각형 46"/>
          <p:cNvSpPr/>
          <p:nvPr/>
        </p:nvSpPr>
        <p:spPr>
          <a:xfrm>
            <a:off x="3434628" y="6335313"/>
            <a:ext cx="1368000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100" b="1" dirty="0" smtClean="0">
                <a:latin typeface="+mn-ea"/>
                <a:ea typeface="+mn-ea"/>
              </a:rPr>
              <a:t>&lt;</a:t>
            </a:r>
            <a:r>
              <a:rPr lang="ko-KR" altLang="en-US" sz="1100" b="1" dirty="0" smtClean="0">
                <a:latin typeface="+mn-ea"/>
                <a:ea typeface="+mn-ea"/>
              </a:rPr>
              <a:t>특성</a:t>
            </a:r>
            <a:r>
              <a:rPr lang="en-US" altLang="ko-KR" sz="1100" b="1" dirty="0" smtClean="0">
                <a:latin typeface="+mn-ea"/>
                <a:ea typeface="+mn-ea"/>
              </a:rPr>
              <a:t>-PA Segment</a:t>
            </a:r>
            <a:r>
              <a:rPr lang="en-US" sz="1100" b="1" dirty="0" smtClean="0">
                <a:latin typeface="+mn-ea"/>
                <a:ea typeface="+mn-ea"/>
              </a:rPr>
              <a:t>&gt;</a:t>
            </a:r>
            <a:endParaRPr lang="en-US" sz="1100" b="1" dirty="0">
              <a:latin typeface="+mn-ea"/>
              <a:ea typeface="+mn-ea"/>
            </a:endParaRPr>
          </a:p>
        </p:txBody>
      </p:sp>
      <p:sp>
        <p:nvSpPr>
          <p:cNvPr id="48" name="직사각형 82"/>
          <p:cNvSpPr>
            <a:spLocks noChangeArrowheads="1"/>
          </p:cNvSpPr>
          <p:nvPr/>
        </p:nvSpPr>
        <p:spPr bwMode="auto">
          <a:xfrm>
            <a:off x="1718900" y="5085738"/>
            <a:ext cx="3078000" cy="288000"/>
          </a:xfrm>
          <a:prstGeom prst="rect">
            <a:avLst/>
          </a:prstGeom>
          <a:noFill/>
          <a:ln w="9525" algn="ctr">
            <a:solidFill>
              <a:srgbClr val="FFC000"/>
            </a:solidFill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운반비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수출비</a:t>
            </a:r>
            <a:r>
              <a:rPr lang="ko-KR" altLang="en-US" sz="1100" dirty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: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>
                <a:solidFill>
                  <a:srgbClr val="000000"/>
                </a:solidFill>
                <a:latin typeface="+mn-ea"/>
                <a:ea typeface="+mn-ea"/>
              </a:rPr>
              <a:t>차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귀속 후 배부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5068539" y="5179032"/>
            <a:ext cx="1415386" cy="116815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&lt;</a:t>
            </a:r>
            <a:r>
              <a:rPr lang="ko-KR" altLang="en-US" sz="1200" b="1" dirty="0" smtClean="0">
                <a:latin typeface="+mn-ea"/>
                <a:ea typeface="+mn-ea"/>
              </a:rPr>
              <a:t>손익분석레벨</a:t>
            </a:r>
            <a:r>
              <a:rPr lang="en-US" altLang="ko-KR" sz="1200" b="1" dirty="0" smtClean="0">
                <a:latin typeface="+mn-ea"/>
                <a:ea typeface="+mn-ea"/>
              </a:rPr>
              <a:t>&gt;</a:t>
            </a:r>
          </a:p>
          <a:p>
            <a:endParaRPr lang="en-US" altLang="ko-KR" sz="1200" b="1" dirty="0" smtClean="0">
              <a:latin typeface="+mn-ea"/>
              <a:ea typeface="+mn-ea"/>
            </a:endParaRPr>
          </a:p>
          <a:p>
            <a:pPr marL="171450" indent="-171450">
              <a:lnSpc>
                <a:spcPct val="130000"/>
              </a:lnSpc>
              <a:buFont typeface="Arial" pitchFamily="34" charset="0"/>
              <a:buChar char="•"/>
            </a:pPr>
            <a:r>
              <a:rPr lang="ko-KR" altLang="en-US" sz="1100" b="1" dirty="0" smtClean="0">
                <a:latin typeface="+mn-ea"/>
                <a:ea typeface="+mn-ea"/>
              </a:rPr>
              <a:t>특성</a:t>
            </a:r>
            <a:r>
              <a:rPr lang="en-US" altLang="ko-KR" sz="1100" b="1" dirty="0" smtClean="0">
                <a:latin typeface="+mn-ea"/>
                <a:ea typeface="+mn-ea"/>
              </a:rPr>
              <a:t>(PA) </a:t>
            </a:r>
            <a:br>
              <a:rPr lang="en-US" altLang="ko-KR" sz="1100" b="1" dirty="0" smtClean="0">
                <a:latin typeface="+mn-ea"/>
                <a:ea typeface="+mn-ea"/>
              </a:rPr>
            </a:br>
            <a:r>
              <a:rPr lang="en-US" altLang="ko-KR" sz="1100" dirty="0" smtClean="0">
                <a:latin typeface="+mn-ea"/>
                <a:ea typeface="+mn-ea"/>
              </a:rPr>
              <a:t>    - </a:t>
            </a:r>
            <a:r>
              <a:rPr lang="ko-KR" altLang="en-US" sz="1100" dirty="0" smtClean="0">
                <a:latin typeface="+mn-ea"/>
                <a:ea typeface="+mn-ea"/>
              </a:rPr>
              <a:t>영업이익</a:t>
            </a:r>
            <a:endParaRPr lang="en-US" altLang="ko-KR" sz="1100" dirty="0" smtClean="0">
              <a:latin typeface="+mn-ea"/>
              <a:ea typeface="+mn-ea"/>
            </a:endParaRPr>
          </a:p>
          <a:p>
            <a:pPr marL="171450" indent="-171450">
              <a:lnSpc>
                <a:spcPct val="130000"/>
              </a:lnSpc>
              <a:buFont typeface="Arial" pitchFamily="34" charset="0"/>
              <a:buChar char="•"/>
            </a:pPr>
            <a:r>
              <a:rPr lang="ko-KR" altLang="en-US" sz="1100" b="1" dirty="0">
                <a:latin typeface="+mn-ea"/>
                <a:ea typeface="+mn-ea"/>
              </a:rPr>
              <a:t>손익센터</a:t>
            </a:r>
            <a:r>
              <a:rPr lang="en-US" altLang="ko-KR" sz="1100" b="1" dirty="0">
                <a:latin typeface="+mn-ea"/>
                <a:ea typeface="+mn-ea"/>
              </a:rPr>
              <a:t>(PCA)</a:t>
            </a:r>
            <a:br>
              <a:rPr lang="en-US" altLang="ko-KR" sz="1100" b="1" dirty="0">
                <a:latin typeface="+mn-ea"/>
                <a:ea typeface="+mn-ea"/>
              </a:rPr>
            </a:br>
            <a:r>
              <a:rPr lang="en-US" altLang="ko-KR" sz="1100" dirty="0">
                <a:latin typeface="+mn-ea"/>
                <a:ea typeface="+mn-ea"/>
              </a:rPr>
              <a:t>    - </a:t>
            </a:r>
            <a:r>
              <a:rPr lang="ko-KR" altLang="en-US" sz="1100" dirty="0" smtClean="0">
                <a:latin typeface="+mn-ea"/>
                <a:ea typeface="+mn-ea"/>
              </a:rPr>
              <a:t>경상이익</a:t>
            </a:r>
            <a:endParaRPr lang="en-US" altLang="ko-KR" sz="110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373929" y="349592"/>
            <a:ext cx="4357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관점 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특성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(Characteristic)</a:t>
            </a:r>
            <a:endParaRPr lang="ko-KR" altLang="en-US" dirty="0"/>
          </a:p>
        </p:txBody>
      </p:sp>
      <p:sp>
        <p:nvSpPr>
          <p:cNvPr id="9" name="TextBox 50"/>
          <p:cNvSpPr txBox="1">
            <a:spLocks noChangeArrowheads="1"/>
          </p:cNvSpPr>
          <p:nvPr/>
        </p:nvSpPr>
        <p:spPr bwMode="auto">
          <a:xfrm>
            <a:off x="219075" y="1220326"/>
            <a:ext cx="94218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To-Be </a:t>
            </a:r>
            <a:r>
              <a:rPr lang="ko-KR" altLang="en-US" sz="1400" dirty="0" smtClean="0">
                <a:latin typeface="+mn-ea"/>
                <a:ea typeface="+mn-ea"/>
              </a:rPr>
              <a:t>수익성 분석을 위한 특성은 다음과 같으며 고객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제품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조직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영업문서의 정보를 기반으로 관리함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35309570"/>
              </p:ext>
            </p:extLst>
          </p:nvPr>
        </p:nvGraphicFramePr>
        <p:xfrm>
          <a:off x="1640632" y="1576904"/>
          <a:ext cx="7665293" cy="4648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18874"/>
                <a:gridCol w="810419"/>
                <a:gridCol w="4346791"/>
                <a:gridCol w="1989209"/>
              </a:tblGrid>
              <a:tr h="23966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분류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특성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(Characteristic)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latin typeface="+mn-ea"/>
                          <a:ea typeface="+mn-ea"/>
                        </a:rPr>
                        <a:t>Source</a:t>
                      </a: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고객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고객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고객코드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(Customer) : Bill-to-party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PA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기본특성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74108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고객군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0363" indent="-360363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수출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지역별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(9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개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북미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중남미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대양주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아시아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일본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중동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아프리카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유럽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서남아시아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내수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직거래처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/UPS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업체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,….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고객마스터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고객군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국가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KR(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한국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sz="11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 US(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미국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), 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SG(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싱가포르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JP(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일본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고객마스터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국가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제품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제품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제품코드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(Material)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PA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기본특성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플랜트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*</a:t>
                      </a:r>
                      <a:endParaRPr lang="en-US" sz="11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생산플랜트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광주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창원 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외부자재그룹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용도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차량용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산업용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무누액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계층구조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(Lv.1)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제품군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1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GB, MF, PT, ….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계층구조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(Lv.2)</a:t>
                      </a:r>
                      <a:endParaRPr lang="en-US" sz="11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39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제품군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GLOBAL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중소형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GLOBAL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대형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,…VGS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소형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중형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대형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…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계층구조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(Lv.3)</a:t>
                      </a:r>
                      <a:endParaRPr lang="en-US" sz="11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06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용량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설계용량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(Ah)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자재마스터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분류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클래스 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001)</a:t>
                      </a:r>
                      <a:endParaRPr lang="en-US" sz="11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148795"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조직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영업팀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영업팀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(Profit Center)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Profit Center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06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부문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수출본부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대리점영업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산전영업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직판영업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광주관리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창원관리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Derivation </a:t>
                      </a:r>
                      <a:r>
                        <a:rPr lang="en-US" sz="1100" dirty="0" smtClean="0">
                          <a:latin typeface="+mn-ea"/>
                          <a:ea typeface="+mn-ea"/>
                        </a:rPr>
                        <a:t>( from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영업팀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sz="1100" dirty="0" smtClean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50715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사업부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수출본부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차량전지판매사업부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산업전지판매사업부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광주사업부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창원사업부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Derivation ( from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영업팀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06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본부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해외사업본부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국내사업본부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기타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Derivation ( from </a:t>
                      </a:r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영업팀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06663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S/O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S/O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 No.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판매오더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번호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PA 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기본특성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206663">
                <a:tc>
                  <a:txBody>
                    <a:bodyPr/>
                    <a:lstStyle/>
                    <a:p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영업사원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판매오더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 내 영업사원 정보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latin typeface="+mn-ea"/>
                          <a:ea typeface="+mn-ea"/>
                        </a:rPr>
                        <a:t>S/O</a:t>
                      </a:r>
                      <a:r>
                        <a:rPr lang="en-US" sz="1100" baseline="0" dirty="0" smtClean="0">
                          <a:latin typeface="+mn-ea"/>
                          <a:ea typeface="+mn-ea"/>
                        </a:rPr>
                        <a:t> - Partner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416496" y="1574920"/>
            <a:ext cx="1070904" cy="69291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주요특성</a:t>
            </a:r>
          </a:p>
        </p:txBody>
      </p:sp>
      <p:sp>
        <p:nvSpPr>
          <p:cNvPr id="12" name="직사각형 50"/>
          <p:cNvSpPr>
            <a:spLocks noChangeArrowheads="1"/>
          </p:cNvSpPr>
          <p:nvPr/>
        </p:nvSpPr>
        <p:spPr bwMode="auto">
          <a:xfrm>
            <a:off x="403468" y="1576418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1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294430" y="6225104"/>
            <a:ext cx="38164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dirty="0" smtClean="0">
                <a:latin typeface="+mn-ea"/>
                <a:ea typeface="+mn-ea"/>
              </a:rPr>
              <a:t>* </a:t>
            </a:r>
            <a:r>
              <a:rPr lang="ko-KR" altLang="en-US" sz="1000" b="1" dirty="0" smtClean="0">
                <a:latin typeface="+mn-ea"/>
                <a:ea typeface="+mn-ea"/>
              </a:rPr>
              <a:t>영업에서 매출 입력 시 본사 플랜트로 전환하기 때문에 </a:t>
            </a:r>
            <a:r>
              <a:rPr lang="ko-KR" altLang="en-US" sz="1000" b="1" dirty="0" err="1" smtClean="0">
                <a:latin typeface="+mn-ea"/>
                <a:ea typeface="+mn-ea"/>
              </a:rPr>
              <a:t>공장별</a:t>
            </a:r>
            <a:r>
              <a:rPr lang="ko-KR" altLang="en-US" sz="1000" b="1" dirty="0" smtClean="0">
                <a:latin typeface="+mn-ea"/>
                <a:ea typeface="+mn-ea"/>
              </a:rPr>
              <a:t> 손익분석을 위한 별도의 생산 플랜트 정보가 필요함 </a:t>
            </a:r>
            <a:endParaRPr lang="en-US" sz="1000" b="1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30574" y="349593"/>
            <a:ext cx="4935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관점 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800" b="1" kern="0" dirty="0" err="1" smtClean="0">
                <a:latin typeface="맑은 고딕" pitchFamily="50" charset="-127"/>
                <a:ea typeface="맑은 고딕" pitchFamily="50" charset="-127"/>
              </a:rPr>
              <a:t>값필드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(Value Field) (1/3)</a:t>
            </a:r>
            <a:endParaRPr lang="ko-KR" altLang="en-US" dirty="0"/>
          </a:p>
        </p:txBody>
      </p:sp>
      <p:sp>
        <p:nvSpPr>
          <p:cNvPr id="7" name="직사각형 82"/>
          <p:cNvSpPr>
            <a:spLocks noChangeArrowheads="1"/>
          </p:cNvSpPr>
          <p:nvPr/>
        </p:nvSpPr>
        <p:spPr bwMode="auto">
          <a:xfrm>
            <a:off x="1561140" y="1863247"/>
            <a:ext cx="7704000" cy="460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" name="TextBox 50"/>
          <p:cNvSpPr txBox="1">
            <a:spLocks noChangeArrowheads="1"/>
          </p:cNvSpPr>
          <p:nvPr/>
        </p:nvSpPr>
        <p:spPr bwMode="auto">
          <a:xfrm>
            <a:off x="219075" y="1261516"/>
            <a:ext cx="94218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To-Be </a:t>
            </a:r>
            <a:r>
              <a:rPr lang="ko-KR" altLang="en-US" sz="1400" dirty="0" smtClean="0">
                <a:latin typeface="+mn-ea"/>
                <a:ea typeface="+mn-ea"/>
              </a:rPr>
              <a:t>수익성 분석은 영업이익 레벨로 하며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관점에 따라 </a:t>
            </a:r>
            <a:r>
              <a:rPr lang="ko-KR" altLang="en-US" sz="1400" dirty="0" err="1" smtClean="0">
                <a:latin typeface="+mn-ea"/>
                <a:ea typeface="+mn-ea"/>
              </a:rPr>
              <a:t>매출총이익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영업이익 등 필요한 수</a:t>
            </a:r>
            <a:r>
              <a:rPr lang="ko-KR" altLang="en-US" sz="1400" dirty="0">
                <a:latin typeface="+mn-ea"/>
                <a:ea typeface="+mn-ea"/>
              </a:rPr>
              <a:t>준</a:t>
            </a:r>
            <a:r>
              <a:rPr lang="ko-KR" altLang="en-US" sz="1400" dirty="0" smtClean="0">
                <a:latin typeface="+mn-ea"/>
                <a:ea typeface="+mn-ea"/>
              </a:rPr>
              <a:t>을 선택함</a:t>
            </a:r>
          </a:p>
        </p:txBody>
      </p:sp>
      <p:sp>
        <p:nvSpPr>
          <p:cNvPr id="10" name="직사각형 82"/>
          <p:cNvSpPr>
            <a:spLocks noChangeArrowheads="1"/>
          </p:cNvSpPr>
          <p:nvPr/>
        </p:nvSpPr>
        <p:spPr bwMode="auto">
          <a:xfrm>
            <a:off x="416496" y="1863250"/>
            <a:ext cx="1070904" cy="69291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값필드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개요</a:t>
            </a:r>
          </a:p>
        </p:txBody>
      </p:sp>
      <p:sp>
        <p:nvSpPr>
          <p:cNvPr id="11" name="직사각형 50"/>
          <p:cNvSpPr>
            <a:spLocks noChangeArrowheads="1"/>
          </p:cNvSpPr>
          <p:nvPr/>
        </p:nvSpPr>
        <p:spPr bwMode="auto">
          <a:xfrm>
            <a:off x="403468" y="1864748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2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12" name="TextBox 37"/>
          <p:cNvSpPr txBox="1">
            <a:spLocks noChangeArrowheads="1"/>
          </p:cNvSpPr>
          <p:nvPr/>
        </p:nvSpPr>
        <p:spPr bwMode="auto">
          <a:xfrm>
            <a:off x="3613432" y="2483757"/>
            <a:ext cx="10086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r>
              <a:rPr lang="en-US" altLang="ko-KR" baseline="0" dirty="0">
                <a:latin typeface="+mn-ea"/>
                <a:ea typeface="+mn-ea"/>
              </a:rPr>
              <a:t>Serial 2</a:t>
            </a:r>
            <a:r>
              <a:rPr lang="ko-KR" altLang="en-US" baseline="0" dirty="0" smtClean="0">
                <a:latin typeface="+mn-ea"/>
                <a:ea typeface="+mn-ea"/>
              </a:rPr>
              <a:t>자리</a:t>
            </a:r>
            <a:endParaRPr lang="ko-KR" altLang="en-US" baseline="0" dirty="0">
              <a:latin typeface="+mn-ea"/>
              <a:ea typeface="+mn-ea"/>
            </a:endParaRPr>
          </a:p>
        </p:txBody>
      </p:sp>
      <p:sp>
        <p:nvSpPr>
          <p:cNvPr id="13" name="TextBox 37"/>
          <p:cNvSpPr txBox="1">
            <a:spLocks noChangeArrowheads="1"/>
          </p:cNvSpPr>
          <p:nvPr/>
        </p:nvSpPr>
        <p:spPr bwMode="auto">
          <a:xfrm>
            <a:off x="1768992" y="3170460"/>
            <a:ext cx="941561" cy="511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r>
              <a:rPr lang="en-US" altLang="ko-KR" baseline="0" dirty="0" smtClean="0">
                <a:latin typeface="+mn-ea"/>
                <a:ea typeface="+mn-ea"/>
              </a:rPr>
              <a:t>SAP </a:t>
            </a:r>
            <a:r>
              <a:rPr lang="ko-KR" altLang="en-US" baseline="0" dirty="0" smtClean="0">
                <a:latin typeface="+mn-ea"/>
                <a:ea typeface="+mn-ea"/>
              </a:rPr>
              <a:t>지정 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eaLnBrk="1" hangingPunct="1"/>
            <a:r>
              <a:rPr lang="en-US" altLang="ko-KR" baseline="0" dirty="0" smtClean="0">
                <a:latin typeface="+mn-ea"/>
                <a:ea typeface="+mn-ea"/>
              </a:rPr>
              <a:t>(VV</a:t>
            </a:r>
            <a:r>
              <a:rPr lang="ko-KR" altLang="en-US" baseline="0" dirty="0" smtClean="0">
                <a:latin typeface="+mn-ea"/>
                <a:ea typeface="+mn-ea"/>
              </a:rPr>
              <a:t>로 시작</a:t>
            </a:r>
            <a:r>
              <a:rPr lang="en-US" altLang="ko-KR" baseline="0" dirty="0" smtClean="0">
                <a:latin typeface="+mn-ea"/>
                <a:ea typeface="+mn-ea"/>
              </a:rPr>
              <a:t>)</a:t>
            </a:r>
            <a:endParaRPr lang="ko-KR" altLang="en-US" baseline="0" dirty="0">
              <a:latin typeface="+mn-ea"/>
              <a:ea typeface="+mn-ea"/>
            </a:endParaRPr>
          </a:p>
        </p:txBody>
      </p:sp>
      <p:cxnSp>
        <p:nvCxnSpPr>
          <p:cNvPr id="14" name="AutoShape 11"/>
          <p:cNvCxnSpPr>
            <a:cxnSpLocks noChangeShapeType="1"/>
          </p:cNvCxnSpPr>
          <p:nvPr/>
        </p:nvCxnSpPr>
        <p:spPr bwMode="auto">
          <a:xfrm rot="16200000" flipH="1">
            <a:off x="2694571" y="2696990"/>
            <a:ext cx="406767" cy="540171"/>
          </a:xfrm>
          <a:prstGeom prst="bentConnector2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grpSp>
        <p:nvGrpSpPr>
          <p:cNvPr id="15" name="그룹 14"/>
          <p:cNvGrpSpPr/>
          <p:nvPr/>
        </p:nvGrpSpPr>
        <p:grpSpPr>
          <a:xfrm>
            <a:off x="1875505" y="2455712"/>
            <a:ext cx="1578180" cy="366301"/>
            <a:chOff x="1767980" y="1789900"/>
            <a:chExt cx="2239416" cy="540000"/>
          </a:xfrm>
        </p:grpSpPr>
        <p:sp>
          <p:nvSpPr>
            <p:cNvPr id="16" name="직사각형 36"/>
            <p:cNvSpPr>
              <a:spLocks noChangeArrowheads="1"/>
            </p:cNvSpPr>
            <p:nvPr/>
          </p:nvSpPr>
          <p:spPr bwMode="auto">
            <a:xfrm>
              <a:off x="3065602" y="1789900"/>
              <a:ext cx="941794" cy="540000"/>
            </a:xfrm>
            <a:prstGeom prst="rect">
              <a:avLst/>
            </a:prstGeom>
            <a:solidFill>
              <a:schemeClr val="bg1">
                <a:lumMod val="75000"/>
                <a:alpha val="50000"/>
              </a:schemeClr>
            </a:solidFill>
            <a:ln w="12700" algn="ctr">
              <a:noFill/>
              <a:round/>
              <a:headEnd/>
              <a:tailEnd/>
            </a:ln>
          </p:spPr>
          <p:txBody>
            <a:bodyPr lIns="0" tIns="0" rIns="0" bIns="0" anchor="b"/>
            <a:lstStyle/>
            <a:p>
              <a:pPr algn="ctr">
                <a:defRPr/>
              </a:pPr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17" name="Rectangle 10"/>
            <p:cNvSpPr>
              <a:spLocks noChangeArrowheads="1"/>
            </p:cNvSpPr>
            <p:nvPr/>
          </p:nvSpPr>
          <p:spPr bwMode="auto">
            <a:xfrm>
              <a:off x="1767980" y="1885150"/>
              <a:ext cx="328613" cy="35877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" rIns="54000" anchor="ctr"/>
            <a:lstStyle/>
            <a:p>
              <a:pPr marL="176213" indent="-176213" algn="ctr">
                <a:buFont typeface="Wingdings" pitchFamily="2" charset="2"/>
                <a:buNone/>
              </a:pPr>
              <a:r>
                <a:rPr lang="en-US" altLang="ko-KR" sz="1400" dirty="0">
                  <a:latin typeface="+mn-ea"/>
                  <a:ea typeface="+mn-ea"/>
                </a:rPr>
                <a:t>V</a:t>
              </a:r>
              <a:endParaRPr lang="en-US" altLang="ko-KR" sz="1400" baseline="0" dirty="0">
                <a:latin typeface="+mn-ea"/>
                <a:ea typeface="+mn-ea"/>
              </a:endParaRPr>
            </a:p>
          </p:txBody>
        </p:sp>
        <p:sp>
          <p:nvSpPr>
            <p:cNvPr id="18" name="Rectangle 13"/>
            <p:cNvSpPr>
              <a:spLocks noChangeArrowheads="1"/>
            </p:cNvSpPr>
            <p:nvPr/>
          </p:nvSpPr>
          <p:spPr bwMode="auto">
            <a:xfrm>
              <a:off x="2218830" y="1885150"/>
              <a:ext cx="328613" cy="35877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" rIns="54000" anchor="ctr"/>
            <a:lstStyle/>
            <a:p>
              <a:pPr marL="176213" indent="-176213" algn="ctr">
                <a:buFont typeface="Wingdings" pitchFamily="2" charset="2"/>
                <a:buNone/>
              </a:pPr>
              <a:r>
                <a:rPr lang="en-US" altLang="ko-KR" sz="1400" baseline="0" dirty="0" smtClean="0">
                  <a:latin typeface="+mn-ea"/>
                  <a:ea typeface="+mn-ea"/>
                </a:rPr>
                <a:t>V</a:t>
              </a:r>
              <a:endParaRPr lang="en-US" altLang="ko-KR" sz="1400" baseline="0" dirty="0">
                <a:latin typeface="+mn-ea"/>
                <a:ea typeface="+mn-ea"/>
              </a:endParaRPr>
            </a:p>
          </p:txBody>
        </p:sp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2671268" y="1885150"/>
              <a:ext cx="328612" cy="35877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" rIns="54000" anchor="ctr"/>
            <a:lstStyle/>
            <a:p>
              <a:pPr marL="176213" indent="-176213" algn="ctr">
                <a:buFont typeface="Wingdings" pitchFamily="2" charset="2"/>
                <a:buNone/>
              </a:pPr>
              <a:r>
                <a:rPr lang="en-US" altLang="ko-KR" sz="1400" baseline="0" dirty="0" smtClean="0">
                  <a:latin typeface="+mn-ea"/>
                  <a:ea typeface="+mn-ea"/>
                </a:rPr>
                <a:t>1</a:t>
              </a:r>
              <a:endParaRPr lang="en-US" altLang="ko-KR" sz="1400" baseline="0" dirty="0">
                <a:latin typeface="+mn-ea"/>
                <a:ea typeface="+mn-ea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122118" y="1885150"/>
              <a:ext cx="328612" cy="35877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" rIns="54000" anchor="ctr"/>
            <a:lstStyle/>
            <a:p>
              <a:pPr marL="176213" indent="-176213" algn="ctr">
                <a:buFont typeface="Wingdings" pitchFamily="2" charset="2"/>
                <a:buNone/>
              </a:pPr>
              <a:r>
                <a:rPr lang="en-US" altLang="ko-KR" sz="1400" baseline="0" dirty="0" smtClean="0">
                  <a:latin typeface="+mn-ea"/>
                  <a:ea typeface="+mn-ea"/>
                </a:rPr>
                <a:t>0</a:t>
              </a:r>
              <a:endParaRPr lang="en-US" altLang="ko-KR" sz="1400" baseline="0" dirty="0">
                <a:latin typeface="+mn-ea"/>
                <a:ea typeface="+mn-ea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3602070" y="1873774"/>
              <a:ext cx="328612" cy="358775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4000" rIns="54000" anchor="ctr"/>
            <a:lstStyle/>
            <a:p>
              <a:pPr marL="176213" indent="-176213" algn="ctr">
                <a:buFont typeface="Wingdings" pitchFamily="2" charset="2"/>
                <a:buNone/>
              </a:pPr>
              <a:r>
                <a:rPr lang="en-US" altLang="ko-KR" sz="1400" baseline="0" dirty="0" smtClean="0">
                  <a:latin typeface="+mn-ea"/>
                  <a:ea typeface="+mn-ea"/>
                </a:rPr>
                <a:t>0</a:t>
              </a:r>
              <a:endParaRPr lang="en-US" altLang="ko-KR" sz="1400" baseline="0" dirty="0">
                <a:latin typeface="+mn-ea"/>
                <a:ea typeface="+mn-ea"/>
              </a:endParaRPr>
            </a:p>
          </p:txBody>
        </p:sp>
      </p:grpSp>
      <p:sp>
        <p:nvSpPr>
          <p:cNvPr id="22" name="오른쪽 중괄호 21"/>
          <p:cNvSpPr/>
          <p:nvPr/>
        </p:nvSpPr>
        <p:spPr>
          <a:xfrm rot="5400000">
            <a:off x="2090229" y="2595491"/>
            <a:ext cx="144000" cy="4680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37"/>
          <p:cNvSpPr txBox="1">
            <a:spLocks noChangeArrowheads="1"/>
          </p:cNvSpPr>
          <p:nvPr/>
        </p:nvSpPr>
        <p:spPr bwMode="auto">
          <a:xfrm>
            <a:off x="3116310" y="2824151"/>
            <a:ext cx="18366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algn="l" eaLnBrk="1" hangingPunct="1"/>
            <a:r>
              <a:rPr lang="en-US" altLang="ko-KR" baseline="0" dirty="0" smtClean="0">
                <a:latin typeface="+mn-ea"/>
                <a:ea typeface="+mn-ea"/>
              </a:rPr>
              <a:t>1: </a:t>
            </a:r>
            <a:r>
              <a:rPr lang="ko-KR" altLang="en-US" baseline="0" dirty="0" smtClean="0">
                <a:latin typeface="+mn-ea"/>
                <a:ea typeface="+mn-ea"/>
              </a:rPr>
              <a:t>매출액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algn="l" eaLnBrk="1" hangingPunct="1"/>
            <a:r>
              <a:rPr lang="en-US" altLang="ko-KR" baseline="0" dirty="0" smtClean="0">
                <a:latin typeface="+mn-ea"/>
                <a:ea typeface="+mn-ea"/>
              </a:rPr>
              <a:t>2: </a:t>
            </a:r>
            <a:r>
              <a:rPr lang="ko-KR" altLang="en-US" baseline="0" dirty="0" smtClean="0">
                <a:latin typeface="+mn-ea"/>
                <a:ea typeface="+mn-ea"/>
              </a:rPr>
              <a:t>매출원가</a:t>
            </a:r>
            <a:r>
              <a:rPr lang="en-US" altLang="ko-KR" baseline="0" dirty="0" smtClean="0">
                <a:latin typeface="+mn-ea"/>
                <a:ea typeface="+mn-ea"/>
              </a:rPr>
              <a:t>(</a:t>
            </a:r>
            <a:r>
              <a:rPr lang="ko-KR" altLang="en-US" baseline="0" dirty="0" smtClean="0">
                <a:latin typeface="+mn-ea"/>
                <a:ea typeface="+mn-ea"/>
              </a:rPr>
              <a:t>표준</a:t>
            </a:r>
            <a:r>
              <a:rPr lang="en-US" altLang="ko-KR" baseline="0" dirty="0" smtClean="0">
                <a:latin typeface="+mn-ea"/>
                <a:ea typeface="+mn-ea"/>
              </a:rPr>
              <a:t>)</a:t>
            </a:r>
          </a:p>
          <a:p>
            <a:pPr algn="l" eaLnBrk="1" hangingPunct="1"/>
            <a:r>
              <a:rPr lang="en-US" altLang="ko-KR" baseline="0" dirty="0" smtClean="0">
                <a:latin typeface="+mn-ea"/>
                <a:ea typeface="+mn-ea"/>
              </a:rPr>
              <a:t>3: </a:t>
            </a:r>
            <a:r>
              <a:rPr lang="ko-KR" altLang="en-US" baseline="0" dirty="0" smtClean="0">
                <a:latin typeface="+mn-ea"/>
                <a:ea typeface="+mn-ea"/>
              </a:rPr>
              <a:t>매출원가</a:t>
            </a:r>
            <a:r>
              <a:rPr lang="en-US" altLang="ko-KR" baseline="0" dirty="0" smtClean="0">
                <a:latin typeface="+mn-ea"/>
                <a:ea typeface="+mn-ea"/>
              </a:rPr>
              <a:t>(</a:t>
            </a:r>
            <a:r>
              <a:rPr lang="ko-KR" altLang="en-US" baseline="0" dirty="0" smtClean="0">
                <a:latin typeface="+mn-ea"/>
                <a:ea typeface="+mn-ea"/>
              </a:rPr>
              <a:t>실적</a:t>
            </a:r>
            <a:r>
              <a:rPr lang="en-US" altLang="ko-KR" baseline="0" dirty="0" smtClean="0">
                <a:latin typeface="+mn-ea"/>
                <a:ea typeface="+mn-ea"/>
              </a:rPr>
              <a:t>)</a:t>
            </a:r>
          </a:p>
          <a:p>
            <a:pPr algn="l" eaLnBrk="1" hangingPunct="1"/>
            <a:r>
              <a:rPr lang="en-US" altLang="ko-KR" baseline="0" dirty="0" smtClean="0">
                <a:latin typeface="+mn-ea"/>
                <a:ea typeface="+mn-ea"/>
              </a:rPr>
              <a:t>4: </a:t>
            </a:r>
            <a:r>
              <a:rPr lang="ko-KR" altLang="en-US" baseline="0" dirty="0" smtClean="0">
                <a:latin typeface="+mn-ea"/>
                <a:ea typeface="+mn-ea"/>
              </a:rPr>
              <a:t>기타매출원가 및 조정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eaLnBrk="1" hangingPunct="1"/>
            <a:r>
              <a:rPr lang="en-US" altLang="ko-KR" baseline="0" dirty="0">
                <a:latin typeface="+mn-ea"/>
                <a:ea typeface="+mn-ea"/>
              </a:rPr>
              <a:t>5: </a:t>
            </a:r>
            <a:r>
              <a:rPr lang="ko-KR" altLang="en-US" baseline="0" dirty="0" err="1">
                <a:latin typeface="+mn-ea"/>
                <a:ea typeface="+mn-ea"/>
              </a:rPr>
              <a:t>판관비</a:t>
            </a:r>
            <a:endParaRPr lang="ko-KR" altLang="en-US" baseline="0" dirty="0">
              <a:latin typeface="+mn-ea"/>
              <a:ea typeface="+mn-ea"/>
            </a:endParaRPr>
          </a:p>
          <a:p>
            <a:pPr eaLnBrk="1" hangingPunct="1"/>
            <a:r>
              <a:rPr lang="en-US" altLang="ko-KR" baseline="0" dirty="0">
                <a:latin typeface="+mn-ea"/>
                <a:ea typeface="+mn-ea"/>
              </a:rPr>
              <a:t>6: </a:t>
            </a:r>
            <a:r>
              <a:rPr lang="ko-KR" altLang="en-US" baseline="0" dirty="0">
                <a:latin typeface="+mn-ea"/>
                <a:ea typeface="+mn-ea"/>
              </a:rPr>
              <a:t>기타수익</a:t>
            </a:r>
            <a:r>
              <a:rPr lang="en-US" altLang="ko-KR" baseline="0" dirty="0">
                <a:latin typeface="+mn-ea"/>
                <a:ea typeface="+mn-ea"/>
              </a:rPr>
              <a:t>/</a:t>
            </a:r>
            <a:r>
              <a:rPr lang="ko-KR" altLang="en-US" baseline="0" dirty="0" smtClean="0">
                <a:latin typeface="+mn-ea"/>
                <a:ea typeface="+mn-ea"/>
              </a:rPr>
              <a:t>비용</a:t>
            </a:r>
            <a:endParaRPr lang="ko-KR" altLang="en-US" baseline="0" dirty="0">
              <a:latin typeface="+mn-ea"/>
              <a:ea typeface="+mn-ea"/>
            </a:endParaRPr>
          </a:p>
        </p:txBody>
      </p:sp>
      <p:cxnSp>
        <p:nvCxnSpPr>
          <p:cNvPr id="24" name="AutoShape 11"/>
          <p:cNvCxnSpPr>
            <a:cxnSpLocks noChangeShapeType="1"/>
            <a:stCxn id="22" idx="1"/>
            <a:endCxn id="13" idx="0"/>
          </p:cNvCxnSpPr>
          <p:nvPr/>
        </p:nvCxnSpPr>
        <p:spPr bwMode="auto">
          <a:xfrm>
            <a:off x="2162229" y="2901491"/>
            <a:ext cx="77544" cy="268969"/>
          </a:xfrm>
          <a:prstGeom prst="straightConnector1">
            <a:avLst/>
          </a:prstGeom>
          <a:noFill/>
          <a:ln w="127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14272596"/>
              </p:ext>
            </p:extLst>
          </p:nvPr>
        </p:nvGraphicFramePr>
        <p:xfrm>
          <a:off x="5496770" y="2241151"/>
          <a:ext cx="3496040" cy="817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61411"/>
                <a:gridCol w="786609"/>
                <a:gridCol w="1748020"/>
              </a:tblGrid>
              <a:tr h="32996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분류</a:t>
                      </a:r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err="1" smtClean="0"/>
                        <a:t>값필드</a:t>
                      </a:r>
                      <a:r>
                        <a:rPr lang="en-US" altLang="ko-KR" sz="1100" dirty="0" smtClean="0"/>
                        <a:t>(Value Field)</a:t>
                      </a:r>
                      <a:endParaRPr 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r>
                        <a:rPr lang="ko-KR" altLang="en-US" sz="1000" b="1" dirty="0" smtClean="0"/>
                        <a:t>매출액</a:t>
                      </a:r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일반매출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VV109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기타매출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27" name="직사각형 50"/>
          <p:cNvSpPr>
            <a:spLocks noChangeArrowheads="1"/>
          </p:cNvSpPr>
          <p:nvPr/>
        </p:nvSpPr>
        <p:spPr bwMode="auto">
          <a:xfrm>
            <a:off x="1892173" y="2192954"/>
            <a:ext cx="1548000" cy="2880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latin typeface="+mn-ea"/>
                <a:ea typeface="+mn-ea"/>
              </a:rPr>
              <a:t>&lt;Naming Rule&gt;</a:t>
            </a:r>
            <a:endParaRPr lang="ko-KR" altLang="en-US" sz="1300" b="1" dirty="0" smtClean="0">
              <a:latin typeface="+mn-ea"/>
              <a:ea typeface="+mn-ea"/>
            </a:endParaRPr>
          </a:p>
        </p:txBody>
      </p:sp>
      <p:sp>
        <p:nvSpPr>
          <p:cNvPr id="28" name="TextBox 37"/>
          <p:cNvSpPr txBox="1">
            <a:spLocks noChangeArrowheads="1"/>
          </p:cNvSpPr>
          <p:nvPr/>
        </p:nvSpPr>
        <p:spPr bwMode="auto">
          <a:xfrm>
            <a:off x="5496770" y="3058791"/>
            <a:ext cx="34956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marL="171450" indent="-171450" eaLnBrk="1" hangingPunct="1">
              <a:buFont typeface="Arial" pitchFamily="34" charset="0"/>
              <a:buChar char="•"/>
            </a:pPr>
            <a:r>
              <a:rPr lang="ko-KR" altLang="en-US" baseline="0" dirty="0" smtClean="0">
                <a:latin typeface="+mn-ea"/>
                <a:ea typeface="+mn-ea"/>
              </a:rPr>
              <a:t>매출액은 크게 일반매출과 기타매출로 구분하며</a:t>
            </a:r>
            <a:r>
              <a:rPr lang="en-US" altLang="ko-KR" baseline="0" dirty="0" smtClean="0">
                <a:latin typeface="+mn-ea"/>
                <a:ea typeface="+mn-ea"/>
              </a:rPr>
              <a:t>, </a:t>
            </a:r>
            <a:r>
              <a:rPr lang="ko-KR" altLang="en-US" baseline="0" dirty="0" smtClean="0">
                <a:latin typeface="+mn-ea"/>
                <a:ea typeface="+mn-ea"/>
              </a:rPr>
              <a:t>일반매출의 제품</a:t>
            </a:r>
            <a:r>
              <a:rPr lang="en-US" altLang="ko-KR" baseline="0" dirty="0">
                <a:latin typeface="+mn-ea"/>
                <a:ea typeface="+mn-ea"/>
              </a:rPr>
              <a:t>/</a:t>
            </a:r>
            <a:r>
              <a:rPr lang="ko-KR" altLang="en-US" baseline="0" dirty="0" smtClean="0">
                <a:latin typeface="+mn-ea"/>
                <a:ea typeface="+mn-ea"/>
              </a:rPr>
              <a:t>상품매출 구분은</a:t>
            </a:r>
            <a:r>
              <a:rPr lang="en-US" altLang="ko-KR" baseline="0" dirty="0" smtClean="0">
                <a:latin typeface="+mn-ea"/>
                <a:ea typeface="+mn-ea"/>
              </a:rPr>
              <a:t> </a:t>
            </a:r>
            <a:r>
              <a:rPr lang="ko-KR" altLang="en-US" baseline="0" dirty="0" smtClean="0">
                <a:latin typeface="+mn-ea"/>
                <a:ea typeface="+mn-ea"/>
              </a:rPr>
              <a:t>특성을 활용함</a:t>
            </a:r>
            <a:r>
              <a:rPr lang="en-US" altLang="ko-KR" sz="1000" baseline="0" dirty="0" smtClean="0">
                <a:latin typeface="+mn-ea"/>
              </a:rPr>
              <a:t>(</a:t>
            </a:r>
            <a:r>
              <a:rPr lang="en-US" altLang="ko-KR" sz="1000" baseline="0" dirty="0">
                <a:latin typeface="+mn-ea"/>
              </a:rPr>
              <a:t>Valuation Class </a:t>
            </a:r>
            <a:r>
              <a:rPr lang="ko-KR" altLang="en-US" sz="1000" baseline="0" dirty="0">
                <a:latin typeface="+mn-ea"/>
              </a:rPr>
              <a:t>등</a:t>
            </a:r>
            <a:r>
              <a:rPr lang="en-US" altLang="ko-KR" sz="1000" baseline="0" dirty="0">
                <a:latin typeface="+mn-ea"/>
              </a:rPr>
              <a:t>)</a:t>
            </a:r>
            <a:endParaRPr lang="ko-KR" altLang="en-US" baseline="0" dirty="0">
              <a:latin typeface="+mn-ea"/>
              <a:ea typeface="+mn-ea"/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68275718"/>
              </p:ext>
            </p:extLst>
          </p:nvPr>
        </p:nvGraphicFramePr>
        <p:xfrm>
          <a:off x="5496770" y="3915395"/>
          <a:ext cx="3500628" cy="1549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08112"/>
                <a:gridCol w="742202"/>
                <a:gridCol w="1750314"/>
              </a:tblGrid>
              <a:tr h="32996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/>
                        <a:t>분류</a:t>
                      </a:r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err="1" smtClean="0"/>
                        <a:t>값필드</a:t>
                      </a:r>
                      <a:r>
                        <a:rPr lang="en-US" altLang="ko-KR" sz="1100" dirty="0" smtClean="0"/>
                        <a:t>(Value Field)</a:t>
                      </a:r>
                      <a:endParaRPr 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r>
                        <a:rPr lang="ko-KR" altLang="en-US" sz="1000" b="1" dirty="0" smtClean="0"/>
                        <a:t>일반매출원가</a:t>
                      </a:r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VV200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매출원가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표준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 *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VV300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매출원가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실제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 *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ko-KR" altLang="en-US" sz="1000" b="1" dirty="0" smtClean="0"/>
                        <a:t>기타매출원가</a:t>
                      </a:r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VV409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기타매출원가</a:t>
                      </a: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ko-KR" altLang="en-US" sz="1000" b="1" dirty="0" smtClean="0"/>
                        <a:t>매출원가조정</a:t>
                      </a:r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VV410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재고자산평가손실</a:t>
                      </a: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endParaRPr 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VV411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관세환급금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30" name="TextBox 37"/>
          <p:cNvSpPr txBox="1">
            <a:spLocks noChangeArrowheads="1"/>
          </p:cNvSpPr>
          <p:nvPr/>
        </p:nvSpPr>
        <p:spPr bwMode="auto">
          <a:xfrm>
            <a:off x="5496770" y="5464555"/>
            <a:ext cx="3500239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marL="171450" indent="-171450" eaLnBrk="1" hangingPunct="1">
              <a:lnSpc>
                <a:spcPct val="110000"/>
              </a:lnSpc>
              <a:buFont typeface="Arial" pitchFamily="34" charset="0"/>
              <a:buChar char="•"/>
            </a:pPr>
            <a:r>
              <a:rPr lang="ko-KR" altLang="en-US" baseline="0" dirty="0" smtClean="0">
                <a:latin typeface="+mn-ea"/>
                <a:ea typeface="+mn-ea"/>
              </a:rPr>
              <a:t>기중 손익 </a:t>
            </a:r>
            <a:r>
              <a:rPr lang="en-US" altLang="ko-KR" baseline="0" dirty="0">
                <a:latin typeface="+mn-ea"/>
                <a:ea typeface="+mn-ea"/>
              </a:rPr>
              <a:t>: </a:t>
            </a:r>
            <a:r>
              <a:rPr lang="ko-KR" altLang="en-US" baseline="0" dirty="0">
                <a:latin typeface="+mn-ea"/>
                <a:ea typeface="+mn-ea"/>
              </a:rPr>
              <a:t>표준원가 기반의 </a:t>
            </a:r>
            <a:r>
              <a:rPr lang="ko-KR" altLang="en-US" baseline="0" dirty="0" smtClean="0">
                <a:latin typeface="+mn-ea"/>
                <a:ea typeface="+mn-ea"/>
              </a:rPr>
              <a:t>매출원가로 </a:t>
            </a:r>
            <a:r>
              <a:rPr lang="ko-KR" altLang="en-US" baseline="0" dirty="0" err="1" smtClean="0">
                <a:latin typeface="+mn-ea"/>
                <a:ea typeface="+mn-ea"/>
              </a:rPr>
              <a:t>매출총이익</a:t>
            </a:r>
            <a:r>
              <a:rPr lang="ko-KR" altLang="en-US" baseline="0" dirty="0" smtClean="0">
                <a:latin typeface="+mn-ea"/>
                <a:ea typeface="+mn-ea"/>
              </a:rPr>
              <a:t> 산출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marL="171450" indent="-171450" eaLnBrk="1" hangingPunct="1">
              <a:lnSpc>
                <a:spcPct val="110000"/>
              </a:lnSpc>
              <a:buFont typeface="Arial" pitchFamily="34" charset="0"/>
              <a:buChar char="•"/>
            </a:pPr>
            <a:r>
              <a:rPr lang="ko-KR" altLang="en-US" baseline="0" dirty="0" smtClean="0">
                <a:latin typeface="+mn-ea"/>
                <a:ea typeface="+mn-ea"/>
              </a:rPr>
              <a:t>기말 손익</a:t>
            </a:r>
            <a:r>
              <a:rPr lang="en-US" altLang="ko-KR" baseline="0" dirty="0" smtClean="0">
                <a:latin typeface="+mn-ea"/>
                <a:ea typeface="+mn-ea"/>
              </a:rPr>
              <a:t> : </a:t>
            </a:r>
            <a:r>
              <a:rPr lang="ko-KR" altLang="en-US" baseline="0" dirty="0">
                <a:latin typeface="+mn-ea"/>
                <a:ea typeface="+mn-ea"/>
              </a:rPr>
              <a:t>실제원가 결산 후 </a:t>
            </a:r>
            <a:r>
              <a:rPr lang="ko-KR" altLang="en-US" baseline="0" dirty="0" smtClean="0">
                <a:latin typeface="+mn-ea"/>
                <a:ea typeface="+mn-ea"/>
              </a:rPr>
              <a:t>실적매출원가로 재평가하여 </a:t>
            </a:r>
            <a:r>
              <a:rPr lang="ko-KR" altLang="en-US" baseline="0" dirty="0" err="1" smtClean="0">
                <a:latin typeface="+mn-ea"/>
                <a:ea typeface="+mn-ea"/>
              </a:rPr>
              <a:t>매출총이익</a:t>
            </a:r>
            <a:r>
              <a:rPr lang="ko-KR" altLang="en-US" baseline="0" dirty="0" smtClean="0">
                <a:latin typeface="+mn-ea"/>
                <a:ea typeface="+mn-ea"/>
              </a:rPr>
              <a:t> 산출</a:t>
            </a:r>
            <a:endParaRPr lang="ko-KR" altLang="en-US" baseline="0" dirty="0">
              <a:latin typeface="+mn-ea"/>
              <a:ea typeface="+mn-ea"/>
            </a:endParaRPr>
          </a:p>
        </p:txBody>
      </p:sp>
      <p:sp>
        <p:nvSpPr>
          <p:cNvPr id="31" name="TextBox 37"/>
          <p:cNvSpPr txBox="1">
            <a:spLocks noChangeArrowheads="1"/>
          </p:cNvSpPr>
          <p:nvPr/>
        </p:nvSpPr>
        <p:spPr bwMode="auto">
          <a:xfrm>
            <a:off x="1821364" y="4307342"/>
            <a:ext cx="3591776" cy="62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1pPr>
            <a:lvl2pPr marL="742950" indent="-28575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2pPr>
            <a:lvl3pPr marL="11430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3pPr>
            <a:lvl4pPr marL="16002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4pPr>
            <a:lvl5pPr marL="2057400" indent="-228600" eaLnBrk="0" hangingPunct="0"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 sz="1200" baseline="-25000">
                <a:solidFill>
                  <a:srgbClr val="000000"/>
                </a:solidFill>
                <a:latin typeface="Arial" charset="0"/>
                <a:ea typeface="굴림" charset="-127"/>
              </a:defRPr>
            </a:lvl9pPr>
          </a:lstStyle>
          <a:p>
            <a:pPr eaLnBrk="1" hangingPunct="1"/>
            <a:r>
              <a:rPr lang="en-US" altLang="ko-KR" baseline="0" dirty="0" smtClean="0">
                <a:latin typeface="+mn-ea"/>
                <a:ea typeface="+mn-ea"/>
              </a:rPr>
              <a:t>※ </a:t>
            </a:r>
            <a:r>
              <a:rPr lang="ko-KR" altLang="en-US" baseline="0" dirty="0" smtClean="0">
                <a:latin typeface="+mn-ea"/>
                <a:ea typeface="+mn-ea"/>
              </a:rPr>
              <a:t>경상이익</a:t>
            </a:r>
            <a:r>
              <a:rPr lang="en-US" altLang="ko-KR" baseline="0" dirty="0" smtClean="0">
                <a:latin typeface="+mn-ea"/>
                <a:ea typeface="+mn-ea"/>
              </a:rPr>
              <a:t/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  -</a:t>
            </a:r>
            <a:r>
              <a:rPr lang="ko-KR" altLang="en-US" baseline="0" dirty="0" smtClean="0">
                <a:latin typeface="+mn-ea"/>
                <a:ea typeface="+mn-ea"/>
              </a:rPr>
              <a:t> </a:t>
            </a:r>
            <a:r>
              <a:rPr lang="ko-KR" altLang="en-US" baseline="0" dirty="0" err="1" smtClean="0">
                <a:latin typeface="+mn-ea"/>
                <a:ea typeface="+mn-ea"/>
              </a:rPr>
              <a:t>영업팀</a:t>
            </a:r>
            <a:r>
              <a:rPr lang="en-US" altLang="ko-KR" baseline="0" dirty="0" smtClean="0">
                <a:latin typeface="+mn-ea"/>
                <a:ea typeface="+mn-ea"/>
              </a:rPr>
              <a:t>(Profit Center)</a:t>
            </a:r>
            <a:r>
              <a:rPr lang="ko-KR" altLang="en-US" baseline="0" dirty="0" smtClean="0">
                <a:latin typeface="+mn-ea"/>
                <a:ea typeface="+mn-ea"/>
              </a:rPr>
              <a:t>별 조회</a:t>
            </a:r>
            <a:r>
              <a:rPr lang="en-US" altLang="ko-KR" baseline="0" dirty="0">
                <a:latin typeface="+mn-ea"/>
                <a:ea typeface="+mn-ea"/>
              </a:rPr>
              <a:t> </a:t>
            </a:r>
            <a:r>
              <a:rPr lang="en-US" altLang="ko-KR" baseline="0" dirty="0" smtClean="0">
                <a:latin typeface="+mn-ea"/>
                <a:ea typeface="+mn-ea"/>
              </a:rPr>
              <a:t>: New-GL PCA</a:t>
            </a:r>
            <a:br>
              <a:rPr lang="en-US" altLang="ko-KR" baseline="0" dirty="0" smtClean="0">
                <a:latin typeface="+mn-ea"/>
                <a:ea typeface="+mn-ea"/>
              </a:rPr>
            </a:br>
            <a:r>
              <a:rPr lang="en-US" altLang="ko-KR" baseline="0" dirty="0" smtClean="0">
                <a:latin typeface="+mn-ea"/>
                <a:ea typeface="+mn-ea"/>
              </a:rPr>
              <a:t>  - </a:t>
            </a:r>
            <a:r>
              <a:rPr lang="ko-KR" altLang="en-US" baseline="0" dirty="0" smtClean="0">
                <a:latin typeface="+mn-ea"/>
                <a:ea typeface="+mn-ea"/>
              </a:rPr>
              <a:t>손익보고 담당 </a:t>
            </a:r>
            <a:r>
              <a:rPr lang="en-US" altLang="ko-KR" baseline="0" dirty="0" smtClean="0">
                <a:latin typeface="+mn-ea"/>
                <a:ea typeface="+mn-ea"/>
              </a:rPr>
              <a:t>: </a:t>
            </a:r>
            <a:r>
              <a:rPr lang="ko-KR" altLang="en-US" baseline="0" dirty="0" err="1" smtClean="0">
                <a:latin typeface="+mn-ea"/>
                <a:ea typeface="+mn-ea"/>
              </a:rPr>
              <a:t>재무회계팀</a:t>
            </a:r>
            <a:endParaRPr lang="en-US" altLang="ko-KR" baseline="0" dirty="0" smtClean="0">
              <a:latin typeface="+mn-ea"/>
              <a:ea typeface="+mn-ea"/>
            </a:endParaRPr>
          </a:p>
          <a:p>
            <a:pPr eaLnBrk="1" hangingPunct="1"/>
            <a:endParaRPr lang="ko-KR" altLang="en-US" baseline="0" dirty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38811" y="341355"/>
            <a:ext cx="4935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관점 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800" b="1" kern="0" dirty="0" err="1" smtClean="0">
                <a:latin typeface="맑은 고딕" pitchFamily="50" charset="-127"/>
                <a:ea typeface="맑은 고딕" pitchFamily="50" charset="-127"/>
              </a:rPr>
              <a:t>값필드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(Value Field) (2/3)</a:t>
            </a:r>
          </a:p>
        </p:txBody>
      </p:sp>
      <p:sp>
        <p:nvSpPr>
          <p:cNvPr id="7" name="직사각형 82"/>
          <p:cNvSpPr>
            <a:spLocks noChangeArrowheads="1"/>
          </p:cNvSpPr>
          <p:nvPr/>
        </p:nvSpPr>
        <p:spPr bwMode="auto">
          <a:xfrm>
            <a:off x="1561140" y="1838533"/>
            <a:ext cx="7704000" cy="460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" name="TextBox 50"/>
          <p:cNvSpPr txBox="1">
            <a:spLocks noChangeArrowheads="1"/>
          </p:cNvSpPr>
          <p:nvPr/>
        </p:nvSpPr>
        <p:spPr bwMode="auto">
          <a:xfrm>
            <a:off x="219075" y="1236802"/>
            <a:ext cx="96869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To-Be </a:t>
            </a:r>
            <a:r>
              <a:rPr lang="ko-KR" altLang="en-US" sz="1400" dirty="0" smtClean="0">
                <a:latin typeface="+mn-ea"/>
                <a:ea typeface="+mn-ea"/>
              </a:rPr>
              <a:t>수익성 분석 중 제품매출원가 분석은 기중에 반영되는 표준매출원가와 결산 후 반영되는 실제매출원가에 대한 </a:t>
            </a:r>
            <a:r>
              <a:rPr lang="ko-KR" altLang="en-US" sz="1400" dirty="0" err="1" smtClean="0">
                <a:latin typeface="+mn-ea"/>
                <a:ea typeface="+mn-ea"/>
              </a:rPr>
              <a:t>값필드</a:t>
            </a:r>
            <a:r>
              <a:rPr lang="ko-KR" altLang="en-US" sz="1400" dirty="0" smtClean="0">
                <a:latin typeface="+mn-ea"/>
                <a:ea typeface="+mn-ea"/>
              </a:rPr>
              <a:t> 간 비교를 통해 원가구성항목별 차이를 확인하고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상세 분석은 제품별 차이 분석을 활용함  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416496" y="1838536"/>
            <a:ext cx="1070904" cy="69291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</a:t>
            </a:r>
            <a: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200" dirty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</a:p>
        </p:txBody>
      </p:sp>
      <p:sp>
        <p:nvSpPr>
          <p:cNvPr id="12" name="직사각형 50"/>
          <p:cNvSpPr>
            <a:spLocks noChangeArrowheads="1"/>
          </p:cNvSpPr>
          <p:nvPr/>
        </p:nvSpPr>
        <p:spPr bwMode="auto">
          <a:xfrm>
            <a:off x="403468" y="1840034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FFFFFF"/>
                </a:solidFill>
                <a:latin typeface="+mn-ea"/>
                <a:ea typeface="+mn-ea"/>
              </a:rPr>
              <a:t>2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1914914"/>
              </p:ext>
            </p:extLst>
          </p:nvPr>
        </p:nvGraphicFramePr>
        <p:xfrm>
          <a:off x="1928664" y="3923653"/>
          <a:ext cx="1944216" cy="17729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/>
                <a:gridCol w="1296144"/>
              </a:tblGrid>
              <a:tr h="287215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표준매출원가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기중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매출원가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S)</a:t>
                      </a:r>
                    </a:p>
                  </a:txBody>
                  <a:tcPr marL="95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VV201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(S)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VV202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(S)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VV203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칼슘연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(S)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VV213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변동직접노무비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(S)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87846847"/>
              </p:ext>
            </p:extLst>
          </p:nvPr>
        </p:nvGraphicFramePr>
        <p:xfrm>
          <a:off x="4156870" y="3915178"/>
          <a:ext cx="1957243" cy="177297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/>
                <a:gridCol w="1309171"/>
              </a:tblGrid>
              <a:tr h="287215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실제매출원가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기말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VV300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매출원가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A)</a:t>
                      </a:r>
                    </a:p>
                  </a:txBody>
                  <a:tcPr marL="95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VV301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순연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VV302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VV303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원재료비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_</a:t>
                      </a:r>
                      <a:r>
                        <a:rPr lang="ko-KR" alt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칼슘연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VV313</a:t>
                      </a: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변동직접노무비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(A)</a:t>
                      </a:r>
                    </a:p>
                  </a:txBody>
                  <a:tcPr marL="857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85725" marR="9525" marT="9525" marB="0" anchor="ctr"/>
                </a:tc>
              </a:tr>
            </a:tbl>
          </a:graphicData>
        </a:graphic>
      </p:graphicFrame>
      <p:sp>
        <p:nvSpPr>
          <p:cNvPr id="15" name="직사각형 50"/>
          <p:cNvSpPr>
            <a:spLocks noChangeArrowheads="1"/>
          </p:cNvSpPr>
          <p:nvPr/>
        </p:nvSpPr>
        <p:spPr bwMode="auto">
          <a:xfrm>
            <a:off x="2085707" y="3954045"/>
            <a:ext cx="180000" cy="180000"/>
          </a:xfrm>
          <a:prstGeom prst="ellipse">
            <a:avLst/>
          </a:prstGeom>
          <a:solidFill>
            <a:srgbClr val="FFC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100" b="1" dirty="0" smtClean="0">
                <a:latin typeface="+mn-ea"/>
                <a:ea typeface="+mn-ea"/>
              </a:rPr>
              <a:t>1</a:t>
            </a:r>
            <a:endParaRPr lang="ko-KR" altLang="en-US" sz="1100" b="1" dirty="0" smtClean="0">
              <a:latin typeface="+mn-ea"/>
              <a:ea typeface="+mn-ea"/>
            </a:endParaRPr>
          </a:p>
        </p:txBody>
      </p:sp>
      <p:sp>
        <p:nvSpPr>
          <p:cNvPr id="16" name="직사각형 50"/>
          <p:cNvSpPr>
            <a:spLocks noChangeArrowheads="1"/>
          </p:cNvSpPr>
          <p:nvPr/>
        </p:nvSpPr>
        <p:spPr bwMode="auto">
          <a:xfrm>
            <a:off x="4313913" y="3954045"/>
            <a:ext cx="180000" cy="180000"/>
          </a:xfrm>
          <a:prstGeom prst="ellipse">
            <a:avLst/>
          </a:prstGeom>
          <a:solidFill>
            <a:srgbClr val="FFC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100" b="1" dirty="0">
                <a:latin typeface="+mn-ea"/>
                <a:ea typeface="+mn-ea"/>
              </a:rPr>
              <a:t>2</a:t>
            </a:r>
            <a:endParaRPr lang="ko-KR" altLang="en-US" sz="1100" b="1" dirty="0" smtClean="0">
              <a:latin typeface="+mn-ea"/>
              <a:ea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800872" y="4688520"/>
            <a:ext cx="380232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200" b="1" dirty="0" err="1" smtClean="0">
                <a:latin typeface="+mn-ea"/>
                <a:ea typeface="+mn-ea"/>
              </a:rPr>
              <a:t>vs</a:t>
            </a:r>
            <a:endParaRPr lang="en-US" sz="1200" b="1" dirty="0">
              <a:latin typeface="+mn-ea"/>
              <a:ea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501154" y="4689426"/>
            <a:ext cx="1116142" cy="575158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z="1200" b="1" dirty="0" smtClean="0">
                <a:latin typeface="+mn-ea"/>
                <a:ea typeface="+mn-ea"/>
              </a:rPr>
              <a:t>원가구성항목별 </a:t>
            </a:r>
            <a:endParaRPr lang="en-US" altLang="ko-KR" sz="12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1200" b="1" dirty="0" smtClean="0">
                <a:latin typeface="+mn-ea"/>
                <a:ea typeface="+mn-ea"/>
              </a:rPr>
              <a:t>매출원가 </a:t>
            </a:r>
            <a:endParaRPr lang="en-US" altLang="ko-KR" sz="1200" b="1" dirty="0" smtClean="0">
              <a:latin typeface="+mn-ea"/>
              <a:ea typeface="+mn-ea"/>
            </a:endParaRPr>
          </a:p>
          <a:p>
            <a:pPr algn="ctr"/>
            <a:r>
              <a:rPr lang="ko-KR" altLang="en-US" sz="1200" b="1" dirty="0" smtClean="0">
                <a:latin typeface="+mn-ea"/>
                <a:ea typeface="+mn-ea"/>
              </a:rPr>
              <a:t>차이분석</a:t>
            </a:r>
            <a:endParaRPr lang="en-US" altLang="ko-KR" sz="1200" b="1" dirty="0" smtClean="0">
              <a:latin typeface="+mn-ea"/>
              <a:ea typeface="+mn-ea"/>
            </a:endParaRPr>
          </a:p>
          <a:p>
            <a:pPr algn="ctr"/>
            <a:r>
              <a:rPr lang="en-US" altLang="ko-KR" sz="1200" b="1" dirty="0" smtClean="0">
                <a:latin typeface="+mn-ea"/>
                <a:ea typeface="+mn-ea"/>
              </a:rPr>
              <a:t>(</a:t>
            </a:r>
            <a:r>
              <a:rPr lang="ko-KR" altLang="en-US" sz="1200" b="1" dirty="0" smtClean="0">
                <a:latin typeface="+mn-ea"/>
                <a:ea typeface="+mn-ea"/>
              </a:rPr>
              <a:t>표준 </a:t>
            </a:r>
            <a:r>
              <a:rPr lang="en-US" altLang="ko-KR" sz="1200" b="1" dirty="0" err="1" smtClean="0">
                <a:latin typeface="+mn-ea"/>
                <a:ea typeface="+mn-ea"/>
              </a:rPr>
              <a:t>vs</a:t>
            </a:r>
            <a:r>
              <a:rPr lang="en-US" altLang="ko-KR" sz="1200" b="1" dirty="0" smtClean="0">
                <a:latin typeface="+mn-ea"/>
                <a:ea typeface="+mn-ea"/>
              </a:rPr>
              <a:t> </a:t>
            </a:r>
            <a:r>
              <a:rPr lang="ko-KR" altLang="en-US" sz="1200" b="1" dirty="0" smtClean="0">
                <a:latin typeface="+mn-ea"/>
                <a:ea typeface="+mn-ea"/>
              </a:rPr>
              <a:t>실제</a:t>
            </a:r>
            <a:r>
              <a:rPr lang="en-US" altLang="ko-KR" sz="1200" b="1" dirty="0" smtClean="0">
                <a:latin typeface="+mn-ea"/>
                <a:ea typeface="+mn-ea"/>
              </a:rPr>
              <a:t>)</a:t>
            </a:r>
            <a:endParaRPr lang="en-US" sz="1200" b="1" dirty="0">
              <a:latin typeface="+mn-ea"/>
              <a:ea typeface="+mn-ea"/>
            </a:endParaRPr>
          </a:p>
        </p:txBody>
      </p:sp>
      <p:sp>
        <p:nvSpPr>
          <p:cNvPr id="19" name="직사각형 50"/>
          <p:cNvSpPr>
            <a:spLocks noChangeArrowheads="1"/>
          </p:cNvSpPr>
          <p:nvPr/>
        </p:nvSpPr>
        <p:spPr bwMode="auto">
          <a:xfrm>
            <a:off x="6681256" y="4317879"/>
            <a:ext cx="288000" cy="288000"/>
          </a:xfrm>
          <a:prstGeom prst="ellipse">
            <a:avLst/>
          </a:prstGeom>
          <a:solidFill>
            <a:srgbClr val="FFC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  <a:ea typeface="+mn-ea"/>
              </a:rPr>
              <a:t>1</a:t>
            </a:r>
            <a:endParaRPr lang="ko-KR" altLang="en-US" sz="1200" b="1" dirty="0" smtClean="0">
              <a:latin typeface="+mn-ea"/>
              <a:ea typeface="+mn-ea"/>
            </a:endParaRPr>
          </a:p>
        </p:txBody>
      </p:sp>
      <p:sp>
        <p:nvSpPr>
          <p:cNvPr id="20" name="직사각형 50"/>
          <p:cNvSpPr>
            <a:spLocks noChangeArrowheads="1"/>
          </p:cNvSpPr>
          <p:nvPr/>
        </p:nvSpPr>
        <p:spPr bwMode="auto">
          <a:xfrm>
            <a:off x="7113272" y="4317879"/>
            <a:ext cx="288000" cy="288000"/>
          </a:xfrm>
          <a:prstGeom prst="ellipse">
            <a:avLst/>
          </a:prstGeom>
          <a:solidFill>
            <a:srgbClr val="FFC000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>
                <a:latin typeface="+mn-ea"/>
                <a:ea typeface="+mn-ea"/>
              </a:rPr>
              <a:t>2</a:t>
            </a:r>
            <a:endParaRPr lang="ko-KR" altLang="en-US" sz="1200" b="1" dirty="0" smtClean="0">
              <a:latin typeface="+mn-ea"/>
              <a:ea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859948" y="4317879"/>
            <a:ext cx="380232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200" b="1" dirty="0" smtClean="0">
                <a:latin typeface="+mn-ea"/>
                <a:ea typeface="+mn-ea"/>
              </a:rPr>
              <a:t>-</a:t>
            </a:r>
            <a:endParaRPr lang="en-US" sz="1200" b="1" dirty="0">
              <a:latin typeface="+mn-ea"/>
              <a:ea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856656" y="5816548"/>
            <a:ext cx="662473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indent="-90488"/>
            <a:r>
              <a:rPr lang="en-US" altLang="ko-KR" sz="1100" dirty="0" smtClean="0">
                <a:latin typeface="+mn-ea"/>
                <a:ea typeface="+mn-ea"/>
              </a:rPr>
              <a:t>&lt;</a:t>
            </a:r>
            <a:r>
              <a:rPr lang="ko-KR" altLang="en-US" sz="1100" dirty="0" smtClean="0">
                <a:latin typeface="+mn-ea"/>
                <a:ea typeface="+mn-ea"/>
              </a:rPr>
              <a:t>기타 사항</a:t>
            </a:r>
            <a:r>
              <a:rPr lang="en-US" altLang="ko-KR" sz="1100" dirty="0" smtClean="0">
                <a:latin typeface="+mn-ea"/>
                <a:ea typeface="+mn-ea"/>
              </a:rPr>
              <a:t>&gt;</a:t>
            </a:r>
          </a:p>
          <a:p>
            <a:pPr marL="228600" indent="-228600">
              <a:buAutoNum type="arabicParenR"/>
            </a:pPr>
            <a:r>
              <a:rPr lang="ko-KR" altLang="en-US" sz="1100" dirty="0" smtClean="0">
                <a:latin typeface="+mn-ea"/>
                <a:ea typeface="+mn-ea"/>
              </a:rPr>
              <a:t>가공비</a:t>
            </a:r>
            <a:r>
              <a:rPr lang="en-US" altLang="ko-KR" sz="1100" dirty="0">
                <a:latin typeface="+mn-ea"/>
                <a:ea typeface="+mn-ea"/>
              </a:rPr>
              <a:t>(</a:t>
            </a:r>
            <a:r>
              <a:rPr lang="ko-KR" altLang="en-US" sz="1100" dirty="0" err="1">
                <a:latin typeface="+mn-ea"/>
                <a:ea typeface="+mn-ea"/>
              </a:rPr>
              <a:t>노무비</a:t>
            </a:r>
            <a:r>
              <a:rPr lang="en-US" altLang="ko-KR" sz="1100" dirty="0">
                <a:latin typeface="+mn-ea"/>
                <a:ea typeface="+mn-ea"/>
              </a:rPr>
              <a:t>,</a:t>
            </a:r>
            <a:r>
              <a:rPr lang="ko-KR" altLang="en-US" sz="1100" dirty="0">
                <a:latin typeface="+mn-ea"/>
                <a:ea typeface="+mn-ea"/>
              </a:rPr>
              <a:t>경비</a:t>
            </a:r>
            <a:r>
              <a:rPr lang="en-US" altLang="ko-KR" sz="1100" dirty="0">
                <a:latin typeface="+mn-ea"/>
                <a:ea typeface="+mn-ea"/>
              </a:rPr>
              <a:t>)</a:t>
            </a:r>
            <a:r>
              <a:rPr lang="ko-KR" altLang="en-US" sz="1100" dirty="0">
                <a:latin typeface="+mn-ea"/>
                <a:ea typeface="+mn-ea"/>
              </a:rPr>
              <a:t>의 상세항목별 비교는 보조 </a:t>
            </a:r>
            <a:r>
              <a:rPr lang="ko-KR" altLang="en-US" sz="1100" dirty="0" smtClean="0">
                <a:latin typeface="+mn-ea"/>
                <a:ea typeface="+mn-ea"/>
              </a:rPr>
              <a:t>원가구성항목별 </a:t>
            </a:r>
            <a:r>
              <a:rPr lang="ko-KR" altLang="en-US" sz="1100" dirty="0" err="1" smtClean="0">
                <a:latin typeface="+mn-ea"/>
                <a:ea typeface="+mn-ea"/>
              </a:rPr>
              <a:t>값필드를</a:t>
            </a:r>
            <a:r>
              <a:rPr lang="ko-KR" altLang="en-US" sz="1100" dirty="0" smtClean="0">
                <a:latin typeface="+mn-ea"/>
                <a:ea typeface="+mn-ea"/>
              </a:rPr>
              <a:t> 별도 생성하여 활용함</a:t>
            </a:r>
            <a:endParaRPr lang="en-US" altLang="ko-KR" sz="1100" dirty="0" smtClean="0">
              <a:latin typeface="+mn-ea"/>
              <a:ea typeface="+mn-ea"/>
            </a:endParaRPr>
          </a:p>
          <a:p>
            <a:pPr marL="228600" indent="-228600">
              <a:buAutoNum type="arabicParenR"/>
            </a:pPr>
            <a:r>
              <a:rPr lang="ko-KR" altLang="en-US" sz="1100" dirty="0">
                <a:latin typeface="+mn-ea"/>
                <a:ea typeface="+mn-ea"/>
              </a:rPr>
              <a:t>상품매출원가는 </a:t>
            </a:r>
            <a:r>
              <a:rPr lang="en-US" altLang="ko-KR" sz="1100" dirty="0">
                <a:latin typeface="+mn-ea"/>
                <a:ea typeface="+mn-ea"/>
              </a:rPr>
              <a:t>VV200, VV300</a:t>
            </a:r>
            <a:r>
              <a:rPr lang="ko-KR" altLang="en-US" sz="1100" dirty="0">
                <a:latin typeface="+mn-ea"/>
                <a:ea typeface="+mn-ea"/>
              </a:rPr>
              <a:t>에만 동일한 금액으로 </a:t>
            </a:r>
            <a:r>
              <a:rPr lang="ko-KR" altLang="en-US" sz="1100" dirty="0" smtClean="0">
                <a:latin typeface="+mn-ea"/>
                <a:ea typeface="+mn-ea"/>
              </a:rPr>
              <a:t>반영함 </a:t>
            </a:r>
            <a:r>
              <a:rPr lang="en-US" altLang="ko-KR" sz="1100" dirty="0" smtClean="0">
                <a:latin typeface="+mn-ea"/>
                <a:ea typeface="+mn-ea"/>
              </a:rPr>
              <a:t>: </a:t>
            </a:r>
            <a:r>
              <a:rPr lang="ko-KR" altLang="en-US" sz="1100" dirty="0">
                <a:latin typeface="+mn-ea"/>
                <a:ea typeface="+mn-ea"/>
              </a:rPr>
              <a:t>세부항목 </a:t>
            </a:r>
            <a:r>
              <a:rPr lang="ko-KR" altLang="en-US" sz="1100" dirty="0" err="1">
                <a:latin typeface="+mn-ea"/>
                <a:ea typeface="+mn-ea"/>
              </a:rPr>
              <a:t>값필드</a:t>
            </a:r>
            <a:r>
              <a:rPr lang="ko-KR" altLang="en-US" sz="1100" dirty="0">
                <a:latin typeface="+mn-ea"/>
                <a:ea typeface="+mn-ea"/>
              </a:rPr>
              <a:t> 금액은 </a:t>
            </a:r>
            <a:r>
              <a:rPr lang="en-US" altLang="ko-KR" sz="1100" dirty="0" smtClean="0">
                <a:latin typeface="+mn-ea"/>
                <a:ea typeface="+mn-ea"/>
              </a:rPr>
              <a:t>0</a:t>
            </a:r>
            <a:endParaRPr lang="en-US" altLang="ko-KR" sz="1100" dirty="0">
              <a:latin typeface="+mn-ea"/>
              <a:ea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738842" y="2240248"/>
            <a:ext cx="2302390" cy="110799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171450" indent="-171450" algn="l">
              <a:buFont typeface="Arial" charset="0"/>
              <a:buChar char="•"/>
            </a:pPr>
            <a:r>
              <a:rPr lang="en-US" altLang="ko-KR" sz="1100" dirty="0" smtClean="0">
                <a:latin typeface="+mn-ea"/>
                <a:ea typeface="+mn-ea"/>
              </a:rPr>
              <a:t>PPV (</a:t>
            </a:r>
            <a:r>
              <a:rPr lang="ko-KR" altLang="en-US" sz="1100" dirty="0" smtClean="0">
                <a:latin typeface="+mn-ea"/>
                <a:ea typeface="+mn-ea"/>
              </a:rPr>
              <a:t>구매단가차이</a:t>
            </a:r>
            <a:r>
              <a:rPr lang="en-US" altLang="ko-KR" sz="1100" dirty="0" smtClean="0">
                <a:latin typeface="+mn-ea"/>
                <a:ea typeface="+mn-ea"/>
              </a:rPr>
              <a:t>)</a:t>
            </a:r>
            <a:endParaRPr lang="en-US" altLang="ko-KR" sz="1100" dirty="0">
              <a:latin typeface="+mn-ea"/>
              <a:ea typeface="+mn-ea"/>
            </a:endParaRPr>
          </a:p>
          <a:p>
            <a:pPr marL="171450" indent="-171450" algn="l">
              <a:buFont typeface="Arial" charset="0"/>
              <a:buChar char="•"/>
            </a:pPr>
            <a:r>
              <a:rPr lang="ko-KR" altLang="en-US" sz="1100" dirty="0" smtClean="0">
                <a:latin typeface="+mn-ea"/>
                <a:ea typeface="+mn-ea"/>
              </a:rPr>
              <a:t>표준원가 </a:t>
            </a:r>
            <a:r>
              <a:rPr lang="en-US" altLang="ko-KR" sz="1100" dirty="0" smtClean="0">
                <a:latin typeface="+mn-ea"/>
                <a:ea typeface="+mn-ea"/>
              </a:rPr>
              <a:t>Update</a:t>
            </a:r>
            <a:r>
              <a:rPr lang="ko-KR" altLang="en-US" sz="1100" dirty="0" smtClean="0">
                <a:latin typeface="+mn-ea"/>
                <a:ea typeface="+mn-ea"/>
              </a:rPr>
              <a:t>차이</a:t>
            </a:r>
            <a:endParaRPr lang="en-US" altLang="ko-KR" sz="1100" dirty="0">
              <a:latin typeface="+mn-ea"/>
              <a:ea typeface="+mn-ea"/>
            </a:endParaRPr>
          </a:p>
          <a:p>
            <a:pPr marL="171450" indent="-171450" algn="l">
              <a:buFont typeface="Arial" charset="0"/>
              <a:buChar char="•"/>
            </a:pPr>
            <a:r>
              <a:rPr lang="ko-KR" altLang="en-US" sz="1100" dirty="0" smtClean="0">
                <a:latin typeface="+mn-ea"/>
                <a:ea typeface="+mn-ea"/>
              </a:rPr>
              <a:t>재고실사차이</a:t>
            </a:r>
            <a:endParaRPr lang="en-US" altLang="ko-KR" sz="1100" dirty="0">
              <a:latin typeface="+mn-ea"/>
              <a:ea typeface="+mn-ea"/>
            </a:endParaRPr>
          </a:p>
          <a:p>
            <a:pPr marL="171450" indent="-171450" algn="l">
              <a:buFont typeface="Arial" charset="0"/>
              <a:buChar char="•"/>
            </a:pPr>
            <a:r>
              <a:rPr lang="en-US" altLang="ko-KR" sz="1100" dirty="0" err="1" smtClean="0">
                <a:latin typeface="+mn-ea"/>
                <a:ea typeface="+mn-ea"/>
              </a:rPr>
              <a:t>Wip</a:t>
            </a:r>
            <a:endParaRPr lang="en-US" altLang="ko-KR" sz="1100" dirty="0">
              <a:latin typeface="+mn-ea"/>
              <a:ea typeface="+mn-ea"/>
            </a:endParaRPr>
          </a:p>
          <a:p>
            <a:pPr marL="171450" indent="-171450" algn="l">
              <a:buFont typeface="Arial" charset="0"/>
              <a:buChar char="•"/>
            </a:pPr>
            <a:r>
              <a:rPr lang="ko-KR" altLang="en-US" sz="1100" dirty="0" smtClean="0">
                <a:latin typeface="+mn-ea"/>
                <a:ea typeface="+mn-ea"/>
              </a:rPr>
              <a:t>불량차이</a:t>
            </a:r>
            <a:endParaRPr lang="en-US" altLang="ko-KR" sz="1100" dirty="0">
              <a:latin typeface="+mn-ea"/>
              <a:ea typeface="+mn-ea"/>
            </a:endParaRPr>
          </a:p>
          <a:p>
            <a:pPr marL="171450" indent="-171450" algn="l">
              <a:buFont typeface="Arial" charset="0"/>
              <a:buChar char="•"/>
            </a:pPr>
            <a:r>
              <a:rPr lang="en-US" altLang="ko-KR" sz="1100" dirty="0" smtClean="0">
                <a:latin typeface="+mn-ea"/>
                <a:ea typeface="+mn-ea"/>
              </a:rPr>
              <a:t>CCV (Cost Center</a:t>
            </a:r>
            <a:r>
              <a:rPr lang="ko-KR" altLang="en-US" sz="1100" dirty="0" smtClean="0">
                <a:latin typeface="+mn-ea"/>
                <a:ea typeface="+mn-ea"/>
              </a:rPr>
              <a:t>별 비용차이</a:t>
            </a:r>
            <a:r>
              <a:rPr lang="en-US" altLang="ko-KR" sz="1100" dirty="0" smtClean="0">
                <a:latin typeface="+mn-ea"/>
                <a:ea typeface="+mn-ea"/>
              </a:rPr>
              <a:t>) </a:t>
            </a:r>
          </a:p>
        </p:txBody>
      </p:sp>
      <p:sp>
        <p:nvSpPr>
          <p:cNvPr id="24" name="직사각형 82"/>
          <p:cNvSpPr>
            <a:spLocks noChangeArrowheads="1"/>
          </p:cNvSpPr>
          <p:nvPr/>
        </p:nvSpPr>
        <p:spPr bwMode="auto">
          <a:xfrm>
            <a:off x="1923706" y="2321953"/>
            <a:ext cx="1445117" cy="1070423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 wrap="none" tIns="46800" bIns="46800" anchor="t"/>
          <a:lstStyle/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표준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매출원가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-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차이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(Total)</a:t>
            </a:r>
          </a:p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-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당월 발생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Variance</a:t>
            </a:r>
          </a:p>
        </p:txBody>
      </p:sp>
      <p:sp>
        <p:nvSpPr>
          <p:cNvPr id="25" name="직사각형 82"/>
          <p:cNvSpPr>
            <a:spLocks noChangeArrowheads="1"/>
          </p:cNvSpPr>
          <p:nvPr/>
        </p:nvSpPr>
        <p:spPr bwMode="auto">
          <a:xfrm>
            <a:off x="1928663" y="2888320"/>
            <a:ext cx="1656000" cy="254829"/>
          </a:xfrm>
          <a:prstGeom prst="rect">
            <a:avLst/>
          </a:prstGeom>
          <a:noFill/>
          <a:ln w="9525" algn="ctr">
            <a:solidFill>
              <a:srgbClr val="00B0F0"/>
            </a:solidFill>
            <a:prstDash val="sysDot"/>
            <a:round/>
            <a:headEnd/>
            <a:tailEnd/>
          </a:ln>
        </p:spPr>
        <p:txBody>
          <a:bodyPr wrap="none" tIns="46800" bIns="46800" anchor="t"/>
          <a:lstStyle/>
          <a:p>
            <a:pPr fontAlgn="base">
              <a:spcAft>
                <a:spcPct val="0"/>
              </a:spcAft>
            </a:pP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7" name="직사각형 50"/>
          <p:cNvSpPr>
            <a:spLocks noChangeArrowheads="1"/>
          </p:cNvSpPr>
          <p:nvPr/>
        </p:nvSpPr>
        <p:spPr bwMode="auto">
          <a:xfrm>
            <a:off x="1638122" y="1984243"/>
            <a:ext cx="2234758" cy="265701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FFFF"/>
                </a:solidFill>
                <a:latin typeface="+mn-ea"/>
                <a:ea typeface="+mn-ea"/>
              </a:rPr>
              <a:t>As-Is </a:t>
            </a:r>
            <a:r>
              <a:rPr lang="ko-KR" altLang="en-US" sz="1200" b="1" dirty="0" smtClean="0">
                <a:solidFill>
                  <a:srgbClr val="FFFFFF"/>
                </a:solidFill>
                <a:latin typeface="+mn-ea"/>
                <a:ea typeface="+mn-ea"/>
              </a:rPr>
              <a:t>매출원가 분석 </a:t>
            </a:r>
            <a:r>
              <a:rPr lang="en-US" altLang="ko-KR" sz="1200" b="1" dirty="0" smtClean="0">
                <a:solidFill>
                  <a:srgbClr val="FFFFFF"/>
                </a:solidFill>
                <a:latin typeface="+mn-ea"/>
                <a:ea typeface="+mn-ea"/>
              </a:rPr>
              <a:t>View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sp>
        <p:nvSpPr>
          <p:cNvPr id="28" name="직사각형 50"/>
          <p:cNvSpPr>
            <a:spLocks noChangeArrowheads="1"/>
          </p:cNvSpPr>
          <p:nvPr/>
        </p:nvSpPr>
        <p:spPr bwMode="auto">
          <a:xfrm>
            <a:off x="1638122" y="3608651"/>
            <a:ext cx="2234758" cy="265701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FFFF"/>
                </a:solidFill>
                <a:latin typeface="+mn-ea"/>
                <a:ea typeface="+mn-ea"/>
              </a:rPr>
              <a:t>To-Be </a:t>
            </a:r>
            <a:r>
              <a:rPr lang="ko-KR" altLang="en-US" sz="1200" b="1" dirty="0" smtClean="0">
                <a:solidFill>
                  <a:srgbClr val="FFFFFF"/>
                </a:solidFill>
                <a:latin typeface="+mn-ea"/>
                <a:ea typeface="+mn-ea"/>
              </a:rPr>
              <a:t>매출원가 분석 </a:t>
            </a:r>
            <a:r>
              <a:rPr lang="en-US" altLang="ko-KR" sz="1200" b="1" dirty="0" smtClean="0">
                <a:solidFill>
                  <a:srgbClr val="FFFFFF"/>
                </a:solidFill>
                <a:latin typeface="+mn-ea"/>
                <a:ea typeface="+mn-ea"/>
              </a:rPr>
              <a:t>View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cxnSp>
        <p:nvCxnSpPr>
          <p:cNvPr id="29" name="꺾인 연결선 6"/>
          <p:cNvCxnSpPr>
            <a:stCxn id="25" idx="3"/>
            <a:endCxn id="23" idx="1"/>
          </p:cNvCxnSpPr>
          <p:nvPr/>
        </p:nvCxnSpPr>
        <p:spPr>
          <a:xfrm flipV="1">
            <a:off x="3584663" y="2794246"/>
            <a:ext cx="1154179" cy="22148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82"/>
          <p:cNvSpPr>
            <a:spLocks noChangeArrowheads="1"/>
          </p:cNvSpPr>
          <p:nvPr/>
        </p:nvSpPr>
        <p:spPr bwMode="auto">
          <a:xfrm>
            <a:off x="7797336" y="4109227"/>
            <a:ext cx="1366227" cy="579293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FC000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제품별 차이 분석 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(CO-PC)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31" name="직선 화살표 연결선 30"/>
          <p:cNvCxnSpPr/>
          <p:nvPr/>
        </p:nvCxnSpPr>
        <p:spPr>
          <a:xfrm flipV="1">
            <a:off x="6213200" y="4965519"/>
            <a:ext cx="360000" cy="0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48"/>
          <p:cNvCxnSpPr>
            <a:stCxn id="18" idx="3"/>
            <a:endCxn id="30" idx="2"/>
          </p:cNvCxnSpPr>
          <p:nvPr/>
        </p:nvCxnSpPr>
        <p:spPr>
          <a:xfrm flipV="1">
            <a:off x="7617296" y="4688520"/>
            <a:ext cx="863154" cy="288485"/>
          </a:xfrm>
          <a:prstGeom prst="bentConnector2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7689304" y="4999857"/>
            <a:ext cx="1126691" cy="26472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z="1000" dirty="0" smtClean="0">
                <a:latin typeface="+mn-ea"/>
                <a:ea typeface="+mn-ea"/>
              </a:rPr>
              <a:t>상세분석 필요 시</a:t>
            </a:r>
            <a:endParaRPr lang="en-US" sz="1000" dirty="0">
              <a:latin typeface="+mn-ea"/>
              <a:ea typeface="+mn-ea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56856" y="2997461"/>
            <a:ext cx="1126691" cy="264727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ko-KR" altLang="en-US" sz="1000" dirty="0" smtClean="0">
                <a:latin typeface="+mn-ea"/>
                <a:ea typeface="+mn-ea"/>
              </a:rPr>
              <a:t>매출원가 차이 </a:t>
            </a:r>
            <a:endParaRPr lang="en-US" altLang="ko-KR" sz="1000" dirty="0" smtClean="0">
              <a:latin typeface="+mn-ea"/>
              <a:ea typeface="+mn-ea"/>
            </a:endParaRPr>
          </a:p>
          <a:p>
            <a:pPr algn="ctr"/>
            <a:r>
              <a:rPr lang="ko-KR" altLang="en-US" sz="1000" dirty="0" smtClean="0">
                <a:latin typeface="+mn-ea"/>
                <a:ea typeface="+mn-ea"/>
              </a:rPr>
              <a:t>세부분석</a:t>
            </a:r>
            <a:endParaRPr lang="en-US" sz="1000" dirty="0">
              <a:latin typeface="+mn-ea"/>
              <a:ea typeface="+mn-ea"/>
            </a:endParaRPr>
          </a:p>
        </p:txBody>
      </p:sp>
      <p:sp>
        <p:nvSpPr>
          <p:cNvPr id="35" name="왼쪽 중괄호 34"/>
          <p:cNvSpPr/>
          <p:nvPr/>
        </p:nvSpPr>
        <p:spPr>
          <a:xfrm>
            <a:off x="1784648" y="2490600"/>
            <a:ext cx="180000" cy="325712"/>
          </a:xfrm>
          <a:prstGeom prst="leftBrac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7" name="직사각형 82"/>
          <p:cNvSpPr>
            <a:spLocks noChangeArrowheads="1"/>
          </p:cNvSpPr>
          <p:nvPr/>
        </p:nvSpPr>
        <p:spPr bwMode="auto">
          <a:xfrm>
            <a:off x="1568624" y="1912675"/>
            <a:ext cx="7704000" cy="460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9" name="TextBox 50"/>
          <p:cNvSpPr txBox="1">
            <a:spLocks noChangeArrowheads="1"/>
          </p:cNvSpPr>
          <p:nvPr/>
        </p:nvSpPr>
        <p:spPr bwMode="auto">
          <a:xfrm>
            <a:off x="219075" y="1310944"/>
            <a:ext cx="942181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dirty="0" smtClean="0">
                <a:latin typeface="+mn-ea"/>
                <a:ea typeface="+mn-ea"/>
              </a:rPr>
              <a:t> </a:t>
            </a:r>
            <a:r>
              <a:rPr lang="en-US" altLang="ko-KR" sz="1400" dirty="0" smtClean="0">
                <a:latin typeface="+mn-ea"/>
                <a:ea typeface="+mn-ea"/>
              </a:rPr>
              <a:t>To-Be </a:t>
            </a:r>
            <a:r>
              <a:rPr lang="ko-KR" altLang="en-US" sz="1400" dirty="0" smtClean="0">
                <a:latin typeface="+mn-ea"/>
                <a:ea typeface="+mn-ea"/>
              </a:rPr>
              <a:t>수익성 분석 시 </a:t>
            </a:r>
            <a:r>
              <a:rPr lang="ko-KR" altLang="en-US" sz="1400" dirty="0" err="1" smtClean="0">
                <a:latin typeface="+mn-ea"/>
                <a:ea typeface="+mn-ea"/>
              </a:rPr>
              <a:t>특성별로</a:t>
            </a:r>
            <a:r>
              <a:rPr lang="ko-KR" altLang="en-US" sz="1400" dirty="0" smtClean="0">
                <a:latin typeface="+mn-ea"/>
                <a:ea typeface="+mn-ea"/>
              </a:rPr>
              <a:t> 영업이익 분석을 위해 </a:t>
            </a:r>
            <a:r>
              <a:rPr lang="ko-KR" altLang="en-US" sz="1400" dirty="0" err="1" smtClean="0">
                <a:latin typeface="+mn-ea"/>
                <a:ea typeface="+mn-ea"/>
              </a:rPr>
              <a:t>판관비</a:t>
            </a:r>
            <a:r>
              <a:rPr lang="ko-KR" altLang="en-US" sz="1400" dirty="0" smtClean="0">
                <a:latin typeface="+mn-ea"/>
                <a:ea typeface="+mn-ea"/>
              </a:rPr>
              <a:t> 이하 </a:t>
            </a:r>
            <a:r>
              <a:rPr lang="ko-KR" altLang="en-US" sz="1400" dirty="0" err="1" smtClean="0">
                <a:latin typeface="+mn-ea"/>
                <a:ea typeface="+mn-ea"/>
              </a:rPr>
              <a:t>특성별</a:t>
            </a:r>
            <a:r>
              <a:rPr lang="ko-KR" altLang="en-US" sz="1400" dirty="0" smtClean="0">
                <a:latin typeface="+mn-ea"/>
                <a:ea typeface="+mn-ea"/>
              </a:rPr>
              <a:t> 배부를 수행함</a:t>
            </a:r>
          </a:p>
        </p:txBody>
      </p:sp>
      <p:sp>
        <p:nvSpPr>
          <p:cNvPr id="10" name="직사각형 82"/>
          <p:cNvSpPr>
            <a:spLocks noChangeArrowheads="1"/>
          </p:cNvSpPr>
          <p:nvPr/>
        </p:nvSpPr>
        <p:spPr bwMode="auto">
          <a:xfrm>
            <a:off x="416496" y="1912678"/>
            <a:ext cx="1070904" cy="69291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영업이익</a:t>
            </a:r>
          </a:p>
        </p:txBody>
      </p:sp>
      <p:sp>
        <p:nvSpPr>
          <p:cNvPr id="11" name="직사각형 50"/>
          <p:cNvSpPr>
            <a:spLocks noChangeArrowheads="1"/>
          </p:cNvSpPr>
          <p:nvPr/>
        </p:nvSpPr>
        <p:spPr bwMode="auto">
          <a:xfrm>
            <a:off x="403468" y="1914176"/>
            <a:ext cx="280625" cy="195412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FFFF"/>
                </a:solidFill>
                <a:latin typeface="+mn-ea"/>
                <a:ea typeface="+mn-ea"/>
              </a:rPr>
              <a:t>3</a:t>
            </a:r>
            <a:endParaRPr lang="ko-KR" altLang="en-US" sz="1200" b="1" dirty="0" smtClean="0">
              <a:solidFill>
                <a:srgbClr val="FFFFFF"/>
              </a:solidFill>
              <a:latin typeface="+mn-ea"/>
              <a:ea typeface="+mn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35031393"/>
              </p:ext>
            </p:extLst>
          </p:nvPr>
        </p:nvGraphicFramePr>
        <p:xfrm>
          <a:off x="1712640" y="2314390"/>
          <a:ext cx="2317283" cy="14163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/>
                <a:gridCol w="1669211"/>
              </a:tblGrid>
              <a:tr h="287215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err="1" smtClean="0">
                          <a:latin typeface="+mn-ea"/>
                          <a:ea typeface="+mn-ea"/>
                        </a:rPr>
                        <a:t>판관비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VV501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인건비</a:t>
                      </a:r>
                    </a:p>
                  </a:txBody>
                  <a:tcPr marL="9525" marR="9525" marT="9525" marB="0" anchor="ctr"/>
                </a:tc>
              </a:tr>
              <a:tr h="1610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VV502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인건비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VV503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인건비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16855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VV504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광고비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일반</a:t>
                      </a:r>
                    </a:p>
                  </a:txBody>
                  <a:tcPr marL="95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…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….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운반비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en-US" sz="1000" b="0" i="0" u="none" strike="noStrike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수출비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978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VV539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13" name="직사각형 82"/>
          <p:cNvSpPr>
            <a:spLocks noChangeArrowheads="1"/>
          </p:cNvSpPr>
          <p:nvPr/>
        </p:nvSpPr>
        <p:spPr bwMode="auto">
          <a:xfrm>
            <a:off x="4160912" y="4020251"/>
            <a:ext cx="4540246" cy="382371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영업팀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Cost Center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로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판관비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배부 완료 후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배부를 수행함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4" name="Shape 307"/>
          <p:cNvCxnSpPr>
            <a:cxnSpLocks noChangeShapeType="1"/>
            <a:stCxn id="15" idx="3"/>
            <a:endCxn id="16" idx="1"/>
          </p:cNvCxnSpPr>
          <p:nvPr/>
        </p:nvCxnSpPr>
        <p:spPr bwMode="auto">
          <a:xfrm>
            <a:off x="5586208" y="4559197"/>
            <a:ext cx="238443" cy="0"/>
          </a:xfrm>
          <a:prstGeom prst="straightConnector1">
            <a:avLst/>
          </a:prstGeom>
          <a:noFill/>
          <a:ln w="9525" algn="ctr">
            <a:solidFill>
              <a:srgbClr val="002060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5" name="직사각형 82"/>
          <p:cNvSpPr>
            <a:spLocks noChangeArrowheads="1"/>
          </p:cNvSpPr>
          <p:nvPr/>
        </p:nvSpPr>
        <p:spPr bwMode="auto">
          <a:xfrm>
            <a:off x="4218208" y="4451197"/>
            <a:ext cx="1368000" cy="216000"/>
          </a:xfrm>
          <a:prstGeom prst="rect">
            <a:avLst/>
          </a:prstGeom>
          <a:noFill/>
          <a:ln w="9525" algn="ctr">
            <a:solidFill>
              <a:srgbClr val="FFC000"/>
            </a:solidFill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조직간 배부</a:t>
            </a:r>
          </a:p>
        </p:txBody>
      </p:sp>
      <p:sp>
        <p:nvSpPr>
          <p:cNvPr id="16" name="직사각형 82"/>
          <p:cNvSpPr>
            <a:spLocks noChangeArrowheads="1"/>
          </p:cNvSpPr>
          <p:nvPr/>
        </p:nvSpPr>
        <p:spPr bwMode="auto">
          <a:xfrm>
            <a:off x="5824651" y="4451197"/>
            <a:ext cx="2772000" cy="216000"/>
          </a:xfrm>
          <a:prstGeom prst="rect">
            <a:avLst/>
          </a:prstGeom>
          <a:noFill/>
          <a:ln w="9525" algn="ctr">
            <a:solidFill>
              <a:srgbClr val="FFC000"/>
            </a:solidFill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algn="ctr" fontAlgn="base"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배부</a:t>
            </a:r>
          </a:p>
        </p:txBody>
      </p:sp>
      <p:sp>
        <p:nvSpPr>
          <p:cNvPr id="17" name="직사각형 82"/>
          <p:cNvSpPr>
            <a:spLocks noChangeArrowheads="1"/>
          </p:cNvSpPr>
          <p:nvPr/>
        </p:nvSpPr>
        <p:spPr bwMode="auto">
          <a:xfrm>
            <a:off x="4213673" y="4690654"/>
            <a:ext cx="684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전사지원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8" name="직사각형 82"/>
          <p:cNvSpPr>
            <a:spLocks noChangeArrowheads="1"/>
          </p:cNvSpPr>
          <p:nvPr/>
        </p:nvSpPr>
        <p:spPr bwMode="auto">
          <a:xfrm>
            <a:off x="4213673" y="5046903"/>
            <a:ext cx="684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영업간접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9" name="직사각형 82"/>
          <p:cNvSpPr>
            <a:spLocks noChangeArrowheads="1"/>
          </p:cNvSpPr>
          <p:nvPr/>
        </p:nvSpPr>
        <p:spPr bwMode="auto">
          <a:xfrm>
            <a:off x="5113673" y="4899260"/>
            <a:ext cx="468000" cy="2509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smtClean="0">
                <a:solidFill>
                  <a:srgbClr val="000000"/>
                </a:solidFill>
                <a:latin typeface="+mn-ea"/>
                <a:ea typeface="+mn-ea"/>
              </a:rPr>
              <a:t>영업팀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20" name="Shape 307"/>
          <p:cNvCxnSpPr>
            <a:cxnSpLocks noChangeShapeType="1"/>
            <a:stCxn id="17" idx="3"/>
            <a:endCxn id="19" idx="1"/>
          </p:cNvCxnSpPr>
          <p:nvPr/>
        </p:nvCxnSpPr>
        <p:spPr bwMode="auto">
          <a:xfrm>
            <a:off x="4897673" y="4816136"/>
            <a:ext cx="216000" cy="208606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1" name="Shape 307"/>
          <p:cNvCxnSpPr>
            <a:cxnSpLocks noChangeShapeType="1"/>
            <a:stCxn id="18" idx="3"/>
            <a:endCxn id="19" idx="1"/>
          </p:cNvCxnSpPr>
          <p:nvPr/>
        </p:nvCxnSpPr>
        <p:spPr bwMode="auto">
          <a:xfrm flipV="1">
            <a:off x="4897673" y="5024742"/>
            <a:ext cx="216000" cy="14764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2" name="직사각형 21"/>
          <p:cNvSpPr/>
          <p:nvPr/>
        </p:nvSpPr>
        <p:spPr>
          <a:xfrm>
            <a:off x="4295266" y="5312240"/>
            <a:ext cx="1192978" cy="276999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000" b="1" dirty="0" smtClean="0">
                <a:latin typeface="+mn-ea"/>
                <a:ea typeface="+mn-ea"/>
              </a:rPr>
              <a:t>&lt;Cost Center&gt;</a:t>
            </a:r>
            <a:endParaRPr lang="en-US" sz="1000" b="1" dirty="0">
              <a:latin typeface="+mn-ea"/>
              <a:ea typeface="+mn-ea"/>
            </a:endParaRPr>
          </a:p>
        </p:txBody>
      </p:sp>
      <p:sp>
        <p:nvSpPr>
          <p:cNvPr id="23" name="직사각형 22"/>
          <p:cNvSpPr>
            <a:spLocks noChangeArrowheads="1"/>
          </p:cNvSpPr>
          <p:nvPr/>
        </p:nvSpPr>
        <p:spPr bwMode="auto">
          <a:xfrm>
            <a:off x="5836526" y="4768105"/>
            <a:ext cx="1332000" cy="517886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영업팀별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매출액 기준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배부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24" name="Shape 307"/>
          <p:cNvCxnSpPr>
            <a:cxnSpLocks noChangeShapeType="1"/>
            <a:stCxn id="19" idx="3"/>
            <a:endCxn id="23" idx="1"/>
          </p:cNvCxnSpPr>
          <p:nvPr/>
        </p:nvCxnSpPr>
        <p:spPr bwMode="auto">
          <a:xfrm>
            <a:off x="5581673" y="5024742"/>
            <a:ext cx="254853" cy="2306"/>
          </a:xfrm>
          <a:prstGeom prst="straightConnector1">
            <a:avLst/>
          </a:prstGeom>
          <a:noFill/>
          <a:ln w="9525" algn="ctr">
            <a:solidFill>
              <a:srgbClr val="002060"/>
            </a:solidFill>
            <a:prstDash val="sysDash"/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25" name="직사각형 24"/>
          <p:cNvSpPr/>
          <p:nvPr/>
        </p:nvSpPr>
        <p:spPr>
          <a:xfrm>
            <a:off x="7257256" y="6214932"/>
            <a:ext cx="1368000" cy="138500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en-US" sz="1000" b="1" dirty="0" smtClean="0">
                <a:latin typeface="+mn-ea"/>
                <a:ea typeface="+mn-ea"/>
              </a:rPr>
              <a:t>&lt;</a:t>
            </a:r>
            <a:r>
              <a:rPr lang="ko-KR" altLang="en-US" sz="1000" b="1" dirty="0" smtClean="0">
                <a:latin typeface="+mn-ea"/>
                <a:ea typeface="+mn-ea"/>
              </a:rPr>
              <a:t>특성</a:t>
            </a:r>
            <a:r>
              <a:rPr lang="en-US" altLang="ko-KR" sz="1000" b="1" dirty="0" smtClean="0">
                <a:latin typeface="+mn-ea"/>
                <a:ea typeface="+mn-ea"/>
              </a:rPr>
              <a:t>-PA Segment</a:t>
            </a:r>
            <a:r>
              <a:rPr lang="en-US" sz="1000" b="1" dirty="0" smtClean="0">
                <a:latin typeface="+mn-ea"/>
                <a:ea typeface="+mn-ea"/>
              </a:rPr>
              <a:t>&gt;</a:t>
            </a:r>
            <a:endParaRPr lang="en-US" sz="1000" b="1" dirty="0">
              <a:latin typeface="+mn-ea"/>
              <a:ea typeface="+mn-ea"/>
            </a:endParaRPr>
          </a:p>
        </p:txBody>
      </p:sp>
      <p:sp>
        <p:nvSpPr>
          <p:cNvPr id="27" name="직사각형 82"/>
          <p:cNvSpPr>
            <a:spLocks noChangeArrowheads="1"/>
          </p:cNvSpPr>
          <p:nvPr/>
        </p:nvSpPr>
        <p:spPr bwMode="auto">
          <a:xfrm>
            <a:off x="7329464" y="4753962"/>
            <a:ext cx="1265535" cy="71032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tIns="46800" bIns="46800" anchor="t"/>
          <a:lstStyle/>
          <a:p>
            <a:pPr algn="ctr" fontAlgn="base">
              <a:spcAft>
                <a:spcPct val="0"/>
              </a:spcAft>
            </a:pP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&lt;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수출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팀 </a:t>
            </a:r>
            <a:r>
              <a:rPr lang="en-US" altLang="ko-KR" sz="1100" dirty="0" err="1" smtClean="0">
                <a:solidFill>
                  <a:srgbClr val="000000"/>
                </a:solidFill>
                <a:latin typeface="+mn-ea"/>
                <a:ea typeface="+mn-ea"/>
              </a:rPr>
              <a:t>Cctr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&gt;</a:t>
            </a:r>
          </a:p>
          <a:p>
            <a:pPr marL="82550" indent="-82550" fontAlgn="base">
              <a:spcAft>
                <a:spcPct val="0"/>
              </a:spcAft>
              <a:buFontTx/>
              <a:buChar char="-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인건비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xxx</a:t>
            </a:r>
          </a:p>
          <a:p>
            <a:pPr marL="82550" indent="-82550" fontAlgn="base">
              <a:spcAft>
                <a:spcPct val="0"/>
              </a:spcAft>
              <a:buFontTx/>
              <a:buChar char="-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복리후생비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xxx</a:t>
            </a:r>
          </a:p>
          <a:p>
            <a:pPr marL="82550" indent="-82550" fontAlgn="base">
              <a:spcAft>
                <a:spcPct val="0"/>
              </a:spcAft>
              <a:buFontTx/>
              <a:buChar char="-"/>
            </a:pP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….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ctr" fontAlgn="base">
              <a:spcAft>
                <a:spcPct val="0"/>
              </a:spcAft>
              <a:buFontTx/>
              <a:buChar char="-"/>
            </a:pPr>
            <a:endParaRPr lang="en-US" altLang="ko-KR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8" name="직사각형 82"/>
          <p:cNvSpPr>
            <a:spLocks noChangeArrowheads="1"/>
          </p:cNvSpPr>
          <p:nvPr/>
        </p:nvSpPr>
        <p:spPr bwMode="auto">
          <a:xfrm>
            <a:off x="7329464" y="5639594"/>
            <a:ext cx="1800000" cy="540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square" lIns="0" tIns="46800" rIns="0" bIns="46800" anchor="ctr"/>
          <a:lstStyle/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수출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고객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제품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1/… xxx</a:t>
            </a:r>
          </a:p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수출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고객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제품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2/… xxx</a:t>
            </a:r>
          </a:p>
          <a:p>
            <a:pPr algn="ctr" fontAlgn="base">
              <a:spcAft>
                <a:spcPct val="0"/>
              </a:spcAft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수출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고객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2/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제품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3/… xxx</a:t>
            </a:r>
          </a:p>
        </p:txBody>
      </p:sp>
      <p:cxnSp>
        <p:nvCxnSpPr>
          <p:cNvPr id="29" name="Shape 307"/>
          <p:cNvCxnSpPr>
            <a:cxnSpLocks noChangeShapeType="1"/>
            <a:stCxn id="27" idx="2"/>
          </p:cNvCxnSpPr>
          <p:nvPr/>
        </p:nvCxnSpPr>
        <p:spPr bwMode="auto">
          <a:xfrm>
            <a:off x="7962232" y="5464282"/>
            <a:ext cx="0" cy="18000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0" name="직선 연결선 68"/>
          <p:cNvCxnSpPr>
            <a:cxnSpLocks noChangeShapeType="1"/>
          </p:cNvCxnSpPr>
          <p:nvPr/>
        </p:nvCxnSpPr>
        <p:spPr bwMode="auto">
          <a:xfrm>
            <a:off x="7259132" y="4811442"/>
            <a:ext cx="0" cy="1332000"/>
          </a:xfrm>
          <a:prstGeom prst="line">
            <a:avLst/>
          </a:prstGeom>
          <a:noFill/>
          <a:ln w="9525" algn="ctr">
            <a:solidFill>
              <a:schemeClr val="bg1">
                <a:lumMod val="65000"/>
              </a:schemeClr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3910093"/>
              </p:ext>
            </p:extLst>
          </p:nvPr>
        </p:nvGraphicFramePr>
        <p:xfrm>
          <a:off x="1712640" y="3826558"/>
          <a:ext cx="2317283" cy="82331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/>
                <a:gridCol w="1669211"/>
              </a:tblGrid>
              <a:tr h="287215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기타수익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VV601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외환차익</a:t>
                      </a:r>
                    </a:p>
                  </a:txBody>
                  <a:tcPr marL="9525" marR="9525" marT="9525" marB="0" anchor="ctr"/>
                </a:tc>
              </a:tr>
              <a:tr h="1610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VV602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외환차익</a:t>
                      </a:r>
                      <a:r>
                        <a:rPr lang="en-US" altLang="ko-K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-</a:t>
                      </a:r>
                      <a:r>
                        <a:rPr lang="ko-KR" alt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차입금거래</a:t>
                      </a:r>
                    </a:p>
                  </a:txBody>
                  <a:tcPr marL="9525" marR="9525" marT="9525" marB="0" anchor="ctr"/>
                </a:tc>
              </a:tr>
              <a:tr h="6107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…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…</a:t>
                      </a:r>
                      <a:endParaRPr lang="ko-KR" altLang="en-US" sz="1000" b="0" i="0" u="none" strike="noStrike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30630661"/>
              </p:ext>
            </p:extLst>
          </p:nvPr>
        </p:nvGraphicFramePr>
        <p:xfrm>
          <a:off x="1712640" y="4721883"/>
          <a:ext cx="2317283" cy="103556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8072"/>
                <a:gridCol w="1669211"/>
              </a:tblGrid>
              <a:tr h="287215">
                <a:tc gridSpan="2"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기타비용</a:t>
                      </a:r>
                      <a:endParaRPr lang="en-US" sz="11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100" dirty="0"/>
                    </a:p>
                  </a:txBody>
                  <a:tcPr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VV651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지급보증료</a:t>
                      </a:r>
                    </a:p>
                  </a:txBody>
                  <a:tcPr marL="9525" marR="9525" marT="9525" marB="0" anchor="ctr"/>
                </a:tc>
              </a:tr>
              <a:tr h="16100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VV652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기부금</a:t>
                      </a:r>
                    </a:p>
                  </a:txBody>
                  <a:tcPr marL="9525" marR="9525" marT="9525" marB="0" anchor="ctr"/>
                </a:tc>
              </a:tr>
              <a:tr h="21225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VV653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외환차손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9840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…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…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33" name="직사각형 50"/>
          <p:cNvSpPr>
            <a:spLocks noChangeArrowheads="1"/>
          </p:cNvSpPr>
          <p:nvPr/>
        </p:nvSpPr>
        <p:spPr bwMode="auto">
          <a:xfrm>
            <a:off x="4194480" y="2303861"/>
            <a:ext cx="2234758" cy="265701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b="1" dirty="0" err="1" smtClean="0">
                <a:solidFill>
                  <a:srgbClr val="FFFFFF"/>
                </a:solidFill>
                <a:latin typeface="+mn-ea"/>
                <a:ea typeface="+mn-ea"/>
              </a:rPr>
              <a:t>특성별</a:t>
            </a:r>
            <a:r>
              <a:rPr lang="ko-KR" altLang="en-US" sz="1200" b="1" dirty="0" smtClean="0">
                <a:solidFill>
                  <a:srgbClr val="FFFFFF"/>
                </a:solidFill>
                <a:latin typeface="+mn-ea"/>
                <a:ea typeface="+mn-ea"/>
              </a:rPr>
              <a:t> 직접 귀속대상 비용</a:t>
            </a:r>
          </a:p>
        </p:txBody>
      </p:sp>
      <p:sp>
        <p:nvSpPr>
          <p:cNvPr id="34" name="직사각형 33"/>
          <p:cNvSpPr>
            <a:spLocks noChangeArrowheads="1"/>
          </p:cNvSpPr>
          <p:nvPr/>
        </p:nvSpPr>
        <p:spPr bwMode="auto">
          <a:xfrm>
            <a:off x="4194480" y="3826558"/>
            <a:ext cx="2234758" cy="265701"/>
          </a:xfrm>
          <a:prstGeom prst="rect">
            <a:avLst/>
          </a:prstGeom>
          <a:solidFill>
            <a:srgbClr val="666699"/>
          </a:solidFill>
          <a:ln w="9525" algn="ctr">
            <a:solidFill>
              <a:srgbClr val="CCECFF"/>
            </a:solidFill>
            <a:round/>
            <a:headEnd/>
            <a:tailEnd/>
          </a:ln>
        </p:spPr>
        <p:txBody>
          <a:bodyPr wrap="none" tIns="46800" bIns="46800"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200" b="1" dirty="0" err="1" smtClean="0">
                <a:solidFill>
                  <a:srgbClr val="FFFFFF"/>
                </a:solidFill>
                <a:latin typeface="+mn-ea"/>
                <a:ea typeface="+mn-ea"/>
              </a:rPr>
              <a:t>판관비</a:t>
            </a:r>
            <a:r>
              <a:rPr lang="ko-KR" altLang="en-US" sz="1200" b="1" dirty="0" smtClean="0">
                <a:solidFill>
                  <a:srgbClr val="FFFFFF"/>
                </a:solidFill>
                <a:latin typeface="+mn-ea"/>
                <a:ea typeface="+mn-ea"/>
              </a:rPr>
              <a:t> </a:t>
            </a:r>
            <a:r>
              <a:rPr lang="ko-KR" altLang="en-US" sz="1200" b="1" dirty="0" err="1" smtClean="0">
                <a:solidFill>
                  <a:srgbClr val="FFFFFF"/>
                </a:solidFill>
                <a:latin typeface="+mn-ea"/>
                <a:ea typeface="+mn-ea"/>
              </a:rPr>
              <a:t>특성별</a:t>
            </a:r>
            <a:r>
              <a:rPr lang="ko-KR" altLang="en-US" sz="1200" b="1" dirty="0" smtClean="0">
                <a:solidFill>
                  <a:srgbClr val="FFFFFF"/>
                </a:solidFill>
                <a:latin typeface="+mn-ea"/>
                <a:ea typeface="+mn-ea"/>
              </a:rPr>
              <a:t> 배부</a:t>
            </a:r>
          </a:p>
        </p:txBody>
      </p:sp>
      <p:sp>
        <p:nvSpPr>
          <p:cNvPr id="35" name="직사각형 82"/>
          <p:cNvSpPr>
            <a:spLocks noChangeArrowheads="1"/>
          </p:cNvSpPr>
          <p:nvPr/>
        </p:nvSpPr>
        <p:spPr bwMode="auto">
          <a:xfrm>
            <a:off x="4160912" y="2602422"/>
            <a:ext cx="4968552" cy="1008112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  <a:extLst/>
        </p:spPr>
        <p:txBody>
          <a:bodyPr wrap="square" tIns="46800" bIns="46800" anchor="ctr">
            <a:noAutofit/>
          </a:bodyPr>
          <a:lstStyle/>
          <a:p>
            <a:pPr marL="171450" indent="-171450" algn="l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운반비 </a:t>
            </a:r>
            <a:r>
              <a:rPr lang="en-US" altLang="ko-KR" sz="1100" dirty="0">
                <a:solidFill>
                  <a:srgbClr val="000000"/>
                </a:solidFill>
                <a:latin typeface="+mn-ea"/>
                <a:ea typeface="+mn-ea"/>
              </a:rPr>
              <a:t>: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제품군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제품군별 계정 분리됨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1450" indent="-171450" algn="l" fontAlgn="base"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100" dirty="0" err="1" smtClean="0">
                <a:solidFill>
                  <a:srgbClr val="000000"/>
                </a:solidFill>
                <a:latin typeface="+mn-ea"/>
                <a:ea typeface="+mn-ea"/>
              </a:rPr>
              <a:t>수출비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: Customer 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해상운임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, Commission,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기타 일부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</a:p>
          <a:p>
            <a:pPr marL="171450" indent="-171450" algn="l" fontAlgn="base">
              <a:spcAft>
                <a:spcPct val="0"/>
              </a:spcAft>
              <a:buFont typeface="Arial" pitchFamily="34" charset="0"/>
              <a:buChar char="•"/>
            </a:pPr>
            <a:endParaRPr lang="en-US" altLang="ko-KR" sz="1100" dirty="0">
              <a:solidFill>
                <a:srgbClr val="000000"/>
              </a:solidFill>
              <a:latin typeface="+mn-ea"/>
              <a:ea typeface="+mn-ea"/>
            </a:endParaRPr>
          </a:p>
          <a:p>
            <a:pPr algn="l" fontAlgn="base">
              <a:spcAft>
                <a:spcPct val="0"/>
              </a:spcAft>
            </a:pP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  <a:sym typeface="Wingdings" pitchFamily="2" charset="2"/>
              </a:rPr>
              <a:t>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전표 입력 시 구분 가능한 특성으로 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1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차 귀속 후 나머지 특성으로 배부함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/>
            </a:r>
            <a:b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</a:b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   (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  <a:ea typeface="+mn-ea"/>
              </a:rPr>
              <a:t>매출액 기</a:t>
            </a:r>
            <a:r>
              <a:rPr lang="ko-KR" altLang="en-US" sz="1100" dirty="0">
                <a:solidFill>
                  <a:srgbClr val="000000"/>
                </a:solidFill>
                <a:latin typeface="+mn-ea"/>
                <a:ea typeface="+mn-ea"/>
              </a:rPr>
              <a:t>준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  <a:ea typeface="+mn-ea"/>
              </a:rPr>
              <a:t>)</a:t>
            </a:r>
            <a:endParaRPr lang="ko-KR" altLang="en-US" sz="11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438811" y="341355"/>
            <a:ext cx="4935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관점 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800" b="1" kern="0" dirty="0" err="1" smtClean="0">
                <a:latin typeface="맑은 고딕" pitchFamily="50" charset="-127"/>
                <a:ea typeface="맑은 고딕" pitchFamily="50" charset="-127"/>
              </a:rPr>
              <a:t>값필드</a:t>
            </a:r>
            <a:r>
              <a:rPr lang="en-US" altLang="ko-KR" sz="1800" b="1" kern="0" dirty="0" smtClean="0">
                <a:latin typeface="맑은 고딕" pitchFamily="50" charset="-127"/>
                <a:ea typeface="맑은 고딕" pitchFamily="50" charset="-127"/>
              </a:rPr>
              <a:t>(Value Field) (3/3)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647842" y="349593"/>
            <a:ext cx="21948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dirty="0" smtClean="0">
                <a:latin typeface="맑은 고딕" pitchFamily="50" charset="-127"/>
                <a:ea typeface="맑은 고딕" pitchFamily="50" charset="-127"/>
              </a:rPr>
              <a:t>수익성 분석 리포트</a:t>
            </a:r>
            <a:endParaRPr lang="ko-KR" altLang="en-US" dirty="0"/>
          </a:p>
        </p:txBody>
      </p:sp>
      <p:sp>
        <p:nvSpPr>
          <p:cNvPr id="7" name="TextBox 50"/>
          <p:cNvSpPr txBox="1">
            <a:spLocks noChangeArrowheads="1"/>
          </p:cNvSpPr>
          <p:nvPr/>
        </p:nvSpPr>
        <p:spPr bwMode="auto">
          <a:xfrm>
            <a:off x="219075" y="1228564"/>
            <a:ext cx="9421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l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 err="1" smtClean="0">
                <a:latin typeface="+mn-ea"/>
                <a:ea typeface="+mn-ea"/>
              </a:rPr>
              <a:t>세방전지의</a:t>
            </a:r>
            <a:r>
              <a:rPr lang="ko-KR" altLang="en-US" sz="1400" dirty="0" smtClean="0">
                <a:latin typeface="+mn-ea"/>
                <a:ea typeface="+mn-ea"/>
              </a:rPr>
              <a:t> 수익성 분석 리포트는 실적손익 기준으로 우선 분석하며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계획 대비 실적 분석은 분석 대상 통화</a:t>
            </a:r>
            <a:r>
              <a:rPr lang="en-US" altLang="ko-KR" sz="1400" dirty="0" smtClean="0">
                <a:latin typeface="+mn-ea"/>
                <a:ea typeface="+mn-ea"/>
              </a:rPr>
              <a:t>(KRW, USD </a:t>
            </a:r>
            <a:r>
              <a:rPr lang="ko-KR" altLang="en-US" sz="1400" dirty="0" smtClean="0">
                <a:latin typeface="+mn-ea"/>
                <a:ea typeface="+mn-ea"/>
              </a:rPr>
              <a:t>등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r>
              <a:rPr lang="ko-KR" altLang="en-US" sz="1400" dirty="0" smtClean="0">
                <a:latin typeface="+mn-ea"/>
                <a:ea typeface="+mn-ea"/>
              </a:rPr>
              <a:t>를 고려하여 제공여부를 결정함</a:t>
            </a:r>
          </a:p>
        </p:txBody>
      </p:sp>
      <p:sp>
        <p:nvSpPr>
          <p:cNvPr id="9" name="직사각형 82"/>
          <p:cNvSpPr>
            <a:spLocks noChangeArrowheads="1"/>
          </p:cNvSpPr>
          <p:nvPr/>
        </p:nvSpPr>
        <p:spPr bwMode="auto">
          <a:xfrm>
            <a:off x="565562" y="2464013"/>
            <a:ext cx="1579126" cy="454546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/>
        </p:spPr>
        <p:txBody>
          <a:bodyPr wrap="square" lIns="0" tIns="46800" rIns="0" bIns="46800" anchor="ctr">
            <a:noAutofit/>
          </a:bodyPr>
          <a:lstStyle/>
          <a:p>
            <a:pPr algn="ctr" fontAlgn="base" latinLnBrk="0"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 대비 실제 </a:t>
            </a:r>
            <a:r>
              <a:rPr lang="ko-KR" altLang="en-US" sz="1200" smtClean="0">
                <a:solidFill>
                  <a:srgbClr val="000000"/>
                </a:solidFill>
                <a:latin typeface="+mn-ea"/>
                <a:ea typeface="+mn-ea"/>
              </a:rPr>
              <a:t>매출원가 차이리포트</a:t>
            </a:r>
            <a:endParaRPr lang="ko-KR" altLang="en-US" sz="1200" dirty="0" smtClean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0" name="TextBox 45"/>
          <p:cNvSpPr txBox="1">
            <a:spLocks noChangeArrowheads="1"/>
          </p:cNvSpPr>
          <p:nvPr/>
        </p:nvSpPr>
        <p:spPr bwMode="auto">
          <a:xfrm>
            <a:off x="2288705" y="1943978"/>
            <a:ext cx="23108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b="1" dirty="0" smtClean="0">
                <a:latin typeface="+mn-ea"/>
                <a:ea typeface="+mn-ea"/>
              </a:rPr>
              <a:t>분석 목적</a:t>
            </a:r>
          </a:p>
        </p:txBody>
      </p:sp>
      <p:sp>
        <p:nvSpPr>
          <p:cNvPr id="11" name="직사각형 82"/>
          <p:cNvSpPr>
            <a:spLocks noChangeArrowheads="1"/>
          </p:cNvSpPr>
          <p:nvPr/>
        </p:nvSpPr>
        <p:spPr bwMode="auto">
          <a:xfrm>
            <a:off x="2301510" y="2414503"/>
            <a:ext cx="2297999" cy="45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제품매출원가의 표준 대비 실제원가 비교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2" name="직선 연결선 37"/>
          <p:cNvCxnSpPr>
            <a:cxnSpLocks noChangeShapeType="1"/>
          </p:cNvCxnSpPr>
          <p:nvPr/>
        </p:nvCxnSpPr>
        <p:spPr bwMode="auto">
          <a:xfrm>
            <a:off x="2288704" y="2234403"/>
            <a:ext cx="2310804" cy="5159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3" name="TextBox 45"/>
          <p:cNvSpPr txBox="1">
            <a:spLocks noChangeArrowheads="1"/>
          </p:cNvSpPr>
          <p:nvPr/>
        </p:nvSpPr>
        <p:spPr bwMode="auto">
          <a:xfrm>
            <a:off x="4736976" y="1943978"/>
            <a:ext cx="16838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b="1" dirty="0" smtClean="0">
                <a:latin typeface="+mn-ea"/>
                <a:ea typeface="+mn-ea"/>
              </a:rPr>
              <a:t>조회 특성</a:t>
            </a:r>
          </a:p>
        </p:txBody>
      </p:sp>
      <p:sp>
        <p:nvSpPr>
          <p:cNvPr id="14" name="직사각형 82"/>
          <p:cNvSpPr>
            <a:spLocks noChangeArrowheads="1"/>
          </p:cNvSpPr>
          <p:nvPr/>
        </p:nvSpPr>
        <p:spPr bwMode="auto">
          <a:xfrm>
            <a:off x="4749782" y="2414503"/>
            <a:ext cx="1678842" cy="45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제품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제품군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플랜트 등 제품관련 특성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5" name="직선 연결선 37"/>
          <p:cNvCxnSpPr>
            <a:cxnSpLocks noChangeShapeType="1"/>
          </p:cNvCxnSpPr>
          <p:nvPr/>
        </p:nvCxnSpPr>
        <p:spPr bwMode="auto">
          <a:xfrm>
            <a:off x="4736976" y="2234403"/>
            <a:ext cx="1683875" cy="584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6568218" y="1943978"/>
            <a:ext cx="27727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ko-KR" altLang="en-US" b="1" dirty="0" smtClean="0">
                <a:latin typeface="+mn-ea"/>
                <a:ea typeface="+mn-ea"/>
              </a:rPr>
              <a:t>추가 </a:t>
            </a:r>
            <a:r>
              <a:rPr lang="en-US" altLang="ko-KR" b="1" dirty="0" smtClean="0">
                <a:latin typeface="+mn-ea"/>
                <a:ea typeface="+mn-ea"/>
              </a:rPr>
              <a:t>F/up </a:t>
            </a:r>
            <a:r>
              <a:rPr lang="ko-KR" altLang="en-US" b="1" dirty="0" smtClean="0">
                <a:latin typeface="+mn-ea"/>
                <a:ea typeface="+mn-ea"/>
              </a:rPr>
              <a:t>사항</a:t>
            </a:r>
          </a:p>
        </p:txBody>
      </p:sp>
      <p:sp>
        <p:nvSpPr>
          <p:cNvPr id="17" name="직사각형 82"/>
          <p:cNvSpPr>
            <a:spLocks noChangeArrowheads="1"/>
          </p:cNvSpPr>
          <p:nvPr/>
        </p:nvSpPr>
        <p:spPr bwMode="auto">
          <a:xfrm>
            <a:off x="6581024" y="2414503"/>
            <a:ext cx="2764464" cy="886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표준대비 실제원가 차이의 특이사항 발견 시 제품별 원가차이 분석 리포트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(CO-PC)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를 통해 차이원인 분석 수행 필요 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18" name="직선 연결선 37"/>
          <p:cNvCxnSpPr>
            <a:cxnSpLocks noChangeShapeType="1"/>
          </p:cNvCxnSpPr>
          <p:nvPr/>
        </p:nvCxnSpPr>
        <p:spPr bwMode="auto">
          <a:xfrm>
            <a:off x="6568218" y="2234403"/>
            <a:ext cx="2772752" cy="869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9" name="직사각형 82"/>
          <p:cNvSpPr>
            <a:spLocks noChangeArrowheads="1"/>
          </p:cNvSpPr>
          <p:nvPr/>
        </p:nvSpPr>
        <p:spPr bwMode="auto">
          <a:xfrm>
            <a:off x="565562" y="3422615"/>
            <a:ext cx="1579126" cy="454546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/>
        </p:spPr>
        <p:txBody>
          <a:bodyPr wrap="square" lIns="0" tIns="46800" rIns="0" bIns="46800" anchor="ctr">
            <a:noAutofit/>
          </a:bodyPr>
          <a:lstStyle/>
          <a:p>
            <a:pPr algn="ctr" fontAlgn="base" latinLnBrk="0"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특성별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손익 리포트</a:t>
            </a:r>
          </a:p>
        </p:txBody>
      </p:sp>
      <p:sp>
        <p:nvSpPr>
          <p:cNvPr id="20" name="직사각형 82"/>
          <p:cNvSpPr>
            <a:spLocks noChangeArrowheads="1"/>
          </p:cNvSpPr>
          <p:nvPr/>
        </p:nvSpPr>
        <p:spPr bwMode="auto">
          <a:xfrm>
            <a:off x="2301510" y="3373105"/>
            <a:ext cx="2297999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각 특성 및 특성조합별 수익성 분석</a:t>
            </a:r>
            <a:endParaRPr lang="en-US" altLang="ko-KR" sz="1200" dirty="0" smtClean="0">
              <a:solidFill>
                <a:srgbClr val="000000"/>
              </a:solidFill>
              <a:latin typeface="+mn-ea"/>
              <a:ea typeface="+mn-ea"/>
            </a:endParaRPr>
          </a:p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매출액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수량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실제매출원가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매출총이익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판관비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영업이익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영업이익률</a:t>
            </a:r>
            <a:r>
              <a:rPr lang="en-US" altLang="ko-KR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1" name="직사각형 82"/>
          <p:cNvSpPr>
            <a:spLocks noChangeArrowheads="1"/>
          </p:cNvSpPr>
          <p:nvPr/>
        </p:nvSpPr>
        <p:spPr bwMode="auto">
          <a:xfrm>
            <a:off x="4749782" y="3373105"/>
            <a:ext cx="1678842" cy="454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전체 특성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22" name="직사각형 82"/>
          <p:cNvSpPr>
            <a:spLocks noChangeArrowheads="1"/>
          </p:cNvSpPr>
          <p:nvPr/>
        </p:nvSpPr>
        <p:spPr bwMode="auto">
          <a:xfrm>
            <a:off x="6581024" y="3373105"/>
            <a:ext cx="2764464" cy="886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0" tIns="0" rIns="0" bIns="0"/>
          <a:lstStyle/>
          <a:p>
            <a:pPr marL="171450" indent="-171450" algn="l" fontAlgn="base" latinLnBrk="0">
              <a:spcBef>
                <a:spcPts val="3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매출원가 및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판관비의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상세 </a:t>
            </a:r>
            <a:r>
              <a:rPr lang="ko-KR" altLang="en-US" sz="1200" dirty="0" err="1" smtClean="0">
                <a:solidFill>
                  <a:srgbClr val="000000"/>
                </a:solidFill>
                <a:latin typeface="+mn-ea"/>
                <a:ea typeface="+mn-ea"/>
              </a:rPr>
              <a:t>값필드별</a:t>
            </a:r>
            <a:r>
              <a:rPr lang="ko-KR" altLang="en-US" sz="1200" dirty="0" smtClean="0">
                <a:solidFill>
                  <a:srgbClr val="000000"/>
                </a:solidFill>
                <a:latin typeface="+mn-ea"/>
                <a:ea typeface="+mn-ea"/>
              </a:rPr>
              <a:t> 조회는 드릴다운 리포트에서 확인</a:t>
            </a:r>
            <a:endParaRPr lang="ko-KR" altLang="en-US" sz="12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cxnSp>
        <p:nvCxnSpPr>
          <p:cNvPr id="23" name="직선 연결선 37"/>
          <p:cNvCxnSpPr>
            <a:cxnSpLocks noChangeShapeType="1"/>
          </p:cNvCxnSpPr>
          <p:nvPr/>
        </p:nvCxnSpPr>
        <p:spPr bwMode="auto">
          <a:xfrm>
            <a:off x="2301510" y="3229089"/>
            <a:ext cx="7043978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4" name="직선 연결선 37"/>
          <p:cNvCxnSpPr>
            <a:cxnSpLocks noChangeShapeType="1"/>
          </p:cNvCxnSpPr>
          <p:nvPr/>
        </p:nvCxnSpPr>
        <p:spPr bwMode="auto">
          <a:xfrm>
            <a:off x="2288704" y="4392250"/>
            <a:ext cx="7043978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289794" name="Picture 2"/>
          <p:cNvPicPr>
            <a:picLocks noChangeAspect="1" noChangeArrowheads="1"/>
          </p:cNvPicPr>
          <p:nvPr/>
        </p:nvPicPr>
        <p:blipFill>
          <a:blip r:embed="rId2" cstate="print"/>
          <a:srcRect t="1875"/>
          <a:stretch>
            <a:fillRect/>
          </a:stretch>
        </p:blipFill>
        <p:spPr bwMode="auto">
          <a:xfrm>
            <a:off x="944777" y="1375719"/>
            <a:ext cx="5722910" cy="51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300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1505" y="1301862"/>
            <a:ext cx="5702820" cy="504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301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9137" y="1319001"/>
            <a:ext cx="7290039" cy="3859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302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352" y="1248999"/>
            <a:ext cx="8747490" cy="2902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303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363" y="1456566"/>
            <a:ext cx="8285086" cy="4386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499651" y="349593"/>
            <a:ext cx="1964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800" b="1" kern="0" smtClean="0">
                <a:latin typeface="맑은 고딕" pitchFamily="50" charset="-127"/>
                <a:ea typeface="맑은 고딕" pitchFamily="50" charset="-127"/>
              </a:rPr>
              <a:t>손익 리포트 샘플</a:t>
            </a:r>
            <a:endParaRPr lang="ko-KR" altLang="en-US" dirty="0"/>
          </a:p>
        </p:txBody>
      </p:sp>
      <p:pic>
        <p:nvPicPr>
          <p:cNvPr id="304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245" y="1399209"/>
            <a:ext cx="9119725" cy="477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기간마감 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1521" y="1466760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기간마감 관리</a:t>
            </a:r>
          </a:p>
        </p:txBody>
      </p:sp>
      <p:pic>
        <p:nvPicPr>
          <p:cNvPr id="12" name="그림 11" descr="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9588" y="1930401"/>
            <a:ext cx="8361485" cy="41082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9299" y="1449826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기간마감 관리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97345" y="2104472"/>
            <a:ext cx="796885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구매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영업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재무의 결산작업이 완료되면 전략기획실로 마감 통보를 한다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재무회계팀에서는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실적 제조원가 확정을 제외한 결산전표 입력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비용마감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감가상각비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환평가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대손상각비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재고자산평가손익 기표 등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이 완료되면 통보한다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타 모듈에서 추가적인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Posting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이 되지 않도록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CO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결산을 위한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Transaction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외의 일부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Transaction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에 대해서 우선 기간마감 처리를 한다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  *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기간마감 처리시 </a:t>
            </a:r>
            <a:r>
              <a:rPr lang="ko-KR" altLang="en-US" dirty="0" err="1" smtClean="0">
                <a:solidFill>
                  <a:schemeClr val="tx1"/>
                </a:solidFill>
                <a:latin typeface="+mn-ea"/>
              </a:rPr>
              <a:t>기한통보후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강제 잠금 설정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마감기간 준수를 위한 방안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마감일정계획을 당월 말에 통보하여 일정에 준하여 해당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module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의 </a:t>
            </a:r>
            <a:endParaRPr lang="en-US" altLang="ko-KR" dirty="0" smtClean="0">
              <a:solidFill>
                <a:schemeClr val="tx1"/>
              </a:solidFill>
              <a:latin typeface="+mn-ea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dirty="0" err="1" smtClean="0">
                <a:solidFill>
                  <a:schemeClr val="tx1"/>
                </a:solidFill>
                <a:latin typeface="+mn-ea"/>
              </a:rPr>
              <a:t>잠금설정한후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마감 업무 처리를 진행 한다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57163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Actual activity allocation 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실제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액티비티배부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55600" lvl="1" indent="-157163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 Through-postings from FI (FI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로 전기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55600" lvl="1" indent="-157163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FI Posting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이 수반되는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CO Activity 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실행을 위해 일시적으로 관련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Transaction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Lock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을 해제 후 관련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Activity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가 종료되면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Lock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을 재설정한다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.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355600" lvl="1" indent="-157163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 Through-postings from FI</a:t>
            </a:r>
          </a:p>
          <a:p>
            <a:pPr marL="177800" lvl="0" indent="-95250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Arial" pitchFamily="34" charset="0"/>
              <a:buChar char="•"/>
              <a:defRPr/>
            </a:pP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손익이 확정되면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CO Period Lock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의 전체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Transaction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에 대한 </a:t>
            </a:r>
            <a:r>
              <a:rPr kumimoji="1" lang="en-US" altLang="ko-KR" dirty="0" smtClean="0">
                <a:solidFill>
                  <a:schemeClr val="tx1"/>
                </a:solidFill>
                <a:latin typeface="+mn-ea"/>
              </a:rPr>
              <a:t>Lock</a:t>
            </a:r>
            <a:r>
              <a:rPr kumimoji="1" lang="ko-KR" altLang="en-US" dirty="0" smtClean="0">
                <a:solidFill>
                  <a:schemeClr val="tx1"/>
                </a:solidFill>
                <a:latin typeface="+mn-ea"/>
              </a:rPr>
              <a:t>을 설정한다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.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98437" lvl="1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defRPr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기간마감 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62248" y="1387567"/>
          <a:ext cx="8952686" cy="4810035"/>
        </p:xfrm>
        <a:graphic>
          <a:graphicData uri="http://schemas.openxmlformats.org/drawingml/2006/table">
            <a:tbl>
              <a:tblPr/>
              <a:tblGrid>
                <a:gridCol w="2564329"/>
                <a:gridCol w="5117425"/>
                <a:gridCol w="1270932"/>
              </a:tblGrid>
              <a:tr h="429306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92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149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각 업무별 마감 통지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영업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재무의 결산작업이 완료되면 기획관리실로 마감 통보를 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재무회계팀에서는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실적 제조원가 확정을 제외한 결산전표 입력이 완료되면 통보한다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89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3CB848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기간마감 설정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– 1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차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타 모듈에서 추가적인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Posting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 되지 않도록 일부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대해서 우선 기간마감 처리를 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Char char="-"/>
                        <a:tabLst>
                          <a:tab pos="1028700" algn="l"/>
                        </a:tabLst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Actual activity allocation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Char char="-"/>
                        <a:tabLst>
                          <a:tab pos="1028700" algn="l"/>
                        </a:tabLst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 Through-postings from FI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OKP1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09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3CB848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기간마감 해제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 FI Posting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FI Posting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 수반되는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 Activity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실행을 위해 일시적으로 관련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Lock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해제한다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Char char="-"/>
                        <a:tabLst>
                          <a:tab pos="1028700" algn="l"/>
                        </a:tabLst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 Through-postings from FI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FI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기간마감 해제가 되어있는 지 확인함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OKP1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3CB848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기간마감 재설정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-FI Posting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FI Posting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 수반되는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 Activity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실행이 완료되면 추가 기표를 방지하기 일시적으로 해제했던 관련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Lock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재설정한다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Char char="-"/>
                        <a:tabLst>
                          <a:tab pos="1028700" algn="l"/>
                        </a:tabLst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 Through-postings from FI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OKP1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7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손익확정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재무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(FI)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와 관리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(CO)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손익일치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여부를 확인하여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당기손익을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확정한다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kumimoji="1" lang="ko-KR" alt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KE30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및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FI Report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7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기간마감설정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최종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 Period Lock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전체 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Transaction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대한 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Lock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을 설정한다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kumimoji="1" lang="ko-KR" alt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OKP1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기간마감 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0083" y="2078182"/>
          <a:ext cx="8842953" cy="2654684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306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826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원가 마감 업무를 전략기획실 원가담당이 수행하도록 한다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각 단계별 마감 처리 및 해제와 관련하여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재무회계팀과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협의하여 수행 필요함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26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FI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기간 마감 설정을 하지 않아도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관련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Transaction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Lock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처리할 경우 회계 기표 불가함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생산마감 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Confirmation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수정이 불가하도록 원가결산수행 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관련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Transaction Lock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설정할 것임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26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기간마감 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제조간접비 배부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3828" y="1449826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제조간접비 배부</a:t>
            </a:r>
          </a:p>
        </p:txBody>
      </p:sp>
      <p:pic>
        <p:nvPicPr>
          <p:cNvPr id="12" name="그림 11" descr="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1646" y="1726627"/>
            <a:ext cx="8220808" cy="4313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1624" y="1449826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제조간접비 배부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46667" y="1977460"/>
            <a:ext cx="829733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제조 직접부서 정의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생산의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work center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와 연결되어 직접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제공하는 부서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원가귀속 목적에 따라 인사조직 이외의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공정별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CCTR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생성 가능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제조 직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간접 부서 구분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 제조와 직접 관련된 부서와 간접적 지원을 하는 부서로 구분함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defRPr/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배부실행 전 확인필요 사항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물류 마감 확인 및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FI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모듈의 제 비용 기표 여부 확인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인건비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감가상각비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경비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등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외부 변동사항으로 인한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배부 사이클 수정 여부 체크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배부실행 시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Test Run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으로 오류여부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정상실행 여부 확인 후 실제 실행을 수행하고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재처리 시 반드시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역분개를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먼저 실행 후 재실행 함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975" lvl="3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제조간접비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1405486" y="3175379"/>
          <a:ext cx="4859865" cy="914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764"/>
                <a:gridCol w="597505"/>
                <a:gridCol w="3941596"/>
              </a:tblGrid>
              <a:tr h="45701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공장</a:t>
                      </a:r>
                      <a:endParaRPr lang="ko-KR" altLang="en-US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T="45627" marB="456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간접</a:t>
                      </a:r>
                      <a:endParaRPr lang="ko-KR" altLang="en-US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T="45627" marB="456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각 공장 임원 및 지원부서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생산지원팀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품질경영팀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등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공통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),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생산팀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이하 파트공통</a:t>
                      </a:r>
                      <a:endParaRPr lang="ko-KR" altLang="en-US" sz="12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T="45627" marB="456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0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직접</a:t>
                      </a:r>
                      <a:endParaRPr lang="ko-KR" altLang="en-US" sz="1200" b="1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T="45627" marB="456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0"/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공정별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Cost Center(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주조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연분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,1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연도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,2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연도 등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공정별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공통 </a:t>
                      </a:r>
                      <a:r>
                        <a:rPr lang="en-US" altLang="ko-KR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Cctr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포함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baseline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T="45627" marB="456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53781" y="1345227"/>
          <a:ext cx="8856663" cy="4902154"/>
        </p:xfrm>
        <a:graphic>
          <a:graphicData uri="http://schemas.openxmlformats.org/drawingml/2006/table">
            <a:tbl>
              <a:tblPr/>
              <a:tblGrid>
                <a:gridCol w="1629019"/>
                <a:gridCol w="5867400"/>
                <a:gridCol w="1360244"/>
              </a:tblGrid>
              <a:tr h="40611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7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336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 변경유무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(Sender, Receiver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정의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의 변경유무를 확인하여 변경이 필요한 경우 배부기준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(SKF)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를 생성 하거나 배부기준이 되는 계정 변경이 필요한 경우 변경된 계정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assign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또는 원가요소 그룹을 변경함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Sender, Receiver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코스트센터가 변경된 경우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로직에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맞게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Sender, Receiver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코스트센터 그룹을 생성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조직개편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M&amp;A,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신규라인 증설 등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CCTR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추가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삭제 발생 시에도 동일한 프로세스로 진행함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KK01,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KAH2,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KCH2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입력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SKF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값을 직접입력 또는 엑셀 업로드를 통하여 해당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Receiver 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Cctr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입력함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KB31N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Cycle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생성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조직변경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또는 배부기준 변경에 따라 각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Segment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Receiver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Tracing Factor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등을 생성 및 변경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KSV1/KSV2(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KSU1/KSU2(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배부실행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제조간접부서의 제조경비를 제조직접부서로 배부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Cycle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에 정의된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rule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에 따라 배부함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오류점검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오류가 난 경우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Message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를 통하여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 누락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누락 등의 오류를 점검함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배부결과 확인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비용 리포트를 통하여 배부된 금액을 확인함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배부결과 확인은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 기준으로 잔액이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 됨을 확인함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S_ALR_87013611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제조간접비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21617" y="1841113"/>
          <a:ext cx="8842953" cy="384848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2874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53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직접귀속 가능한 비용은 최대한 직접 귀속하고 공통성격의 비용을 배부할 경우에도 명확한 ‘원가동인’ 근거 하에 합리적으로 배부가 수행 됨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 배부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제조간접부서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CCTR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제조직접부서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CCTR)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차 배부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제조직접부서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CCTR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별로 공정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CCTR)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86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생성하여 배부를 수행하며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배부로직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변경 시 배부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수정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추가생성이 필요함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연간 변동이 없는 배부기준은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입력 후 추가 입력 하지 않아도 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배부기준 변경 시에만 업데이트 필요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 산정 시 사용했던 배부기준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값을 실적 배부 시에도 동일하게 적용할 경우 별도의 배부기준 입력 불필요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86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제조간접비 배부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조직간 배부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84037" y="1449826"/>
            <a:ext cx="18870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판관비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이하 조직간 배부</a:t>
            </a:r>
          </a:p>
        </p:txBody>
      </p:sp>
      <p:pic>
        <p:nvPicPr>
          <p:cNvPr id="12" name="그림 11" descr="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9064" y="2226876"/>
            <a:ext cx="7992534" cy="37152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98767" y="1458293"/>
            <a:ext cx="18870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판관비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이하 조직간 배부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124349" y="2231448"/>
            <a:ext cx="774025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판관비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배부기준은 전략기획실에서 주관하여 관리함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73050" lvl="0" indent="-9525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사업부 신규생성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삭제 등 조직변경 발생 시 배부기준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setup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변경 작업 수행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273050" lvl="0" indent="-9525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Sender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Receiver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코스트센터 그룹 내 지정된 코스트센터 추가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이동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삭제 발생 시 전략기획실에서 주관하여 변경작업 수행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273050" lvl="0" indent="-9525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신규 배부기준 발생 시 배부기준 추가 후 배부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Cycle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에 반영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배부레벨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최하 손익산출 단위까지 배부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각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Center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각 단계별 배부금액은 구분 관리함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73050" lvl="0" indent="-95250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pitchFamily="34" charset="0"/>
              <a:buChar char="−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자체발생비용과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배부받은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금액을 구분 관리함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차 원가요소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1"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판관비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이하 조직간 배부 시 배부기준인 매출액은 사업계획 매출액임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안정화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기간동안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배부실행 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Test Run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으로 오류여부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정상실행 여부 확인 후 실제 실행을 수행함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배부대상 금액 변경 등에 의한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필요 시 반드시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역분개를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먼저 실행 후 재실행 함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조직간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2600" y="1370631"/>
          <a:ext cx="8904047" cy="4886236"/>
        </p:xfrm>
        <a:graphic>
          <a:graphicData uri="http://schemas.openxmlformats.org/drawingml/2006/table">
            <a:tbl>
              <a:tblPr/>
              <a:tblGrid>
                <a:gridCol w="1507067"/>
                <a:gridCol w="6072018"/>
                <a:gridCol w="1324962"/>
              </a:tblGrid>
              <a:tr h="44707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93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3012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 변경유무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(Sender, Receiver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정의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의 변경유무를 확인하여 변경이 필요한 경우 배부기준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(SKF)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를 생성 하거나 배부기준이 되는 계정 변경이 필요한 경우 변경된 계정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assign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또는 원가요소 그룹을 변경함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배부로직의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Sender, Receiver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코스트센터가 변경된 경우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로직에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맞게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Sender, Receiver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코스트센터 그룹을 생성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조직개편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M&amp;A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등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CCTR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추가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삭제 발생 시에도 동일한 프로세스로 진행함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KK01,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KAH2,KCH2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입력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SKF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값을 직접입력 또는 엑셀 업로드를 통하여 해당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Receiver 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Cctr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입력함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KB31N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Cycle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생성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조직변경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또는 배부기준 변경에 따라 각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Segment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Receiver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Tracing Factor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등을 생성 및 변경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KSV1/KSV2(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KSU1/KSU2(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배부실행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본사지원부서 및 영업지원부서의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판관비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이하 비용을 배부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Cycle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에 정의된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rule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에 따라 배부함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오류점검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오류가 난 경우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Message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를 통하여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 누락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누락 등의 오류를 점검함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KSV5(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배분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KSU5(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평가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조직간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69717"/>
          <a:ext cx="8842953" cy="3442082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3976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48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판관비의 비용성격 및 팀의 성격에 따라 합리적인 배부기준을 운영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공통부서비용을 직접부서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배부 한 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배부를 통해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배부함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조직간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전사지원 및 영업간접부서 비용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특성 조합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(Item, Customer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8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생성하여 배부를 수행하며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배부로직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변경 시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Cycle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수정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추가생성이 필요함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연간 변동이 없는 배부기준은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월 입력 후 추가 입력 하지 않아도 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배부기준 변경 시에만 업데이트 필요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8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판관비의 비용성격 및 팀의 성격에 따라 합리적인 배부기준을 운영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공통부서비용을 직접부서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배부 한 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배부를 통해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배부함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조직간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전사지원 및 영업간접부서 비용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특성 조합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(Item, Customer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조직간 배부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투자오더</a:t>
            </a:r>
            <a:r>
              <a:rPr lang="ko-KR" altLang="en-US" dirty="0" smtClean="0"/>
              <a:t> 사후관리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1554" y="1449826"/>
            <a:ext cx="1470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사후관리</a:t>
            </a:r>
          </a:p>
        </p:txBody>
      </p:sp>
      <p:pic>
        <p:nvPicPr>
          <p:cNvPr id="12" name="그림 11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4332" y="2156289"/>
            <a:ext cx="8280399" cy="38486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29350" y="1449826"/>
            <a:ext cx="1470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투자오더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사후관리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39679" y="2163741"/>
            <a:ext cx="7858787" cy="219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내부오더의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정산 및 사후처리는 다음과 같이 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 결산 시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내부오더의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정산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재무회계팀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마스터 관리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(Lock) 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정산 프로세스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 결산 시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오더 정산을 통해 진행중인 투자는 건설가계정으로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완료된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투자는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Final Settlement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통해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본자산으로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대체함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본자산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대체를 위한 최종 정산 시 정산 규칙은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재무회계팀에서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집행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실적 전표상의 적요 등 구분을 통해 집계 후 수동 입력하여 실행함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마스터의 사후처리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(Lock)</a:t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재무회계팀에서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최종 정산이 완료된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목록을 월 결산 후 전략기획실로 통보하여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마스터를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Close(lock)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할 것인지 여부를 현업과 확인하여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내부오더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마스터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Lock/Unlock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은 전략기획실에서 수행함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None/>
            </a:pPr>
            <a:r>
              <a:rPr kumimoji="1" lang="ko-KR" altLang="en-US" dirty="0" err="1" smtClean="0">
                <a:cs typeface="Arial" pitchFamily="34" charset="0"/>
              </a:rPr>
              <a:t>투자오더</a:t>
            </a:r>
            <a:r>
              <a:rPr kumimoji="1" lang="ko-KR" altLang="en-US" dirty="0" smtClean="0">
                <a:cs typeface="Arial" pitchFamily="34" charset="0"/>
              </a:rPr>
              <a:t> 사후관리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53781" y="1345227"/>
          <a:ext cx="8856663" cy="486083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56288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680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765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투자실적 마감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재무회계팀에서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투자집행 실적관련 비용입력을 마감한다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이후 건설중인자산이나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본자산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대체를 위한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투자오더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정산프로세스는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재무회계팀에서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수행한다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KO88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투자오더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정산목록 통보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재무회계팀에서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정산이 완료되면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본자산으로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대체한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마스터 목록을 전략기획실에 통보한다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3CB848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오더리포트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확인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정산 후 오더 리포트를 통해 집계된 비용이 모두 정산되어 잔액이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 되었는지 확인함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S_ALR_87012993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투자종결여부 확인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잔액이 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‘0’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내부오더의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집행부서에 연락하여 해당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투자건이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종료되었는</a:t>
                      </a:r>
                      <a:r>
                        <a:rPr kumimoji="1" lang="ko-KR" altLang="en-US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지 여부를 확인한다</a:t>
                      </a:r>
                      <a:r>
                        <a:rPr kumimoji="1" lang="en-US" altLang="ko-KR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kumimoji="1" lang="ko-KR" altLang="en-US" sz="1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수작업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3CB848"/>
                        </a:buClr>
                        <a:buSzPct val="100000"/>
                        <a:buFont typeface="Wingdings" pitchFamily="2" charset="2"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내부오더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Lock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00000"/>
                        <a:buFontTx/>
                        <a:buNone/>
                        <a:tabLst>
                          <a:tab pos="1028700" algn="l"/>
                        </a:tabLst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내부오더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마스터 별 투자종료가 확인되면 해당 마스터의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Lock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을 설정하여 더 이상의 추가기표가 되지 않도록 한다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KO02</a:t>
                      </a:r>
                    </a:p>
                  </a:txBody>
                  <a:tcPr marT="44190" marB="4419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None/>
            </a:pPr>
            <a:r>
              <a:rPr kumimoji="1" lang="ko-KR" altLang="en-US" dirty="0" err="1" smtClean="0">
                <a:cs typeface="Arial" pitchFamily="34" charset="0"/>
              </a:rPr>
              <a:t>투자오더</a:t>
            </a:r>
            <a:r>
              <a:rPr kumimoji="1" lang="ko-KR" altLang="en-US" dirty="0" smtClean="0">
                <a:cs typeface="Arial" pitchFamily="34" charset="0"/>
              </a:rPr>
              <a:t> 사후관리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49" y="2018919"/>
          <a:ext cx="8842953" cy="2934081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3356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866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항번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구성체계 변경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10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(2)+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사업장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)+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대항번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(3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)+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소항번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)+</a:t>
                      </a:r>
                      <a:r>
                        <a:rPr kumimoji="1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Seq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(2)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결산처리시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전체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내부오더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중 비용처리 부분과 자산처리 부분을 구분하여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재무회계팀에서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처리함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약정사항과 실제 전기사항 구분 관리함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현재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기준 자산 등록 후 처리하던 프로세스를 건설중인 자산으로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master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생성후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G/L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등록 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감가상각에 대한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simulation data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자동 생성 됨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각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process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실행 시 마스터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release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후 진행해야 정상 처리 됨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1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None/>
            </a:pPr>
            <a:r>
              <a:rPr kumimoji="1" lang="ko-KR" altLang="en-US" dirty="0" err="1" smtClean="0">
                <a:cs typeface="Arial" pitchFamily="34" charset="0"/>
              </a:rPr>
              <a:t>투자오더</a:t>
            </a:r>
            <a:r>
              <a:rPr kumimoji="1" lang="ko-KR" altLang="en-US" dirty="0" smtClean="0">
                <a:cs typeface="Arial" pitchFamily="34" charset="0"/>
              </a:rPr>
              <a:t> 사후관리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실제 </a:t>
            </a:r>
            <a:r>
              <a:rPr lang="ko-KR" altLang="en-US" dirty="0" err="1" smtClean="0"/>
              <a:t>임률계산</a:t>
            </a:r>
            <a:r>
              <a:rPr lang="ko-KR" altLang="en-US" dirty="0" smtClean="0"/>
              <a:t> 및 재평가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3306" y="1449826"/>
            <a:ext cx="18870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실제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임률계산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및 재평가</a:t>
            </a:r>
          </a:p>
        </p:txBody>
      </p:sp>
      <p:pic>
        <p:nvPicPr>
          <p:cNvPr id="12" name="그림 11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8228" y="1968500"/>
            <a:ext cx="8249571" cy="40378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1102" y="1449826"/>
            <a:ext cx="18870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실제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임률계산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및 재평가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787398" y="2138340"/>
            <a:ext cx="8255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전략기획실 원가담당자가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원가마감시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Activity(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노무시간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설비가동시간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실적단가를 계산함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 직접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대해 각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 Type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별로 들어온 실적 수량을 확인하고 공장에서 보고한 가동률 실적과 비교하여 그 적정성을 검토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 조직변경 시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Work Center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와 연계된 생산 직접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 대한 분할 구조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(Splitting Structure)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확인 및 조정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직접귀속 및 배부를 통해 ‘생산직접부서’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로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집계된 금액을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별 실적공수로 나누어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별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실제임률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(Actual Price)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을 산출함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실제임률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계산 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표준임률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대비 차이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발생분에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대한 재평가 수행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재평가는 모든 생산 플랜트를 일괄로 작업 수행하며 그 데이터 양이 많을 경우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back ground job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으로 수행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77825" lvl="1" algn="l" defTabSz="708025">
              <a:spcBef>
                <a:spcPct val="20000"/>
              </a:spcBef>
              <a:buClr>
                <a:prstClr val="black"/>
              </a:buClr>
              <a:buSzPct val="100000"/>
              <a:defRPr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정산은 각 생산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플랜트별로도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실행 가능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실제임률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재평가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(Revaluation)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후 반드시 생산 직접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CCA report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에서 각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별 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balance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0(zero)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 되었는지 확인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450850" lvl="1" indent="-73025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만일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0(zero)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 안 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cost center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 있다면 단수차이 보정용 별도 배부 싸이클을 추가 실행하여 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balance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를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0(zero)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으로 만들어 주어야 함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lvl="0" indent="-96838" algn="l" defTabSz="708025">
              <a:spcBef>
                <a:spcPct val="20000"/>
              </a:spcBef>
              <a:buClr>
                <a:prstClr val="black"/>
              </a:buClr>
              <a:buSzPct val="100000"/>
              <a:buFont typeface="Arial" charset="0"/>
              <a:buChar char="•"/>
              <a:defRPr/>
            </a:pP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외주가공비는 </a:t>
            </a:r>
            <a:r>
              <a:rPr kumimoji="1"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공정중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외주로 통합관리하며 외주가공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Activity(3000)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에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대해 제품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Item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별 계약단가를 </a:t>
            </a:r>
            <a:r>
              <a:rPr kumimoji="1"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Routing</a:t>
            </a:r>
            <a:r>
              <a:rPr kumimoji="1"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상에 관리되도록 함</a:t>
            </a: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prstClr val="black"/>
              </a:buClr>
              <a:buSzPct val="100000"/>
              <a:defRPr/>
            </a:pPr>
            <a:r>
              <a:rPr kumimoji="1" lang="en-US" altLang="ko-KR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외주가공비 발생대상</a:t>
            </a:r>
            <a:r>
              <a:rPr kumimoji="1" lang="en-US" altLang="ko-KR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포장라인 및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붓싱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등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연부품</a:t>
            </a:r>
            <a:r>
              <a:rPr kumimoji="1" lang="ko-KR" altLang="en-US" kern="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kern="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사급업체</a:t>
            </a: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0" indent="0">
              <a:buNone/>
            </a:pPr>
            <a:r>
              <a:rPr kumimoji="1" lang="ko-KR" altLang="en-US" dirty="0" smtClean="0">
                <a:cs typeface="Arial" pitchFamily="34" charset="0"/>
              </a:rPr>
              <a:t>실제 </a:t>
            </a:r>
            <a:r>
              <a:rPr kumimoji="1" lang="ko-KR" altLang="en-US" dirty="0" err="1" smtClean="0">
                <a:cs typeface="Arial" pitchFamily="34" charset="0"/>
              </a:rPr>
              <a:t>임률계산</a:t>
            </a:r>
            <a:r>
              <a:rPr kumimoji="1" lang="ko-KR" altLang="en-US" dirty="0" smtClean="0">
                <a:cs typeface="Arial" pitchFamily="34" charset="0"/>
              </a:rPr>
              <a:t> 및 재평가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82602" y="1387560"/>
          <a:ext cx="8929445" cy="4860845"/>
        </p:xfrm>
        <a:graphic>
          <a:graphicData uri="http://schemas.openxmlformats.org/drawingml/2006/table">
            <a:tbl>
              <a:tblPr/>
              <a:tblGrid>
                <a:gridCol w="2557672"/>
                <a:gridCol w="5104141"/>
                <a:gridCol w="1267632"/>
              </a:tblGrid>
              <a:tr h="52676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025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분할구조 변경유무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 계정 또는 제조 공정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Cost Center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의 생성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 유무를 확인함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FS00, KS03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분할구조 변경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변경유무 점검 결과에 따라 특정 계정과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연결함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OKES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분할구조 지정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신규 제조직접부서 생성 시 해당 부서에 분할구조를 지정함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OKEW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Splitting(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분할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정의된 분할구조의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rule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따라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별로 지정된 계정금액을 분할함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KSS2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실적 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단가계산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분할결과에 따라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 분할된 금액을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에 집계된 실적 수량으로 나누어 실적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단가를 산출함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KSII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3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단가확인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부서별 단가 리포트를 통하여 산출된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단가를 확인함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KSBT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91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오더재평가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기중 실적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수량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*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계획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단가로 집계된 제조경비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동시원가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실적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단가로 재평가 하여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생산오더에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집계된 비용을 실적비용으로 대체함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재평가 후 제조직접부서에 대해 비용리포트를 조회하여 모든 제조비용이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Activity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를 통해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생산오더로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반영이 되었는지 확인함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MFN1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None/>
            </a:pPr>
            <a:r>
              <a:rPr kumimoji="1" lang="ko-KR" altLang="en-US" dirty="0" smtClean="0">
                <a:cs typeface="Arial" pitchFamily="34" charset="0"/>
              </a:rPr>
              <a:t>실제 </a:t>
            </a:r>
            <a:r>
              <a:rPr kumimoji="1" lang="ko-KR" altLang="en-US" dirty="0" err="1" smtClean="0">
                <a:cs typeface="Arial" pitchFamily="34" charset="0"/>
              </a:rPr>
              <a:t>임률계산</a:t>
            </a:r>
            <a:r>
              <a:rPr kumimoji="1" lang="ko-KR" altLang="en-US" dirty="0" smtClean="0">
                <a:cs typeface="Arial" pitchFamily="34" charset="0"/>
              </a:rPr>
              <a:t> 및 재평가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04681" y="1824179"/>
          <a:ext cx="8884852" cy="4068621"/>
        </p:xfrm>
        <a:graphic>
          <a:graphicData uri="http://schemas.openxmlformats.org/drawingml/2006/table">
            <a:tbl>
              <a:tblPr/>
              <a:tblGrid>
                <a:gridCol w="2362518"/>
                <a:gridCol w="6522334"/>
              </a:tblGrid>
              <a:tr h="3358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8336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POP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Interface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되는 실적공수 기준으로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실제임률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As-Is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는 인건비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 모두 노무시간 기준으로만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산정하였으나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To-Be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에선 경비는 설비가동시간 별도 관리하여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노무시간 및 설비가동시간 단위는 생산 기준정보 단위와 동기화하여 “분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(Min)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”으로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외주가공비는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공정중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외주로 통합관리하며 외주가공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Activity(3000)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대해 제품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계약단가를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Routing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상에 관리되도록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5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실적 인건비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 및 실적 공수 집계하여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실제임률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(As-Is) Cost Center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레벨의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CCV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계산하여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표준공수 비율로 배부하여 실제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임률化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실제임률로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인건비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 재평가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5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실적 공수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집계의 적정성 관리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(POP Interface to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 오더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소관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제조 인건비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경비 배부 및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임률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주체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기획실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buNone/>
            </a:pPr>
            <a:r>
              <a:rPr kumimoji="1" lang="ko-KR" altLang="en-US" dirty="0" smtClean="0">
                <a:cs typeface="Arial" pitchFamily="34" charset="0"/>
              </a:rPr>
              <a:t>실제 </a:t>
            </a:r>
            <a:r>
              <a:rPr kumimoji="1" lang="ko-KR" altLang="en-US" dirty="0" err="1" smtClean="0">
                <a:cs typeface="Arial" pitchFamily="34" charset="0"/>
              </a:rPr>
              <a:t>임률계산</a:t>
            </a:r>
            <a:r>
              <a:rPr kumimoji="1" lang="ko-KR" altLang="en-US" dirty="0" smtClean="0">
                <a:cs typeface="Arial" pitchFamily="34" charset="0"/>
              </a:rPr>
              <a:t> 및 재평가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생산오더</a:t>
            </a:r>
            <a:r>
              <a:rPr lang="ko-KR" altLang="en-US" dirty="0" smtClean="0"/>
              <a:t> 정산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3036" y="1449826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정산</a:t>
            </a:r>
          </a:p>
        </p:txBody>
      </p:sp>
      <p:pic>
        <p:nvPicPr>
          <p:cNvPr id="11" name="그림 10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9249" y="1871039"/>
            <a:ext cx="8316486" cy="42582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832" y="1449826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정산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938076" y="2129873"/>
            <a:ext cx="7968851" cy="2788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생산에서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생산오더별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마감작업 선행 후 전략기획실에서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생산오더별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실제원가 정산작업 수행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재공품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(WIP)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대한 기간 마감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(Period cut-off)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설정 후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재공품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계산은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세방전지내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전체 생산 플랜트 대상으로 일괄처리로 수행하고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에러발생 분에 대해서만 개별 처리 작업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정산절차에 따른 회계기표처리 방안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 입고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월간 표준원가 기준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제품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XXX /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제조대체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XXX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차이기표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월간 실적원가 대 표준원가의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차이분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생산차이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XXX /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대체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XXX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prstClr val="black"/>
              </a:buClr>
              <a:buSzPct val="100000"/>
              <a:buFont typeface="굴림" pitchFamily="50" charset="-127"/>
              <a:buChar char="–"/>
              <a:defRPr/>
            </a:pP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재공품기표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월 투입실적원가 기준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   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재공품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XXX /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재공평가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대체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XXX</a:t>
            </a: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공장별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제조원가 마감 확인 방안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82550" lvl="0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제조대체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+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대체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 +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재공평가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대체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 =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당기총제조비용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대체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일치여부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확인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당기총제조비용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당월 투입 재료비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+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노무비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+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경비의 합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생산오더</a:t>
            </a:r>
            <a:r>
              <a:rPr lang="ko-KR" altLang="en-US" dirty="0" smtClean="0"/>
              <a:t> 정산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57201" y="1379098"/>
          <a:ext cx="8937914" cy="4843900"/>
        </p:xfrm>
        <a:graphic>
          <a:graphicData uri="http://schemas.openxmlformats.org/drawingml/2006/table">
            <a:tbl>
              <a:tblPr/>
              <a:tblGrid>
                <a:gridCol w="2560098"/>
                <a:gridCol w="5108982"/>
                <a:gridCol w="1268834"/>
              </a:tblGrid>
              <a:tr h="58997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911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94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Cut-off 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기간 설정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재공계산을 위하여 재공인식을하는 월단위 기간을 설정함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Cut-off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기간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=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결산월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– 1 </a:t>
                      </a:r>
                      <a:b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</a:b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(e.g. 4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월 결산 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cut-off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기간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3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KKA0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재공계산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생산오더의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상태를 기준으로 완료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teco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dlv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되지 않은 오더에 집계된 비용을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재공금액으로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계산함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KKAO(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KKAX(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차이계산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생산오더의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상태를 기준으로 완료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teco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en-US" altLang="ko-KR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dlv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된 오더에 집계된 비용과 기중 입고 처리한 제품의 표준원가와의 차이를 계산함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KKS1(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KKS2(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06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오더정산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오더정산을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실행하여 최종 표준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실적 차이와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재공금액에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대해 재무기표를 수행함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정산 후 오류 데이터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추가기표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발생 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오더정산을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역분개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하고 오류사항조치 후 재 실행 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CO88(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KO88(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개별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생산오더</a:t>
            </a:r>
            <a:r>
              <a:rPr lang="ko-KR" altLang="en-US" dirty="0" smtClean="0"/>
              <a:t> 정산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0083" y="2061248"/>
          <a:ext cx="8842953" cy="4009353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045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015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실제 투입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비용집계 및 차이정산이 가능하게 되어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현행 월별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Item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원가집계로 인한 분석의 한계 개선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표준원가와 실적원가의 차이를 생산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오더별로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도출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분석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/feedback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하여 원가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분석시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생산현장 상황에 대한 미세 관리에 활용하고 생산 현장의 실질적인 업무개선에 분석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활용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15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당월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생산완료된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표준원가 대비 실적원가의 차이금액에 대해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및 자동 정산하여 재무회계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(FI)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마감에 차이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(Variance)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금액을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real-time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 반영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당월 생산진행중인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생산오더의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실제투입비용 중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재공품평가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대상에 대한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재공품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 및 자동 정산하여 재무회계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(FI)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마감에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재공품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(WIP)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금액을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real-time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추가 반영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15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전략기획실 원가 담당자가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정산작업 수행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원가 담당자 부재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생산오더</a:t>
            </a:r>
            <a:r>
              <a:rPr lang="ko-KR" altLang="en-US" dirty="0" smtClean="0"/>
              <a:t> 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자재원장 정산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41503" y="1449826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자재원장 정산</a:t>
            </a:r>
          </a:p>
        </p:txBody>
      </p:sp>
      <p:pic>
        <p:nvPicPr>
          <p:cNvPr id="11" name="그림 10" descr="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9801" y="2074333"/>
            <a:ext cx="8051800" cy="3944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0832" y="1449826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자재원장 정산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812801" y="2138340"/>
            <a:ext cx="8364150" cy="3434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표준원가 대비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실제원가의 차이를 매출원가 및 재고자산으로 안분하기 위하여 자재원장 정산작업 수행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자재원장 정산은 각 제품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반제품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생산오더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정산을 통해 발생된 표준원가 대비 실제원가의 차이를 기준으로 작업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자재원장 정산은 단계별로 진행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82550" lvl="0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- 1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단계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각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공장별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제품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반제품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Item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의 원가차이를 출고 및 기말재고 수량 기준으로 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자기레벨 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2550" lvl="0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- 2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단계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반제품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-&gt;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제품으로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Multi-level BOM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구조대로 차이 정산 및 플랜트간 이전전기 분에 대한 차이   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다중레벨 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82550" lvl="0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- 3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단계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Cost Center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타계정출에 대한 차이 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소비재평가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표준원가의 원가구성요소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(Cost component)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대응하여 실제원가의 원가구성요소별 원가계산 수행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82550" lvl="0" algn="l" defTabSz="708025">
              <a:spcBef>
                <a:spcPct val="20000"/>
              </a:spcBef>
              <a:buClr>
                <a:schemeClr val="tx1"/>
              </a:buClr>
              <a:buSzPct val="100000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실제원가도 원가분석항목으로써 재료비와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Activity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구성되는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주원가구성요소와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G/L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계정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(1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차원가요소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중심으로 구성되는 보조원가구성요소로 병행 관리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자재원장 정산을 통해 실제원가기준의 재고자산 평가의 적정성 확보하고 재무회계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(FI)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마감에 재고자산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반제품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조정액을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real-time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추가 반영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실제원가의 원가구성요소항목별로 수익성분석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(PA)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매출원가의 원가 세분화 가능하도록 함 </a:t>
            </a:r>
            <a:endParaRPr kumimoji="1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자재원장 정산작업의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naming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회사구분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+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년도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(YY)+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(MM)’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e.g.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2012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월 정산의 경우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 SB1210 </a:t>
            </a:r>
          </a:p>
          <a:p>
            <a:pPr marL="179388" lvl="0" indent="-96838" algn="l" defTabSz="708025">
              <a:spcBef>
                <a:spcPct val="20000"/>
              </a:spcBef>
              <a:buClr>
                <a:prstClr val="black"/>
              </a:buClr>
              <a:buSzPct val="100000"/>
              <a:defRPr/>
            </a:pPr>
            <a:endParaRPr kumimoji="1" lang="en-US" altLang="ko-KR" sz="1100" kern="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sym typeface="Wingdings" pitchFamily="2" charset="2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자재원장 정산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499533" y="1387562"/>
          <a:ext cx="8895581" cy="4818503"/>
        </p:xfrm>
        <a:graphic>
          <a:graphicData uri="http://schemas.openxmlformats.org/drawingml/2006/table">
            <a:tbl>
              <a:tblPr/>
              <a:tblGrid>
                <a:gridCol w="2547972"/>
                <a:gridCol w="5084784"/>
                <a:gridCol w="1262825"/>
              </a:tblGrid>
              <a:tr h="47310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99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원가계산실행 생성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결산기간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결산대상 플랜트를 감안하여 원가계산 실행을 생성함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선택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실적원가 정산 대상 자재들을 선택함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순서결정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원가차이를 안분할 순서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하위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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상위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, Plant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간 이동 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  <a:sym typeface="Wingdings" pitchFamily="2" charset="2"/>
                        </a:rPr>
                        <a:t>를 결정함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단일레벨 가격결정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원재료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반제품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제품 각 단일 레벨의 차이에 대해 처리함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다중레벨 가격결정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원재료에서 제품까지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전단계에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걸친 다중레벨의 차이에 대해 처리함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소비재평가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출고 사이드에 안분된 차이를 소비형태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매출원가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타계정출고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등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별로 안분함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9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결산전기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기말재고와 소비형태별로 안분된 차이 금액에 대해 재무기표처리 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CKMLCP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자재원장 정산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0083" y="1942710"/>
          <a:ext cx="8842953" cy="4034757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3655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4879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실제투입비용집계 및 표준원가와의 차이정산을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선행하고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Multi-level BOM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구조대로 원가차이를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Roll-up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하여 각 반제품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레벨별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정확한 원가집계 관리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하위레벨 반제품의 재료비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가공비의 원가차이를 상위레벨 제품의 재료비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가공비로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Roll-up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공장간 이전 전기에 따른 원가차이의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Roll-up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타계정출 처리에 따른 원가차이의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Roll-up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0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표준원가 대비 실제원가의 차이 계산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기말재고와 소비형태 별로 차이의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Multi-level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안분 및 재무회계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(FI)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로의 결산전기의 자동화 구현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자재원장 정산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를 활용하여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자재수불부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CBO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개발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06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자재원장정산 결과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계산된 실제단가기준으로 반제품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제품의 재고자산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평가액을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조정하는 재무회계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(FI)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결산전기를 기획실 원가담당자가 수행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자재원장 정산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매출원가 재평가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2295" y="1449826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매출원가 재평가</a:t>
            </a:r>
          </a:p>
        </p:txBody>
      </p:sp>
      <p:pic>
        <p:nvPicPr>
          <p:cNvPr id="11" name="그림 10" descr="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599" y="2023533"/>
            <a:ext cx="8060267" cy="39539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8558" y="1458293"/>
            <a:ext cx="13163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매출원가 재평가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132817" y="2096005"/>
            <a:ext cx="7494718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실제원가 결산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제조간접비 배부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~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자재원장 정산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이 완료되면 매출원가 재평가를 실행하여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PA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실제매출원가를 반영한다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실제매출원가용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값필드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(Value Field)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로 해당 값이 반영된다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kumimoji="1"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굴림" pitchFamily="50" charset="-127"/>
              <a:buChar char="–"/>
            </a:pP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VV300(VV301~VV318)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기중 매출 발생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(Billing)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PA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에 반영된 표준원가에 기반한 표준매출원가와 실제매출원가는 각각의 값필드별 비교를 통해 차이 분석을 수행한다</a:t>
            </a:r>
            <a:endParaRPr kumimoji="1"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450850" lvl="1" indent="-7302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굴림" pitchFamily="50" charset="-127"/>
              <a:buChar char="–"/>
            </a:pP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표준매출원가용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Value Field : VV200(VV201~VV218) 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굴림" pitchFamily="50" charset="-127"/>
              <a:buChar char="–"/>
            </a:pP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실제매출원가용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Value Field</a:t>
            </a:r>
            <a:r>
              <a:rPr kumimoji="1"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VV300(VV301~VV318)</a:t>
            </a:r>
          </a:p>
          <a:p>
            <a:pPr marL="450850" lvl="1" indent="-73025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굴림" pitchFamily="50" charset="-127"/>
              <a:buChar char="–"/>
            </a:pPr>
            <a:endParaRPr kumimoji="1" lang="ko-KR" altLang="en-US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매출원가 재평가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21517" y="1429899"/>
          <a:ext cx="8856663" cy="1361059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263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7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6082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PA 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재평가</a:t>
                      </a:r>
                      <a:endParaRPr kumimoji="1" lang="en-US" altLang="ko-KR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기중에 표준원가로 발생한 매출원가를 계산된 실적원가 기준으로 재평가 함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윤고딕130" pitchFamily="18" charset="-127"/>
                          <a:cs typeface="Times New Roman" pitchFamily="18" charset="0"/>
                        </a:rPr>
                        <a:t>KE27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매출원가 재평가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0083" y="1968113"/>
          <a:ext cx="8842953" cy="3856954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340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2992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매출원가 재평가 방법 변경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표준과 실적을 비교하여 월 집계 시 차이가 나는 부분에 대해 차이배부를 하던 방식에서 제품별 실제원가 산출 결과를 가지고 매출원가를 재평가하여 비교하는 방식으로 변경됨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원가구성항목별로 표준대비 실제 매출원가 비교가 가능하므로 월간 집계된 원가를 비교하던 방식에 비해 보다 상세한 원가 분석이 가능함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제품별 원가차이 원인에 대한 상세분석 필요 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CO-PC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원가차이분석 리포트를 활용함 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83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별도 개발 프로그램으로 원가차이를 분석하여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system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연계된 차이분석 시 개별 아이템별 생산시점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비용 투입 내역을 건건이 확인해야 되었으나 향후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생산오더별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원가추적이 가능하여 원가차이 원인에 대한 분석이 보다 상세화 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CO-PA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CO-PC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데이터 활용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83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매출원가 재평가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</a:t>
            </a:r>
            <a:r>
              <a:rPr lang="ko-KR" altLang="en-US" dirty="0" err="1" smtClean="0"/>
              <a:t>특성별</a:t>
            </a:r>
            <a:r>
              <a:rPr lang="ko-KR" altLang="en-US" dirty="0" smtClean="0"/>
              <a:t> 배부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7905" y="1449826"/>
            <a:ext cx="18870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판관비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이하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특성별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배부</a:t>
            </a:r>
          </a:p>
        </p:txBody>
      </p:sp>
      <p:pic>
        <p:nvPicPr>
          <p:cNvPr id="11" name="그림 10" descr="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9734" y="2065869"/>
            <a:ext cx="8229600" cy="3996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90300" y="1449826"/>
            <a:ext cx="18870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판관비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이하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특성별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배부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124350" y="2028269"/>
            <a:ext cx="6976271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배부기준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매출액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배부레벨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특성별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손익산출 단위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거래선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부문 등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특성별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손익산출 레벨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영업이익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배부방법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PA Assessment</a:t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Top-Down Distribution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 필요한 경우 추가 반영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안정화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기간동안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배부실행 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Test Run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으로 오류여부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정상실행 여부 확인 후 실제 실행을 수행함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배부대상 금액 변경 등에 의한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필요 시 반드시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역분개를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먼저 실행 후 재실행 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 (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재배부시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역분개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cycle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명 확인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</a:t>
            </a:r>
            <a:r>
              <a:rPr lang="ko-KR" altLang="en-US" dirty="0" err="1" smtClean="0"/>
              <a:t>특성별</a:t>
            </a:r>
            <a:r>
              <a:rPr lang="ko-KR" altLang="en-US" dirty="0" smtClean="0"/>
              <a:t>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29983" y="1446828"/>
          <a:ext cx="8856663" cy="4632240"/>
        </p:xfrm>
        <a:graphic>
          <a:graphicData uri="http://schemas.openxmlformats.org/drawingml/2006/table">
            <a:tbl>
              <a:tblPr/>
              <a:tblGrid>
                <a:gridCol w="1815284"/>
                <a:gridCol w="5784079"/>
                <a:gridCol w="1257300"/>
              </a:tblGrid>
              <a:tr h="55783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263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686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Cycle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생성</a:t>
                      </a: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/</a:t>
                      </a: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변경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조직변경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또는 배부기준 변경에 따라 각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Segment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별로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Receiver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부서,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Tracing Factor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등을 생성 및 변경함.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KEU1, KEU2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배부실행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조직간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판관비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배부를 통해 최종 조직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영업팀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으로 집계된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판관비를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해당 조직에서 발생한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특성별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매출로 안분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KEU5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9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오류점검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오류가 난 경우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Message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를 통하여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 누락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배부기준 누락 등의 오류를 점검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KEU5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72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배부결과 확인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(CCA)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비용 리포트를 통하여 배부된 금액을 확인함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-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배부결과 확인은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Sender 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부서 기준으로 잔액이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 됨을 확인함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(PA)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실적 개별리포트를 통해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특성별로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배부된 결과를 확인함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- CCA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의 </a:t>
                      </a:r>
                      <a:r>
                        <a:rPr kumimoji="1" lang="ko-KR" altLang="en-US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영업팀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Cost Center</a:t>
                      </a:r>
                      <a:r>
                        <a:rPr kumimoji="1" lang="ko-KR" altLang="en-US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의 항목별 금액과 일치하는지 확인 </a:t>
                      </a:r>
                      <a:endParaRPr kumimoji="1" lang="en-US" altLang="ko-KR" sz="11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S_ALR_87013611, KE24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</a:t>
            </a:r>
            <a:r>
              <a:rPr lang="ko-KR" altLang="en-US" dirty="0" err="1" smtClean="0"/>
              <a:t>특성별</a:t>
            </a:r>
            <a:r>
              <a:rPr lang="ko-KR" altLang="en-US" dirty="0" smtClean="0"/>
              <a:t> 배부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78182"/>
          <a:ext cx="8842953" cy="3848485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23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5546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실제 발생된 비용에 해당 되는 제품 또는 거래처에 직접 귀속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공통부서 비용을 직접부서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배부 한 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배부를 통해 해당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발생한 매출에 한하여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매출액 기준으로 배부함</a:t>
                      </a:r>
                      <a:b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공통부서비용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직접부서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특성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Segment(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제품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고객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영업조직 등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)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배부검증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CCA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Cost Center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및 기타수익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비용이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Profit Center(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영업팀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이하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값필드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금액과 일치함을 확인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PA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 직접 귀속시킨 비용은 제외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 PA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Record Type ‘D’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  <a:sym typeface="Wingdings" pitchFamily="2" charset="2"/>
                        </a:rPr>
                        <a:t>만 비교함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판관비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기타수익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기타비용의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배부 시 대상 특성조합 중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S/O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및 영업사원은 제외함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S/O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 분석은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매출총이익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레벨에서 수행함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/>
                      </a:r>
                      <a:b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</a:b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영업사원별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분석은 현재 하고 있지 않으나 추후 필요 시 활용할 수 있도록 특성으로 관리 예정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5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err="1" smtClean="0"/>
              <a:t>판관비</a:t>
            </a:r>
            <a:r>
              <a:rPr lang="ko-KR" altLang="en-US" dirty="0" smtClean="0"/>
              <a:t> 이하 </a:t>
            </a:r>
            <a:r>
              <a:rPr lang="ko-KR" altLang="en-US" dirty="0" err="1" smtClean="0"/>
              <a:t>특성별</a:t>
            </a:r>
            <a:r>
              <a:rPr lang="ko-KR" altLang="en-US" dirty="0" smtClean="0"/>
              <a:t> 배부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손익확정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9435" y="144982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손익확정</a:t>
            </a:r>
          </a:p>
        </p:txBody>
      </p:sp>
      <p:pic>
        <p:nvPicPr>
          <p:cNvPr id="12" name="그림 11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133" y="2040467"/>
            <a:ext cx="8449734" cy="3970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4164" y="1449826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손익확정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98949" y="2172189"/>
            <a:ext cx="6976271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배부기준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매출액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배부레벨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</a:rPr>
              <a:t>특성별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 손익산출 단위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거래선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제품군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영업팀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부문 등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특성별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손익산출 레벨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영업이익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배부방법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: PA Assessment</a:t>
            </a:r>
            <a:b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</a:b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</a:rPr>
              <a:t>Top-Down Distribution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</a:rPr>
              <a:t>이 필요한 경우 추가 반영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안정화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기간동안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배부실행 시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Test Run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으로 오류여부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정상실행 여부 확인 후 실제 실행을 수행함</a:t>
            </a:r>
          </a:p>
          <a:p>
            <a:pPr marL="179388" lvl="0" indent="-96838" algn="l" defTabSz="708025" latinLnBrk="1">
              <a:spcBef>
                <a:spcPct val="20000"/>
              </a:spcBef>
              <a:buClr>
                <a:schemeClr val="tx1"/>
              </a:buClr>
              <a:buSzPct val="100000"/>
              <a:buFont typeface="Arial" charset="0"/>
              <a:buChar char="•"/>
            </a:pP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배부대상 금액 변경 등에 의한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재배부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필요 시 반드시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역분개를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먼저 실행 후 재실행 함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. (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재배부시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b="1" dirty="0" err="1" smtClean="0">
                <a:latin typeface="맑은 고딕" pitchFamily="50" charset="-127"/>
                <a:ea typeface="맑은 고딕" pitchFamily="50" charset="-127"/>
              </a:rPr>
              <a:t>역분개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cycle </a:t>
            </a:r>
            <a:r>
              <a:rPr kumimoji="1" lang="ko-KR" altLang="en-US" b="1" dirty="0" smtClean="0">
                <a:latin typeface="맑은 고딕" pitchFamily="50" charset="-127"/>
                <a:ea typeface="맑은 고딕" pitchFamily="50" charset="-127"/>
              </a:rPr>
              <a:t>명 확인</a:t>
            </a:r>
            <a:r>
              <a:rPr kumimoji="1" lang="en-US" altLang="ko-KR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손익확정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08000" y="1489166"/>
          <a:ext cx="8878647" cy="4413124"/>
        </p:xfrm>
        <a:graphic>
          <a:graphicData uri="http://schemas.openxmlformats.org/drawingml/2006/table">
            <a:tbl>
              <a:tblPr/>
              <a:tblGrid>
                <a:gridCol w="2543122"/>
                <a:gridCol w="5075104"/>
                <a:gridCol w="1260421"/>
              </a:tblGrid>
              <a:tr h="42569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119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손익 정보 분석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특성별 배부 작업 완료 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각 특성에 따라 손익 분석을 수행함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.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사용자별 업무 목적에 따라 직접 레포트 생성 및 변경이 가능하고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T-Code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생성 후 프로그램화하여 권한에 따라 사용제한을 설정할 수 있음 </a:t>
                      </a: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KE30</a:t>
                      </a: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오류여부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과거 추세 등을 기준으로 산출된 손익정보의 특이 또는 오류 사항을 체크하여 정확히 결산이 완료되도록 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KE30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손익 확정</a:t>
                      </a:r>
                    </a:p>
                  </a:txBody>
                  <a:tcPr marL="72000" marR="36000" marT="0" marB="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정보에 오류가 없을 경우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손익 자료를 확정하고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재무회계팀에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통보함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*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보고를 위한 자료 작성 및 보고는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재무회계팀이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주관함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수작업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T="45727" marB="4572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손익확정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37156335"/>
              </p:ext>
            </p:extLst>
          </p:nvPr>
        </p:nvGraphicFramePr>
        <p:xfrm>
          <a:off x="538550" y="2052782"/>
          <a:ext cx="8842953" cy="3848485"/>
        </p:xfrm>
        <a:graphic>
          <a:graphicData uri="http://schemas.openxmlformats.org/drawingml/2006/table">
            <a:tbl>
              <a:tblPr/>
              <a:tblGrid>
                <a:gridCol w="2351377"/>
                <a:gridCol w="6491576"/>
              </a:tblGrid>
              <a:tr h="4154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변화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Point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3244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프로세스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특성별 분석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–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분석관점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고객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제품군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공장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 따라 손익을 분석하며 매월 계획 대비 실적 손익 추이에 대한 차이원인 및 개선점을 분석</a:t>
                      </a: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조직별 분석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-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 기준의 해당 조직별 직접 발생 비용과 배부받은 비용을 구분하여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 가능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/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불가능에 대한 손익을 분석하여 성과에 반영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109538" marR="0" lvl="0" indent="-10953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Char char="•"/>
                        <a:tabLst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결산 오류 시 반드시 시스템 오류를 해결하고 관리결산을 진행해야 함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시스템 측면</a:t>
                      </a: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손익변동에 대한 차이원인을 다차원 분석 방법을 통해 수행 함 </a:t>
                      </a:r>
                      <a:endParaRPr lang="ko-KR" altLang="en-US" dirty="0"/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42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기타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조직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 규칙 등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1" lang="ko-KR" altLang="en-US" sz="11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결산완료 후 손익보고는 </a:t>
                      </a:r>
                      <a:r>
                        <a:rPr kumimoji="1" lang="ko-KR" altLang="en-US" sz="1100" b="0" i="0" u="none" strike="noStrike" kern="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재무회계팀에서</a:t>
                      </a:r>
                      <a:r>
                        <a:rPr kumimoji="1" lang="ko-KR" altLang="en-US" sz="11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수행 함</a:t>
                      </a:r>
                      <a:endParaRPr lang="ko-KR" altLang="en-US" dirty="0"/>
                    </a:p>
                  </a:txBody>
                  <a:tcPr marL="33237" marR="33237" marT="36007" marB="3600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제목 1"/>
          <p:cNvSpPr txBox="1">
            <a:spLocks/>
          </p:cNvSpPr>
          <p:nvPr/>
        </p:nvSpPr>
        <p:spPr>
          <a:xfrm>
            <a:off x="534307" y="1340685"/>
            <a:ext cx="6984206" cy="444154"/>
          </a:xfrm>
          <a:prstGeom prst="rect">
            <a:avLst/>
          </a:prstGeom>
        </p:spPr>
        <p:txBody>
          <a:bodyPr wrap="none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To-Be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변화 </a:t>
            </a:r>
            <a:r>
              <a:rPr kumimoji="0" lang="en-US" altLang="zh-SG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Point</a:t>
            </a:r>
            <a:endParaRPr kumimoji="0" lang="en-US" altLang="zh-SG" sz="18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3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손익확정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459528"/>
          <a:ext cx="8528050" cy="4712677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2828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latin typeface="+mn-lt"/>
                        </a:rPr>
                        <a:t>기간마감 관리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제조간접비 배부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판관비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이하 조직간 배부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투자오더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사후관리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실제 </a:t>
                      </a:r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임률계산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및 재평가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생산오더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정산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자재원장 정산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매출원가 재평가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판관비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이하 </a:t>
                      </a:r>
                      <a:r>
                        <a:rPr lang="ko-KR" altLang="en-US" sz="1100" b="0" i="0" u="none" strike="noStrike" dirty="0" err="1" smtClean="0">
                          <a:latin typeface="맑은 고딕"/>
                        </a:rPr>
                        <a:t>특성별</a:t>
                      </a:r>
                      <a:r>
                        <a:rPr lang="ko-KR" altLang="en-US" sz="1100" b="0" i="0" u="none" strike="noStrike" dirty="0" smtClean="0">
                          <a:latin typeface="맑은 고딕"/>
                        </a:rPr>
                        <a:t> 배부</a:t>
                      </a:r>
                      <a:endParaRPr lang="ko-KR" altLang="en-US" sz="1100" b="0" i="0" u="none" strike="noStrike" dirty="0"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dirty="0" smtClean="0">
                          <a:latin typeface="+mn-lt"/>
                        </a:rPr>
                        <a:t>손익확정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OKP1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기간마감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206" y="1305057"/>
            <a:ext cx="5088327" cy="41051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OKP2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기간마감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589" y="1301030"/>
            <a:ext cx="5077087" cy="41359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KE27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매출원가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695" y="1310524"/>
            <a:ext cx="5101306" cy="41081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KE29N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매출원가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400" y="1304951"/>
            <a:ext cx="5081851" cy="4123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ZCOE0170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매출원가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결산전기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매출원가 재평가 후 단수차이 기표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463" y="1321122"/>
            <a:ext cx="5097604" cy="4114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매출원가 재평가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결산전기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개별항목생성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358" y="1313803"/>
            <a:ext cx="5093425" cy="41048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KB31N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 주요 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697" y="1309430"/>
            <a:ext cx="5095370" cy="4126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KB33N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 주요 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121" y="1298909"/>
            <a:ext cx="5083555" cy="41180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ZCOE0040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 주요 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배분기준 산출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SKF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372" y="1318477"/>
            <a:ext cx="5056762" cy="4086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339" y="1319096"/>
            <a:ext cx="5060261" cy="41040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배부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358" y="1288515"/>
            <a:ext cx="5111468" cy="4163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배부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그림 5" descr="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404" y="1312043"/>
            <a:ext cx="5080661" cy="4115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438" y="1303934"/>
            <a:ext cx="5118279" cy="40991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KSV4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요소배부 삭제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308" y="1311617"/>
            <a:ext cx="5125091" cy="4116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 요소 배부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9847" y="1319513"/>
            <a:ext cx="5073362" cy="40974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평가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41" y="1304453"/>
            <a:ext cx="5099691" cy="41302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평가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399" y="1315728"/>
            <a:ext cx="5063734" cy="4111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평가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645" y="1318526"/>
            <a:ext cx="5062455" cy="40868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KSU4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조직간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원가요소 배부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 요소 배부 삭제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V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498" y="1305098"/>
            <a:ext cx="5097178" cy="41118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582" y="1315542"/>
            <a:ext cx="5094093" cy="4061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원가의 실제대체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153" y="1297417"/>
            <a:ext cx="5115565" cy="41172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원가의 실제대체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3044" y="1301920"/>
            <a:ext cx="5082556" cy="4140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원가의 실제대체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546" y="1309084"/>
            <a:ext cx="5083556" cy="41310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KEU4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배부사이클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 원가의 실제대체 삭제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X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9979" y="1312232"/>
            <a:ext cx="5057153" cy="4114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KE28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하향식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419" y="1317089"/>
            <a:ext cx="5067216" cy="4094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KE28L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판관비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특성별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하향식 배부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5074" y="1316231"/>
            <a:ext cx="5082776" cy="4139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175" y="1304846"/>
            <a:ext cx="5079425" cy="41330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S_ALR_87013645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통계 주요 지표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 분석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9869" y="1307097"/>
            <a:ext cx="5084198" cy="41214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KSB1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7345" y="1312148"/>
            <a:ext cx="5085187" cy="40980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CCA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779" y="1316273"/>
            <a:ext cx="5081287" cy="4119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70" y="1319145"/>
            <a:ext cx="5079230" cy="40910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 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Z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48" y="1325099"/>
            <a:ext cx="5089553" cy="41034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KE25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PA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U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715" y="1314719"/>
            <a:ext cx="5072417" cy="41039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S_ALR_87013611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6886" y="1309813"/>
            <a:ext cx="5084790" cy="41418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S_ALR_87013019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약정사항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605" y="1304454"/>
            <a:ext cx="5100927" cy="40888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S_ALR_87013018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약정사항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6885" y="1323044"/>
            <a:ext cx="5084791" cy="41054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KOB1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595" y="1305338"/>
            <a:ext cx="5110655" cy="41048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KOB2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약정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123" y="1294337"/>
            <a:ext cx="5077978" cy="40994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KOBP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181" y="1307806"/>
            <a:ext cx="5091603" cy="4191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KOB4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개별 항목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Q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4066" y="1315790"/>
            <a:ext cx="5071533" cy="4111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KO2B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예산 전표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그림 4" descr="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725" y="1313661"/>
            <a:ext cx="5072875" cy="4113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GRR3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페인터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543" y="1307939"/>
            <a:ext cx="5070057" cy="41900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GR33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페인터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3737" y="1306249"/>
            <a:ext cx="5100330" cy="41124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GR55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리포트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페인터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W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714" y="1320146"/>
            <a:ext cx="5080885" cy="4098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2381" y="2770498"/>
            <a:ext cx="4445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latin typeface="Constantia" pitchFamily="18" charset="0"/>
                <a:ea typeface="맑은 고딕" pitchFamily="50" charset="-127"/>
              </a:rPr>
              <a:t>End of Document</a:t>
            </a:r>
            <a:endParaRPr lang="en-US" sz="4000" b="1" dirty="0">
              <a:latin typeface="Constantia" pitchFamily="18" charset="0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4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5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6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13919</TotalTime>
  <Words>7691</Words>
  <Application>Microsoft Office PowerPoint</Application>
  <PresentationFormat>A4 용지(210x297mm)</PresentationFormat>
  <Paragraphs>1787</Paragraphs>
  <Slides>113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7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113</vt:i4>
      </vt:variant>
    </vt:vector>
  </HeadingPairs>
  <TitlesOfParts>
    <vt:vector size="121" baseType="lpstr">
      <vt:lpstr>Office Theme</vt:lpstr>
      <vt:lpstr>1_Office Theme</vt:lpstr>
      <vt:lpstr>3_Office Theme</vt:lpstr>
      <vt:lpstr>4_Office Theme</vt:lpstr>
      <vt:lpstr>2_Office Theme</vt:lpstr>
      <vt:lpstr>5_Office Theme</vt:lpstr>
      <vt:lpstr>6_Office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  작업공수(Activity Type)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68</vt:lpstr>
      <vt:lpstr>슬라이드 69</vt:lpstr>
      <vt:lpstr>슬라이드 70</vt:lpstr>
      <vt:lpstr>슬라이드 71</vt:lpstr>
      <vt:lpstr>슬라이드 72</vt:lpstr>
      <vt:lpstr>슬라이드 73</vt:lpstr>
      <vt:lpstr>슬라이드 74</vt:lpstr>
      <vt:lpstr>슬라이드 75</vt:lpstr>
      <vt:lpstr>슬라이드 76</vt:lpstr>
      <vt:lpstr>슬라이드 77</vt:lpstr>
      <vt:lpstr>슬라이드 78</vt:lpstr>
      <vt:lpstr>슬라이드 79</vt:lpstr>
      <vt:lpstr>슬라이드 80</vt:lpstr>
      <vt:lpstr>슬라이드 81</vt:lpstr>
      <vt:lpstr>슬라이드 82</vt:lpstr>
      <vt:lpstr>슬라이드 83</vt:lpstr>
      <vt:lpstr>슬라이드 84</vt:lpstr>
      <vt:lpstr>슬라이드 85</vt:lpstr>
      <vt:lpstr>슬라이드 86</vt:lpstr>
      <vt:lpstr>슬라이드 87</vt:lpstr>
      <vt:lpstr>슬라이드 88</vt:lpstr>
      <vt:lpstr>슬라이드 89</vt:lpstr>
      <vt:lpstr>슬라이드 90</vt:lpstr>
      <vt:lpstr>슬라이드 91</vt:lpstr>
      <vt:lpstr>슬라이드 92</vt:lpstr>
      <vt:lpstr>슬라이드 93</vt:lpstr>
      <vt:lpstr>슬라이드 94</vt:lpstr>
      <vt:lpstr>슬라이드 95</vt:lpstr>
      <vt:lpstr>슬라이드 96</vt:lpstr>
      <vt:lpstr>슬라이드 97</vt:lpstr>
      <vt:lpstr>슬라이드 98</vt:lpstr>
      <vt:lpstr>슬라이드 99</vt:lpstr>
      <vt:lpstr>슬라이드 100</vt:lpstr>
      <vt:lpstr>슬라이드 101</vt:lpstr>
      <vt:lpstr>슬라이드 102</vt:lpstr>
      <vt:lpstr>슬라이드 103</vt:lpstr>
      <vt:lpstr>슬라이드 104</vt:lpstr>
      <vt:lpstr>슬라이드 105</vt:lpstr>
      <vt:lpstr>슬라이드 106</vt:lpstr>
      <vt:lpstr>슬라이드 107</vt:lpstr>
      <vt:lpstr>슬라이드 108</vt:lpstr>
      <vt:lpstr>슬라이드 109</vt:lpstr>
      <vt:lpstr>슬라이드 110</vt:lpstr>
      <vt:lpstr>슬라이드 111</vt:lpstr>
      <vt:lpstr>슬라이드 112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650</cp:revision>
  <cp:lastPrinted>2006-08-30T13:33:06Z</cp:lastPrinted>
  <dcterms:created xsi:type="dcterms:W3CDTF">2008-05-17T00:48:54Z</dcterms:created>
  <dcterms:modified xsi:type="dcterms:W3CDTF">2013-03-30T07:59:03Z</dcterms:modified>
</cp:coreProperties>
</file>