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1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37"/>
  </p:notesMasterIdLst>
  <p:handoutMasterIdLst>
    <p:handoutMasterId r:id="rId38"/>
  </p:handoutMasterIdLst>
  <p:sldIdLst>
    <p:sldId id="374" r:id="rId3"/>
    <p:sldId id="375" r:id="rId4"/>
    <p:sldId id="377" r:id="rId5"/>
    <p:sldId id="379" r:id="rId6"/>
    <p:sldId id="479" r:id="rId7"/>
    <p:sldId id="480" r:id="rId8"/>
    <p:sldId id="489" r:id="rId9"/>
    <p:sldId id="482" r:id="rId10"/>
    <p:sldId id="483" r:id="rId11"/>
    <p:sldId id="492" r:id="rId12"/>
    <p:sldId id="493" r:id="rId13"/>
    <p:sldId id="494" r:id="rId14"/>
    <p:sldId id="495" r:id="rId15"/>
    <p:sldId id="496" r:id="rId16"/>
    <p:sldId id="510" r:id="rId17"/>
    <p:sldId id="497" r:id="rId18"/>
    <p:sldId id="498" r:id="rId19"/>
    <p:sldId id="499" r:id="rId20"/>
    <p:sldId id="500" r:id="rId21"/>
    <p:sldId id="511" r:id="rId22"/>
    <p:sldId id="501" r:id="rId23"/>
    <p:sldId id="514" r:id="rId24"/>
    <p:sldId id="515" r:id="rId25"/>
    <p:sldId id="516" r:id="rId26"/>
    <p:sldId id="502" r:id="rId27"/>
    <p:sldId id="503" r:id="rId28"/>
    <p:sldId id="504" r:id="rId29"/>
    <p:sldId id="512" r:id="rId30"/>
    <p:sldId id="513" r:id="rId31"/>
    <p:sldId id="505" r:id="rId32"/>
    <p:sldId id="506" r:id="rId33"/>
    <p:sldId id="507" r:id="rId34"/>
    <p:sldId id="508" r:id="rId35"/>
    <p:sldId id="509" r:id="rId36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4523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00"/>
    <a:srgbClr val="333333"/>
    <a:srgbClr val="0083CD"/>
    <a:srgbClr val="EAEAEA"/>
    <a:srgbClr val="103991"/>
    <a:srgbClr val="80808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09" autoAdjust="0"/>
    <p:restoredTop sz="97138" autoAdjust="0"/>
  </p:normalViewPr>
  <p:slideViewPr>
    <p:cSldViewPr snapToGrid="0" showGuides="1">
      <p:cViewPr>
        <p:scale>
          <a:sx n="110" d="100"/>
          <a:sy n="110" d="100"/>
        </p:scale>
        <p:origin x="-696" y="-618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3589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CO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2015. 09</a:t>
            </a: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7189791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2015.09.23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문경빈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5111071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기준정보관리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코스트센터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원가요소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통계주요지표 등의 기준정보를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 관리한다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비용예산관리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부서별 비용예산을 수립하고 변경 요청에 따른 증액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이관 등의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관리를 수행하며 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실대비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비용 관리를 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3.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결산 및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Reporting 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월 결산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Process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와 각 단계를 수행하고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결산 결과를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Reporting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969741"/>
              </p:ext>
            </p:extLst>
          </p:nvPr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CO_01_01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CO_02_01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비용예산관리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CO_03_01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 및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4883273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 및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Reporting  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월중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발생한 매출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및 각종 비용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집계하고 배부하여 수익성 분석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작성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6670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-. LCL : Cost Distribution</a:t>
                      </a:r>
                    </a:p>
                    <a:p>
                      <a:pPr marL="26670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-.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수익성 분석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특성값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정비</a:t>
                      </a:r>
                    </a:p>
                    <a:p>
                      <a:pPr marL="26670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-.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미청구매출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(Sales Accrual)</a:t>
                      </a:r>
                    </a:p>
                    <a:p>
                      <a:pPr marL="26670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-.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부서간 배부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배부적수 생성</a:t>
                      </a:r>
                    </a:p>
                    <a:p>
                      <a:pPr marL="26670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-.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부서간 배부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배부 실행</a:t>
                      </a:r>
                    </a:p>
                    <a:p>
                      <a:pPr marL="26670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-.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인별비용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배부를 위한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PA Data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</a:p>
                    <a:p>
                      <a:pPr marL="26670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-.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판관비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배부를 위한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PA Data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</a:p>
                    <a:p>
                      <a:pPr marL="26670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-. Top-down distribution 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배부 실행</a:t>
                      </a:r>
                    </a:p>
                    <a:p>
                      <a:pPr marL="26670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-.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영업외수지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PA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배부 수행</a:t>
                      </a:r>
                    </a:p>
                    <a:p>
                      <a:pPr marL="26670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-. PA reporting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결산 및  </a:t>
            </a:r>
            <a:r>
              <a:rPr lang="en-US" altLang="ko-KR" dirty="0" smtClean="0"/>
              <a:t>Reporting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51360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결산 및  </a:t>
            </a:r>
            <a:r>
              <a:rPr lang="en-US" altLang="ko-KR" dirty="0"/>
              <a:t>Reporting</a:t>
            </a:r>
            <a:endParaRPr lang="ko-KR" altLang="en-US" dirty="0"/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499680"/>
              </p:ext>
            </p:extLst>
          </p:nvPr>
        </p:nvGraphicFramePr>
        <p:xfrm>
          <a:off x="569340" y="1354348"/>
          <a:ext cx="8738562" cy="4908429"/>
        </p:xfrm>
        <a:graphic>
          <a:graphicData uri="http://schemas.openxmlformats.org/drawingml/2006/table">
            <a:tbl>
              <a:tblPr/>
              <a:tblGrid>
                <a:gridCol w="538189"/>
                <a:gridCol w="8200373"/>
              </a:tblGrid>
              <a:tr h="5638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344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총무부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10" name="AutoShape 141"/>
          <p:cNvCxnSpPr>
            <a:cxnSpLocks noChangeShapeType="1"/>
            <a:stCxn id="18" idx="3"/>
            <a:endCxn id="19" idx="1"/>
          </p:cNvCxnSpPr>
          <p:nvPr/>
        </p:nvCxnSpPr>
        <p:spPr bwMode="auto">
          <a:xfrm>
            <a:off x="3454972" y="2447732"/>
            <a:ext cx="634227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꺾인 연결선 32"/>
          <p:cNvCxnSpPr>
            <a:cxnSpLocks noChangeShapeType="1"/>
            <a:stCxn id="25" idx="2"/>
            <a:endCxn id="67" idx="0"/>
          </p:cNvCxnSpPr>
          <p:nvPr/>
        </p:nvCxnSpPr>
        <p:spPr bwMode="auto">
          <a:xfrm>
            <a:off x="6628803" y="4437806"/>
            <a:ext cx="0" cy="287416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AutoShape 11"/>
          <p:cNvSpPr>
            <a:spLocks noChangeArrowheads="1"/>
          </p:cNvSpPr>
          <p:nvPr/>
        </p:nvSpPr>
        <p:spPr bwMode="auto">
          <a:xfrm>
            <a:off x="5993199" y="5470247"/>
            <a:ext cx="1271208" cy="503308"/>
          </a:xfrm>
          <a:prstGeom prst="flowChartDocumen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/>
          <a:lstStyle/>
          <a:p>
            <a:r>
              <a:rPr lang="en-US" altLang="ko-KR" sz="1100" dirty="0" smtClean="0">
                <a:latin typeface="+mn-ea"/>
                <a:ea typeface="+mn-ea"/>
              </a:rPr>
              <a:t>10. PA Reporting</a:t>
            </a:r>
            <a:endParaRPr lang="ko-KR" altLang="en-US" sz="1100" dirty="0">
              <a:latin typeface="+mn-ea"/>
              <a:ea typeface="+mn-ea"/>
            </a:endParaRPr>
          </a:p>
        </p:txBody>
      </p:sp>
      <p:sp>
        <p:nvSpPr>
          <p:cNvPr id="18" name="AutoShape 128"/>
          <p:cNvSpPr>
            <a:spLocks noChangeArrowheads="1"/>
          </p:cNvSpPr>
          <p:nvPr/>
        </p:nvSpPr>
        <p:spPr bwMode="auto">
          <a:xfrm>
            <a:off x="2183764" y="2196078"/>
            <a:ext cx="1271208" cy="503308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lIns="36000" tIns="36000" rIns="36000" bIns="36000" anchor="ctr"/>
          <a:lstStyle/>
          <a:p>
            <a:pPr lvl="0" eaLnBrk="0" hangingPunct="0"/>
            <a:r>
              <a:rPr lang="en-US" altLang="ko-KR" sz="1100" dirty="0">
                <a:latin typeface="+mn-ea"/>
                <a:ea typeface="+mn-ea"/>
              </a:rPr>
              <a:t>1</a:t>
            </a:r>
            <a:r>
              <a:rPr lang="en-US" altLang="ko-KR" sz="1100" baseline="0" dirty="0" smtClean="0">
                <a:latin typeface="+mn-ea"/>
                <a:ea typeface="+mn-ea"/>
              </a:rPr>
              <a:t>. </a:t>
            </a:r>
            <a:r>
              <a:rPr kumimoji="1" lang="en-US" altLang="ko-KR" sz="1100" dirty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LCL </a:t>
            </a:r>
            <a:r>
              <a:rPr kumimoji="1" lang="en-US" altLang="ko-KR" sz="1100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data : </a:t>
            </a:r>
          </a:p>
          <a:p>
            <a:pPr lvl="0" eaLnBrk="0" hangingPunct="0"/>
            <a:r>
              <a:rPr kumimoji="1" lang="en-US" altLang="ko-KR" sz="1100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Cost Distribution</a:t>
            </a:r>
            <a:endParaRPr kumimoji="1" lang="ko-KR" altLang="en-US" sz="1100" dirty="0"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</p:txBody>
      </p:sp>
      <p:sp>
        <p:nvSpPr>
          <p:cNvPr id="19" name="AutoShape 128"/>
          <p:cNvSpPr>
            <a:spLocks noChangeArrowheads="1"/>
          </p:cNvSpPr>
          <p:nvPr/>
        </p:nvSpPr>
        <p:spPr bwMode="auto">
          <a:xfrm>
            <a:off x="4089199" y="2196078"/>
            <a:ext cx="1271208" cy="503308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lIns="36000" tIns="36000" rIns="36000" bIns="36000" anchor="ctr"/>
          <a:lstStyle/>
          <a:p>
            <a:pPr eaLnBrk="0" hangingPunct="0"/>
            <a:r>
              <a:rPr lang="en-US" altLang="ko-KR" sz="1100" dirty="0">
                <a:latin typeface="+mn-ea"/>
                <a:ea typeface="+mn-ea"/>
              </a:rPr>
              <a:t>2</a:t>
            </a:r>
            <a:r>
              <a:rPr lang="en-US" altLang="ko-KR" sz="1100" baseline="0" dirty="0" smtClean="0">
                <a:latin typeface="+mn-ea"/>
                <a:ea typeface="+mn-ea"/>
              </a:rPr>
              <a:t>. </a:t>
            </a:r>
            <a:r>
              <a:rPr lang="ko-KR" altLang="en-US" sz="1100" dirty="0">
                <a:latin typeface="+mn-ea"/>
                <a:ea typeface="+mn-ea"/>
              </a:rPr>
              <a:t>수익성 분석 </a:t>
            </a:r>
            <a:endParaRPr lang="en-US" altLang="ko-KR" sz="1100" dirty="0" smtClean="0">
              <a:latin typeface="+mn-ea"/>
              <a:ea typeface="+mn-ea"/>
            </a:endParaRPr>
          </a:p>
          <a:p>
            <a:pPr eaLnBrk="0" hangingPunct="0"/>
            <a:r>
              <a:rPr lang="ko-KR" altLang="en-US" sz="1100" dirty="0" err="1" smtClean="0">
                <a:latin typeface="+mn-ea"/>
                <a:ea typeface="+mn-ea"/>
              </a:rPr>
              <a:t>특성값</a:t>
            </a:r>
            <a:r>
              <a:rPr lang="ko-KR" altLang="en-US" sz="1100" dirty="0" smtClean="0">
                <a:latin typeface="+mn-ea"/>
                <a:ea typeface="+mn-ea"/>
              </a:rPr>
              <a:t> </a:t>
            </a:r>
            <a:r>
              <a:rPr lang="ko-KR" altLang="en-US" sz="1100" dirty="0">
                <a:latin typeface="+mn-ea"/>
                <a:ea typeface="+mn-ea"/>
              </a:rPr>
              <a:t>정비</a:t>
            </a:r>
            <a:endParaRPr lang="ko-KR" altLang="en-US" sz="1100" baseline="0" dirty="0">
              <a:latin typeface="+mn-ea"/>
              <a:ea typeface="+mn-ea"/>
            </a:endParaRPr>
          </a:p>
        </p:txBody>
      </p:sp>
      <p:sp>
        <p:nvSpPr>
          <p:cNvPr id="20" name="AutoShape 128"/>
          <p:cNvSpPr>
            <a:spLocks noChangeArrowheads="1"/>
          </p:cNvSpPr>
          <p:nvPr/>
        </p:nvSpPr>
        <p:spPr bwMode="auto">
          <a:xfrm>
            <a:off x="5993199" y="2196078"/>
            <a:ext cx="1271208" cy="503308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lIns="36000" tIns="36000" rIns="36000" bIns="36000" anchor="ctr"/>
          <a:lstStyle/>
          <a:p>
            <a:pPr eaLnBrk="0" hangingPunct="0"/>
            <a:r>
              <a:rPr lang="en-US" altLang="ko-KR" sz="1100" baseline="0" dirty="0" smtClean="0">
                <a:latin typeface="+mn-ea"/>
                <a:ea typeface="+mn-ea"/>
              </a:rPr>
              <a:t>3</a:t>
            </a:r>
            <a:r>
              <a:rPr lang="en-US" altLang="ko-KR" sz="1100" dirty="0">
                <a:latin typeface="+mn-ea"/>
                <a:ea typeface="+mn-ea"/>
              </a:rPr>
              <a:t>. Sales Accrual</a:t>
            </a:r>
            <a:endParaRPr lang="ko-KR" altLang="en-US" sz="1100" baseline="0" dirty="0">
              <a:latin typeface="+mn-ea"/>
              <a:ea typeface="+mn-ea"/>
            </a:endParaRPr>
          </a:p>
        </p:txBody>
      </p:sp>
      <p:sp>
        <p:nvSpPr>
          <p:cNvPr id="21" name="AutoShape 128"/>
          <p:cNvSpPr>
            <a:spLocks noChangeArrowheads="1"/>
          </p:cNvSpPr>
          <p:nvPr/>
        </p:nvSpPr>
        <p:spPr bwMode="auto">
          <a:xfrm>
            <a:off x="4089199" y="3077960"/>
            <a:ext cx="1271208" cy="503308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lIns="36000" tIns="36000" rIns="36000" bIns="36000" anchor="ctr"/>
          <a:lstStyle/>
          <a:p>
            <a:pPr eaLnBrk="0" hangingPunct="0"/>
            <a:r>
              <a:rPr lang="en-US" altLang="ko-KR" sz="1100" dirty="0" smtClean="0">
                <a:latin typeface="+mn-ea"/>
                <a:ea typeface="+mn-ea"/>
              </a:rPr>
              <a:t>4. </a:t>
            </a:r>
            <a:r>
              <a:rPr lang="ko-KR" altLang="en-US" sz="1100" dirty="0" smtClean="0">
                <a:latin typeface="+mn-ea"/>
                <a:ea typeface="+mn-ea"/>
              </a:rPr>
              <a:t>부서간 </a:t>
            </a:r>
            <a:r>
              <a:rPr lang="ko-KR" altLang="en-US" sz="1100" dirty="0">
                <a:latin typeface="+mn-ea"/>
                <a:ea typeface="+mn-ea"/>
              </a:rPr>
              <a:t>배부 </a:t>
            </a:r>
            <a:r>
              <a:rPr lang="en-US" altLang="ko-KR" sz="1100" dirty="0">
                <a:latin typeface="+mn-ea"/>
                <a:ea typeface="+mn-ea"/>
              </a:rPr>
              <a:t>: </a:t>
            </a:r>
            <a:endParaRPr lang="en-US" altLang="ko-KR" sz="1100" dirty="0" smtClean="0">
              <a:latin typeface="+mn-ea"/>
              <a:ea typeface="+mn-ea"/>
            </a:endParaRPr>
          </a:p>
          <a:p>
            <a:pPr eaLnBrk="0" hangingPunct="0"/>
            <a:r>
              <a:rPr lang="ko-KR" altLang="en-US" sz="1100" dirty="0" smtClean="0">
                <a:latin typeface="+mn-ea"/>
                <a:ea typeface="+mn-ea"/>
              </a:rPr>
              <a:t>배부적수 </a:t>
            </a:r>
            <a:r>
              <a:rPr lang="ko-KR" altLang="en-US" sz="1100" dirty="0">
                <a:latin typeface="+mn-ea"/>
                <a:ea typeface="+mn-ea"/>
              </a:rPr>
              <a:t>생성</a:t>
            </a:r>
            <a:endParaRPr lang="ko-KR" altLang="en-US" sz="1100" baseline="0" dirty="0">
              <a:latin typeface="+mn-ea"/>
              <a:ea typeface="+mn-ea"/>
            </a:endParaRPr>
          </a:p>
        </p:txBody>
      </p:sp>
      <p:sp>
        <p:nvSpPr>
          <p:cNvPr id="22" name="AutoShape 128"/>
          <p:cNvSpPr>
            <a:spLocks noChangeArrowheads="1"/>
          </p:cNvSpPr>
          <p:nvPr/>
        </p:nvSpPr>
        <p:spPr bwMode="auto">
          <a:xfrm>
            <a:off x="5993199" y="3077960"/>
            <a:ext cx="1271208" cy="503308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lIns="36000" tIns="36000" rIns="36000" bIns="36000" anchor="ctr"/>
          <a:lstStyle/>
          <a:p>
            <a:pPr eaLnBrk="0" hangingPunct="0"/>
            <a:r>
              <a:rPr lang="en-US" altLang="ko-KR" sz="1100" dirty="0">
                <a:latin typeface="+mn-ea"/>
                <a:ea typeface="+mn-ea"/>
              </a:rPr>
              <a:t>5</a:t>
            </a:r>
            <a:r>
              <a:rPr lang="en-US" altLang="ko-KR" sz="1100" dirty="0" smtClean="0">
                <a:latin typeface="+mn-ea"/>
                <a:ea typeface="+mn-ea"/>
              </a:rPr>
              <a:t>. </a:t>
            </a:r>
            <a:r>
              <a:rPr lang="ko-KR" altLang="en-US" sz="1100" dirty="0" smtClean="0">
                <a:latin typeface="+mn-ea"/>
                <a:ea typeface="+mn-ea"/>
              </a:rPr>
              <a:t>부서간 </a:t>
            </a:r>
            <a:r>
              <a:rPr lang="ko-KR" altLang="en-US" sz="1100" dirty="0">
                <a:latin typeface="+mn-ea"/>
                <a:ea typeface="+mn-ea"/>
              </a:rPr>
              <a:t>배부 </a:t>
            </a:r>
            <a:r>
              <a:rPr lang="en-US" altLang="ko-KR" sz="1100" dirty="0">
                <a:latin typeface="+mn-ea"/>
                <a:ea typeface="+mn-ea"/>
              </a:rPr>
              <a:t>: </a:t>
            </a:r>
            <a:endParaRPr lang="en-US" altLang="ko-KR" sz="1100" dirty="0" smtClean="0">
              <a:latin typeface="+mn-ea"/>
              <a:ea typeface="+mn-ea"/>
            </a:endParaRPr>
          </a:p>
          <a:p>
            <a:pPr eaLnBrk="0" hangingPunct="0"/>
            <a:r>
              <a:rPr lang="ko-KR" altLang="en-US" sz="1100" dirty="0" smtClean="0">
                <a:latin typeface="+mn-ea"/>
                <a:ea typeface="+mn-ea"/>
              </a:rPr>
              <a:t>배부 실행</a:t>
            </a:r>
            <a:endParaRPr lang="ko-KR" altLang="en-US" sz="1100" baseline="0" dirty="0">
              <a:latin typeface="+mn-ea"/>
              <a:ea typeface="+mn-ea"/>
            </a:endParaRPr>
          </a:p>
        </p:txBody>
      </p:sp>
      <p:sp>
        <p:nvSpPr>
          <p:cNvPr id="23" name="AutoShape 128"/>
          <p:cNvSpPr>
            <a:spLocks noChangeArrowheads="1"/>
          </p:cNvSpPr>
          <p:nvPr/>
        </p:nvSpPr>
        <p:spPr bwMode="auto">
          <a:xfrm>
            <a:off x="2183764" y="3934498"/>
            <a:ext cx="1271208" cy="503308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lIns="36000" tIns="36000" rIns="36000" bIns="36000" anchor="ctr"/>
          <a:lstStyle/>
          <a:p>
            <a:pPr eaLnBrk="0" hangingPunct="0"/>
            <a:r>
              <a:rPr lang="en-US" altLang="ko-KR" sz="1100" dirty="0" smtClean="0">
                <a:latin typeface="+mn-ea"/>
                <a:ea typeface="+mn-ea"/>
              </a:rPr>
              <a:t>6. </a:t>
            </a:r>
            <a:r>
              <a:rPr lang="ko-KR" altLang="en-US" sz="1100" dirty="0" err="1" smtClean="0">
                <a:latin typeface="+mn-ea"/>
                <a:ea typeface="+mn-ea"/>
              </a:rPr>
              <a:t>인별비용</a:t>
            </a:r>
            <a:r>
              <a:rPr lang="ko-KR" altLang="en-US" sz="1100" dirty="0" smtClean="0">
                <a:latin typeface="+mn-ea"/>
                <a:ea typeface="+mn-ea"/>
              </a:rPr>
              <a:t> </a:t>
            </a:r>
            <a:r>
              <a:rPr lang="ko-KR" altLang="en-US" sz="1100" dirty="0">
                <a:latin typeface="+mn-ea"/>
                <a:ea typeface="+mn-ea"/>
              </a:rPr>
              <a:t>배부를 위한 </a:t>
            </a:r>
            <a:r>
              <a:rPr lang="en-US" altLang="ko-KR" sz="1100" dirty="0">
                <a:latin typeface="+mn-ea"/>
                <a:ea typeface="+mn-ea"/>
              </a:rPr>
              <a:t>PA Data </a:t>
            </a:r>
            <a:r>
              <a:rPr lang="ko-KR" altLang="en-US" sz="1100" dirty="0">
                <a:latin typeface="+mn-ea"/>
                <a:ea typeface="+mn-ea"/>
              </a:rPr>
              <a:t>생성</a:t>
            </a:r>
            <a:endParaRPr lang="ko-KR" altLang="en-US" sz="1100" baseline="0" dirty="0">
              <a:latin typeface="+mn-ea"/>
              <a:ea typeface="+mn-ea"/>
            </a:endParaRPr>
          </a:p>
        </p:txBody>
      </p:sp>
      <p:sp>
        <p:nvSpPr>
          <p:cNvPr id="24" name="AutoShape 128"/>
          <p:cNvSpPr>
            <a:spLocks noChangeArrowheads="1"/>
          </p:cNvSpPr>
          <p:nvPr/>
        </p:nvSpPr>
        <p:spPr bwMode="auto">
          <a:xfrm>
            <a:off x="4126861" y="3934498"/>
            <a:ext cx="1271208" cy="503308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lIns="36000" tIns="36000" rIns="36000" bIns="36000" anchor="ctr"/>
          <a:lstStyle/>
          <a:p>
            <a:pPr eaLnBrk="0" hangingPunct="0"/>
            <a:r>
              <a:rPr lang="en-US" altLang="ko-KR" sz="1100" dirty="0" smtClean="0">
                <a:latin typeface="+mn-ea"/>
                <a:ea typeface="+mn-ea"/>
              </a:rPr>
              <a:t>7. </a:t>
            </a:r>
            <a:r>
              <a:rPr lang="ko-KR" altLang="en-US" sz="1100" dirty="0" err="1" smtClean="0">
                <a:latin typeface="+mn-ea"/>
                <a:ea typeface="+mn-ea"/>
              </a:rPr>
              <a:t>판관비</a:t>
            </a:r>
            <a:r>
              <a:rPr lang="ko-KR" altLang="en-US" sz="1100" dirty="0" smtClean="0">
                <a:latin typeface="+mn-ea"/>
                <a:ea typeface="+mn-ea"/>
              </a:rPr>
              <a:t> </a:t>
            </a:r>
            <a:r>
              <a:rPr lang="ko-KR" altLang="en-US" sz="1100" dirty="0">
                <a:latin typeface="+mn-ea"/>
                <a:ea typeface="+mn-ea"/>
              </a:rPr>
              <a:t>배부를 위한 </a:t>
            </a:r>
            <a:r>
              <a:rPr lang="en-US" altLang="ko-KR" sz="1100" dirty="0">
                <a:latin typeface="+mn-ea"/>
                <a:ea typeface="+mn-ea"/>
              </a:rPr>
              <a:t>PA Data </a:t>
            </a:r>
            <a:r>
              <a:rPr lang="ko-KR" altLang="en-US" sz="1100" dirty="0">
                <a:latin typeface="+mn-ea"/>
                <a:ea typeface="+mn-ea"/>
              </a:rPr>
              <a:t>생성</a:t>
            </a:r>
            <a:endParaRPr lang="ko-KR" altLang="en-US" sz="1100" baseline="0" dirty="0">
              <a:latin typeface="+mn-ea"/>
              <a:ea typeface="+mn-ea"/>
            </a:endParaRPr>
          </a:p>
        </p:txBody>
      </p:sp>
      <p:sp>
        <p:nvSpPr>
          <p:cNvPr id="25" name="AutoShape 128"/>
          <p:cNvSpPr>
            <a:spLocks noChangeArrowheads="1"/>
          </p:cNvSpPr>
          <p:nvPr/>
        </p:nvSpPr>
        <p:spPr bwMode="auto">
          <a:xfrm>
            <a:off x="5993199" y="3934498"/>
            <a:ext cx="1271208" cy="503308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lIns="36000" tIns="36000" rIns="36000" bIns="36000" anchor="ctr"/>
          <a:lstStyle/>
          <a:p>
            <a:pPr eaLnBrk="0" hangingPunct="0"/>
            <a:r>
              <a:rPr lang="en-US" altLang="ko-KR" sz="1100" dirty="0" smtClean="0">
                <a:latin typeface="+mn-ea"/>
                <a:ea typeface="+mn-ea"/>
              </a:rPr>
              <a:t>8. Top-down </a:t>
            </a:r>
            <a:r>
              <a:rPr lang="en-US" altLang="ko-KR" sz="1100" dirty="0">
                <a:latin typeface="+mn-ea"/>
                <a:ea typeface="+mn-ea"/>
              </a:rPr>
              <a:t>distribution : </a:t>
            </a:r>
            <a:r>
              <a:rPr lang="ko-KR" altLang="en-US" sz="1100" dirty="0" smtClean="0">
                <a:latin typeface="+mn-ea"/>
                <a:ea typeface="+mn-ea"/>
              </a:rPr>
              <a:t>실행</a:t>
            </a:r>
            <a:endParaRPr lang="ko-KR" altLang="en-US" sz="1100" baseline="0" dirty="0">
              <a:latin typeface="+mn-ea"/>
              <a:ea typeface="+mn-ea"/>
            </a:endParaRPr>
          </a:p>
        </p:txBody>
      </p:sp>
      <p:cxnSp>
        <p:nvCxnSpPr>
          <p:cNvPr id="28" name="AutoShape 141"/>
          <p:cNvCxnSpPr>
            <a:cxnSpLocks noChangeShapeType="1"/>
            <a:stCxn id="20" idx="2"/>
            <a:endCxn id="21" idx="0"/>
          </p:cNvCxnSpPr>
          <p:nvPr/>
        </p:nvCxnSpPr>
        <p:spPr bwMode="auto">
          <a:xfrm rot="5400000">
            <a:off x="5487516" y="1936673"/>
            <a:ext cx="378574" cy="190400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" name="AutoShape 141"/>
          <p:cNvCxnSpPr>
            <a:cxnSpLocks noChangeShapeType="1"/>
            <a:stCxn id="19" idx="3"/>
            <a:endCxn id="20" idx="1"/>
          </p:cNvCxnSpPr>
          <p:nvPr/>
        </p:nvCxnSpPr>
        <p:spPr bwMode="auto">
          <a:xfrm>
            <a:off x="5360407" y="2447732"/>
            <a:ext cx="63279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8" name="AutoShape 141"/>
          <p:cNvCxnSpPr>
            <a:cxnSpLocks noChangeShapeType="1"/>
            <a:stCxn id="21" idx="3"/>
            <a:endCxn id="22" idx="1"/>
          </p:cNvCxnSpPr>
          <p:nvPr/>
        </p:nvCxnSpPr>
        <p:spPr bwMode="auto">
          <a:xfrm>
            <a:off x="5360407" y="3329614"/>
            <a:ext cx="63279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" name="AutoShape 141"/>
          <p:cNvCxnSpPr>
            <a:cxnSpLocks noChangeShapeType="1"/>
            <a:stCxn id="22" idx="2"/>
            <a:endCxn id="23" idx="0"/>
          </p:cNvCxnSpPr>
          <p:nvPr/>
        </p:nvCxnSpPr>
        <p:spPr bwMode="auto">
          <a:xfrm rot="5400000">
            <a:off x="4547471" y="1853166"/>
            <a:ext cx="353230" cy="3809435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6" name="AutoShape 141"/>
          <p:cNvCxnSpPr>
            <a:cxnSpLocks noChangeShapeType="1"/>
            <a:stCxn id="24" idx="3"/>
            <a:endCxn id="25" idx="1"/>
          </p:cNvCxnSpPr>
          <p:nvPr/>
        </p:nvCxnSpPr>
        <p:spPr bwMode="auto">
          <a:xfrm>
            <a:off x="5398069" y="4186152"/>
            <a:ext cx="59513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9" name="AutoShape 141"/>
          <p:cNvCxnSpPr>
            <a:cxnSpLocks noChangeShapeType="1"/>
            <a:stCxn id="23" idx="3"/>
            <a:endCxn id="24" idx="1"/>
          </p:cNvCxnSpPr>
          <p:nvPr/>
        </p:nvCxnSpPr>
        <p:spPr bwMode="auto">
          <a:xfrm>
            <a:off x="3454972" y="4186152"/>
            <a:ext cx="671889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7" name="AutoShape 128"/>
          <p:cNvSpPr>
            <a:spLocks noChangeArrowheads="1"/>
          </p:cNvSpPr>
          <p:nvPr/>
        </p:nvSpPr>
        <p:spPr bwMode="auto">
          <a:xfrm>
            <a:off x="5993199" y="4725222"/>
            <a:ext cx="1271208" cy="503308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lIns="36000" tIns="36000" rIns="36000" bIns="36000" anchor="ctr"/>
          <a:lstStyle/>
          <a:p>
            <a:pPr eaLnBrk="0" hangingPunct="0"/>
            <a:r>
              <a:rPr lang="en-US" altLang="ko-KR" sz="1100" dirty="0" smtClean="0">
                <a:latin typeface="+mn-ea"/>
                <a:ea typeface="+mn-ea"/>
              </a:rPr>
              <a:t>9. </a:t>
            </a:r>
            <a:r>
              <a:rPr lang="ko-KR" altLang="en-US" sz="1100" dirty="0">
                <a:latin typeface="+mn-ea"/>
                <a:ea typeface="+mn-ea"/>
              </a:rPr>
              <a:t>영</a:t>
            </a:r>
            <a:r>
              <a:rPr lang="ko-KR" altLang="en-US" sz="1100" dirty="0" smtClean="0">
                <a:latin typeface="+mn-ea"/>
                <a:ea typeface="+mn-ea"/>
              </a:rPr>
              <a:t>업외수지</a:t>
            </a:r>
            <a:r>
              <a:rPr lang="en-US" altLang="ko-KR" sz="1100" dirty="0" smtClean="0">
                <a:latin typeface="+mn-ea"/>
                <a:ea typeface="+mn-ea"/>
              </a:rPr>
              <a:t> </a:t>
            </a:r>
            <a:r>
              <a:rPr lang="en-US" altLang="ko-KR" sz="1100" dirty="0">
                <a:latin typeface="+mn-ea"/>
                <a:ea typeface="+mn-ea"/>
              </a:rPr>
              <a:t>: </a:t>
            </a:r>
            <a:endParaRPr lang="en-US" altLang="ko-KR" sz="1100" dirty="0" smtClean="0">
              <a:latin typeface="+mn-ea"/>
              <a:ea typeface="+mn-ea"/>
            </a:endParaRPr>
          </a:p>
          <a:p>
            <a:pPr eaLnBrk="0" hangingPunct="0"/>
            <a:r>
              <a:rPr lang="en-US" altLang="ko-KR" sz="1100" dirty="0" smtClean="0">
                <a:latin typeface="+mn-ea"/>
                <a:ea typeface="+mn-ea"/>
              </a:rPr>
              <a:t>PA </a:t>
            </a:r>
            <a:r>
              <a:rPr lang="ko-KR" altLang="en-US" sz="1100" dirty="0" smtClean="0">
                <a:latin typeface="+mn-ea"/>
                <a:ea typeface="+mn-ea"/>
              </a:rPr>
              <a:t>배부 실행</a:t>
            </a:r>
            <a:endParaRPr lang="ko-KR" altLang="en-US" sz="1100" baseline="0" dirty="0">
              <a:latin typeface="+mn-ea"/>
              <a:ea typeface="+mn-ea"/>
            </a:endParaRPr>
          </a:p>
        </p:txBody>
      </p:sp>
      <p:cxnSp>
        <p:nvCxnSpPr>
          <p:cNvPr id="70" name="꺾인 연결선 32"/>
          <p:cNvCxnSpPr>
            <a:cxnSpLocks noChangeShapeType="1"/>
            <a:stCxn id="67" idx="2"/>
            <a:endCxn id="13" idx="0"/>
          </p:cNvCxnSpPr>
          <p:nvPr/>
        </p:nvCxnSpPr>
        <p:spPr bwMode="auto">
          <a:xfrm>
            <a:off x="6628803" y="5228530"/>
            <a:ext cx="0" cy="24171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96550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결산 및  </a:t>
            </a:r>
            <a:r>
              <a:rPr lang="en-US" altLang="ko-KR" dirty="0"/>
              <a:t>Reporting</a:t>
            </a:r>
            <a:endParaRPr lang="ko-KR" altLang="en-US" dirty="0" smtClean="0"/>
          </a:p>
        </p:txBody>
      </p:sp>
      <p:graphicFrame>
        <p:nvGraphicFramePr>
          <p:cNvPr id="8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7492729"/>
              </p:ext>
            </p:extLst>
          </p:nvPr>
        </p:nvGraphicFramePr>
        <p:xfrm>
          <a:off x="452444" y="1317609"/>
          <a:ext cx="8993481" cy="4944222"/>
        </p:xfrm>
        <a:graphic>
          <a:graphicData uri="http://schemas.openxmlformats.org/drawingml/2006/table">
            <a:tbl>
              <a:tblPr/>
              <a:tblGrid>
                <a:gridCol w="418824"/>
                <a:gridCol w="1828800"/>
                <a:gridCol w="793630"/>
                <a:gridCol w="4261449"/>
                <a:gridCol w="810883"/>
                <a:gridCol w="879895"/>
              </a:tblGrid>
              <a:tr h="2693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05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05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69722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LCL : Cost Distribution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FO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단위로 기표된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cost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해당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FO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 연결된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FWO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기준으로 분할 기표하여 개별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FWO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의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Cost Data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722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수익성 분석 </a:t>
                      </a: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특성값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정비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월중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발생한 매출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(FWO)/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매입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(FO)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정보의 발생 시차 및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I/F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절차의 구분에 따른 수익성분석 특성 정보를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FWO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기준으로 통합하여 개별 전표의 누락 특성을 보완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722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미청구매출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(Sales Accrual)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매출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매입 청구시점 등의 차이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월 기준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로 당월에 청구하지 못한 매출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data list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제공하고 선별된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data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Sales Accrual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로 기표함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722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부서간 배부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: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배부적수 생성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지원부서의 비용을 영업부서로 배부하기 위한 배부적수 생성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인원수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매출액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222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부서간 배부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: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배부 실행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지원부서의 비용을 영업부서로 배부하는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CCA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배부 실행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722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인별비용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배부를 위한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PA Data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생성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영업사원 및 지원인력의 비용을 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Top-down 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기능을 사용하여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5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인별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기준으로 해당되는 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FWO level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에 배부할 수 있도록 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PA 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전표를 생성</a:t>
                      </a:r>
                      <a:endParaRPr kumimoji="1" lang="en-US" altLang="ko-KR" sz="105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722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07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판관비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배부를 위한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PA Data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생성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영업부서에 모인 </a:t>
                      </a:r>
                      <a:r>
                        <a:rPr kumimoji="1" lang="ko-KR" altLang="en-US" sz="105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판관비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금액을 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Top-down 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기능으로 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FWO level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에 배부할 수 있도록 </a:t>
                      </a:r>
                      <a:r>
                        <a:rPr kumimoji="1" lang="ko-KR" altLang="en-US" sz="105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영업팀별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5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판관비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PA 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전표를 생성</a:t>
                      </a:r>
                      <a:endParaRPr kumimoji="1" lang="en-US" altLang="ko-KR" sz="105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722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08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Top-down distribution :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배부 실행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인별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비용과 </a:t>
                      </a:r>
                      <a:r>
                        <a:rPr kumimoji="1" lang="ko-KR" altLang="en-US" sz="105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영업팀별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5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판관비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data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를 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FWO level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로 배부 수행</a:t>
                      </a:r>
                      <a:endParaRPr kumimoji="1" lang="en-US" altLang="ko-KR" sz="105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222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09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영업외수지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PA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배부 수행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영업팀에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집계된 </a:t>
                      </a:r>
                      <a:r>
                        <a:rPr kumimoji="1" lang="ko-KR" altLang="en-US" sz="105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영업외수지를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PA 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배부를 사용하여 </a:t>
                      </a:r>
                      <a:r>
                        <a:rPr kumimoji="1" lang="ko-KR" altLang="en-US" sz="105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영업팀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영업사원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화주 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Level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로 배부</a:t>
                      </a:r>
                      <a:endParaRPr kumimoji="1" lang="en-US" altLang="ko-KR" sz="105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222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PA reporting</a:t>
                      </a: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결산 완료된 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data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를 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PA 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수익성 분석 </a:t>
                      </a:r>
                      <a:r>
                        <a:rPr kumimoji="1" lang="en-US" altLang="ko-KR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Report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로 내역을 확인하고 확정함</a:t>
                      </a:r>
                      <a:endParaRPr kumimoji="1" lang="en-US" altLang="ko-KR" sz="105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4513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488113"/>
              </p:ext>
            </p:extLst>
          </p:nvPr>
        </p:nvGraphicFramePr>
        <p:xfrm>
          <a:off x="657704" y="1404968"/>
          <a:ext cx="8528050" cy="4208651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2445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674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LCL : Cost Distribution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LCL : Cost Distribution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ZCOE0050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74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수익성 분석 </a:t>
                      </a: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특성값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정비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수익성 분석 </a:t>
                      </a: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특성값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정비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ZCOE0060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74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미청구매출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(Sales Accrual)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미청구매출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(Sales Accrual)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ZCOE0040, ZCOE0041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74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부서간 배부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: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배부적수 생성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통계주요지표 입력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배부적수 생성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ZCOE0030, KB31N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74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부서간 배부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: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배부 실행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2</a:t>
                      </a: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차원가요소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배부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(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부서간 배부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KSU5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74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인별비용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배부를 위한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PA Data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생성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인별비용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배부를 위한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PA Data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생성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ZCOE0110, ZCOE0120, ZCOE0130, ZCOE0140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74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판관비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배부를 위한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PA Data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생성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판관비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배부를 위한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PA Data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생성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ZCOC0020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74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Top-down distribution :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배부 실행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하향식 배부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(Top-down distribution)</a:t>
                      </a: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KE28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74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영업외수지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PA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배부 수행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PA Assessment</a:t>
                      </a: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KEU5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74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PA reporting</a:t>
                      </a: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PA report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실행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KE30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결산 및  </a:t>
            </a:r>
            <a:r>
              <a:rPr lang="en-US" altLang="ko-KR" dirty="0"/>
              <a:t>Reporting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36695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6327402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LCL : Cost Distribution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 월을 입력하고 실행합니다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list-up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가운데 기표하기를 원하지 않는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있으면 라인의 맨 앞에 있는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 box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체크하고 삭제 버튼을 누르면 제거된다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Posting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누르면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전표와 함께 수익성 분석 전표가 동시에 생성된다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405893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ZCOE0050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LCL : Cost Distribution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11" y="1570010"/>
            <a:ext cx="3433852" cy="1500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44" y="3329790"/>
            <a:ext cx="5784065" cy="193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타원 7"/>
          <p:cNvSpPr/>
          <p:nvPr/>
        </p:nvSpPr>
        <p:spPr>
          <a:xfrm>
            <a:off x="418962" y="4089206"/>
            <a:ext cx="224283" cy="1173192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905777" y="3609860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89544" y="3622505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2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519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635542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LCL : Cost Distribution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기표를 실행한 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재수행하면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기존에 기표된 전표 내역을 함께 보여줍니다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FI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전표조회 버튼을 누르면 기존에 생성된 전표를 확인할 수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985789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ZCOE0050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LCL : Cost Distribution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97" y="1958182"/>
            <a:ext cx="5052797" cy="3305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타원 5"/>
          <p:cNvSpPr/>
          <p:nvPr/>
        </p:nvSpPr>
        <p:spPr>
          <a:xfrm>
            <a:off x="1022811" y="2285999"/>
            <a:ext cx="486811" cy="241825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781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114807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수익성 분석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 월을 입력하고 실행합니다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Report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기준으로 정렬하여 조회하면 기존 전표의 누락된 특성이 신규전표에서는 모두 입력되어진 상태로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Display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되는 것을 확인할 수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‘Posting’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눌러 수익성분석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(PA)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전표를 생성합니다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54585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ZCOE0060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수익성 분석 </a:t>
                      </a:r>
                      <a:r>
                        <a:rPr lang="ko-KR" alt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특성값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정비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836" y="1595890"/>
            <a:ext cx="2814817" cy="96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958" y="2583266"/>
            <a:ext cx="5040432" cy="3484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757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0023758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수익성 분석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기표를 실행한 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재수행하면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기존에 기표된 전표를 점검하여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존재한다는 정보를 보여줍니다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발생한 경우가 아니면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불필요한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발생시키는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역기표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후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재전기를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수행하지 않는 것이 좋다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03987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ZCOE0060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수익성 분석 </a:t>
                      </a:r>
                      <a:r>
                        <a:rPr lang="ko-KR" alt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특성값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정비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62" y="1546353"/>
            <a:ext cx="4866916" cy="3993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72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3314986"/>
              </p:ext>
            </p:extLst>
          </p:nvPr>
        </p:nvGraphicFramePr>
        <p:xfrm>
          <a:off x="344488" y="1295400"/>
          <a:ext cx="9215437" cy="494116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미청구매출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(Sales Accrual)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 월 기간을 입력하고 실행합니다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Rate(%)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기본값을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10%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제공하고 있으나 필요에 따라 재조정된 값을 입력할 수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여기에 입력된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Rate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기준으로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accrual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금액을 계산한다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Excel 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선택하면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작성한 파일을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기표할 수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시스템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Open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기존의 시스템과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TM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시스템에 매출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매입이 분산되어 있는 경우의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처리하는데 사용할 수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54585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ZCOE0040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미청구매출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en-US" altLang="ko-K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Sales Accrual)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62" y="1613159"/>
            <a:ext cx="4959948" cy="3761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757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8003120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미청구매출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(Sales Accrual)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화면에 제시된 내역을 확인하여 처리가 불필요한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제외하고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Check box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표시된 항목은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눌러 제거할 수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기존에 기표한 전표가 있는 경우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전표를 조회할 수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03987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ZCOE0040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미청구매출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en-US" altLang="ko-K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Sales Accrual)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185" y="1716670"/>
            <a:ext cx="5165232" cy="3114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타원 4"/>
          <p:cNvSpPr/>
          <p:nvPr/>
        </p:nvSpPr>
        <p:spPr>
          <a:xfrm>
            <a:off x="1022811" y="2044174"/>
            <a:ext cx="486811" cy="241825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2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8965205"/>
              </p:ext>
            </p:extLst>
          </p:nvPr>
        </p:nvGraphicFramePr>
        <p:xfrm>
          <a:off x="344488" y="1295400"/>
          <a:ext cx="9215437" cy="506308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미청구매출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(Sales Accrual)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FI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리스트를 제공하고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더블클릭하면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해당 전표로 이동합니다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370629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ZCOE0040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미청구매출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en-US" altLang="ko-K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Sales Accrual)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09827"/>
            <a:ext cx="6969263" cy="1421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타원 6"/>
          <p:cNvSpPr/>
          <p:nvPr/>
        </p:nvSpPr>
        <p:spPr>
          <a:xfrm>
            <a:off x="457200" y="2622286"/>
            <a:ext cx="1224951" cy="120913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223459"/>
            <a:ext cx="6451391" cy="2082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타원 8"/>
          <p:cNvSpPr/>
          <p:nvPr/>
        </p:nvSpPr>
        <p:spPr>
          <a:xfrm>
            <a:off x="868393" y="4060022"/>
            <a:ext cx="1224951" cy="120913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47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9414692"/>
              </p:ext>
            </p:extLst>
          </p:nvPr>
        </p:nvGraphicFramePr>
        <p:xfrm>
          <a:off x="344488" y="1295400"/>
          <a:ext cx="9215437" cy="504784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부서간 배부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배부적수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 월을 입력하고 실행합니다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실적매출액과 계획 매출액을 모두 배부적수로 생성 가능합니다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수익성분석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이용하여 실적 매출액을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영업팀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별로 발췌한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Posting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누르면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54585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ZCOE0030, KB31N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부서간 배부 </a:t>
                      </a:r>
                      <a:r>
                        <a:rPr lang="en-US" altLang="ko-K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: 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배부적수 생성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63" y="1604514"/>
            <a:ext cx="4639481" cy="1815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63" y="3526406"/>
            <a:ext cx="4974925" cy="1918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757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7048327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부서간 배부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배부적수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기표된 전표를 확인할 수 있습니다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T-Code KB33N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전표를 조회할 수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등이 잘못된 경우 전표를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역분개할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03987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ZCOE0030, KB31N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부서간 배부 </a:t>
                      </a:r>
                      <a:r>
                        <a:rPr lang="en-US" altLang="ko-K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: 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배부적수 생성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88" y="1759804"/>
            <a:ext cx="5027734" cy="3498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72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3286696"/>
              </p:ext>
            </p:extLst>
          </p:nvPr>
        </p:nvGraphicFramePr>
        <p:xfrm>
          <a:off x="344488" y="1295400"/>
          <a:ext cx="9215437" cy="494116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부서간 배부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실행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기간을 기입하고 실행합니다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실행 시에는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테스트 실행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제거하고 실행한다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배부결과를 조회하기 위해서는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세부사항 리스트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반드시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하고 실행해야 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(Cycle)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입력하면 시작일은 자동으로 입력된다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b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</a:b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54585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KSU5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부서간 배부 </a:t>
                      </a:r>
                      <a:r>
                        <a:rPr lang="en-US" altLang="ko-K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: 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배부 실행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646" y="1578635"/>
            <a:ext cx="4895852" cy="3793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757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3028326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부서간 배부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실행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결과 오류가 있으면 배부가 수행되지 않습니다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경고가 있으면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클릭하여 내용을 확인한다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대부분의 경고 메시지는 배부 수행 결과에 영향을 주지 않으므로 무시할 수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리시버가 존재하지 않는다는 메시지의 경우 배부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Cycle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점검하여 문제 원인을 해결한 후 실행한다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03987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KSU5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부서간 배부 </a:t>
                      </a:r>
                      <a:r>
                        <a:rPr lang="en-US" altLang="ko-K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: 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배부 실행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476" y="1595887"/>
            <a:ext cx="4788423" cy="3546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576" y="4019639"/>
            <a:ext cx="3883504" cy="1183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72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820377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부서간 배부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실행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결과를 조회하면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센더코스트센터의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금액의 합은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되어야 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원 비용계정의 금액이 대변의 배부용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차원가요소로 배부되어 해당부서의 해당 항목에 대한 비용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Balance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19529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KSU5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부서간 배부 </a:t>
                      </a:r>
                      <a:r>
                        <a:rPr lang="en-US" altLang="ko-K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: 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배부 실행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82" y="1837451"/>
            <a:ext cx="5040926" cy="2892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077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7819062"/>
              </p:ext>
            </p:extLst>
          </p:nvPr>
        </p:nvGraphicFramePr>
        <p:xfrm>
          <a:off x="344488" y="1295400"/>
          <a:ext cx="9215437" cy="492592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인별비용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배부를 위한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 Data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 대상 기간을 입력하고 실행한다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‘Data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선택하고 실행하면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HR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입력한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 정보가 조회된다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‘Excel Upload’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선택하고 실행하면 화면 아래 쪽의 파일 경로에 입력한 파일을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생성할 수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48376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ZCOE0110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인별비용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배부를 위한 </a:t>
                      </a:r>
                      <a:r>
                        <a:rPr lang="en-US" altLang="ko-K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PA Data 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생성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756" y="1559856"/>
            <a:ext cx="3549770" cy="176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756" y="3355679"/>
            <a:ext cx="4921369" cy="201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757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8186548"/>
              </p:ext>
            </p:extLst>
          </p:nvPr>
        </p:nvGraphicFramePr>
        <p:xfrm>
          <a:off x="344488" y="1295400"/>
          <a:ext cx="9215437" cy="492592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인별비용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배부를 위한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 Data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 PA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 기간을 입력하고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지원인력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선택하고 실행하면 영업부서의 지원인력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비용을 아래 화면과 같이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display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하고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‘Data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 시에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CO-PA line item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생성한다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이때 생성되는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 line item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레코드유형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(Record type)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‘1’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만들어진다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영업사원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을 선택하고 실행하면 영업부서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man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비용을 아래 화면과 같이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display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하고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‘Data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 시에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CO-PA line item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생성한다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이때 생성되는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 line item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레코드유형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(Record type)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‘2’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만들어진다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770901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ZCOE0120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인별비용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배부를 위한 </a:t>
                      </a:r>
                      <a:r>
                        <a:rPr lang="en-US" altLang="ko-K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PA Data 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생성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53" y="1781349"/>
            <a:ext cx="4098059" cy="1686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73" y="3635272"/>
            <a:ext cx="4984359" cy="1523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670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2402387"/>
              </p:ext>
            </p:extLst>
          </p:nvPr>
        </p:nvGraphicFramePr>
        <p:xfrm>
          <a:off x="344488" y="1295400"/>
          <a:ext cx="9215437" cy="495640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배부를 위한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 Data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배부적수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 전표를 이용하여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작업한 전표 건수를 발췌합니다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전기일은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발췌하려는 달의 첫 날에서 마지막 날 까지를 대상으로 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기간을 월 전체로 하지 않으면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Error message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발생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Display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확인하고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‘PA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누르면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CO-PA line item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생성한다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이때 생성되는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 line item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레코드유형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(Record type)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‘H’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만들어진다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09949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ZCOE0130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인별비용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배부를 위한 </a:t>
                      </a:r>
                      <a:r>
                        <a:rPr lang="en-US" altLang="ko-K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PA Data 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생성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32" y="1567762"/>
            <a:ext cx="4402418" cy="117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32" y="2915727"/>
            <a:ext cx="5634294" cy="2318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670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099587"/>
              </p:ext>
            </p:extLst>
          </p:nvPr>
        </p:nvGraphicFramePr>
        <p:xfrm>
          <a:off x="344488" y="1295400"/>
          <a:ext cx="9215437" cy="509356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인별비용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배부를 위한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 Data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 배부결과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CCA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 월을 입력하고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지원인력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영업사원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대해 각각 수행해야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PA top-down distribution(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하향식 배부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통해 각각의 영업부서에서 다른 영업부서로 배부된 금액을 계산하여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CCA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코스트센터간 비용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재전기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전표로 반영합니다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CCA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생성한 비용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재전기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전표는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 ‘KB13N’ (1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원가의 수동원가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재전기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확인할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48879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ZCOE0140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인별비용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배부를 위한 </a:t>
                      </a:r>
                      <a:r>
                        <a:rPr lang="en-US" altLang="ko-K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PA Data 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생성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90" y="1550994"/>
            <a:ext cx="3802721" cy="2004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74" y="3601210"/>
            <a:ext cx="4921698" cy="1785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159" y="2836543"/>
            <a:ext cx="3996905" cy="2813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670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4902164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배부를 위한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 Data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 기간을 입력한 후 실행합니다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판관비를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선택한 상태로 실행한다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영업외수지는 현재 결산 기준으로는 필요하지 않으나 향후 변경 가능성을 위해 설치하였습니다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03987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ZCOC0020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판관비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배부를 위한 </a:t>
                      </a:r>
                      <a:r>
                        <a:rPr lang="en-US" altLang="ko-K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PA Data 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생성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71" y="1682152"/>
            <a:ext cx="5108439" cy="2008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72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5771131"/>
              </p:ext>
            </p:extLst>
          </p:nvPr>
        </p:nvGraphicFramePr>
        <p:xfrm>
          <a:off x="344488" y="1295400"/>
          <a:ext cx="9215437" cy="497164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배부를 위한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 Data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기표를 실행합니다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부서별 비용 항목별 합계를 확인한다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54585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ZCOC0020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판관비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배부를 위한 </a:t>
                      </a:r>
                      <a:r>
                        <a:rPr lang="en-US" altLang="ko-K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PA Data 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생성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61" y="1578634"/>
            <a:ext cx="4900871" cy="4727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757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17862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Top-down distribution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실행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사전에 작성하여 둔 변형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(Variants)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선택하여 작업을 수행한다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변형 선택 후 초기화면에서 기간을 확인한다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03987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KE28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Top-down distribution : 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배부 실행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60" y="1561381"/>
            <a:ext cx="4558001" cy="425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72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8547020"/>
              </p:ext>
            </p:extLst>
          </p:nvPr>
        </p:nvGraphicFramePr>
        <p:xfrm>
          <a:off x="344488" y="1295400"/>
          <a:ext cx="9215437" cy="506308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Top-down distribution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실행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실제데이터와 참조데이터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기간이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결산월과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이치하는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지 확인 한 후 실행합니다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점검이 필요한 경우 옵션의 테스트실행을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598889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KE28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Top-down distribution : 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배부 실행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36" y="1613138"/>
            <a:ext cx="4444528" cy="4451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1073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328096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Top-down distribution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실행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하향식 배부 대상이 되는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값필드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화면에서 실행 버튼을 눌러 배부를 수행합니다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(Variant)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지정된 내용이므로 별도의 변경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사항없이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실행만 하면 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598889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KE28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Top-down distribution : 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배부 실행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74" y="1639018"/>
            <a:ext cx="4911887" cy="4232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1073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0064190"/>
              </p:ext>
            </p:extLst>
          </p:nvPr>
        </p:nvGraphicFramePr>
        <p:xfrm>
          <a:off x="344488" y="1295400"/>
          <a:ext cx="9215437" cy="5002129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Top-down distribution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실행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실행결과는 로그를 통해 확인이 가능합니다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화면에 표시한 부분과 같이 상태가 녹색 시그널로 표시되어야 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개별항목이나 리포트 아이콘을 클릭하면 실제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이동한다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54585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KE28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Top-down distribution : 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배부 실행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17" y="1673524"/>
            <a:ext cx="4881317" cy="3746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타원 4"/>
          <p:cNvSpPr/>
          <p:nvPr/>
        </p:nvSpPr>
        <p:spPr>
          <a:xfrm>
            <a:off x="862628" y="2717314"/>
            <a:ext cx="4364963" cy="163902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57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6631470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영업외수지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수행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배부 기간을 기입하고 실행합니다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실행 시에는 ‘테스트 실행’의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제거하고 실행한다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배부결과를 조회하기 위해서는 ‘세부사항 리스트’를 반드시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하고 실행해야 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(Cycle)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입력하면 시작일은 자동으로 입력된다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b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</a:b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03987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KEU5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영업외수지 </a:t>
                      </a:r>
                      <a:r>
                        <a:rPr lang="en-US" altLang="ko-K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PA 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배부 수행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16" y="1639018"/>
            <a:ext cx="4444542" cy="355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72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671852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영업외수지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수행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배부 결과 오류가 있으면 배부가 수행되지 않습니다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경고가 있으면 ‘경고’를 클릭하여 내용을 확인한다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대부분의 경고 메시지는 배부 수행 결과에 영향을 주지 않으므로 무시할 수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리시버가 존재하지 않는다는 메시지의 경우 배부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Cycle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점검하여 문제 원인을 해결한 후 실행한다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54585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KEU5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영업외수지 </a:t>
                      </a:r>
                      <a:r>
                        <a:rPr lang="en-US" altLang="ko-K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PA </a:t>
                      </a:r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배부 수행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98" y="1587260"/>
            <a:ext cx="4958971" cy="3416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757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515210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 PA reporting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 결과를 확인하고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Reporting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결과를 확인하거나 결과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적절한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거의 모든 수익성 분석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조회기간만 입력하면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조회가 가능하도록 구성되어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03987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KE30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PA reporting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78" y="1664474"/>
            <a:ext cx="4847236" cy="1636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타원 4"/>
          <p:cNvSpPr/>
          <p:nvPr/>
        </p:nvSpPr>
        <p:spPr>
          <a:xfrm>
            <a:off x="414878" y="2756717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019" y="3603234"/>
            <a:ext cx="3472954" cy="1594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타원 6"/>
          <p:cNvSpPr/>
          <p:nvPr/>
        </p:nvSpPr>
        <p:spPr>
          <a:xfrm>
            <a:off x="2216990" y="3481889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2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2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6718363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 PA reporting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총액을 확인하고 상세내역을 조회합니다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탐색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영역의 특성을 클릭하여 원하는 항목별로 조회할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두개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이상의 특성을 조합하여 조회할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영업팀별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영업사원별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실적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조회되는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값필드의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위치를 변경하거나 숨길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54585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KE30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PA reporting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97" y="1552354"/>
            <a:ext cx="4374022" cy="4388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타원 4"/>
          <p:cNvSpPr/>
          <p:nvPr/>
        </p:nvSpPr>
        <p:spPr>
          <a:xfrm>
            <a:off x="448148" y="2268747"/>
            <a:ext cx="1113233" cy="439948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57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13745</TotalTime>
  <Words>2422</Words>
  <Application>Microsoft Office PowerPoint</Application>
  <PresentationFormat>A4 용지(210x297mm)</PresentationFormat>
  <Paragraphs>764</Paragraphs>
  <Slides>34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34</vt:i4>
      </vt:variant>
    </vt:vector>
  </HeadingPairs>
  <TitlesOfParts>
    <vt:vector size="36" baseType="lpstr">
      <vt:lpstr>Office Theme</vt:lpstr>
      <vt:lpstr>1_Office Theme</vt:lpstr>
      <vt:lpstr>PowerPoint 프레젠테이션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MKB</cp:lastModifiedBy>
  <cp:revision>415</cp:revision>
  <cp:lastPrinted>2006-08-30T13:33:06Z</cp:lastPrinted>
  <dcterms:created xsi:type="dcterms:W3CDTF">2008-05-17T00:48:54Z</dcterms:created>
  <dcterms:modified xsi:type="dcterms:W3CDTF">2015-10-19T06:26:44Z</dcterms:modified>
</cp:coreProperties>
</file>