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65" r:id="rId3"/>
    <p:sldId id="269" r:id="rId4"/>
    <p:sldId id="266" r:id="rId5"/>
    <p:sldId id="271" r:id="rId6"/>
    <p:sldId id="270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963" autoAdjust="0"/>
    <p:restoredTop sz="94660"/>
  </p:normalViewPr>
  <p:slideViewPr>
    <p:cSldViewPr>
      <p:cViewPr>
        <p:scale>
          <a:sx n="90" d="100"/>
          <a:sy n="90" d="100"/>
        </p:scale>
        <p:origin x="-18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AE3C09-E2F6-4AF1-B57E-9A7AD7477940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62CCD-22EB-4BA8-903F-7FFCABD99A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640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7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8293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62256520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33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vmlDrawing" Target="../drawings/vmlDrawing1.v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286817369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1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사용자 </a:t>
            </a: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2013.11.13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4355976" y="4149080"/>
            <a:ext cx="4788024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 err="1">
                <a:solidFill>
                  <a:srgbClr val="333333"/>
                </a:solidFill>
                <a:cs typeface="Arial" pitchFamily="34" charset="0"/>
              </a:rPr>
              <a:t>계획북</a:t>
            </a:r>
            <a:r>
              <a:rPr lang="ko-KR" altLang="en-US" sz="2000" b="1" dirty="0">
                <a:solidFill>
                  <a:srgbClr val="333333"/>
                </a:solidFill>
                <a:cs typeface="Arial" pitchFamily="34" charset="0"/>
              </a:rPr>
              <a:t> 운영</a:t>
            </a:r>
            <a:endParaRPr lang="en-US" altLang="ko-KR" sz="20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708076"/>
              </p:ext>
            </p:extLst>
          </p:nvPr>
        </p:nvGraphicFramePr>
        <p:xfrm>
          <a:off x="317990" y="44624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sapapo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/sdp94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 및 수요 계획자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적정재고 수량 산출 및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주단위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생산요청 계획을 수립하기 위한 화면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6868259"/>
              </p:ext>
            </p:extLst>
          </p:nvPr>
        </p:nvGraphicFramePr>
        <p:xfrm>
          <a:off x="2699792" y="908720"/>
          <a:ext cx="6130990" cy="563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430"/>
                <a:gridCol w="694055"/>
                <a:gridCol w="1700989"/>
                <a:gridCol w="1467364"/>
                <a:gridCol w="1368152"/>
              </a:tblGrid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제품 용도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플랜트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계획 북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데이터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뷰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용도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rowSpan="4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대리점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광주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SB_AGT</a:t>
                      </a:r>
                    </a:p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대리점용 계획 북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광주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SB_AGT_MP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적정재고수량 산출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SB_AGT_WP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주단위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계획수립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창원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SB_AGTC</a:t>
                      </a:r>
                    </a:p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대리점용 계획 북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창원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SB_AGTC_MP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적정재고수량 산출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SB_AGTC_WP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주단위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계획수립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rowSpan="4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특판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광주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SB_SPC</a:t>
                      </a:r>
                    </a:p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특판용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 북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광주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SB_SPC_MP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적정재고수량 산출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SB_SPC_WP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주단위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계획수립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창원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SB_SPCC</a:t>
                      </a:r>
                    </a:p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특판용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 북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창원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SB_SPCC_MP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적정재고수량 산출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SB_SPCC_WP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주단위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계획수립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rowSpan="6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직판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광주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SB_DRTS</a:t>
                      </a:r>
                    </a:p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직판용 계획 북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광주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SB_DRTS_MP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적정재고수량 산출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SB_DRTS_WP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주단위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계획수립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SB_DRTS_DP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일단위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계획수립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창원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SB_DRTSC</a:t>
                      </a:r>
                    </a:p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직판용 계획 북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창원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SB_DRTSC_MP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적정재고수량 산출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SB_DRTSC_WP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주단위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계획수립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SB_DRTSC_DP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일단위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계획수립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rowSpan="4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산전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광주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SB_IND</a:t>
                      </a:r>
                    </a:p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산전용 계획 북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광주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SB_IND_MP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적정재고수량 산출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SB_IND_WP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주단위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계획수립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창원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SB_INDC</a:t>
                      </a:r>
                    </a:p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산전용 계획 북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창원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SB_INDC_MP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적정재고수량 산출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SB_INDC_WP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주단위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계획수립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rowSpan="4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수출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광주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SB_EXP</a:t>
                      </a:r>
                    </a:p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수출용 계획 북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광주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SB_EXP_MP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월간 계획 조회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SB_EXP_WP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주단위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계획수립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창원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SB_EXPC</a:t>
                      </a:r>
                    </a:p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수출용 계획 북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창원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SB_EXPC_MP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월간 계획 조회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87221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>
                          <a:solidFill>
                            <a:schemeClr val="tx1"/>
                          </a:solidFill>
                        </a:rPr>
                        <a:t>SB_EXPC_WP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주단위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계획수립</a:t>
                      </a:r>
                      <a:endParaRPr 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7504" y="908720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제품 용도</a:t>
            </a:r>
            <a:r>
              <a:rPr lang="en-US" altLang="ko-KR" sz="1600" b="1" dirty="0" smtClean="0"/>
              <a:t>/</a:t>
            </a:r>
            <a:r>
              <a:rPr lang="ko-KR" altLang="en-US" sz="1600" b="1" dirty="0" err="1" smtClean="0"/>
              <a:t>플랜트별</a:t>
            </a:r>
            <a:r>
              <a:rPr lang="ko-KR" altLang="en-US" sz="1600" b="1" dirty="0" smtClean="0"/>
              <a:t> 운영 계획 북 </a:t>
            </a:r>
            <a:r>
              <a:rPr lang="en-US" altLang="ko-KR" sz="1600" b="1" dirty="0" smtClean="0"/>
              <a:t>List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656749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4971316"/>
              </p:ext>
            </p:extLst>
          </p:nvPr>
        </p:nvGraphicFramePr>
        <p:xfrm>
          <a:off x="317989" y="1295402"/>
          <a:ext cx="8506557" cy="5373958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537395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301806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sapapo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/sdp94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 및 수요 계획자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적정재고 수량 산출 및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주단위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생산요청 계획을 수립하기 위한 화면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67544" y="1293148"/>
            <a:ext cx="820891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맑은 고딕"/>
                <a:ea typeface="맑은 고딕"/>
              </a:rPr>
              <a:t>▶ </a:t>
            </a:r>
            <a:r>
              <a:rPr lang="ko-KR" altLang="en-US" sz="1400" b="1" dirty="0" smtClean="0">
                <a:latin typeface="맑은 고딕"/>
                <a:ea typeface="맑은 고딕"/>
              </a:rPr>
              <a:t>계획 북 </a:t>
            </a:r>
            <a:r>
              <a:rPr lang="en-US" altLang="ko-KR" sz="1400" b="1" dirty="0" smtClean="0">
                <a:latin typeface="맑은 고딕"/>
                <a:ea typeface="맑은 고딕"/>
              </a:rPr>
              <a:t>Operation </a:t>
            </a:r>
            <a:r>
              <a:rPr lang="ko-KR" altLang="en-US" sz="1400" b="1" dirty="0" smtClean="0">
                <a:latin typeface="맑은 고딕"/>
                <a:ea typeface="맑은 고딕"/>
              </a:rPr>
              <a:t>순서</a:t>
            </a:r>
            <a:endParaRPr lang="en-US" altLang="ko-KR" sz="1400" b="1" dirty="0" smtClean="0">
              <a:latin typeface="맑은 고딕"/>
              <a:ea typeface="맑은 고딕"/>
            </a:endParaRPr>
          </a:p>
          <a:p>
            <a:r>
              <a:rPr lang="en-US" sz="1200" b="1" dirty="0">
                <a:latin typeface="맑은 고딕"/>
                <a:ea typeface="맑은 고딕"/>
              </a:rPr>
              <a:t> </a:t>
            </a:r>
            <a:r>
              <a:rPr lang="en-US" sz="1200" b="1" dirty="0" smtClean="0">
                <a:latin typeface="맑은 고딕"/>
                <a:ea typeface="맑은 고딕"/>
              </a:rPr>
              <a:t>    (1) </a:t>
            </a:r>
            <a:r>
              <a:rPr lang="ko-KR" altLang="en-US" sz="1200" b="1" dirty="0" smtClean="0">
                <a:latin typeface="맑은 고딕"/>
                <a:ea typeface="맑은 고딕"/>
              </a:rPr>
              <a:t>내가 어디서 계획 수립을 할 것인가</a:t>
            </a:r>
            <a:r>
              <a:rPr lang="en-US" altLang="ko-KR" sz="1200" b="1" dirty="0" smtClean="0">
                <a:latin typeface="맑은 고딕"/>
                <a:ea typeface="맑은 고딕"/>
              </a:rPr>
              <a:t>? </a:t>
            </a:r>
            <a:r>
              <a:rPr lang="ko-KR" altLang="en-US" sz="1200" b="1" dirty="0" smtClean="0">
                <a:latin typeface="맑은 고딕"/>
                <a:ea typeface="맑은 고딕"/>
              </a:rPr>
              <a:t>계획 북</a:t>
            </a:r>
            <a:r>
              <a:rPr lang="en-US" altLang="ko-KR" sz="1200" b="1" dirty="0" smtClean="0">
                <a:latin typeface="맑은 고딕"/>
                <a:ea typeface="맑은 고딕"/>
              </a:rPr>
              <a:t>/</a:t>
            </a:r>
            <a:r>
              <a:rPr lang="ko-KR" altLang="en-US" sz="1200" b="1" dirty="0" smtClean="0">
                <a:latin typeface="맑은 고딕"/>
                <a:ea typeface="맑은 고딕"/>
              </a:rPr>
              <a:t>데이터 </a:t>
            </a:r>
            <a:r>
              <a:rPr lang="ko-KR" altLang="en-US" sz="1200" b="1" dirty="0" err="1" smtClean="0">
                <a:latin typeface="맑은 고딕"/>
                <a:ea typeface="맑은 고딕"/>
              </a:rPr>
              <a:t>뷰를</a:t>
            </a:r>
            <a:r>
              <a:rPr lang="ko-KR" altLang="en-US" sz="1200" b="1" dirty="0" smtClean="0">
                <a:latin typeface="맑은 고딕"/>
                <a:ea typeface="맑은 고딕"/>
              </a:rPr>
              <a:t> 선택</a:t>
            </a:r>
            <a:endParaRPr lang="en-US" altLang="ko-KR" sz="1200" b="1" dirty="0" smtClean="0">
              <a:latin typeface="맑은 고딕"/>
              <a:ea typeface="맑은 고딕"/>
            </a:endParaRPr>
          </a:p>
          <a:p>
            <a:r>
              <a:rPr lang="en-US" sz="1200" b="1" dirty="0">
                <a:latin typeface="맑은 고딕"/>
                <a:ea typeface="맑은 고딕"/>
              </a:rPr>
              <a:t> </a:t>
            </a:r>
            <a:r>
              <a:rPr lang="en-US" sz="1200" b="1" dirty="0" smtClean="0">
                <a:latin typeface="맑은 고딕"/>
                <a:ea typeface="맑은 고딕"/>
              </a:rPr>
              <a:t>    (2) </a:t>
            </a:r>
            <a:r>
              <a:rPr lang="ko-KR" altLang="en-US" sz="1200" b="1" dirty="0" smtClean="0">
                <a:latin typeface="맑은 고딕"/>
                <a:ea typeface="맑은 고딕"/>
              </a:rPr>
              <a:t>내가 어떤 제품들에 대해서 계획 수립을 할 것인가</a:t>
            </a:r>
            <a:r>
              <a:rPr lang="en-US" altLang="ko-KR" sz="1200" b="1" dirty="0" smtClean="0">
                <a:latin typeface="맑은 고딕"/>
                <a:ea typeface="맑은 고딕"/>
              </a:rPr>
              <a:t>? </a:t>
            </a:r>
            <a:r>
              <a:rPr lang="ko-KR" altLang="en-US" sz="1200" b="1" dirty="0" smtClean="0">
                <a:latin typeface="맑은 고딕"/>
                <a:ea typeface="맑은 고딕"/>
              </a:rPr>
              <a:t>선택 윈도우 버튼을 누르고 </a:t>
            </a:r>
            <a:r>
              <a:rPr lang="en-US" altLang="ko-KR" sz="1200" b="1" dirty="0" smtClean="0">
                <a:latin typeface="맑은 고딕"/>
                <a:ea typeface="맑은 고딕"/>
              </a:rPr>
              <a:t>2-2 </a:t>
            </a:r>
            <a:r>
              <a:rPr lang="ko-KR" altLang="en-US" sz="1200" b="1" dirty="0" smtClean="0">
                <a:latin typeface="맑은 고딕"/>
                <a:ea typeface="맑은 고딕"/>
              </a:rPr>
              <a:t>부분에 나타내고 싶은 특성을 </a:t>
            </a:r>
            <a:r>
              <a:rPr lang="en-US" altLang="ko-KR" sz="1200" b="1" dirty="0" smtClean="0">
                <a:latin typeface="맑은 고딕"/>
                <a:ea typeface="맑은 고딕"/>
              </a:rPr>
              <a:t>2-1 </a:t>
            </a:r>
            <a:r>
              <a:rPr lang="ko-KR" altLang="en-US" sz="1200" b="1" dirty="0" smtClean="0">
                <a:latin typeface="맑은 고딕"/>
                <a:ea typeface="맑은 고딕"/>
              </a:rPr>
              <a:t>창의 </a:t>
            </a:r>
            <a:r>
              <a:rPr lang="en-US" altLang="ko-KR" sz="1200" b="1" u="sng" dirty="0" smtClean="0">
                <a:solidFill>
                  <a:srgbClr val="0000FF"/>
                </a:solidFill>
                <a:latin typeface="맑은 고딕"/>
                <a:ea typeface="맑은 고딕"/>
              </a:rPr>
              <a:t>“</a:t>
            </a:r>
            <a:r>
              <a:rPr lang="ko-KR" altLang="en-US" sz="1200" b="1" u="sng" dirty="0" smtClean="0">
                <a:solidFill>
                  <a:srgbClr val="0000FF"/>
                </a:solidFill>
                <a:latin typeface="맑은 고딕"/>
                <a:ea typeface="맑은 고딕"/>
              </a:rPr>
              <a:t>표시</a:t>
            </a:r>
            <a:r>
              <a:rPr lang="en-US" altLang="ko-KR" sz="1200" b="1" u="sng" dirty="0" smtClean="0">
                <a:solidFill>
                  <a:srgbClr val="0000FF"/>
                </a:solidFill>
                <a:latin typeface="맑은 고딕"/>
                <a:ea typeface="맑은 고딕"/>
              </a:rPr>
              <a:t>”</a:t>
            </a:r>
            <a:r>
              <a:rPr lang="ko-KR" altLang="en-US" sz="1200" b="1" dirty="0" smtClean="0">
                <a:latin typeface="맑은 고딕"/>
                <a:ea typeface="맑은 고딕"/>
              </a:rPr>
              <a:t>에서</a:t>
            </a:r>
            <a:r>
              <a:rPr lang="en-US" altLang="ko-KR" sz="1200" b="1" dirty="0" smtClean="0">
                <a:latin typeface="맑은 고딕"/>
                <a:ea typeface="맑은 고딕"/>
              </a:rPr>
              <a:t> </a:t>
            </a:r>
            <a:r>
              <a:rPr lang="ko-KR" altLang="en-US" sz="1200" b="1" dirty="0" smtClean="0">
                <a:latin typeface="맑은 고딕"/>
                <a:ea typeface="맑은 고딕"/>
              </a:rPr>
              <a:t>선택하고 계획 수립 대상을 선택하기 위한 조건을 </a:t>
            </a:r>
            <a:r>
              <a:rPr lang="en-US" altLang="ko-KR" sz="1200" b="1" dirty="0" smtClean="0">
                <a:latin typeface="맑은 고딕"/>
                <a:ea typeface="맑은 고딕"/>
              </a:rPr>
              <a:t>“(</a:t>
            </a:r>
            <a:r>
              <a:rPr lang="ko-KR" altLang="en-US" sz="1200" b="1" dirty="0" smtClean="0">
                <a:latin typeface="맑은 고딕"/>
                <a:ea typeface="맑은 고딕"/>
              </a:rPr>
              <a:t>다음조건충족</a:t>
            </a:r>
            <a:r>
              <a:rPr lang="en-US" altLang="ko-KR" sz="1200" b="1" dirty="0" smtClean="0">
                <a:latin typeface="맑은 고딕"/>
                <a:ea typeface="맑은 고딕"/>
              </a:rPr>
              <a:t>)” </a:t>
            </a:r>
            <a:r>
              <a:rPr lang="ko-KR" altLang="en-US" sz="1200" b="1" dirty="0" smtClean="0">
                <a:latin typeface="맑은 고딕"/>
                <a:ea typeface="맑은 고딕"/>
              </a:rPr>
              <a:t>에서 </a:t>
            </a:r>
            <a:r>
              <a:rPr lang="ko-KR" altLang="en-US" sz="1200" b="1" dirty="0" err="1" smtClean="0">
                <a:latin typeface="맑은 고딕"/>
                <a:ea typeface="맑은 고딕"/>
              </a:rPr>
              <a:t>특성별</a:t>
            </a:r>
            <a:r>
              <a:rPr lang="ko-KR" altLang="en-US" sz="1200" b="1" dirty="0" smtClean="0">
                <a:latin typeface="맑은 고딕"/>
                <a:ea typeface="맑은 고딕"/>
              </a:rPr>
              <a:t> 특성 값을 선택 함 </a:t>
            </a:r>
            <a:endParaRPr lang="en-US" altLang="ko-KR" sz="1200" b="1" dirty="0" smtClean="0">
              <a:latin typeface="맑은 고딕"/>
              <a:ea typeface="맑은 고딕"/>
            </a:endParaRPr>
          </a:p>
          <a:p>
            <a:r>
              <a:rPr lang="en-US" sz="1200" b="1" dirty="0">
                <a:latin typeface="맑은 고딕"/>
                <a:ea typeface="맑은 고딕"/>
              </a:rPr>
              <a:t> </a:t>
            </a:r>
            <a:r>
              <a:rPr lang="en-US" sz="1200" b="1" dirty="0" smtClean="0">
                <a:latin typeface="맑은 고딕"/>
                <a:ea typeface="맑은 고딕"/>
              </a:rPr>
              <a:t>    (3) </a:t>
            </a:r>
            <a:r>
              <a:rPr lang="ko-KR" altLang="en-US" sz="1200" b="1" dirty="0" smtClean="0">
                <a:latin typeface="맑은 고딕"/>
                <a:ea typeface="맑은 고딕"/>
              </a:rPr>
              <a:t>데이터 로드 를 수행 함 </a:t>
            </a:r>
            <a:r>
              <a:rPr lang="en-US" altLang="ko-KR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 </a:t>
            </a:r>
            <a:r>
              <a:rPr lang="ko-KR" alt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이 때 계획 대상에 대한 각 정보가 계획 수립 판</a:t>
            </a:r>
            <a:r>
              <a:rPr lang="en-US" altLang="ko-KR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(</a:t>
            </a:r>
            <a:r>
              <a:rPr lang="ko-KR" alt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데이터 </a:t>
            </a:r>
            <a:r>
              <a:rPr lang="ko-KR" altLang="en-US" sz="1200" b="1" dirty="0" err="1" smtClean="0">
                <a:latin typeface="맑은 고딕"/>
                <a:ea typeface="맑은 고딕"/>
                <a:sym typeface="Wingdings" panose="05000000000000000000" pitchFamily="2" charset="2"/>
              </a:rPr>
              <a:t>뷰</a:t>
            </a:r>
            <a:r>
              <a:rPr lang="en-US" altLang="ko-KR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)</a:t>
            </a:r>
            <a:r>
              <a:rPr lang="ko-KR" alt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에 나타남</a:t>
            </a:r>
            <a:endParaRPr lang="en-US" altLang="ko-KR" sz="1200" b="1" dirty="0" smtClean="0">
              <a:latin typeface="맑은 고딕"/>
              <a:ea typeface="맑은 고딕"/>
              <a:sym typeface="Wingdings" panose="05000000000000000000" pitchFamily="2" charset="2"/>
            </a:endParaRPr>
          </a:p>
          <a:p>
            <a:r>
              <a:rPr lang="en-US" sz="1200" b="1" dirty="0">
                <a:latin typeface="맑은 고딕"/>
                <a:ea typeface="맑은 고딕"/>
                <a:sym typeface="Wingdings" panose="05000000000000000000" pitchFamily="2" charset="2"/>
              </a:rPr>
              <a:t> </a:t>
            </a:r>
            <a:r>
              <a:rPr 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    (4) </a:t>
            </a:r>
            <a:r>
              <a:rPr lang="ko-KR" alt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헤더 정보 </a:t>
            </a:r>
            <a:r>
              <a:rPr lang="ko-KR" altLang="en-US" sz="1200" b="1" dirty="0" err="1" smtClean="0">
                <a:latin typeface="맑은 고딕"/>
                <a:ea typeface="맑은 고딕"/>
                <a:sym typeface="Wingdings" panose="05000000000000000000" pitchFamily="2" charset="2"/>
              </a:rPr>
              <a:t>세팅을</a:t>
            </a:r>
            <a:r>
              <a:rPr lang="ko-KR" alt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 누르고 </a:t>
            </a:r>
            <a:r>
              <a:rPr lang="en-US" altLang="ko-KR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Drill down </a:t>
            </a:r>
            <a:r>
              <a:rPr lang="ko-KR" alt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하고 싶은 특성을 선택 후 세부 사항 모두를 선택하면 </a:t>
            </a:r>
            <a:r>
              <a:rPr lang="en-US" altLang="ko-KR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Drill-down </a:t>
            </a:r>
            <a:r>
              <a:rPr lang="ko-KR" alt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됨</a:t>
            </a:r>
            <a:endParaRPr lang="en-US" altLang="ko-KR" sz="1200" b="1" dirty="0" smtClean="0">
              <a:latin typeface="맑은 고딕"/>
              <a:ea typeface="맑은 고딕"/>
              <a:sym typeface="Wingdings" panose="05000000000000000000" pitchFamily="2" charset="2"/>
            </a:endParaRPr>
          </a:p>
          <a:p>
            <a:r>
              <a:rPr lang="en-US" sz="1200" b="1" dirty="0">
                <a:latin typeface="맑은 고딕"/>
                <a:ea typeface="맑은 고딕"/>
                <a:sym typeface="Wingdings" panose="05000000000000000000" pitchFamily="2" charset="2"/>
              </a:rPr>
              <a:t> </a:t>
            </a:r>
            <a:r>
              <a:rPr 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    (5) </a:t>
            </a:r>
            <a:r>
              <a:rPr lang="ko-KR" alt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입력해야 할 값</a:t>
            </a:r>
            <a:r>
              <a:rPr lang="en-US" altLang="ko-KR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(</a:t>
            </a:r>
            <a:r>
              <a:rPr lang="ko-KR" alt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주요지표</a:t>
            </a:r>
            <a:r>
              <a:rPr lang="en-US" altLang="ko-KR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)</a:t>
            </a:r>
            <a:r>
              <a:rPr lang="ko-KR" alt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에 값을 입력 후 저장 버튼</a:t>
            </a:r>
            <a:r>
              <a:rPr lang="en-US" altLang="ko-KR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(5) </a:t>
            </a:r>
            <a:r>
              <a:rPr lang="ko-KR" altLang="en-US" sz="1200" b="1" dirty="0" smtClean="0">
                <a:latin typeface="맑은 고딕"/>
                <a:ea typeface="맑은 고딕"/>
                <a:sym typeface="Wingdings" panose="05000000000000000000" pitchFamily="2" charset="2"/>
              </a:rPr>
              <a:t>을 누름</a:t>
            </a:r>
            <a:endParaRPr lang="en-US" sz="1200" b="1" dirty="0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24944"/>
            <a:ext cx="6878774" cy="3672408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664725" y="6001258"/>
            <a:ext cx="792088" cy="144016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48701" y="5857241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806318" y="3624994"/>
            <a:ext cx="226657" cy="186548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622193" y="3480977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3358497" y="3878703"/>
            <a:ext cx="216024" cy="216024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193215" y="3745319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3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404272"/>
            <a:ext cx="3024336" cy="1056199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5" name="구부러진 연결선 4"/>
          <p:cNvCxnSpPr>
            <a:stCxn id="13" idx="2"/>
            <a:endCxn id="3" idx="1"/>
          </p:cNvCxnSpPr>
          <p:nvPr/>
        </p:nvCxnSpPr>
        <p:spPr>
          <a:xfrm rot="16200000" flipH="1">
            <a:off x="1105288" y="3625900"/>
            <a:ext cx="1120830" cy="1492113"/>
          </a:xfrm>
          <a:prstGeom prst="curvedConnector2">
            <a:avLst/>
          </a:prstGeom>
          <a:ln>
            <a:solidFill>
              <a:srgbClr val="FF33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632826" y="3933056"/>
            <a:ext cx="1656184" cy="720080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115616" y="4116240"/>
            <a:ext cx="720080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2-2</a:t>
            </a:r>
            <a:endParaRPr 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915816" y="4404272"/>
            <a:ext cx="720080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2-1</a:t>
            </a:r>
            <a:endParaRPr 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627686" y="3580285"/>
            <a:ext cx="162859" cy="208755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462404" y="3436268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rgbClr val="FF0000"/>
                </a:solidFill>
              </a:rPr>
              <a:t>4</a:t>
            </a:r>
            <a:endParaRPr 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867595" y="2933155"/>
            <a:ext cx="162859" cy="208755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659781" y="2927367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5</a:t>
            </a:r>
            <a:endParaRPr 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77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4668840"/>
              </p:ext>
            </p:extLst>
          </p:nvPr>
        </p:nvGraphicFramePr>
        <p:xfrm>
          <a:off x="317989" y="1295402"/>
          <a:ext cx="8506557" cy="4869902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486990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8859717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sapapo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/sdp94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 및 수요 계획자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적정재고 수량 산출 및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주단위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생산요청 계획을 수립하기 위한 화면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1584176" cy="4160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1412776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latin typeface="맑은 고딕"/>
                <a:ea typeface="맑은 고딕"/>
              </a:rPr>
              <a:t>▶ </a:t>
            </a:r>
            <a:r>
              <a:rPr lang="ko-KR" altLang="en-US" sz="1200" b="1" dirty="0" smtClean="0"/>
              <a:t>계획 북 내 버튼 설명</a:t>
            </a:r>
            <a:endParaRPr lang="en-US" sz="1200" b="1" dirty="0"/>
          </a:p>
        </p:txBody>
      </p:sp>
      <p:sp>
        <p:nvSpPr>
          <p:cNvPr id="20" name="타원 19"/>
          <p:cNvSpPr/>
          <p:nvPr/>
        </p:nvSpPr>
        <p:spPr>
          <a:xfrm>
            <a:off x="1990345" y="1886144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609846" y="1886144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229348" y="1886144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848850" y="1886144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257110" y="2306348"/>
            <a:ext cx="51232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선택 프로파일 별 데이터 로드 시 어떤 포맷으로 관리할 것인지 </a:t>
            </a:r>
            <a:r>
              <a:rPr lang="ko-KR" altLang="en-US" sz="1200" b="1" dirty="0" err="1" smtClean="0"/>
              <a:t>세팅</a:t>
            </a:r>
            <a:endParaRPr lang="en-US" sz="1200" b="1" dirty="0"/>
          </a:p>
        </p:txBody>
      </p:sp>
      <p:cxnSp>
        <p:nvCxnSpPr>
          <p:cNvPr id="22" name="꺾인 연결선 21"/>
          <p:cNvCxnSpPr>
            <a:stCxn id="20" idx="4"/>
            <a:endCxn id="45" idx="1"/>
          </p:cNvCxnSpPr>
          <p:nvPr/>
        </p:nvCxnSpPr>
        <p:spPr>
          <a:xfrm rot="16200000" flipH="1">
            <a:off x="2096403" y="2284141"/>
            <a:ext cx="198664" cy="122749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257110" y="2608557"/>
            <a:ext cx="51232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smtClean="0"/>
              <a:t>Refresh </a:t>
            </a:r>
            <a:r>
              <a:rPr lang="ko-KR" altLang="en-US" sz="1200" b="1" dirty="0" smtClean="0"/>
              <a:t>버튼</a:t>
            </a:r>
            <a:endParaRPr lang="en-US" sz="1200" b="1" dirty="0"/>
          </a:p>
        </p:txBody>
      </p:sp>
      <p:cxnSp>
        <p:nvCxnSpPr>
          <p:cNvPr id="48" name="꺾인 연결선 47"/>
          <p:cNvCxnSpPr>
            <a:stCxn id="42" idx="4"/>
            <a:endCxn id="47" idx="1"/>
          </p:cNvCxnSpPr>
          <p:nvPr/>
        </p:nvCxnSpPr>
        <p:spPr>
          <a:xfrm rot="16200000" flipH="1">
            <a:off x="1755050" y="2244996"/>
            <a:ext cx="500873" cy="503248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2257110" y="2910766"/>
            <a:ext cx="59872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헤더 설정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해제 </a:t>
            </a:r>
            <a:r>
              <a:rPr lang="ko-KR" altLang="en-US" sz="1200" b="1" dirty="0" smtClean="0"/>
              <a:t>버튼             </a:t>
            </a:r>
            <a:r>
              <a:rPr lang="ko-KR" altLang="en-US" sz="1200" b="1" dirty="0" smtClean="0"/>
              <a:t>버튼을 나타내게 했다가 없앴다가 하는 버튼</a:t>
            </a:r>
            <a:endParaRPr lang="en-US" sz="1200" b="1" dirty="0"/>
          </a:p>
        </p:txBody>
      </p:sp>
      <p:pic>
        <p:nvPicPr>
          <p:cNvPr id="51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852936"/>
            <a:ext cx="507329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2" name="꺾인 연결선 51"/>
          <p:cNvCxnSpPr>
            <a:stCxn id="43" idx="4"/>
            <a:endCxn id="50" idx="1"/>
          </p:cNvCxnSpPr>
          <p:nvPr/>
        </p:nvCxnSpPr>
        <p:spPr>
          <a:xfrm rot="16200000" flipH="1">
            <a:off x="1413696" y="2205852"/>
            <a:ext cx="803082" cy="883746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2257110" y="3212976"/>
            <a:ext cx="57606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err="1" smtClean="0"/>
              <a:t>선택기</a:t>
            </a:r>
            <a:r>
              <a:rPr lang="ko-KR" altLang="en-US" sz="1200" b="1" dirty="0" smtClean="0"/>
              <a:t> 설정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해제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계획 수립 </a:t>
            </a:r>
            <a:r>
              <a:rPr lang="ko-KR" altLang="en-US" sz="1200" b="1" dirty="0" err="1" smtClean="0"/>
              <a:t>뷰에서</a:t>
            </a:r>
            <a:r>
              <a:rPr lang="ko-KR" altLang="en-US" sz="1200" b="1" dirty="0" smtClean="0"/>
              <a:t> 많은 구간 조회 시 사용할 수 있는 </a:t>
            </a:r>
            <a:r>
              <a:rPr lang="ko-KR" altLang="en-US" sz="1200" b="1" dirty="0" smtClean="0"/>
              <a:t>버튼</a:t>
            </a:r>
            <a:endParaRPr lang="en-US" sz="1200" b="1" dirty="0"/>
          </a:p>
        </p:txBody>
      </p:sp>
      <p:cxnSp>
        <p:nvCxnSpPr>
          <p:cNvPr id="56" name="꺾인 연결선 55"/>
          <p:cNvCxnSpPr>
            <a:stCxn id="44" idx="4"/>
            <a:endCxn id="55" idx="1"/>
          </p:cNvCxnSpPr>
          <p:nvPr/>
        </p:nvCxnSpPr>
        <p:spPr>
          <a:xfrm rot="16200000" flipH="1">
            <a:off x="1072342" y="2166708"/>
            <a:ext cx="1105292" cy="1264244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40697"/>
            <a:ext cx="1512168" cy="319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157192"/>
            <a:ext cx="1728192" cy="288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987824" y="5162709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내가 어디서 계획 수립을 할 것 인가를 선택</a:t>
            </a:r>
            <a:endParaRPr lang="en-US" sz="1200" b="1" dirty="0"/>
          </a:p>
        </p:txBody>
      </p:sp>
      <p:cxnSp>
        <p:nvCxnSpPr>
          <p:cNvPr id="25" name="직선 화살표 연결선 24"/>
          <p:cNvCxnSpPr>
            <a:stCxn id="23" idx="3"/>
            <a:endCxn id="24" idx="1"/>
          </p:cNvCxnSpPr>
          <p:nvPr/>
        </p:nvCxnSpPr>
        <p:spPr>
          <a:xfrm>
            <a:off x="2483768" y="5301208"/>
            <a:ext cx="504056" cy="1"/>
          </a:xfrm>
          <a:prstGeom prst="straightConnector1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987824" y="4077072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내가 수립할 계획 대상에 대한 조건을 저장해 </a:t>
            </a:r>
            <a:r>
              <a:rPr lang="ko-KR" altLang="en-US" sz="1200" b="1" dirty="0" smtClean="0"/>
              <a:t>놓음</a:t>
            </a:r>
            <a:r>
              <a:rPr lang="en-US" altLang="ko-KR" sz="1200" b="1" dirty="0" smtClean="0"/>
              <a:t>. </a:t>
            </a:r>
            <a:r>
              <a:rPr lang="ko-KR" altLang="en-US" sz="1200" b="1" dirty="0" smtClean="0"/>
              <a:t>선택 프로파일 버튼을 누르면 선택 윈도우에서 저장한 선택 프로파일이 오른쪽에 나타나고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이를  본인 </a:t>
            </a:r>
            <a:r>
              <a:rPr lang="en-US" altLang="ko-KR" sz="1200" b="1" dirty="0" smtClean="0"/>
              <a:t>Log In ID </a:t>
            </a:r>
            <a:r>
              <a:rPr lang="ko-KR" altLang="en-US" sz="1200" b="1" dirty="0" smtClean="0"/>
              <a:t>아래로 끌어놓고 저장하면 나중에 재사용 가능함</a:t>
            </a:r>
            <a:endParaRPr lang="en-US" sz="1200" b="1" dirty="0"/>
          </a:p>
        </p:txBody>
      </p:sp>
      <p:cxnSp>
        <p:nvCxnSpPr>
          <p:cNvPr id="27" name="직선 화살표 연결선 26"/>
          <p:cNvCxnSpPr>
            <a:stCxn id="21" idx="3"/>
            <a:endCxn id="26" idx="1"/>
          </p:cNvCxnSpPr>
          <p:nvPr/>
        </p:nvCxnSpPr>
        <p:spPr>
          <a:xfrm>
            <a:off x="2267744" y="4400238"/>
            <a:ext cx="720080" cy="0"/>
          </a:xfrm>
          <a:prstGeom prst="straightConnector1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18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969958"/>
              </p:ext>
            </p:extLst>
          </p:nvPr>
        </p:nvGraphicFramePr>
        <p:xfrm>
          <a:off x="317989" y="1295402"/>
          <a:ext cx="8506557" cy="4869902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486990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7680648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sapapo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/sdp94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 및 수요 계획자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적정재고 수량 산출 및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주단위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생산요청 계획을 수립하기 위한 화면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5922658" cy="5040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1412776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latin typeface="맑은 고딕"/>
                <a:ea typeface="맑은 고딕"/>
              </a:rPr>
              <a:t>▶ </a:t>
            </a:r>
            <a:r>
              <a:rPr lang="ko-KR" altLang="en-US" sz="1200" b="1" dirty="0" smtClean="0"/>
              <a:t>계획 북 내 버튼 설명</a:t>
            </a:r>
            <a:endParaRPr lang="en-US" sz="1200" b="1" dirty="0"/>
          </a:p>
        </p:txBody>
      </p:sp>
      <p:sp>
        <p:nvSpPr>
          <p:cNvPr id="42" name="타원 41"/>
          <p:cNvSpPr/>
          <p:nvPr/>
        </p:nvSpPr>
        <p:spPr>
          <a:xfrm>
            <a:off x="643459" y="1916832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321007" y="1916832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803797" y="1916832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2443659" y="1916832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3059832" y="1916832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563888" y="1916832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067944" y="1916832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580112" y="1916832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6084168" y="1916832"/>
            <a:ext cx="288032" cy="360040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31640" y="5445224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err="1" smtClean="0"/>
              <a:t>뷰</a:t>
            </a:r>
            <a:r>
              <a:rPr lang="ko-KR" altLang="en-US" sz="1200" b="1" dirty="0" smtClean="0"/>
              <a:t> 선택 버튼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화면 좌측의 선택프로파일</a:t>
            </a:r>
            <a:r>
              <a:rPr lang="en-US" altLang="ko-KR" sz="1200" b="1" dirty="0" smtClean="0"/>
              <a:t>/</a:t>
            </a:r>
            <a:r>
              <a:rPr lang="ko-KR" altLang="en-US" sz="1200" b="1" dirty="0" err="1" smtClean="0"/>
              <a:t>계획북</a:t>
            </a:r>
            <a:r>
              <a:rPr lang="en-US" altLang="ko-KR" sz="1200" b="1" dirty="0" smtClean="0"/>
              <a:t>,</a:t>
            </a:r>
            <a:r>
              <a:rPr lang="ko-KR" altLang="en-US" sz="1200" b="1" dirty="0" err="1" smtClean="0"/>
              <a:t>데이터뷰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매크로 등의 </a:t>
            </a:r>
            <a:r>
              <a:rPr lang="en-US" altLang="ko-KR" sz="1200" b="1" dirty="0" smtClean="0"/>
              <a:t>section</a:t>
            </a:r>
            <a:r>
              <a:rPr lang="ko-KR" altLang="en-US" sz="1200" b="1" dirty="0" smtClean="0"/>
              <a:t>을 조정할 수 있는 버튼</a:t>
            </a:r>
            <a:r>
              <a:rPr lang="en-US" altLang="ko-KR" sz="1200" b="1" dirty="0" smtClean="0"/>
              <a:t>. Default - </a:t>
            </a:r>
            <a:r>
              <a:rPr lang="ko-KR" altLang="en-US" sz="1200" b="1" dirty="0" smtClean="0"/>
              <a:t>개요</a:t>
            </a:r>
            <a:endParaRPr lang="en-US" sz="1200" b="1" dirty="0"/>
          </a:p>
        </p:txBody>
      </p:sp>
      <p:cxnSp>
        <p:nvCxnSpPr>
          <p:cNvPr id="16" name="꺾인 연결선 15"/>
          <p:cNvCxnSpPr>
            <a:stCxn id="42" idx="4"/>
            <a:endCxn id="15" idx="1"/>
          </p:cNvCxnSpPr>
          <p:nvPr/>
        </p:nvCxnSpPr>
        <p:spPr>
          <a:xfrm rot="16200000" flipH="1">
            <a:off x="-640035" y="3704381"/>
            <a:ext cx="3399185" cy="544165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907704" y="4941168"/>
            <a:ext cx="655272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선택윈도우 버튼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내가 어떤 제품을 계획할 것인지 선택하고 그 조건을 선택 프로파일로 저장해서 재사용이 가능함</a:t>
            </a:r>
            <a:endParaRPr lang="en-US" sz="1200" b="1" dirty="0"/>
          </a:p>
        </p:txBody>
      </p:sp>
      <p:cxnSp>
        <p:nvCxnSpPr>
          <p:cNvPr id="22" name="꺾인 연결선 21"/>
          <p:cNvCxnSpPr>
            <a:stCxn id="21" idx="4"/>
            <a:endCxn id="20" idx="1"/>
          </p:cNvCxnSpPr>
          <p:nvPr/>
        </p:nvCxnSpPr>
        <p:spPr>
          <a:xfrm rot="16200000" flipH="1">
            <a:off x="238799" y="3503095"/>
            <a:ext cx="2895129" cy="442681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339752" y="4437112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종속오브젝트조회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선택윈도우 버튼에서 선택된 건들에 대해서 다른 특성 기준으로 선택윈도우에 나타내고자 하는 경우 사용</a:t>
            </a:r>
            <a:endParaRPr lang="en-US" sz="1200" b="1" dirty="0"/>
          </a:p>
        </p:txBody>
      </p:sp>
      <p:cxnSp>
        <p:nvCxnSpPr>
          <p:cNvPr id="27" name="꺾인 연결선 26"/>
          <p:cNvCxnSpPr>
            <a:stCxn id="23" idx="4"/>
            <a:endCxn id="26" idx="1"/>
          </p:cNvCxnSpPr>
          <p:nvPr/>
        </p:nvCxnSpPr>
        <p:spPr>
          <a:xfrm rot="16200000" flipH="1">
            <a:off x="948246" y="3276438"/>
            <a:ext cx="2391073" cy="391939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771800" y="4088105"/>
            <a:ext cx="58326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드릴다운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종속오브젝트 조회와 비슷한 기능</a:t>
            </a:r>
            <a:endParaRPr lang="en-US" sz="1200" b="1" dirty="0"/>
          </a:p>
        </p:txBody>
      </p:sp>
      <p:cxnSp>
        <p:nvCxnSpPr>
          <p:cNvPr id="31" name="꺾인 연결선 30"/>
          <p:cNvCxnSpPr>
            <a:stCxn id="24" idx="4"/>
            <a:endCxn id="30" idx="1"/>
          </p:cNvCxnSpPr>
          <p:nvPr/>
        </p:nvCxnSpPr>
        <p:spPr>
          <a:xfrm rot="16200000" flipH="1">
            <a:off x="1704871" y="3159675"/>
            <a:ext cx="1949733" cy="184125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347864" y="3800073"/>
            <a:ext cx="5400600" cy="27699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전체선택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선택 윈도우에 조회된 모든 오브젝트를 선택하고자 할 경우 사용</a:t>
            </a:r>
            <a:endParaRPr lang="en-US" sz="1200" b="1" dirty="0"/>
          </a:p>
        </p:txBody>
      </p:sp>
      <p:cxnSp>
        <p:nvCxnSpPr>
          <p:cNvPr id="34" name="꺾인 연결선 33"/>
          <p:cNvCxnSpPr>
            <a:stCxn id="25" idx="4"/>
            <a:endCxn id="33" idx="1"/>
          </p:cNvCxnSpPr>
          <p:nvPr/>
        </p:nvCxnSpPr>
        <p:spPr>
          <a:xfrm rot="16200000" flipH="1">
            <a:off x="2445006" y="3035714"/>
            <a:ext cx="1661701" cy="144016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3995936" y="3512041"/>
            <a:ext cx="4752528" cy="27699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전체해제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선택된 오브젝트 전체 해제 시 사용</a:t>
            </a:r>
            <a:endParaRPr lang="en-US" sz="1200" b="1" dirty="0"/>
          </a:p>
        </p:txBody>
      </p:sp>
      <p:cxnSp>
        <p:nvCxnSpPr>
          <p:cNvPr id="40" name="꺾인 연결선 39"/>
          <p:cNvCxnSpPr>
            <a:stCxn id="11" idx="4"/>
            <a:endCxn id="39" idx="1"/>
          </p:cNvCxnSpPr>
          <p:nvPr/>
        </p:nvCxnSpPr>
        <p:spPr>
          <a:xfrm rot="16200000" flipH="1">
            <a:off x="3165086" y="2819690"/>
            <a:ext cx="1373669" cy="288032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4499992" y="3212976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선택윈도우에 나타내고자 하는 오브젝트 변경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이전으로</a:t>
            </a:r>
            <a:r>
              <a:rPr lang="en-US" altLang="ko-KR" sz="1200" b="1" dirty="0" smtClean="0"/>
              <a:t>)</a:t>
            </a:r>
            <a:endParaRPr lang="en-US" sz="1200" b="1" dirty="0"/>
          </a:p>
        </p:txBody>
      </p:sp>
      <p:cxnSp>
        <p:nvCxnSpPr>
          <p:cNvPr id="44" name="꺾인 연결선 43"/>
          <p:cNvCxnSpPr>
            <a:stCxn id="12" idx="4"/>
            <a:endCxn id="43" idx="1"/>
          </p:cNvCxnSpPr>
          <p:nvPr/>
        </p:nvCxnSpPr>
        <p:spPr>
          <a:xfrm rot="16200000" flipH="1">
            <a:off x="3818674" y="2670158"/>
            <a:ext cx="1074604" cy="288032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2160" y="2924944"/>
            <a:ext cx="30243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선택윈도우에 나타내고자 하는 값 선택</a:t>
            </a:r>
            <a:endParaRPr lang="en-US" sz="1200" b="1" dirty="0"/>
          </a:p>
        </p:txBody>
      </p:sp>
      <p:cxnSp>
        <p:nvCxnSpPr>
          <p:cNvPr id="48" name="꺾인 연결선 47"/>
          <p:cNvCxnSpPr>
            <a:stCxn id="13" idx="4"/>
            <a:endCxn id="47" idx="1"/>
          </p:cNvCxnSpPr>
          <p:nvPr/>
        </p:nvCxnSpPr>
        <p:spPr>
          <a:xfrm rot="16200000" flipH="1">
            <a:off x="5474858" y="2526142"/>
            <a:ext cx="786572" cy="288032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516216" y="2431921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선택윈도우에서 선택한 조건 조회 시 사용</a:t>
            </a:r>
            <a:endParaRPr lang="en-US" sz="1200" b="1" dirty="0"/>
          </a:p>
        </p:txBody>
      </p:sp>
      <p:cxnSp>
        <p:nvCxnSpPr>
          <p:cNvPr id="52" name="꺾인 연결선 51"/>
          <p:cNvCxnSpPr>
            <a:stCxn id="14" idx="4"/>
            <a:endCxn id="51" idx="1"/>
          </p:cNvCxnSpPr>
          <p:nvPr/>
        </p:nvCxnSpPr>
        <p:spPr>
          <a:xfrm rot="16200000" flipH="1">
            <a:off x="6179259" y="2325797"/>
            <a:ext cx="385882" cy="288032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357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057588"/>
              </p:ext>
            </p:extLst>
          </p:nvPr>
        </p:nvGraphicFramePr>
        <p:xfrm>
          <a:off x="317989" y="1295402"/>
          <a:ext cx="8506557" cy="4869902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486990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920221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sapapo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/sdp94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 및 수요 계획자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적정재고 수량 산출 및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주단위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생산요청 계획을 수립하기 위한 화면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412776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latin typeface="맑은 고딕"/>
                <a:ea typeface="맑은 고딕"/>
              </a:rPr>
              <a:t>▶ </a:t>
            </a:r>
            <a:r>
              <a:rPr lang="ko-KR" altLang="en-US" sz="1200" b="1" dirty="0" smtClean="0"/>
              <a:t>계획 북 내 버튼 설명</a:t>
            </a:r>
            <a:endParaRPr lang="en-US" sz="12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2771800" y="1772816"/>
            <a:ext cx="54726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선택된 조건에 대해 어느 </a:t>
            </a:r>
            <a:r>
              <a:rPr lang="ko-KR" altLang="en-US" sz="1200" b="1" dirty="0" err="1" smtClean="0"/>
              <a:t>특성값으로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Drill down </a:t>
            </a:r>
            <a:r>
              <a:rPr lang="ko-KR" altLang="en-US" sz="1200" b="1" dirty="0" smtClean="0"/>
              <a:t>할 것인지 선택</a:t>
            </a:r>
            <a:endParaRPr lang="en-US" sz="12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2"/>
            <a:ext cx="7991475" cy="2876550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타원 23"/>
          <p:cNvSpPr/>
          <p:nvPr/>
        </p:nvSpPr>
        <p:spPr>
          <a:xfrm>
            <a:off x="1022342" y="2327614"/>
            <a:ext cx="216024" cy="216024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5" name="꺾인 연결선 24"/>
          <p:cNvCxnSpPr>
            <a:stCxn id="24" idx="0"/>
            <a:endCxn id="33" idx="1"/>
          </p:cNvCxnSpPr>
          <p:nvPr/>
        </p:nvCxnSpPr>
        <p:spPr>
          <a:xfrm rot="5400000" flipH="1" flipV="1">
            <a:off x="1742928" y="1298742"/>
            <a:ext cx="416298" cy="1641446"/>
          </a:xfrm>
          <a:prstGeom prst="bentConnector2">
            <a:avLst/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타원 29"/>
          <p:cNvSpPr/>
          <p:nvPr/>
        </p:nvSpPr>
        <p:spPr>
          <a:xfrm>
            <a:off x="6444208" y="2770295"/>
            <a:ext cx="237290" cy="186548"/>
          </a:xfrm>
          <a:prstGeom prst="ellipse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75856" y="5487615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계획 수립 판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데이터 </a:t>
            </a:r>
            <a:r>
              <a:rPr lang="ko-KR" altLang="en-US" sz="1200" b="1" dirty="0" err="1" smtClean="0"/>
              <a:t>뷰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에 있는 값 들 중 내가 필요로 하는 값만 선택하고자 하는 경우 사용</a:t>
            </a:r>
            <a:endParaRPr lang="en-US" sz="1200" b="1" dirty="0"/>
          </a:p>
        </p:txBody>
      </p:sp>
      <p:cxnSp>
        <p:nvCxnSpPr>
          <p:cNvPr id="32" name="꺾인 연결선 31"/>
          <p:cNvCxnSpPr>
            <a:stCxn id="30" idx="4"/>
            <a:endCxn id="31" idx="0"/>
          </p:cNvCxnSpPr>
          <p:nvPr/>
        </p:nvCxnSpPr>
        <p:spPr>
          <a:xfrm rot="5400000">
            <a:off x="5022121" y="3946883"/>
            <a:ext cx="2530772" cy="550693"/>
          </a:xfrm>
          <a:prstGeom prst="bentConnector3">
            <a:avLst>
              <a:gd name="adj1" fmla="val 50000"/>
            </a:avLst>
          </a:prstGeom>
          <a:ln w="28575">
            <a:solidFill>
              <a:srgbClr val="0000FF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24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2392</TotalTime>
  <Words>662</Words>
  <Application>Microsoft Office PowerPoint</Application>
  <PresentationFormat>화면 슬라이드 쇼(4:3)</PresentationFormat>
  <Paragraphs>152</Paragraphs>
  <Slides>6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8" baseType="lpstr">
      <vt:lpstr>1_Office Theme</vt:lpstr>
      <vt:lpstr>비트맵 이미지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Accenture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사용자 교육 매뉴얼</dc:title>
  <dc:creator>gbattery</dc:creator>
  <cp:lastModifiedBy>Gang, Dong-Hyong</cp:lastModifiedBy>
  <cp:revision>237</cp:revision>
  <dcterms:created xsi:type="dcterms:W3CDTF">2013-06-03T09:19:07Z</dcterms:created>
  <dcterms:modified xsi:type="dcterms:W3CDTF">2013-11-14T07:14:26Z</dcterms:modified>
</cp:coreProperties>
</file>