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vml" ContentType="application/vnd.openxmlformats-officedocument.vmlDrawing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7"/>
  </p:notesMasterIdLst>
  <p:sldIdLst>
    <p:sldId id="256" r:id="rId2"/>
    <p:sldId id="272" r:id="rId3"/>
    <p:sldId id="274" r:id="rId4"/>
    <p:sldId id="365" r:id="rId5"/>
    <p:sldId id="367" r:id="rId6"/>
    <p:sldId id="368" r:id="rId7"/>
    <p:sldId id="370" r:id="rId8"/>
    <p:sldId id="369" r:id="rId9"/>
    <p:sldId id="305" r:id="rId10"/>
    <p:sldId id="306" r:id="rId11"/>
    <p:sldId id="307" r:id="rId12"/>
    <p:sldId id="308" r:id="rId13"/>
    <p:sldId id="344" r:id="rId14"/>
    <p:sldId id="373" r:id="rId15"/>
    <p:sldId id="374" r:id="rId16"/>
    <p:sldId id="372" r:id="rId17"/>
    <p:sldId id="311" r:id="rId18"/>
    <p:sldId id="312" r:id="rId19"/>
    <p:sldId id="313" r:id="rId20"/>
    <p:sldId id="314" r:id="rId21"/>
    <p:sldId id="315" r:id="rId22"/>
    <p:sldId id="316" r:id="rId23"/>
    <p:sldId id="317" r:id="rId24"/>
    <p:sldId id="318" r:id="rId25"/>
    <p:sldId id="319" r:id="rId26"/>
    <p:sldId id="320" r:id="rId27"/>
    <p:sldId id="321" r:id="rId28"/>
    <p:sldId id="323" r:id="rId29"/>
    <p:sldId id="375" r:id="rId30"/>
    <p:sldId id="376" r:id="rId31"/>
    <p:sldId id="377" r:id="rId32"/>
    <p:sldId id="324" r:id="rId33"/>
    <p:sldId id="325" r:id="rId34"/>
    <p:sldId id="326" r:id="rId35"/>
    <p:sldId id="345" r:id="rId36"/>
    <p:sldId id="347" r:id="rId37"/>
    <p:sldId id="352" r:id="rId38"/>
    <p:sldId id="355" r:id="rId39"/>
    <p:sldId id="356" r:id="rId40"/>
    <p:sldId id="327" r:id="rId41"/>
    <p:sldId id="328" r:id="rId42"/>
    <p:sldId id="329" r:id="rId43"/>
    <p:sldId id="330" r:id="rId44"/>
    <p:sldId id="331" r:id="rId45"/>
    <p:sldId id="332" r:id="rId46"/>
    <p:sldId id="333" r:id="rId47"/>
    <p:sldId id="334" r:id="rId48"/>
    <p:sldId id="335" r:id="rId49"/>
    <p:sldId id="336" r:id="rId50"/>
    <p:sldId id="337" r:id="rId51"/>
    <p:sldId id="338" r:id="rId52"/>
    <p:sldId id="339" r:id="rId53"/>
    <p:sldId id="343" r:id="rId54"/>
    <p:sldId id="283" r:id="rId55"/>
    <p:sldId id="285" r:id="rId56"/>
    <p:sldId id="287" r:id="rId57"/>
    <p:sldId id="288" r:id="rId58"/>
    <p:sldId id="289" r:id="rId59"/>
    <p:sldId id="290" r:id="rId60"/>
    <p:sldId id="291" r:id="rId61"/>
    <p:sldId id="301" r:id="rId62"/>
    <p:sldId id="292" r:id="rId63"/>
    <p:sldId id="293" r:id="rId64"/>
    <p:sldId id="294" r:id="rId65"/>
    <p:sldId id="295" r:id="rId66"/>
    <p:sldId id="297" r:id="rId67"/>
    <p:sldId id="298" r:id="rId68"/>
    <p:sldId id="299" r:id="rId69"/>
    <p:sldId id="300" r:id="rId70"/>
    <p:sldId id="357" r:id="rId71"/>
    <p:sldId id="358" r:id="rId72"/>
    <p:sldId id="359" r:id="rId73"/>
    <p:sldId id="360" r:id="rId74"/>
    <p:sldId id="361" r:id="rId75"/>
    <p:sldId id="362" r:id="rId76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33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56" autoAdjust="0"/>
    <p:restoredTop sz="94660"/>
  </p:normalViewPr>
  <p:slideViewPr>
    <p:cSldViewPr>
      <p:cViewPr varScale="1">
        <p:scale>
          <a:sx n="74" d="100"/>
          <a:sy n="74" d="100"/>
        </p:scale>
        <p:origin x="-1380" y="-9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69FFCB-A8A1-4FB5-A6DF-99CDBF1DEE81}" type="datetimeFigureOut">
              <a:rPr lang="en-US" smtClean="0"/>
              <a:pPr/>
              <a:t>11/5/2013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B59153-C5D8-4C0D-8F2B-1B3336A9D5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8405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0" y="685800"/>
            <a:ext cx="4953000" cy="3429000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52500" y="685800"/>
            <a:ext cx="4953000" cy="3429000"/>
          </a:xfrm>
          <a:ln/>
        </p:spPr>
      </p:sp>
      <p:sp>
        <p:nvSpPr>
          <p:cNvPr id="2253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/>
          </a:p>
        </p:txBody>
      </p:sp>
      <p:sp>
        <p:nvSpPr>
          <p:cNvPr id="22532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r" eaLnBrk="1" fontAlgn="base" latinLnBrk="1" hangingPunct="1">
              <a:spcBef>
                <a:spcPct val="0"/>
              </a:spcBef>
              <a:spcAft>
                <a:spcPct val="0"/>
              </a:spcAft>
            </a:pPr>
            <a:fld id="{E81ABCFE-DF08-42F0-891A-F9A6B521DADB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latinLnBrk="1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5.bin"/><Relationship Id="rId4" Type="http://schemas.openxmlformats.org/officeDocument/2006/relationships/image" Target="../media/image9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>
              <a:solidFill>
                <a:srgbClr val="000000"/>
              </a:solidFill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2659364752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2084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1188128737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2085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E21D87B-3FC2-4C96-A295-E56B0187B7D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>
            <a:noAutofit/>
          </a:bodyPr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6"/>
            <a:ext cx="2519242" cy="610911"/>
          </a:xfrm>
          <a:prstGeom prst="rect">
            <a:avLst/>
          </a:prstGeom>
        </p:spPr>
        <p:txBody>
          <a:bodyPr wrap="none"/>
          <a:lstStyle>
            <a:lvl1pPr marL="0" indent="0" algn="r">
              <a:buNone/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679261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6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6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>
              <a:solidFill>
                <a:srgbClr val="000000"/>
              </a:solidFill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>
              <a:solidFill>
                <a:srgbClr val="000000"/>
              </a:solidFill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1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9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44246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200">
              <a:solidFill>
                <a:srgbClr val="000000"/>
              </a:solidFill>
            </a:endParaRPr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587863743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4132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625532244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4133" name="비트맵 이미지" r:id="rId5" imgW="4029637" imgH="1228571" progId="PBrush">
              <p:embed/>
            </p:oleObj>
          </a:graphicData>
        </a:graphic>
      </p:graphicFrame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8B835D46-8045-40E5-A77C-6DB8EE70D0FB}" type="slidenum">
              <a:rPr lang="en-US" smtClean="0">
                <a:solidFill>
                  <a:prstClr val="black"/>
                </a:solidFill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339667"/>
            <a:ext cx="3465957" cy="369302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12"/>
          </p:nvPr>
        </p:nvSpPr>
        <p:spPr>
          <a:xfrm>
            <a:off x="273050" y="1484314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텍스트 개체 틀 2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>
              <a:buFontTx/>
              <a:buNone/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endParaRPr lang="ko-KR" alt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936568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1619251"/>
            <a:ext cx="437515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5035550" y="1619251"/>
            <a:ext cx="4375150" cy="45259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>
              <a:solidFill>
                <a:srgbClr val="000000"/>
              </a:solidFill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1611872330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16401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D76C99F-32F2-42D5-8D91-577E91D59C10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4"/>
            <a:ext cx="8799512" cy="288925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7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33420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1.xml"/><Relationship Id="rId3" Type="http://schemas.openxmlformats.org/officeDocument/2006/relationships/slideLayout" Target="../slideLayouts/slideLayout3.xml"/><Relationship Id="rId7" Type="http://schemas.openxmlformats.org/officeDocument/2006/relationships/vmlDrawing" Target="../drawings/vmlDrawing1.v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0" Type="http://schemas.openxmlformats.org/officeDocument/2006/relationships/tags" Target="../tags/tag3.xml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>
              <a:solidFill>
                <a:srgbClr val="000000"/>
              </a:solidFill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4061068230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1043" name="비트맵 이미지" r:id="rId11" imgW="4029637" imgH="1228571" progId="PBrush">
              <p:embed/>
            </p:oleObj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B1FCA9C-FBC2-4A48-BA9F-BB725DF38109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AcnRoadmap_ID_2" hidden="1"/>
          <p:cNvSpPr txBox="1"/>
          <p:nvPr userDrawn="1">
            <p:custDataLst>
              <p:tags r:id="rId8"/>
            </p:custDataLst>
          </p:nvPr>
        </p:nvSpPr>
        <p:spPr bwMode="gray">
          <a:xfrm>
            <a:off x="4772819" y="88900"/>
            <a:ext cx="4187031" cy="184666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i="1">
                <a:solidFill>
                  <a:srgbClr val="000000"/>
                </a:solidFill>
                <a:latin typeface="Arial" charset="0"/>
              </a:rPr>
              <a:t>Roadmap</a:t>
            </a:r>
          </a:p>
        </p:txBody>
      </p:sp>
      <p:sp>
        <p:nvSpPr>
          <p:cNvPr id="3" name="AcnActionTitle_ID_3"/>
          <p:cNvSpPr>
            <a:spLocks noGrp="1"/>
          </p:cNvSpPr>
          <p:nvPr>
            <p:ph type="title"/>
            <p:custDataLst>
              <p:tags r:id="rId9"/>
            </p:custDataLst>
          </p:nvPr>
        </p:nvSpPr>
        <p:spPr bwMode="gray">
          <a:xfrm>
            <a:off x="179390" y="909638"/>
            <a:ext cx="8780463" cy="27463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AcnSubjectTitle_ID_4" hidden="1"/>
          <p:cNvSpPr txBox="1"/>
          <p:nvPr userDrawn="1">
            <p:custDataLst>
              <p:tags r:id="rId10"/>
            </p:custDataLst>
          </p:nvPr>
        </p:nvSpPr>
        <p:spPr bwMode="gray">
          <a:xfrm>
            <a:off x="179389" y="1420815"/>
            <a:ext cx="6985000" cy="246221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>
                <a:solidFill>
                  <a:prstClr val="black"/>
                </a:solidFill>
                <a:latin typeface="Arial" charset="0"/>
              </a:rPr>
              <a:t>Subject Title</a:t>
            </a:r>
          </a:p>
        </p:txBody>
      </p:sp>
    </p:spTree>
    <p:extLst>
      <p:ext uri="{BB962C8B-B14F-4D97-AF65-F5344CB8AC3E}">
        <p14:creationId xmlns="" xmlns:p14="http://schemas.microsoft.com/office/powerpoint/2010/main" val="1913403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6" r:id="rId4"/>
    <p:sldLayoutId id="2147483667" r:id="rId5"/>
  </p:sldLayoutIdLst>
  <p:hf sldNum="0" hdr="0" ftr="0" dt="0"/>
  <p:txStyles>
    <p:titleStyle>
      <a:lvl1pPr marL="0" indent="0" algn="l" rtl="0" eaLnBrk="0" fontAlgn="base" hangingPunct="0">
        <a:lnSpc>
          <a:spcPct val="100000"/>
        </a:lnSpc>
        <a:spcBef>
          <a:spcPct val="0"/>
        </a:spcBef>
        <a:spcAft>
          <a:spcPct val="0"/>
        </a:spcAft>
        <a:buNone/>
        <a:defRPr lang="en-US" altLang="zh-SG" sz="1800" b="1" i="0" dirty="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3"/>
          <p:cNvSpPr>
            <a:spLocks noChangeArrowheads="1"/>
          </p:cNvSpPr>
          <p:nvPr/>
        </p:nvSpPr>
        <p:spPr bwMode="gray">
          <a:xfrm>
            <a:off x="3146427" y="3073400"/>
            <a:ext cx="6487093" cy="136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0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교육자료</a:t>
            </a:r>
            <a:endParaRPr kumimoji="1" lang="en-US" altLang="ko-KR" sz="30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5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25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</a:t>
            </a:r>
            <a:r>
              <a:rPr kumimoji="1" lang="en-US" altLang="ko-KR" sz="25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sz="25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</a:t>
            </a:r>
            <a:endParaRPr lang="en-US" altLang="ko-KR" sz="25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12291" name="직사각형 6"/>
          <p:cNvSpPr>
            <a:spLocks noChangeArrowheads="1"/>
          </p:cNvSpPr>
          <p:nvPr/>
        </p:nvSpPr>
        <p:spPr bwMode="auto">
          <a:xfrm>
            <a:off x="6330950" y="5424492"/>
            <a:ext cx="2271713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2013.10.10</a:t>
            </a:r>
            <a:endParaRPr lang="en-US" altLang="ko-KR" sz="12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470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443725252"/>
              </p:ext>
            </p:extLst>
          </p:nvPr>
        </p:nvGraphicFramePr>
        <p:xfrm>
          <a:off x="383560" y="1568052"/>
          <a:ext cx="9138267" cy="3549652"/>
        </p:xfrm>
        <a:graphic>
          <a:graphicData uri="http://schemas.openxmlformats.org/drawingml/2006/table">
            <a:tbl>
              <a:tblPr/>
              <a:tblGrid>
                <a:gridCol w="1186130"/>
                <a:gridCol w="767675"/>
                <a:gridCol w="5721416"/>
                <a:gridCol w="1463046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2013.10.10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이상철차장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wrap="square">
            <a:spAutoFit/>
          </a:bodyPr>
          <a:lstStyle/>
          <a:p>
            <a:r>
              <a:rPr lang="ko-KR" altLang="en-US" dirty="0" smtClean="0"/>
              <a:t>문서 개정 이력</a:t>
            </a:r>
            <a:endParaRPr lang="en-US" dirty="0"/>
          </a:p>
        </p:txBody>
      </p:sp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 확인서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2352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344488" y="1276054"/>
            <a:ext cx="23756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1)</a:t>
            </a:r>
            <a:r>
              <a:rPr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 요청 </a:t>
            </a:r>
            <a:r>
              <a:rPr lang="en-US" altLang="ko-KR" sz="1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당사</a:t>
            </a:r>
            <a:r>
              <a:rPr lang="en-US" altLang="ko-KR" sz="1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4" name="Title 1"/>
          <p:cNvSpPr>
            <a:spLocks noGrp="1"/>
          </p:cNvSpPr>
          <p:nvPr>
            <p:ph type="title"/>
          </p:nvPr>
        </p:nvSpPr>
        <p:spPr>
          <a:xfrm>
            <a:off x="273050" y="260648"/>
            <a:ext cx="5472038" cy="448320"/>
          </a:xfrm>
        </p:spPr>
        <p:txBody>
          <a:bodyPr/>
          <a:lstStyle/>
          <a:p>
            <a:pPr marL="342900" indent="-342900">
              <a:lnSpc>
                <a:spcPct val="150000"/>
              </a:lnSpc>
            </a:pP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공급업체 원산지 확인서 요청 프로세스</a:t>
            </a:r>
            <a:endParaRPr lang="en-US" altLang="ko-KR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86" name="Rectangle 56"/>
          <p:cNvSpPr/>
          <p:nvPr/>
        </p:nvSpPr>
        <p:spPr>
          <a:xfrm>
            <a:off x="344488" y="3284984"/>
            <a:ext cx="53285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2)</a:t>
            </a:r>
            <a:r>
              <a:rPr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 요청서 첨부 발송 및 협력업체 첨부 </a:t>
            </a:r>
            <a:r>
              <a:rPr lang="en-US" altLang="ko-KR" sz="1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협력업체</a:t>
            </a:r>
            <a:r>
              <a:rPr lang="en-US" altLang="ko-KR" sz="1400" b="1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4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8" name="AutoShape 3"/>
          <p:cNvSpPr>
            <a:spLocks noChangeArrowheads="1"/>
          </p:cNvSpPr>
          <p:nvPr/>
        </p:nvSpPr>
        <p:spPr bwMode="auto">
          <a:xfrm>
            <a:off x="704528" y="1796740"/>
            <a:ext cx="1584176" cy="792088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 원산지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확인서 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발급대상리스트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(FTA01)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49" name="AutoShape 368"/>
          <p:cNvCxnSpPr>
            <a:cxnSpLocks noChangeShapeType="1"/>
            <a:stCxn id="148" idx="0"/>
            <a:endCxn id="37" idx="4"/>
          </p:cNvCxnSpPr>
          <p:nvPr/>
        </p:nvCxnSpPr>
        <p:spPr bwMode="auto">
          <a:xfrm>
            <a:off x="2288704" y="2192784"/>
            <a:ext cx="432048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72" name="Oval 6"/>
          <p:cNvSpPr>
            <a:spLocks noChangeArrowheads="1"/>
          </p:cNvSpPr>
          <p:nvPr/>
        </p:nvSpPr>
        <p:spPr bwMode="auto">
          <a:xfrm>
            <a:off x="488504" y="1652724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1-1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5" name="Text Box 403"/>
          <p:cNvSpPr txBox="1">
            <a:spLocks noChangeArrowheads="1"/>
          </p:cNvSpPr>
          <p:nvPr/>
        </p:nvSpPr>
        <p:spPr bwMode="auto">
          <a:xfrm>
            <a:off x="8697416" y="4485078"/>
            <a:ext cx="636141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SRM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AutoShape 3"/>
          <p:cNvSpPr>
            <a:spLocks noChangeArrowheads="1"/>
          </p:cNvSpPr>
          <p:nvPr/>
        </p:nvSpPr>
        <p:spPr bwMode="auto">
          <a:xfrm>
            <a:off x="2720752" y="1796740"/>
            <a:ext cx="2160240" cy="792088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요청</a:t>
            </a:r>
            <a:endParaRPr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(FTA11)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연간단위 원산지확인서 요청</a:t>
            </a:r>
            <a:endParaRPr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(FTA13)</a:t>
            </a:r>
            <a:endParaRPr lang="ko-KR" altLang="en-US" sz="12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" name="Oval 6"/>
          <p:cNvSpPr>
            <a:spLocks noChangeArrowheads="1"/>
          </p:cNvSpPr>
          <p:nvPr/>
        </p:nvSpPr>
        <p:spPr bwMode="auto">
          <a:xfrm>
            <a:off x="2576736" y="1652724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AutoShape 3"/>
          <p:cNvSpPr>
            <a:spLocks noChangeArrowheads="1"/>
          </p:cNvSpPr>
          <p:nvPr/>
        </p:nvSpPr>
        <p:spPr bwMode="auto">
          <a:xfrm>
            <a:off x="5457056" y="1796740"/>
            <a:ext cx="1584176" cy="792088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요청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메일전송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(ZFTR0080)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" name="Oval 6"/>
          <p:cNvSpPr>
            <a:spLocks noChangeArrowheads="1"/>
          </p:cNvSpPr>
          <p:nvPr/>
        </p:nvSpPr>
        <p:spPr bwMode="auto">
          <a:xfrm>
            <a:off x="5313040" y="1657164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4" name="AutoShape 368"/>
          <p:cNvCxnSpPr>
            <a:cxnSpLocks noChangeShapeType="1"/>
            <a:stCxn id="37" idx="0"/>
            <a:endCxn id="42" idx="4"/>
          </p:cNvCxnSpPr>
          <p:nvPr/>
        </p:nvCxnSpPr>
        <p:spPr bwMode="auto">
          <a:xfrm>
            <a:off x="4880992" y="2192784"/>
            <a:ext cx="576064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7" name="AutoShape 3"/>
          <p:cNvSpPr>
            <a:spLocks noChangeArrowheads="1"/>
          </p:cNvSpPr>
          <p:nvPr/>
        </p:nvSpPr>
        <p:spPr bwMode="auto">
          <a:xfrm>
            <a:off x="7761312" y="1796740"/>
            <a:ext cx="1584176" cy="792088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발급조회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(FTA04)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8" name="AutoShape 368"/>
          <p:cNvCxnSpPr>
            <a:cxnSpLocks noChangeShapeType="1"/>
            <a:stCxn id="42" idx="0"/>
            <a:endCxn id="47" idx="4"/>
          </p:cNvCxnSpPr>
          <p:nvPr/>
        </p:nvCxnSpPr>
        <p:spPr bwMode="auto">
          <a:xfrm>
            <a:off x="7041232" y="2192784"/>
            <a:ext cx="720080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1" name="AutoShape 3"/>
          <p:cNvSpPr>
            <a:spLocks noChangeArrowheads="1"/>
          </p:cNvSpPr>
          <p:nvPr/>
        </p:nvSpPr>
        <p:spPr bwMode="auto">
          <a:xfrm>
            <a:off x="7761312" y="3692990"/>
            <a:ext cx="1584176" cy="792088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 원산지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확인 요청서 첨부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(SRM)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52" name="AutoShape 368"/>
          <p:cNvCxnSpPr>
            <a:cxnSpLocks noChangeShapeType="1"/>
            <a:stCxn id="47" idx="2"/>
            <a:endCxn id="51" idx="6"/>
          </p:cNvCxnSpPr>
          <p:nvPr/>
        </p:nvCxnSpPr>
        <p:spPr bwMode="auto">
          <a:xfrm>
            <a:off x="8553400" y="2588828"/>
            <a:ext cx="0" cy="1104162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5" name="AutoShape 3"/>
          <p:cNvSpPr>
            <a:spLocks noChangeArrowheads="1"/>
          </p:cNvSpPr>
          <p:nvPr/>
        </p:nvSpPr>
        <p:spPr bwMode="auto">
          <a:xfrm>
            <a:off x="5529064" y="3692990"/>
            <a:ext cx="1584176" cy="792088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 원산지 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요청서 다운로드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(SRM)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" name="AutoShape 3"/>
          <p:cNvSpPr>
            <a:spLocks noChangeArrowheads="1"/>
          </p:cNvSpPr>
          <p:nvPr/>
        </p:nvSpPr>
        <p:spPr bwMode="auto">
          <a:xfrm>
            <a:off x="3368824" y="3692990"/>
            <a:ext cx="1584176" cy="792088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편집 및 작성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9" name="AutoShape 3"/>
          <p:cNvSpPr>
            <a:spLocks noChangeArrowheads="1"/>
          </p:cNvSpPr>
          <p:nvPr/>
        </p:nvSpPr>
        <p:spPr bwMode="auto">
          <a:xfrm>
            <a:off x="1064568" y="3692990"/>
            <a:ext cx="1584176" cy="792088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 원산지 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요청서 첨부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(SRM)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0" name="Text Box 403"/>
          <p:cNvSpPr txBox="1">
            <a:spLocks noChangeArrowheads="1"/>
          </p:cNvSpPr>
          <p:nvPr/>
        </p:nvSpPr>
        <p:spPr bwMode="auto">
          <a:xfrm>
            <a:off x="1784648" y="2612870"/>
            <a:ext cx="492125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1" name="Text Box 403"/>
          <p:cNvSpPr txBox="1">
            <a:spLocks noChangeArrowheads="1"/>
          </p:cNvSpPr>
          <p:nvPr/>
        </p:nvSpPr>
        <p:spPr bwMode="auto">
          <a:xfrm>
            <a:off x="4160912" y="2612870"/>
            <a:ext cx="492125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2" name="Text Box 403"/>
          <p:cNvSpPr txBox="1">
            <a:spLocks noChangeArrowheads="1"/>
          </p:cNvSpPr>
          <p:nvPr/>
        </p:nvSpPr>
        <p:spPr bwMode="auto">
          <a:xfrm>
            <a:off x="6537176" y="2612870"/>
            <a:ext cx="492125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4" name="Text Box 403"/>
          <p:cNvSpPr txBox="1">
            <a:spLocks noChangeArrowheads="1"/>
          </p:cNvSpPr>
          <p:nvPr/>
        </p:nvSpPr>
        <p:spPr bwMode="auto">
          <a:xfrm>
            <a:off x="8841432" y="2588828"/>
            <a:ext cx="492125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5" name="Text Box 403"/>
          <p:cNvSpPr txBox="1">
            <a:spLocks noChangeArrowheads="1"/>
          </p:cNvSpPr>
          <p:nvPr/>
        </p:nvSpPr>
        <p:spPr bwMode="auto">
          <a:xfrm>
            <a:off x="6549107" y="4485078"/>
            <a:ext cx="636141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SRM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6" name="Text Box 403"/>
          <p:cNvSpPr txBox="1">
            <a:spLocks noChangeArrowheads="1"/>
          </p:cNvSpPr>
          <p:nvPr/>
        </p:nvSpPr>
        <p:spPr bwMode="auto">
          <a:xfrm>
            <a:off x="4028827" y="4485078"/>
            <a:ext cx="1068189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OFF-LINE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7" name="Text Box 403"/>
          <p:cNvSpPr txBox="1">
            <a:spLocks noChangeArrowheads="1"/>
          </p:cNvSpPr>
          <p:nvPr/>
        </p:nvSpPr>
        <p:spPr bwMode="auto">
          <a:xfrm>
            <a:off x="2084611" y="4485078"/>
            <a:ext cx="636141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SRM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8" name="AutoShape 368"/>
          <p:cNvCxnSpPr>
            <a:cxnSpLocks noChangeShapeType="1"/>
            <a:stCxn id="51" idx="4"/>
            <a:endCxn id="55" idx="0"/>
          </p:cNvCxnSpPr>
          <p:nvPr/>
        </p:nvCxnSpPr>
        <p:spPr bwMode="auto">
          <a:xfrm flipH="1">
            <a:off x="7113240" y="4089034"/>
            <a:ext cx="648072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" name="AutoShape 368"/>
          <p:cNvCxnSpPr>
            <a:cxnSpLocks noChangeShapeType="1"/>
            <a:stCxn id="55" idx="4"/>
            <a:endCxn id="58" idx="0"/>
          </p:cNvCxnSpPr>
          <p:nvPr/>
        </p:nvCxnSpPr>
        <p:spPr bwMode="auto">
          <a:xfrm flipH="1">
            <a:off x="4953000" y="4089034"/>
            <a:ext cx="576064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4" name="AutoShape 368"/>
          <p:cNvCxnSpPr>
            <a:cxnSpLocks noChangeShapeType="1"/>
            <a:stCxn id="58" idx="4"/>
            <a:endCxn id="59" idx="0"/>
          </p:cNvCxnSpPr>
          <p:nvPr/>
        </p:nvCxnSpPr>
        <p:spPr bwMode="auto">
          <a:xfrm flipH="1">
            <a:off x="2648744" y="4089034"/>
            <a:ext cx="720080" cy="0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7" name="Oval 6"/>
          <p:cNvSpPr>
            <a:spLocks noChangeArrowheads="1"/>
          </p:cNvSpPr>
          <p:nvPr/>
        </p:nvSpPr>
        <p:spPr bwMode="auto">
          <a:xfrm>
            <a:off x="7617296" y="1652724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8" name="Oval 6"/>
          <p:cNvSpPr>
            <a:spLocks noChangeArrowheads="1"/>
          </p:cNvSpPr>
          <p:nvPr/>
        </p:nvSpPr>
        <p:spPr bwMode="auto">
          <a:xfrm>
            <a:off x="7617296" y="3548974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9" name="Oval 6"/>
          <p:cNvSpPr>
            <a:spLocks noChangeArrowheads="1"/>
          </p:cNvSpPr>
          <p:nvPr/>
        </p:nvSpPr>
        <p:spPr bwMode="auto">
          <a:xfrm>
            <a:off x="5385048" y="3548974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0" name="Oval 6"/>
          <p:cNvSpPr>
            <a:spLocks noChangeArrowheads="1"/>
          </p:cNvSpPr>
          <p:nvPr/>
        </p:nvSpPr>
        <p:spPr bwMode="auto">
          <a:xfrm>
            <a:off x="3224808" y="3548974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7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1" name="Oval 6"/>
          <p:cNvSpPr>
            <a:spLocks noChangeArrowheads="1"/>
          </p:cNvSpPr>
          <p:nvPr/>
        </p:nvSpPr>
        <p:spPr bwMode="auto">
          <a:xfrm>
            <a:off x="920552" y="3548974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8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AutoShape 3"/>
          <p:cNvSpPr>
            <a:spLocks noChangeArrowheads="1"/>
          </p:cNvSpPr>
          <p:nvPr/>
        </p:nvSpPr>
        <p:spPr bwMode="auto">
          <a:xfrm>
            <a:off x="2648744" y="908720"/>
            <a:ext cx="2304256" cy="576064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원산지확인서발급조회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(FTA04)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요청서 번호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(LTVD)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생성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0" name="직선 연결선 39"/>
          <p:cNvCxnSpPr>
            <a:stCxn id="37" idx="6"/>
            <a:endCxn id="38" idx="2"/>
          </p:cNvCxnSpPr>
          <p:nvPr/>
        </p:nvCxnSpPr>
        <p:spPr>
          <a:xfrm flipV="1">
            <a:off x="3800872" y="1484784"/>
            <a:ext cx="0" cy="311956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 Box 403"/>
          <p:cNvSpPr txBox="1">
            <a:spLocks noChangeArrowheads="1"/>
          </p:cNvSpPr>
          <p:nvPr/>
        </p:nvSpPr>
        <p:spPr bwMode="auto">
          <a:xfrm>
            <a:off x="416496" y="5049686"/>
            <a:ext cx="9001000" cy="101566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228600" indent="-228600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latin typeface="+mn-ea"/>
              </a:rPr>
              <a:t>1)</a:t>
            </a:r>
            <a:r>
              <a:rPr lang="ko-KR" altLang="en-US" sz="1200" b="1" dirty="0" smtClean="0">
                <a:latin typeface="+mn-ea"/>
              </a:rPr>
              <a:t>구매문서 </a:t>
            </a:r>
            <a:r>
              <a:rPr lang="en-US" altLang="ko-KR" sz="1200" b="1" dirty="0" smtClean="0">
                <a:latin typeface="+mn-ea"/>
              </a:rPr>
              <a:t>Notes</a:t>
            </a:r>
            <a:r>
              <a:rPr lang="ko-KR" altLang="en-US" sz="1200" b="1" dirty="0" smtClean="0">
                <a:latin typeface="+mn-ea"/>
              </a:rPr>
              <a:t>에서 승인시</a:t>
            </a:r>
            <a:r>
              <a:rPr lang="en-US" altLang="ko-KR" sz="1200" b="1" dirty="0" smtClean="0">
                <a:latin typeface="+mn-ea"/>
              </a:rPr>
              <a:t> GTS</a:t>
            </a:r>
            <a:r>
              <a:rPr lang="ko-KR" altLang="en-US" sz="1200" b="1" dirty="0" smtClean="0">
                <a:latin typeface="+mn-ea"/>
              </a:rPr>
              <a:t>로 자동 전송</a:t>
            </a:r>
            <a:r>
              <a:rPr lang="en-US" altLang="ko-KR" sz="1200" b="1" dirty="0" smtClean="0">
                <a:latin typeface="+mn-ea"/>
              </a:rPr>
              <a:t> (</a:t>
            </a:r>
            <a:r>
              <a:rPr lang="ko-KR" altLang="en-US" sz="1200" b="1" dirty="0" smtClean="0">
                <a:solidFill>
                  <a:srgbClr val="000000"/>
                </a:solidFill>
                <a:latin typeface="+mn-ea"/>
              </a:rPr>
              <a:t>원산지 확인서 발급대상리스트로 전송</a:t>
            </a:r>
            <a:r>
              <a:rPr lang="en-US" altLang="ko-KR" sz="1200" b="1" dirty="0" smtClean="0">
                <a:solidFill>
                  <a:srgbClr val="000000"/>
                </a:solidFill>
                <a:latin typeface="+mn-ea"/>
              </a:rPr>
              <a:t>)</a:t>
            </a:r>
            <a:endParaRPr lang="en-US" altLang="ko-KR" sz="1200" b="1" dirty="0">
              <a:latin typeface="+mn-ea"/>
            </a:endParaRPr>
          </a:p>
          <a:p>
            <a:r>
              <a:rPr lang="en-US" altLang="ko-KR" sz="1200" b="1" dirty="0">
                <a:latin typeface="+mn-ea"/>
              </a:rPr>
              <a:t>2</a:t>
            </a:r>
            <a:r>
              <a:rPr lang="en-US" altLang="ko-KR" sz="1200" b="1" dirty="0" smtClean="0">
                <a:latin typeface="+mn-ea"/>
              </a:rPr>
              <a:t>)</a:t>
            </a:r>
            <a:r>
              <a:rPr lang="ko-KR" altLang="en-US" sz="1200" b="1" dirty="0" smtClean="0">
                <a:latin typeface="+mn-ea"/>
              </a:rPr>
              <a:t>원산지 확인서 </a:t>
            </a:r>
            <a:r>
              <a:rPr lang="ko-KR" altLang="en-US" sz="1200" b="1" dirty="0" err="1" smtClean="0">
                <a:latin typeface="+mn-ea"/>
              </a:rPr>
              <a:t>요청후</a:t>
            </a:r>
            <a:r>
              <a:rPr lang="ko-KR" altLang="en-US" sz="1200" b="1" dirty="0" smtClean="0">
                <a:latin typeface="+mn-ea"/>
              </a:rPr>
              <a:t> 집계 완료된 자재는 요청서가 발급 대상 리스트에 </a:t>
            </a:r>
            <a:r>
              <a:rPr lang="ko-KR" altLang="en-US" sz="1200" b="1" dirty="0" err="1" smtClean="0">
                <a:latin typeface="+mn-ea"/>
              </a:rPr>
              <a:t>미전송</a:t>
            </a:r>
            <a:endParaRPr lang="en-US" altLang="ko-KR" sz="1200" b="1" dirty="0" smtClean="0">
              <a:latin typeface="+mn-ea"/>
            </a:endParaRPr>
          </a:p>
          <a:p>
            <a:r>
              <a:rPr lang="en-US" altLang="ko-KR" sz="1200" b="1" dirty="0" smtClean="0">
                <a:latin typeface="+mn-ea"/>
              </a:rPr>
              <a:t>3)</a:t>
            </a:r>
            <a:r>
              <a:rPr lang="ko-KR" altLang="en-US" sz="1200" b="1" dirty="0" smtClean="0">
                <a:latin typeface="+mn-ea"/>
              </a:rPr>
              <a:t>담당자 재량에 의해서 </a:t>
            </a:r>
            <a:r>
              <a:rPr lang="en-US" altLang="ko-KR" sz="1200" b="1" dirty="0" smtClean="0">
                <a:latin typeface="+mn-ea"/>
              </a:rPr>
              <a:t>1</a:t>
            </a:r>
            <a:r>
              <a:rPr lang="ko-KR" altLang="en-US" sz="1200" b="1" dirty="0" smtClean="0">
                <a:latin typeface="+mn-ea"/>
              </a:rPr>
              <a:t>회</a:t>
            </a:r>
            <a:r>
              <a:rPr lang="en-US" altLang="ko-KR" sz="1200" b="1" dirty="0" smtClean="0">
                <a:latin typeface="+mn-ea"/>
              </a:rPr>
              <a:t>/1</a:t>
            </a:r>
            <a:r>
              <a:rPr lang="ko-KR" altLang="en-US" sz="1200" b="1" dirty="0" smtClean="0">
                <a:latin typeface="+mn-ea"/>
              </a:rPr>
              <a:t>주</a:t>
            </a:r>
            <a:r>
              <a:rPr lang="en-US" altLang="ko-KR" sz="1200" b="1" dirty="0" smtClean="0">
                <a:latin typeface="+mn-ea"/>
              </a:rPr>
              <a:t>,2</a:t>
            </a:r>
            <a:r>
              <a:rPr lang="ko-KR" altLang="en-US" sz="1200" b="1" dirty="0" smtClean="0">
                <a:latin typeface="+mn-ea"/>
              </a:rPr>
              <a:t>주</a:t>
            </a:r>
            <a:r>
              <a:rPr lang="en-US" altLang="ko-KR" sz="1200" b="1" dirty="0" smtClean="0">
                <a:latin typeface="+mn-ea"/>
              </a:rPr>
              <a:t>,1</a:t>
            </a:r>
            <a:r>
              <a:rPr lang="ko-KR" altLang="en-US" sz="1200" b="1" dirty="0" smtClean="0">
                <a:latin typeface="+mn-ea"/>
              </a:rPr>
              <a:t>개월 단위로 요청서를 발행 할 수 있으나</a:t>
            </a:r>
            <a:r>
              <a:rPr lang="en-US" altLang="ko-KR" sz="1200" b="1" dirty="0" smtClean="0">
                <a:latin typeface="+mn-ea"/>
              </a:rPr>
              <a:t>, </a:t>
            </a:r>
            <a:r>
              <a:rPr lang="ko-KR" altLang="en-US" sz="1200" b="1" dirty="0" smtClean="0">
                <a:latin typeface="+mn-ea"/>
              </a:rPr>
              <a:t>발급 대상 요청 리스에 중복 발생 </a:t>
            </a:r>
            <a:endParaRPr lang="en-US" altLang="ko-KR" sz="1200" b="1" dirty="0" smtClean="0">
              <a:latin typeface="+mn-ea"/>
            </a:endParaRPr>
          </a:p>
          <a:p>
            <a:r>
              <a:rPr lang="en-US" altLang="ko-KR" sz="1200" b="1" dirty="0" smtClean="0">
                <a:latin typeface="+mn-ea"/>
              </a:rPr>
              <a:t>4)</a:t>
            </a:r>
            <a:r>
              <a:rPr lang="ko-KR" altLang="en-US" sz="1200" b="1" dirty="0" smtClean="0">
                <a:latin typeface="+mn-ea"/>
              </a:rPr>
              <a:t>원산지 확인 요청 실행하고</a:t>
            </a:r>
            <a:r>
              <a:rPr lang="en-US" altLang="ko-KR" sz="1200" b="1" dirty="0" smtClean="0">
                <a:latin typeface="+mn-ea"/>
              </a:rPr>
              <a:t>,</a:t>
            </a:r>
            <a:r>
              <a:rPr lang="ko-KR" altLang="en-US" sz="1200" b="1" dirty="0" smtClean="0">
                <a:solidFill>
                  <a:srgbClr val="000000"/>
                </a:solidFill>
                <a:latin typeface="+mn-ea"/>
              </a:rPr>
              <a:t> 메일전송 </a:t>
            </a:r>
            <a:r>
              <a:rPr lang="en-US" altLang="ko-KR" sz="1200" b="1" dirty="0" smtClean="0">
                <a:solidFill>
                  <a:srgbClr val="000000"/>
                </a:solidFill>
                <a:latin typeface="+mn-ea"/>
              </a:rPr>
              <a:t>(</a:t>
            </a:r>
            <a:r>
              <a:rPr lang="en-US" altLang="ko-KR" sz="1200" b="1" dirty="0">
                <a:solidFill>
                  <a:srgbClr val="000000"/>
                </a:solidFill>
                <a:latin typeface="+mn-ea"/>
              </a:rPr>
              <a:t>ZFTR0080</a:t>
            </a:r>
            <a:r>
              <a:rPr lang="en-US" altLang="ko-KR" sz="1200" b="1" dirty="0" smtClean="0">
                <a:solidFill>
                  <a:srgbClr val="000000"/>
                </a:solidFill>
                <a:latin typeface="+mn-ea"/>
              </a:rPr>
              <a:t>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000000"/>
                </a:solidFill>
                <a:latin typeface="+mn-ea"/>
              </a:rPr>
              <a:t>5)</a:t>
            </a:r>
            <a:r>
              <a:rPr lang="ko-KR" altLang="en-US" sz="1200" b="1" dirty="0" smtClean="0">
                <a:solidFill>
                  <a:srgbClr val="000000"/>
                </a:solidFill>
                <a:latin typeface="+mn-ea"/>
              </a:rPr>
              <a:t>원산지확인서 발급조회 </a:t>
            </a:r>
            <a:r>
              <a:rPr lang="en-US" altLang="ko-KR" sz="1200" b="1" dirty="0" smtClean="0">
                <a:solidFill>
                  <a:srgbClr val="000000"/>
                </a:solidFill>
                <a:latin typeface="+mn-ea"/>
              </a:rPr>
              <a:t>(FTA04)</a:t>
            </a:r>
            <a:r>
              <a:rPr lang="ko-KR" altLang="en-US" sz="1200" b="1" dirty="0" smtClean="0">
                <a:solidFill>
                  <a:srgbClr val="000000"/>
                </a:solidFill>
                <a:latin typeface="+mn-ea"/>
              </a:rPr>
              <a:t>에서 요청</a:t>
            </a:r>
            <a:r>
              <a:rPr lang="en-US" altLang="ko-KR" sz="1200" b="1" dirty="0" smtClean="0">
                <a:solidFill>
                  <a:srgbClr val="000000"/>
                </a:solidFill>
                <a:latin typeface="+mn-ea"/>
              </a:rPr>
              <a:t>~</a:t>
            </a:r>
            <a:r>
              <a:rPr lang="ko-KR" altLang="en-US" sz="1200" b="1" dirty="0" smtClean="0">
                <a:solidFill>
                  <a:srgbClr val="000000"/>
                </a:solidFill>
                <a:latin typeface="+mn-ea"/>
              </a:rPr>
              <a:t>입력</a:t>
            </a:r>
            <a:r>
              <a:rPr lang="en-US" altLang="ko-KR" sz="1200" b="1" dirty="0" smtClean="0">
                <a:solidFill>
                  <a:srgbClr val="000000"/>
                </a:solidFill>
                <a:latin typeface="+mn-ea"/>
              </a:rPr>
              <a:t>~</a:t>
            </a:r>
            <a:r>
              <a:rPr lang="ko-KR" altLang="en-US" sz="1200" b="1" dirty="0" smtClean="0">
                <a:solidFill>
                  <a:srgbClr val="000000"/>
                </a:solidFill>
                <a:latin typeface="+mn-ea"/>
              </a:rPr>
              <a:t>집계 상태 조회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45" name="AutoShape 3"/>
          <p:cNvSpPr>
            <a:spLocks noChangeArrowheads="1"/>
          </p:cNvSpPr>
          <p:nvPr/>
        </p:nvSpPr>
        <p:spPr bwMode="auto">
          <a:xfrm>
            <a:off x="5313040" y="908720"/>
            <a:ext cx="4464496" cy="576064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 요청서 조회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(SP01_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출력컨트롤러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 요청 양식 출력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(ZFC0010_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발급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요청파일다운로드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6" name="직선 연결선 45"/>
          <p:cNvCxnSpPr>
            <a:stCxn id="38" idx="0"/>
            <a:endCxn id="45" idx="4"/>
          </p:cNvCxnSpPr>
          <p:nvPr/>
        </p:nvCxnSpPr>
        <p:spPr>
          <a:xfrm>
            <a:off x="4953000" y="1196752"/>
            <a:ext cx="360040" cy="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val 6"/>
          <p:cNvSpPr>
            <a:spLocks noChangeArrowheads="1"/>
          </p:cNvSpPr>
          <p:nvPr/>
        </p:nvSpPr>
        <p:spPr bwMode="auto">
          <a:xfrm>
            <a:off x="2548731" y="2257270"/>
            <a:ext cx="342900" cy="355600"/>
          </a:xfrm>
          <a:prstGeom prst="ellipse">
            <a:avLst/>
          </a:prstGeom>
          <a:solidFill>
            <a:srgbClr val="92D050"/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9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 확인서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3" name="AutoShape 3"/>
          <p:cNvSpPr>
            <a:spLocks noChangeArrowheads="1"/>
          </p:cNvSpPr>
          <p:nvPr/>
        </p:nvSpPr>
        <p:spPr bwMode="auto">
          <a:xfrm>
            <a:off x="488504" y="2780928"/>
            <a:ext cx="2016224" cy="432048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공급업체 작업리스트 삭제</a:t>
            </a:r>
            <a:endParaRPr lang="en-US" altLang="ko-KR" sz="12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ZFTR0040</a:t>
            </a:r>
          </a:p>
        </p:txBody>
      </p:sp>
      <p:cxnSp>
        <p:nvCxnSpPr>
          <p:cNvPr id="56" name="직선 연결선 55"/>
          <p:cNvCxnSpPr>
            <a:stCxn id="53" idx="6"/>
            <a:endCxn id="148" idx="2"/>
          </p:cNvCxnSpPr>
          <p:nvPr/>
        </p:nvCxnSpPr>
        <p:spPr>
          <a:xfrm flipV="1">
            <a:off x="1496616" y="2588828"/>
            <a:ext cx="0" cy="192100"/>
          </a:xfrm>
          <a:prstGeom prst="line">
            <a:avLst/>
          </a:prstGeom>
          <a:ln w="2540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Oval 6"/>
          <p:cNvSpPr>
            <a:spLocks noChangeArrowheads="1"/>
          </p:cNvSpPr>
          <p:nvPr/>
        </p:nvSpPr>
        <p:spPr bwMode="auto">
          <a:xfrm>
            <a:off x="272480" y="2569344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1-2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Title 1"/>
          <p:cNvSpPr>
            <a:spLocks noGrp="1"/>
          </p:cNvSpPr>
          <p:nvPr>
            <p:ph type="title"/>
          </p:nvPr>
        </p:nvSpPr>
        <p:spPr>
          <a:xfrm>
            <a:off x="273050" y="260648"/>
            <a:ext cx="5472038" cy="448320"/>
          </a:xfrm>
        </p:spPr>
        <p:txBody>
          <a:bodyPr/>
          <a:lstStyle/>
          <a:p>
            <a:pPr marL="342900" indent="-342900">
              <a:lnSpc>
                <a:spcPct val="150000"/>
              </a:lnSpc>
            </a:pP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공급업체 원산지 확인서 요청 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(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개별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,</a:t>
            </a:r>
            <a:r>
              <a:rPr lang="ko-KR" altLang="en-US" dirty="0" smtClean="0">
                <a:solidFill>
                  <a:srgbClr val="333333"/>
                </a:solidFill>
                <a:cs typeface="Arial" charset="0"/>
              </a:rPr>
              <a:t>연간</a:t>
            </a:r>
            <a:r>
              <a:rPr lang="en-US" altLang="ko-KR" dirty="0" smtClean="0">
                <a:solidFill>
                  <a:srgbClr val="333333"/>
                </a:solidFill>
                <a:cs typeface="Arial" charset="0"/>
              </a:rPr>
              <a:t>)</a:t>
            </a:r>
            <a:endParaRPr lang="en-US" altLang="ko-KR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39" name="Text Box 403"/>
          <p:cNvSpPr txBox="1">
            <a:spLocks noChangeArrowheads="1"/>
          </p:cNvSpPr>
          <p:nvPr/>
        </p:nvSpPr>
        <p:spPr bwMode="auto">
          <a:xfrm>
            <a:off x="344488" y="4831993"/>
            <a:ext cx="9361040" cy="1754326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en-US" altLang="ko-KR" sz="1200" b="1" dirty="0"/>
              <a:t>1</a:t>
            </a:r>
            <a:r>
              <a:rPr lang="en-US" altLang="ko-KR" sz="1200" b="1" dirty="0" smtClean="0"/>
              <a:t>)</a:t>
            </a:r>
            <a:r>
              <a:rPr lang="ko-KR" altLang="en-US" sz="1200" b="1" dirty="0" smtClean="0"/>
              <a:t>원산지확인서 요청 유효기간 설정</a:t>
            </a:r>
            <a:endParaRPr lang="en-US" altLang="ko-KR" sz="1200" b="1" dirty="0" smtClean="0"/>
          </a:p>
          <a:p>
            <a:r>
              <a:rPr lang="ko-KR" altLang="en-US" sz="1200" dirty="0" smtClean="0"/>
              <a:t>연간단위 포괄확인서 요청 매년 </a:t>
            </a:r>
            <a:r>
              <a:rPr lang="en-US" altLang="ko-KR" sz="1200" dirty="0" smtClean="0"/>
              <a:t>12</a:t>
            </a:r>
            <a:r>
              <a:rPr lang="ko-KR" altLang="en-US" sz="1200" dirty="0" smtClean="0"/>
              <a:t>월말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실행일</a:t>
            </a:r>
            <a:r>
              <a:rPr lang="en-US" altLang="ko-KR" sz="1200" dirty="0" smtClean="0"/>
              <a:t>: 12</a:t>
            </a:r>
            <a:r>
              <a:rPr lang="ko-KR" altLang="en-US" sz="1200" dirty="0" smtClean="0"/>
              <a:t>월</a:t>
            </a:r>
            <a:r>
              <a:rPr lang="en-US" altLang="ko-KR" sz="1200" dirty="0" smtClean="0"/>
              <a:t>xx</a:t>
            </a:r>
            <a:r>
              <a:rPr lang="ko-KR" altLang="en-US" sz="1200" dirty="0" smtClean="0"/>
              <a:t>일</a:t>
            </a:r>
            <a:r>
              <a:rPr lang="en-US" altLang="ko-KR" sz="1200" dirty="0" smtClean="0"/>
              <a:t>)_(2014</a:t>
            </a:r>
            <a:r>
              <a:rPr lang="ko-KR" altLang="en-US" sz="1200" dirty="0" smtClean="0"/>
              <a:t>년 기반으로 유효기간</a:t>
            </a:r>
            <a:r>
              <a:rPr lang="en-US" altLang="ko-KR" sz="1200" dirty="0" smtClean="0"/>
              <a:t>2014</a:t>
            </a:r>
            <a:r>
              <a:rPr lang="ko-KR" altLang="en-US" sz="1200" dirty="0" smtClean="0"/>
              <a:t>년 </a:t>
            </a:r>
            <a:r>
              <a:rPr lang="en-US" altLang="ko-KR" sz="1200" dirty="0" smtClean="0"/>
              <a:t>01</a:t>
            </a:r>
            <a:r>
              <a:rPr lang="ko-KR" altLang="en-US" sz="1200" dirty="0" smtClean="0"/>
              <a:t>월</a:t>
            </a:r>
            <a:r>
              <a:rPr lang="en-US" altLang="ko-KR" sz="1200" dirty="0" smtClean="0"/>
              <a:t>01</a:t>
            </a:r>
            <a:r>
              <a:rPr lang="ko-KR" altLang="en-US" sz="1200" dirty="0" smtClean="0"/>
              <a:t>일</a:t>
            </a:r>
            <a:r>
              <a:rPr lang="en-US" altLang="ko-KR" sz="1200" dirty="0" smtClean="0"/>
              <a:t>~2014</a:t>
            </a:r>
            <a:r>
              <a:rPr lang="ko-KR" altLang="en-US" sz="1200" dirty="0" smtClean="0"/>
              <a:t>년</a:t>
            </a:r>
            <a:r>
              <a:rPr lang="en-US" altLang="ko-KR" sz="1200" dirty="0" smtClean="0"/>
              <a:t>12</a:t>
            </a:r>
            <a:r>
              <a:rPr lang="ko-KR" altLang="en-US" sz="1200" dirty="0" smtClean="0"/>
              <a:t>월</a:t>
            </a:r>
            <a:r>
              <a:rPr lang="en-US" altLang="ko-KR" sz="1200" dirty="0" smtClean="0"/>
              <a:t>31</a:t>
            </a:r>
            <a:r>
              <a:rPr lang="ko-KR" altLang="en-US" sz="1200" dirty="0" smtClean="0"/>
              <a:t>일</a:t>
            </a:r>
            <a:r>
              <a:rPr lang="en-US" altLang="ko-KR" sz="1200" dirty="0" smtClean="0"/>
              <a:t>)</a:t>
            </a:r>
          </a:p>
          <a:p>
            <a:r>
              <a:rPr lang="ko-KR" altLang="en-US" sz="1200" dirty="0" smtClean="0"/>
              <a:t>원산지 확인 요청서 발급 기간은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유효기간 시작일 또는 이전</a:t>
            </a:r>
            <a:endParaRPr lang="en-US" altLang="ko-KR" sz="1200" dirty="0" smtClean="0"/>
          </a:p>
          <a:p>
            <a:r>
              <a:rPr lang="ko-KR" altLang="en-US" sz="1200" dirty="0" smtClean="0"/>
              <a:t>연중 </a:t>
            </a:r>
            <a:r>
              <a:rPr lang="en-US" altLang="ko-KR" sz="1200" dirty="0" smtClean="0"/>
              <a:t>PO</a:t>
            </a:r>
            <a:r>
              <a:rPr lang="ko-KR" altLang="en-US" sz="1200" dirty="0" smtClean="0"/>
              <a:t>를 기반으로 개별 실행 유효기간 </a:t>
            </a:r>
            <a:r>
              <a:rPr lang="en-US" altLang="ko-KR" sz="1200" dirty="0" smtClean="0"/>
              <a:t>PO </a:t>
            </a:r>
            <a:r>
              <a:rPr lang="ko-KR" altLang="en-US" sz="1200" dirty="0" smtClean="0"/>
              <a:t>발생일</a:t>
            </a:r>
            <a:r>
              <a:rPr lang="en-US" altLang="ko-KR" sz="1200" dirty="0" smtClean="0"/>
              <a:t>~</a:t>
            </a:r>
            <a:r>
              <a:rPr lang="ko-KR" altLang="en-US" sz="1200" dirty="0" err="1" smtClean="0"/>
              <a:t>당해년도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12</a:t>
            </a:r>
            <a:r>
              <a:rPr lang="ko-KR" altLang="en-US" sz="1200" dirty="0" smtClean="0"/>
              <a:t>월</a:t>
            </a:r>
            <a:r>
              <a:rPr lang="en-US" altLang="ko-KR" sz="1200" dirty="0" smtClean="0"/>
              <a:t>31</a:t>
            </a:r>
            <a:r>
              <a:rPr lang="ko-KR" altLang="en-US" sz="1200" dirty="0" smtClean="0"/>
              <a:t>일까지</a:t>
            </a:r>
            <a:endParaRPr lang="en-US" altLang="ko-KR" sz="1200" dirty="0" smtClean="0"/>
          </a:p>
          <a:p>
            <a:r>
              <a:rPr lang="en-US" altLang="ko-KR" sz="1200" b="1" dirty="0" smtClean="0"/>
              <a:t>2)</a:t>
            </a:r>
            <a:r>
              <a:rPr lang="ko-KR" altLang="en-US" sz="1200" b="1" dirty="0" smtClean="0"/>
              <a:t>원산지확인서 서류 전달 수단</a:t>
            </a:r>
            <a:endParaRPr lang="en-US" altLang="ko-KR" sz="1200" b="1" dirty="0" smtClean="0"/>
          </a:p>
          <a:p>
            <a:r>
              <a:rPr lang="ko-KR" altLang="en-US" sz="1200" b="1" dirty="0" smtClean="0"/>
              <a:t>개별 실행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연중</a:t>
            </a:r>
            <a:r>
              <a:rPr lang="en-US" altLang="ko-KR" sz="1200" b="1" dirty="0" smtClean="0"/>
              <a:t>):</a:t>
            </a:r>
            <a:r>
              <a:rPr lang="ko-KR" altLang="en-US" sz="1200" b="1" dirty="0" smtClean="0"/>
              <a:t>메일로 원산지 확인서 요청 및 접수 수단</a:t>
            </a:r>
            <a:endParaRPr lang="en-US" altLang="ko-KR" sz="1200" b="1" dirty="0" smtClean="0"/>
          </a:p>
          <a:p>
            <a:r>
              <a:rPr lang="ko-KR" altLang="en-US" sz="1200" dirty="0" smtClean="0"/>
              <a:t>연간 실행</a:t>
            </a:r>
            <a:r>
              <a:rPr lang="en-US" altLang="ko-KR" sz="1200" dirty="0" smtClean="0"/>
              <a:t>(</a:t>
            </a:r>
            <a:r>
              <a:rPr lang="ko-KR" altLang="en-US" sz="1200" dirty="0"/>
              <a:t>연</a:t>
            </a:r>
            <a:r>
              <a:rPr lang="ko-KR" altLang="en-US" sz="1200" dirty="0" smtClean="0"/>
              <a:t>말</a:t>
            </a:r>
            <a:r>
              <a:rPr lang="en-US" altLang="ko-KR" sz="1200" dirty="0" smtClean="0"/>
              <a:t>):SRM</a:t>
            </a:r>
            <a:r>
              <a:rPr lang="ko-KR" altLang="en-US" sz="1200" dirty="0" smtClean="0"/>
              <a:t>으로 첨부 또는 </a:t>
            </a:r>
            <a:r>
              <a:rPr lang="en-US" altLang="ko-KR" sz="1200" dirty="0" smtClean="0"/>
              <a:t>OFFLINE</a:t>
            </a:r>
            <a:r>
              <a:rPr lang="ko-KR" altLang="en-US" sz="1200" dirty="0" smtClean="0"/>
              <a:t>으로 </a:t>
            </a:r>
            <a:r>
              <a:rPr lang="en-US" altLang="ko-KR" sz="1200" dirty="0" smtClean="0"/>
              <a:t>USB</a:t>
            </a:r>
            <a:r>
              <a:rPr lang="ko-KR" altLang="en-US" sz="1200" dirty="0" smtClean="0"/>
              <a:t>로 저장 다운받아 </a:t>
            </a:r>
            <a:r>
              <a:rPr lang="en-US" altLang="ko-KR" sz="1200" dirty="0" smtClean="0"/>
              <a:t>GTS</a:t>
            </a:r>
            <a:r>
              <a:rPr lang="ko-KR" altLang="en-US" sz="1200" dirty="0" smtClean="0"/>
              <a:t>시스템에 입력 첨부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용량 초과시</a:t>
            </a:r>
            <a:r>
              <a:rPr lang="en-US" altLang="ko-KR" sz="1200" dirty="0" smtClean="0"/>
              <a:t>)</a:t>
            </a:r>
            <a:endParaRPr lang="en-US" altLang="ko-KR" sz="1200" dirty="0"/>
          </a:p>
          <a:p>
            <a:r>
              <a:rPr lang="en-US" altLang="ko-KR" sz="1200" b="1" dirty="0"/>
              <a:t>3</a:t>
            </a:r>
            <a:r>
              <a:rPr lang="en-US" altLang="ko-KR" sz="1200" b="1" dirty="0" smtClean="0"/>
              <a:t>)</a:t>
            </a:r>
            <a:r>
              <a:rPr lang="ko-KR" altLang="en-US" sz="1200" b="1" dirty="0" smtClean="0"/>
              <a:t>원산지 확인서 요청 양식 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요청번호를 업체에서 원산지 확인서를 기입하여 제출</a:t>
            </a:r>
            <a:r>
              <a:rPr lang="en-US" altLang="ko-KR" sz="1200" b="1" dirty="0" smtClean="0"/>
              <a:t>)</a:t>
            </a:r>
          </a:p>
          <a:p>
            <a:r>
              <a:rPr lang="en-US" altLang="ko-KR" sz="1200" dirty="0" smtClean="0"/>
              <a:t>PDF</a:t>
            </a:r>
            <a:r>
              <a:rPr lang="ko-KR" altLang="en-US" sz="1200" dirty="0" smtClean="0"/>
              <a:t>파일 </a:t>
            </a:r>
            <a:r>
              <a:rPr lang="en-US" altLang="ko-KR" sz="1200" dirty="0" smtClean="0"/>
              <a:t>+ </a:t>
            </a:r>
            <a:r>
              <a:rPr lang="ko-KR" altLang="en-US" sz="1200" dirty="0"/>
              <a:t>엑</a:t>
            </a:r>
            <a:r>
              <a:rPr lang="ko-KR" altLang="en-US" sz="1200" dirty="0" smtClean="0"/>
              <a:t>셀양식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업체는 </a:t>
            </a:r>
            <a:r>
              <a:rPr lang="ko-KR" altLang="en-US" sz="1200" dirty="0" err="1" smtClean="0"/>
              <a:t>세방전지에서</a:t>
            </a:r>
            <a:r>
              <a:rPr lang="ko-KR" altLang="en-US" sz="1200" dirty="0" smtClean="0"/>
              <a:t> 제공한 엑셀 양식을 다운받아 </a:t>
            </a:r>
            <a:r>
              <a:rPr lang="ko-KR" altLang="en-US" sz="1200" dirty="0" err="1" smtClean="0"/>
              <a:t>작성후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PDF</a:t>
            </a:r>
            <a:r>
              <a:rPr lang="ko-KR" altLang="en-US" sz="1200" dirty="0" smtClean="0"/>
              <a:t>파일로 전환 </a:t>
            </a:r>
            <a:r>
              <a:rPr lang="ko-KR" altLang="en-US" sz="1200" dirty="0" err="1" smtClean="0"/>
              <a:t>세방전지에</a:t>
            </a:r>
            <a:r>
              <a:rPr lang="ko-KR" altLang="en-US" sz="1200" dirty="0" smtClean="0"/>
              <a:t> 제출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 </a:t>
            </a:r>
            <a:endParaRPr lang="ko-KR" altLang="en-US" sz="1200" dirty="0"/>
          </a:p>
        </p:txBody>
      </p:sp>
      <p:sp>
        <p:nvSpPr>
          <p:cNvPr id="49" name="줄무늬가 있는 오른쪽 화살표 48"/>
          <p:cNvSpPr/>
          <p:nvPr/>
        </p:nvSpPr>
        <p:spPr>
          <a:xfrm>
            <a:off x="2072680" y="2060848"/>
            <a:ext cx="2016224" cy="936104"/>
          </a:xfrm>
          <a:prstGeom prst="stripedRightArrow">
            <a:avLst>
              <a:gd name="adj1" fmla="val 50000"/>
              <a:gd name="adj2" fmla="val 29364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</a:rPr>
              <a:t>유효기간 </a:t>
            </a:r>
            <a:r>
              <a:rPr lang="en-US" altLang="ko-KR" sz="1000" dirty="0" smtClean="0">
                <a:solidFill>
                  <a:schemeClr val="tx1"/>
                </a:solidFill>
              </a:rPr>
              <a:t>: 2013.03.10~2013.13.31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344488" y="1628800"/>
            <a:ext cx="504056" cy="288032"/>
          </a:xfrm>
          <a:prstGeom prst="rect">
            <a:avLst/>
          </a:prstGeom>
          <a:solidFill>
            <a:srgbClr val="C00000"/>
          </a:solidFill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bg1"/>
                </a:solidFill>
              </a:rPr>
              <a:t>1</a:t>
            </a:r>
            <a:r>
              <a:rPr lang="ko-KR" altLang="en-US" sz="1200" dirty="0" smtClean="0">
                <a:solidFill>
                  <a:schemeClr val="bg1"/>
                </a:solidFill>
              </a:rPr>
              <a:t>월</a:t>
            </a:r>
          </a:p>
        </p:txBody>
      </p:sp>
      <p:sp>
        <p:nvSpPr>
          <p:cNvPr id="53" name="직사각형 52"/>
          <p:cNvSpPr/>
          <p:nvPr/>
        </p:nvSpPr>
        <p:spPr>
          <a:xfrm>
            <a:off x="920552" y="1628800"/>
            <a:ext cx="504056" cy="288032"/>
          </a:xfrm>
          <a:prstGeom prst="rect">
            <a:avLst/>
          </a:prstGeom>
          <a:solidFill>
            <a:srgbClr val="C00000"/>
          </a:solidFill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bg1"/>
                </a:solidFill>
              </a:rPr>
              <a:t>2</a:t>
            </a:r>
            <a:r>
              <a:rPr lang="ko-KR" altLang="en-US" sz="1200" dirty="0" smtClean="0">
                <a:solidFill>
                  <a:schemeClr val="bg1"/>
                </a:solidFill>
              </a:rPr>
              <a:t>월</a:t>
            </a:r>
          </a:p>
        </p:txBody>
      </p:sp>
      <p:sp>
        <p:nvSpPr>
          <p:cNvPr id="54" name="직사각형 53"/>
          <p:cNvSpPr/>
          <p:nvPr/>
        </p:nvSpPr>
        <p:spPr>
          <a:xfrm>
            <a:off x="1496616" y="1628800"/>
            <a:ext cx="504056" cy="288032"/>
          </a:xfrm>
          <a:prstGeom prst="rect">
            <a:avLst/>
          </a:prstGeom>
          <a:solidFill>
            <a:srgbClr val="C00000"/>
          </a:solidFill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bg1"/>
                </a:solidFill>
              </a:rPr>
              <a:t>3</a:t>
            </a:r>
            <a:r>
              <a:rPr lang="ko-KR" altLang="en-US" sz="1200" dirty="0" smtClean="0">
                <a:solidFill>
                  <a:schemeClr val="bg1"/>
                </a:solidFill>
              </a:rPr>
              <a:t>월</a:t>
            </a:r>
          </a:p>
        </p:txBody>
      </p:sp>
      <p:sp>
        <p:nvSpPr>
          <p:cNvPr id="63" name="직사각형 62"/>
          <p:cNvSpPr/>
          <p:nvPr/>
        </p:nvSpPr>
        <p:spPr>
          <a:xfrm>
            <a:off x="2072680" y="1628800"/>
            <a:ext cx="504056" cy="288032"/>
          </a:xfrm>
          <a:prstGeom prst="rect">
            <a:avLst/>
          </a:prstGeom>
          <a:noFill/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b="1" dirty="0" smtClean="0">
                <a:solidFill>
                  <a:schemeClr val="tx1"/>
                </a:solidFill>
              </a:rPr>
              <a:t>~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2360712" y="1628800"/>
            <a:ext cx="504056" cy="288032"/>
          </a:xfrm>
          <a:prstGeom prst="rect">
            <a:avLst/>
          </a:prstGeom>
          <a:solidFill>
            <a:srgbClr val="C00000"/>
          </a:solidFill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bg1"/>
                </a:solidFill>
              </a:rPr>
              <a:t>10</a:t>
            </a:r>
            <a:r>
              <a:rPr lang="ko-KR" altLang="en-US" sz="1200" dirty="0" smtClean="0">
                <a:solidFill>
                  <a:schemeClr val="bg1"/>
                </a:solidFill>
              </a:rPr>
              <a:t>월</a:t>
            </a:r>
          </a:p>
        </p:txBody>
      </p:sp>
      <p:sp>
        <p:nvSpPr>
          <p:cNvPr id="82" name="직사각형 81"/>
          <p:cNvSpPr/>
          <p:nvPr/>
        </p:nvSpPr>
        <p:spPr>
          <a:xfrm>
            <a:off x="2936776" y="1628800"/>
            <a:ext cx="504056" cy="288032"/>
          </a:xfrm>
          <a:prstGeom prst="rect">
            <a:avLst/>
          </a:prstGeom>
          <a:solidFill>
            <a:srgbClr val="C00000"/>
          </a:solidFill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bg1"/>
                </a:solidFill>
              </a:rPr>
              <a:t>11</a:t>
            </a:r>
            <a:r>
              <a:rPr lang="ko-KR" altLang="en-US" sz="1200" dirty="0" smtClean="0">
                <a:solidFill>
                  <a:schemeClr val="bg1"/>
                </a:solidFill>
              </a:rPr>
              <a:t>월</a:t>
            </a:r>
          </a:p>
        </p:txBody>
      </p:sp>
      <p:sp>
        <p:nvSpPr>
          <p:cNvPr id="83" name="직사각형 82"/>
          <p:cNvSpPr/>
          <p:nvPr/>
        </p:nvSpPr>
        <p:spPr>
          <a:xfrm>
            <a:off x="3512840" y="1628800"/>
            <a:ext cx="504056" cy="288032"/>
          </a:xfrm>
          <a:prstGeom prst="rect">
            <a:avLst/>
          </a:prstGeom>
          <a:solidFill>
            <a:srgbClr val="C00000"/>
          </a:solidFill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bg1"/>
                </a:solidFill>
              </a:rPr>
              <a:t>12</a:t>
            </a:r>
            <a:r>
              <a:rPr lang="ko-KR" altLang="en-US" sz="1200" dirty="0" smtClean="0">
                <a:solidFill>
                  <a:schemeClr val="bg1"/>
                </a:solidFill>
              </a:rPr>
              <a:t>월</a:t>
            </a:r>
          </a:p>
        </p:txBody>
      </p:sp>
      <p:sp>
        <p:nvSpPr>
          <p:cNvPr id="84" name="AutoShape 3"/>
          <p:cNvSpPr>
            <a:spLocks noChangeArrowheads="1"/>
          </p:cNvSpPr>
          <p:nvPr/>
        </p:nvSpPr>
        <p:spPr bwMode="auto">
          <a:xfrm>
            <a:off x="344488" y="2276872"/>
            <a:ext cx="1656184" cy="504056"/>
          </a:xfrm>
          <a:prstGeom prst="bevel">
            <a:avLst>
              <a:gd name="adj" fmla="val 0"/>
            </a:avLst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신규 자재코드 생성</a:t>
            </a:r>
            <a:endParaRPr lang="en-US" altLang="ko-KR" sz="1200" b="1" dirty="0" smtClean="0">
              <a:solidFill>
                <a:srgbClr val="FF0000"/>
              </a:solidFill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(PO:3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10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)</a:t>
            </a:r>
          </a:p>
        </p:txBody>
      </p:sp>
      <p:sp>
        <p:nvSpPr>
          <p:cNvPr id="85" name="Text Box 403"/>
          <p:cNvSpPr txBox="1">
            <a:spLocks noChangeArrowheads="1"/>
          </p:cNvSpPr>
          <p:nvPr/>
        </p:nvSpPr>
        <p:spPr bwMode="auto">
          <a:xfrm>
            <a:off x="344488" y="1196752"/>
            <a:ext cx="3672408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5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2013</a:t>
            </a:r>
            <a:r>
              <a:rPr lang="ko-KR" altLang="en-US" sz="15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endParaRPr lang="en-US" altLang="ko-KR" sz="15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5745088" y="1628800"/>
            <a:ext cx="504056" cy="288032"/>
          </a:xfrm>
          <a:prstGeom prst="rect">
            <a:avLst/>
          </a:prstGeom>
          <a:solidFill>
            <a:srgbClr val="00B050"/>
          </a:solidFill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bg1"/>
                </a:solidFill>
              </a:rPr>
              <a:t>1</a:t>
            </a:r>
            <a:r>
              <a:rPr lang="ko-KR" altLang="en-US" sz="1200" dirty="0" smtClean="0">
                <a:solidFill>
                  <a:schemeClr val="bg1"/>
                </a:solidFill>
              </a:rPr>
              <a:t>월</a:t>
            </a:r>
          </a:p>
        </p:txBody>
      </p:sp>
      <p:sp>
        <p:nvSpPr>
          <p:cNvPr id="89" name="직사각형 88"/>
          <p:cNvSpPr/>
          <p:nvPr/>
        </p:nvSpPr>
        <p:spPr>
          <a:xfrm>
            <a:off x="6321152" y="1628800"/>
            <a:ext cx="504056" cy="288032"/>
          </a:xfrm>
          <a:prstGeom prst="rect">
            <a:avLst/>
          </a:prstGeom>
          <a:solidFill>
            <a:srgbClr val="00B050"/>
          </a:solidFill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bg1"/>
                </a:solidFill>
              </a:rPr>
              <a:t>2</a:t>
            </a:r>
            <a:r>
              <a:rPr lang="ko-KR" altLang="en-US" sz="1200" dirty="0" smtClean="0">
                <a:solidFill>
                  <a:schemeClr val="bg1"/>
                </a:solidFill>
              </a:rPr>
              <a:t>월</a:t>
            </a:r>
          </a:p>
        </p:txBody>
      </p:sp>
      <p:sp>
        <p:nvSpPr>
          <p:cNvPr id="90" name="직사각형 89"/>
          <p:cNvSpPr/>
          <p:nvPr/>
        </p:nvSpPr>
        <p:spPr>
          <a:xfrm>
            <a:off x="6897216" y="1628800"/>
            <a:ext cx="504056" cy="288032"/>
          </a:xfrm>
          <a:prstGeom prst="rect">
            <a:avLst/>
          </a:prstGeom>
          <a:solidFill>
            <a:srgbClr val="00B050"/>
          </a:solidFill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bg1"/>
                </a:solidFill>
              </a:rPr>
              <a:t>3</a:t>
            </a:r>
            <a:r>
              <a:rPr lang="ko-KR" altLang="en-US" sz="1200" dirty="0" smtClean="0">
                <a:solidFill>
                  <a:schemeClr val="bg1"/>
                </a:solidFill>
              </a:rPr>
              <a:t>월</a:t>
            </a:r>
          </a:p>
        </p:txBody>
      </p:sp>
      <p:sp>
        <p:nvSpPr>
          <p:cNvPr id="93" name="직사각형 92"/>
          <p:cNvSpPr/>
          <p:nvPr/>
        </p:nvSpPr>
        <p:spPr>
          <a:xfrm>
            <a:off x="8049344" y="1628800"/>
            <a:ext cx="504056" cy="288032"/>
          </a:xfrm>
          <a:prstGeom prst="rect">
            <a:avLst/>
          </a:prstGeom>
          <a:solidFill>
            <a:srgbClr val="00B050"/>
          </a:solidFill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bg1"/>
                </a:solidFill>
              </a:rPr>
              <a:t>10</a:t>
            </a:r>
            <a:r>
              <a:rPr lang="ko-KR" altLang="en-US" sz="1200" dirty="0" smtClean="0">
                <a:solidFill>
                  <a:schemeClr val="bg1"/>
                </a:solidFill>
              </a:rPr>
              <a:t>월</a:t>
            </a:r>
          </a:p>
        </p:txBody>
      </p:sp>
      <p:sp>
        <p:nvSpPr>
          <p:cNvPr id="94" name="직사각형 93"/>
          <p:cNvSpPr/>
          <p:nvPr/>
        </p:nvSpPr>
        <p:spPr>
          <a:xfrm>
            <a:off x="8625408" y="1628800"/>
            <a:ext cx="504056" cy="288032"/>
          </a:xfrm>
          <a:prstGeom prst="rect">
            <a:avLst/>
          </a:prstGeom>
          <a:solidFill>
            <a:srgbClr val="00B050"/>
          </a:solidFill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bg1"/>
                </a:solidFill>
              </a:rPr>
              <a:t>11</a:t>
            </a:r>
            <a:r>
              <a:rPr lang="ko-KR" altLang="en-US" sz="1200" dirty="0" smtClean="0">
                <a:solidFill>
                  <a:schemeClr val="bg1"/>
                </a:solidFill>
              </a:rPr>
              <a:t>월</a:t>
            </a:r>
          </a:p>
        </p:txBody>
      </p:sp>
      <p:sp>
        <p:nvSpPr>
          <p:cNvPr id="95" name="직사각형 94"/>
          <p:cNvSpPr/>
          <p:nvPr/>
        </p:nvSpPr>
        <p:spPr>
          <a:xfrm>
            <a:off x="9201472" y="1628800"/>
            <a:ext cx="504056" cy="288032"/>
          </a:xfrm>
          <a:prstGeom prst="rect">
            <a:avLst/>
          </a:prstGeom>
          <a:solidFill>
            <a:srgbClr val="00B050"/>
          </a:solidFill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bg1"/>
                </a:solidFill>
              </a:rPr>
              <a:t>12</a:t>
            </a:r>
            <a:r>
              <a:rPr lang="ko-KR" altLang="en-US" sz="1200" dirty="0" smtClean="0">
                <a:solidFill>
                  <a:schemeClr val="bg1"/>
                </a:solidFill>
              </a:rPr>
              <a:t>월</a:t>
            </a:r>
          </a:p>
        </p:txBody>
      </p:sp>
      <p:sp>
        <p:nvSpPr>
          <p:cNvPr id="96" name="직사각형 95"/>
          <p:cNvSpPr/>
          <p:nvPr/>
        </p:nvSpPr>
        <p:spPr>
          <a:xfrm>
            <a:off x="7473280" y="1628800"/>
            <a:ext cx="504056" cy="288032"/>
          </a:xfrm>
          <a:prstGeom prst="rect">
            <a:avLst/>
          </a:prstGeom>
          <a:noFill/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~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97" name="Text Box 403"/>
          <p:cNvSpPr txBox="1">
            <a:spLocks noChangeArrowheads="1"/>
          </p:cNvSpPr>
          <p:nvPr/>
        </p:nvSpPr>
        <p:spPr bwMode="auto">
          <a:xfrm>
            <a:off x="5745088" y="1196752"/>
            <a:ext cx="3960440" cy="276999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5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2014</a:t>
            </a:r>
            <a:r>
              <a:rPr lang="ko-KR" altLang="en-US" sz="15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년</a:t>
            </a:r>
            <a:endParaRPr lang="en-US" altLang="ko-KR" sz="15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8" name="AutoShape 3"/>
          <p:cNvSpPr>
            <a:spLocks noChangeArrowheads="1"/>
          </p:cNvSpPr>
          <p:nvPr/>
        </p:nvSpPr>
        <p:spPr bwMode="auto">
          <a:xfrm>
            <a:off x="632520" y="2852936"/>
            <a:ext cx="1512168" cy="504056"/>
          </a:xfrm>
          <a:prstGeom prst="bevel">
            <a:avLst>
              <a:gd name="adj" fmla="val 0"/>
            </a:avLst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신규 자재코드 생성</a:t>
            </a:r>
            <a:endParaRPr lang="en-US" altLang="ko-KR" sz="1200" b="1" dirty="0" smtClean="0">
              <a:solidFill>
                <a:srgbClr val="FF0000"/>
              </a:solidFill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(PO:10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10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)</a:t>
            </a:r>
          </a:p>
        </p:txBody>
      </p:sp>
      <p:sp>
        <p:nvSpPr>
          <p:cNvPr id="99" name="줄무늬가 있는 오른쪽 화살표 98"/>
          <p:cNvSpPr/>
          <p:nvPr/>
        </p:nvSpPr>
        <p:spPr>
          <a:xfrm>
            <a:off x="2144688" y="2636912"/>
            <a:ext cx="1944216" cy="936104"/>
          </a:xfrm>
          <a:prstGeom prst="stripedRightArrow">
            <a:avLst>
              <a:gd name="adj1" fmla="val 50000"/>
              <a:gd name="adj2" fmla="val 29364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</a:rPr>
              <a:t>유효기간 </a:t>
            </a:r>
            <a:r>
              <a:rPr lang="en-US" altLang="ko-KR" sz="1000" dirty="0" smtClean="0">
                <a:solidFill>
                  <a:schemeClr val="tx1"/>
                </a:solidFill>
              </a:rPr>
              <a:t>: 2013.10.10~2013.13.31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100" name="직사각형 99"/>
          <p:cNvSpPr/>
          <p:nvPr/>
        </p:nvSpPr>
        <p:spPr>
          <a:xfrm>
            <a:off x="344488" y="3645024"/>
            <a:ext cx="3600400" cy="864096"/>
          </a:xfrm>
          <a:prstGeom prst="rect">
            <a:avLst/>
          </a:prstGeom>
          <a:noFill/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신규 자재 코드 생성 후 </a:t>
            </a:r>
            <a:r>
              <a:rPr lang="en-US" altLang="ko-KR" sz="1200" dirty="0" smtClean="0">
                <a:solidFill>
                  <a:schemeClr val="tx1"/>
                </a:solidFill>
              </a:rPr>
              <a:t>PO </a:t>
            </a:r>
            <a:r>
              <a:rPr lang="ko-KR" altLang="en-US" sz="1200" dirty="0" smtClean="0">
                <a:solidFill>
                  <a:schemeClr val="tx1"/>
                </a:solidFill>
              </a:rPr>
              <a:t>발생시 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원산지 확인서 요청서 실</a:t>
            </a:r>
            <a:r>
              <a:rPr lang="ko-KR" altLang="en-US" sz="1200" dirty="0">
                <a:solidFill>
                  <a:schemeClr val="tx1"/>
                </a:solidFill>
              </a:rPr>
              <a:t>행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01" name="직사각형 100"/>
          <p:cNvSpPr/>
          <p:nvPr/>
        </p:nvSpPr>
        <p:spPr>
          <a:xfrm>
            <a:off x="4304928" y="1988840"/>
            <a:ext cx="1296144" cy="2533228"/>
          </a:xfrm>
          <a:prstGeom prst="rect">
            <a:avLst/>
          </a:prstGeom>
          <a:noFill/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1)</a:t>
            </a:r>
            <a:r>
              <a:rPr lang="ko-KR" altLang="en-US" sz="1200" dirty="0" smtClean="0">
                <a:solidFill>
                  <a:schemeClr val="tx1"/>
                </a:solidFill>
              </a:rPr>
              <a:t>연간 </a:t>
            </a:r>
            <a:r>
              <a:rPr lang="en-US" altLang="ko-KR" sz="1200" dirty="0" smtClean="0">
                <a:solidFill>
                  <a:schemeClr val="tx1"/>
                </a:solidFill>
              </a:rPr>
              <a:t>PO </a:t>
            </a:r>
            <a:r>
              <a:rPr lang="ko-KR" altLang="en-US" sz="1200" dirty="0" smtClean="0">
                <a:solidFill>
                  <a:schemeClr val="tx1"/>
                </a:solidFill>
              </a:rPr>
              <a:t>실적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   </a:t>
            </a:r>
          </a:p>
          <a:p>
            <a:pPr marL="92075" indent="-92075"/>
            <a:r>
              <a:rPr lang="en-US" altLang="ko-KR" sz="1200" dirty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      +</a:t>
            </a:r>
            <a:endParaRPr lang="en-US" altLang="ko-KR" sz="1200" dirty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    </a:t>
            </a: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2)</a:t>
            </a:r>
            <a:r>
              <a:rPr lang="ko-KR" altLang="en-US" sz="1200" dirty="0" smtClean="0">
                <a:solidFill>
                  <a:schemeClr val="tx1"/>
                </a:solidFill>
              </a:rPr>
              <a:t>기 원산지 확인 요청분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3)</a:t>
            </a:r>
            <a:r>
              <a:rPr lang="ko-KR" altLang="en-US" sz="1200" dirty="0" smtClean="0">
                <a:solidFill>
                  <a:schemeClr val="tx1"/>
                </a:solidFill>
              </a:rPr>
              <a:t>실행일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   2013.12.XX</a:t>
            </a: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  (20</a:t>
            </a:r>
            <a:r>
              <a:rPr lang="ko-KR" altLang="en-US" sz="1200" dirty="0" smtClean="0">
                <a:solidFill>
                  <a:schemeClr val="tx1"/>
                </a:solidFill>
              </a:rPr>
              <a:t>일</a:t>
            </a:r>
            <a:r>
              <a:rPr lang="en-US" altLang="ko-KR" sz="1200" dirty="0" smtClean="0">
                <a:solidFill>
                  <a:schemeClr val="tx1"/>
                </a:solidFill>
              </a:rPr>
              <a:t>~31</a:t>
            </a:r>
            <a:r>
              <a:rPr lang="ko-KR" altLang="en-US" sz="1200" dirty="0" smtClean="0">
                <a:solidFill>
                  <a:schemeClr val="tx1"/>
                </a:solidFill>
              </a:rPr>
              <a:t>일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2" name="직사각형 101"/>
          <p:cNvSpPr/>
          <p:nvPr/>
        </p:nvSpPr>
        <p:spPr>
          <a:xfrm>
            <a:off x="4304928" y="1196752"/>
            <a:ext cx="1296144" cy="720080"/>
          </a:xfrm>
          <a:prstGeom prst="rect">
            <a:avLst/>
          </a:prstGeom>
          <a:solidFill>
            <a:schemeClr val="bg1">
              <a:lumMod val="85000"/>
            </a:schemeClr>
          </a:solidFill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연간 단위 </a:t>
            </a:r>
            <a:r>
              <a:rPr lang="ko-KR" altLang="en-US" sz="12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요청</a:t>
            </a:r>
            <a:endParaRPr lang="en-US" altLang="ko-KR" sz="12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7" name="줄무늬가 있는 오른쪽 화살표 26"/>
          <p:cNvSpPr/>
          <p:nvPr/>
        </p:nvSpPr>
        <p:spPr>
          <a:xfrm>
            <a:off x="7473280" y="2060848"/>
            <a:ext cx="2160240" cy="936104"/>
          </a:xfrm>
          <a:prstGeom prst="stripedRightArrow">
            <a:avLst>
              <a:gd name="adj1" fmla="val 50000"/>
              <a:gd name="adj2" fmla="val 29364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</a:rPr>
              <a:t>유효기간 </a:t>
            </a:r>
            <a:r>
              <a:rPr lang="en-US" altLang="ko-KR" sz="1000" dirty="0" smtClean="0">
                <a:solidFill>
                  <a:schemeClr val="tx1"/>
                </a:solidFill>
              </a:rPr>
              <a:t>: 2013.01.10~2013.13.31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28" name="AutoShape 3"/>
          <p:cNvSpPr>
            <a:spLocks noChangeArrowheads="1"/>
          </p:cNvSpPr>
          <p:nvPr/>
        </p:nvSpPr>
        <p:spPr bwMode="auto">
          <a:xfrm>
            <a:off x="5745088" y="2276872"/>
            <a:ext cx="1656184" cy="504056"/>
          </a:xfrm>
          <a:prstGeom prst="bevel">
            <a:avLst>
              <a:gd name="adj" fmla="val 0"/>
            </a:avLst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신규 자재코드 생성</a:t>
            </a:r>
            <a:endParaRPr lang="en-US" altLang="ko-KR" sz="1200" b="1" dirty="0" smtClean="0">
              <a:solidFill>
                <a:srgbClr val="FF0000"/>
              </a:solidFill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(PO:01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10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)</a:t>
            </a:r>
          </a:p>
        </p:txBody>
      </p:sp>
      <p:sp>
        <p:nvSpPr>
          <p:cNvPr id="29" name="AutoShape 3"/>
          <p:cNvSpPr>
            <a:spLocks noChangeArrowheads="1"/>
          </p:cNvSpPr>
          <p:nvPr/>
        </p:nvSpPr>
        <p:spPr bwMode="auto">
          <a:xfrm>
            <a:off x="6033120" y="2852936"/>
            <a:ext cx="1512168" cy="504056"/>
          </a:xfrm>
          <a:prstGeom prst="bevel">
            <a:avLst>
              <a:gd name="adj" fmla="val 0"/>
            </a:avLst>
          </a:prstGeom>
          <a:solidFill>
            <a:schemeClr val="bg2">
              <a:lumMod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신규 자재코드 생성</a:t>
            </a:r>
            <a:endParaRPr lang="en-US" altLang="ko-KR" sz="1200" b="1" dirty="0" smtClean="0">
              <a:solidFill>
                <a:srgbClr val="FF0000"/>
              </a:solidFill>
              <a:latin typeface="+mn-ea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(PO:09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10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일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)</a:t>
            </a:r>
          </a:p>
        </p:txBody>
      </p:sp>
      <p:sp>
        <p:nvSpPr>
          <p:cNvPr id="30" name="줄무늬가 있는 오른쪽 화살표 29"/>
          <p:cNvSpPr/>
          <p:nvPr/>
        </p:nvSpPr>
        <p:spPr>
          <a:xfrm>
            <a:off x="7545288" y="2636912"/>
            <a:ext cx="2088232" cy="936104"/>
          </a:xfrm>
          <a:prstGeom prst="stripedRightArrow">
            <a:avLst>
              <a:gd name="adj1" fmla="val 50000"/>
              <a:gd name="adj2" fmla="val 29364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000" dirty="0" smtClean="0">
                <a:solidFill>
                  <a:schemeClr val="tx1"/>
                </a:solidFill>
              </a:rPr>
              <a:t>유효기간 </a:t>
            </a:r>
            <a:r>
              <a:rPr lang="en-US" altLang="ko-KR" sz="1000" dirty="0" smtClean="0">
                <a:solidFill>
                  <a:schemeClr val="tx1"/>
                </a:solidFill>
              </a:rPr>
              <a:t>: 2013.09.10~2013.13.31</a:t>
            </a:r>
            <a:endParaRPr lang="ko-KR" altLang="en-US" sz="1000" dirty="0" smtClean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763394" y="3657972"/>
            <a:ext cx="3942134" cy="864096"/>
          </a:xfrm>
          <a:prstGeom prst="rect">
            <a:avLst/>
          </a:prstGeom>
          <a:noFill/>
          <a:ln w="12700">
            <a:solidFill>
              <a:srgbClr val="0033C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신규 자재 코드 생성 후 </a:t>
            </a:r>
            <a:r>
              <a:rPr lang="en-US" altLang="ko-KR" sz="1200" dirty="0" smtClean="0">
                <a:solidFill>
                  <a:schemeClr val="tx1"/>
                </a:solidFill>
              </a:rPr>
              <a:t>PO </a:t>
            </a:r>
            <a:r>
              <a:rPr lang="ko-KR" altLang="en-US" sz="1200" dirty="0" smtClean="0">
                <a:solidFill>
                  <a:schemeClr val="tx1"/>
                </a:solidFill>
              </a:rPr>
              <a:t>발생시 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원산지 확인서 요청서 실</a:t>
            </a:r>
            <a:r>
              <a:rPr lang="ko-KR" altLang="en-US" sz="1200" dirty="0">
                <a:solidFill>
                  <a:schemeClr val="tx1"/>
                </a:solidFill>
              </a:rPr>
              <a:t>행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2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 확인서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76430219"/>
              </p:ext>
            </p:extLst>
          </p:nvPr>
        </p:nvGraphicFramePr>
        <p:xfrm>
          <a:off x="128464" y="884678"/>
          <a:ext cx="4680520" cy="551870"/>
        </p:xfrm>
        <a:graphic>
          <a:graphicData uri="http://schemas.openxmlformats.org/drawingml/2006/table">
            <a:tbl>
              <a:tblPr/>
              <a:tblGrid>
                <a:gridCol w="432048"/>
                <a:gridCol w="1224136"/>
                <a:gridCol w="648072"/>
                <a:gridCol w="648072"/>
                <a:gridCol w="1728192"/>
              </a:tblGrid>
              <a:tr h="21602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FFFFFF"/>
                          </a:solidFill>
                          <a:latin typeface="맑은 고딕"/>
                        </a:rPr>
                        <a:t>광주</a:t>
                      </a:r>
                      <a:br>
                        <a:rPr lang="ko-KR" altLang="en-US" sz="1200" b="1" i="0" u="none" strike="noStrike" dirty="0">
                          <a:solidFill>
                            <a:srgbClr val="FFFFFF"/>
                          </a:solidFill>
                          <a:latin typeface="맑은 고딕"/>
                        </a:rPr>
                      </a:br>
                      <a:r>
                        <a:rPr lang="ko-KR" altLang="en-US" sz="1200" b="1" i="0" u="none" strike="noStrike" dirty="0">
                          <a:solidFill>
                            <a:srgbClr val="FFFFFF"/>
                          </a:solidFill>
                          <a:latin typeface="맑은 고딕"/>
                        </a:rPr>
                        <a:t>공장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관리대상 협력업체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SAP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 E</a:t>
                      </a:r>
                      <a:r>
                        <a:rPr lang="ko-KR" altLang="en-US" sz="1200" dirty="0" smtClean="0"/>
                        <a:t>메일 </a:t>
                      </a:r>
                      <a:r>
                        <a:rPr lang="en-US" altLang="ko-KR" sz="1200" dirty="0" smtClean="0"/>
                        <a:t>(1</a:t>
                      </a:r>
                      <a:r>
                        <a:rPr lang="ko-KR" altLang="en-US" sz="1200" dirty="0" smtClean="0"/>
                        <a:t>개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3358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세방산업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이세현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100108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>
                          <a:solidFill>
                            <a:srgbClr val="003399"/>
                          </a:solidFill>
                        </a:rPr>
                        <a:t>freudx@global-ind.co.kr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08947506"/>
              </p:ext>
            </p:extLst>
          </p:nvPr>
        </p:nvGraphicFramePr>
        <p:xfrm>
          <a:off x="4953001" y="884678"/>
          <a:ext cx="4896544" cy="3696868"/>
        </p:xfrm>
        <a:graphic>
          <a:graphicData uri="http://schemas.openxmlformats.org/drawingml/2006/table">
            <a:tbl>
              <a:tblPr/>
              <a:tblGrid>
                <a:gridCol w="216024"/>
                <a:gridCol w="1800200"/>
                <a:gridCol w="648072"/>
                <a:gridCol w="648072"/>
                <a:gridCol w="1584176"/>
              </a:tblGrid>
              <a:tr h="194572">
                <a:tc rowSpan="19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FFFFFF"/>
                          </a:solidFill>
                          <a:latin typeface="맑은 고딕"/>
                        </a:rPr>
                        <a:t>창원</a:t>
                      </a:r>
                      <a:br>
                        <a:rPr lang="ko-KR" altLang="en-US" sz="1200" b="1" i="0" u="none" strike="noStrike" dirty="0">
                          <a:solidFill>
                            <a:srgbClr val="FFFFFF"/>
                          </a:solidFill>
                          <a:latin typeface="맑은 고딕"/>
                        </a:rPr>
                      </a:br>
                      <a:r>
                        <a:rPr lang="ko-KR" altLang="en-US" sz="1200" b="1" i="0" u="none" strike="noStrike" dirty="0">
                          <a:solidFill>
                            <a:srgbClr val="FFFFFF"/>
                          </a:solidFill>
                          <a:latin typeface="맑은 고딕"/>
                        </a:rPr>
                        <a:t>공장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관리대상 협력업체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SAP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 E</a:t>
                      </a:r>
                      <a:r>
                        <a:rPr lang="ko-KR" altLang="en-US" sz="1200" dirty="0" smtClean="0"/>
                        <a:t>메일 </a:t>
                      </a:r>
                      <a:r>
                        <a:rPr lang="en-US" altLang="ko-KR" sz="1200" dirty="0" smtClean="0"/>
                        <a:t>(18</a:t>
                      </a:r>
                      <a:r>
                        <a:rPr lang="ko-KR" altLang="en-US" sz="1200" dirty="0" smtClean="0"/>
                        <a:t>개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백산산업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천종준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100329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일신공업사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오금주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100365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해명사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손수원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100390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(</a:t>
                      </a:r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주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b="0" i="0" u="none" strike="noStrike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동영산업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서훈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100265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세방산업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주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이세현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100108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dirty="0" smtClean="0">
                          <a:solidFill>
                            <a:srgbClr val="003399"/>
                          </a:solidFill>
                        </a:rPr>
                        <a:t>freudx@global-ind.co.kr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우진산업사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김현정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100174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금오산업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류제광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100301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성현화학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최재동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100435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홍진산업사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김영준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100396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동아수출포장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윤상용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100320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(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주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b="0" i="0" u="none" strike="noStrike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에이치제이피엔에이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장종섭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100123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(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주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lang="ko-KR" altLang="en-US" sz="1200" b="0" i="0" u="none" strike="noStrike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삼양폴리텍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문재만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100271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협성화학</a:t>
                      </a:r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주）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배정일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100394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성수로케트상사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박상곤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100343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영양산업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김순희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100359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해명프라텍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손한갑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100391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0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태용산업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최광식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100375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5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주식회사 </a:t>
                      </a:r>
                      <a:r>
                        <a:rPr lang="ko-KR" altLang="en-US" sz="1200" b="0" i="0" u="none" strike="noStrike" dirty="0" err="1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케이피테크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맑은 고딕"/>
                        </a:rPr>
                        <a:t>성헌욱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501579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87738173"/>
              </p:ext>
            </p:extLst>
          </p:nvPr>
        </p:nvGraphicFramePr>
        <p:xfrm>
          <a:off x="128464" y="1748776"/>
          <a:ext cx="4680520" cy="1778599"/>
        </p:xfrm>
        <a:graphic>
          <a:graphicData uri="http://schemas.openxmlformats.org/drawingml/2006/table">
            <a:tbl>
              <a:tblPr/>
              <a:tblGrid>
                <a:gridCol w="360040"/>
                <a:gridCol w="1224136"/>
                <a:gridCol w="720080"/>
                <a:gridCol w="648072"/>
                <a:gridCol w="1728192"/>
              </a:tblGrid>
              <a:tr h="216024">
                <a:tc rowSpan="8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FFFFFF"/>
                          </a:solidFill>
                          <a:latin typeface="맑은 고딕"/>
                        </a:rPr>
                        <a:t>납</a:t>
                      </a:r>
                      <a:br>
                        <a:rPr lang="ko-KR" altLang="en-US" sz="1200" b="1" i="0" u="none" strike="noStrike" dirty="0">
                          <a:solidFill>
                            <a:srgbClr val="FFFFFF"/>
                          </a:solidFill>
                          <a:latin typeface="맑은 고딕"/>
                        </a:rPr>
                      </a:br>
                      <a:r>
                        <a:rPr lang="ko-KR" altLang="en-US" sz="1200" b="1" i="0" u="none" strike="noStrike" dirty="0">
                          <a:solidFill>
                            <a:srgbClr val="FFFFFF"/>
                          </a:solidFill>
                          <a:latin typeface="맑은 고딕"/>
                        </a:rPr>
                        <a:t>공급</a:t>
                      </a:r>
                      <a:br>
                        <a:rPr lang="ko-KR" altLang="en-US" sz="1200" b="1" i="0" u="none" strike="noStrike" dirty="0">
                          <a:solidFill>
                            <a:srgbClr val="FFFFFF"/>
                          </a:solidFill>
                          <a:latin typeface="맑은 고딕"/>
                        </a:rPr>
                      </a:br>
                      <a:r>
                        <a:rPr lang="ko-KR" altLang="en-US" sz="1200" b="1" i="0" u="none" strike="noStrike" dirty="0">
                          <a:solidFill>
                            <a:srgbClr val="FFFFFF"/>
                          </a:solidFill>
                          <a:latin typeface="맑은 고딕"/>
                        </a:rPr>
                        <a:t>업체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00206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관리대상 협력업체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SAP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 E</a:t>
                      </a:r>
                      <a:r>
                        <a:rPr lang="ko-KR" altLang="en-US" sz="1200" dirty="0" smtClean="0"/>
                        <a:t>메일</a:t>
                      </a:r>
                      <a:r>
                        <a:rPr lang="en-US" altLang="ko-KR" sz="1200" dirty="0" smtClean="0"/>
                        <a:t>(7</a:t>
                      </a:r>
                      <a:r>
                        <a:rPr lang="ko-KR" altLang="en-US" sz="1200" dirty="0" smtClean="0"/>
                        <a:t>개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D9F1"/>
                    </a:solidFill>
                  </a:tcPr>
                </a:tc>
              </a:tr>
              <a:tr h="2232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화창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이광욱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100017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상신금속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최헌일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100022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삼지금속공업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㈜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박창민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100467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고려아연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㈜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심홍선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100021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㈜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중일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강소영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100020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중일 </a:t>
                      </a:r>
                      <a:r>
                        <a:rPr lang="ko-KR" altLang="en-US" sz="1200" b="0" i="0" u="none" strike="noStrike" dirty="0" err="1">
                          <a:solidFill>
                            <a:srgbClr val="000000"/>
                          </a:solidFill>
                          <a:latin typeface="맑은 고딕"/>
                        </a:rPr>
                        <a:t>옥사이드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강소영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100016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 ㈜</a:t>
                      </a:r>
                      <a:r>
                        <a:rPr lang="ko-KR" altLang="en-US" sz="1200" b="0" i="0" u="none" strike="noStrike" dirty="0">
                          <a:solidFill>
                            <a:srgbClr val="000000"/>
                          </a:solidFill>
                          <a:latin typeface="맑은 고딕"/>
                        </a:rPr>
                        <a:t>덕성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200" b="0" i="0" u="none" strike="noStrike" baseline="0" dirty="0">
                          <a:solidFill>
                            <a:srgbClr val="000000"/>
                          </a:solidFill>
                          <a:latin typeface="맑은 고딕"/>
                        </a:rPr>
                        <a:t> </a:t>
                      </a:r>
                      <a:r>
                        <a:rPr lang="ko-KR" altLang="en-US" sz="1200" b="0" i="0" u="none" strike="noStrike" baseline="0" dirty="0" smtClean="0">
                          <a:solidFill>
                            <a:srgbClr val="000000"/>
                          </a:solidFill>
                          <a:latin typeface="맑은 고딕"/>
                        </a:rPr>
                        <a:t> 김준기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100023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 bwMode="gray">
          <a:xfrm>
            <a:off x="200472" y="188640"/>
            <a:ext cx="6984206" cy="520328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FTA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원산지 확인서 수취 중점 관리 업체 </a:t>
            </a: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0" name="Text Box 403"/>
          <p:cNvSpPr txBox="1">
            <a:spLocks noChangeArrowheads="1"/>
          </p:cNvSpPr>
          <p:nvPr/>
        </p:nvSpPr>
        <p:spPr bwMode="auto">
          <a:xfrm>
            <a:off x="200472" y="3645024"/>
            <a:ext cx="4680520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차량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Dry 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제품 공급업체인 </a:t>
            </a:r>
            <a:r>
              <a:rPr lang="ko-KR" altLang="en-US" sz="12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동아타이어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원산지 수취는 별도로 진행 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 Box 403"/>
          <p:cNvSpPr txBox="1">
            <a:spLocks noChangeArrowheads="1"/>
          </p:cNvSpPr>
          <p:nvPr/>
        </p:nvSpPr>
        <p:spPr bwMode="auto">
          <a:xfrm>
            <a:off x="272480" y="4797152"/>
            <a:ext cx="9505056" cy="1584176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t">
            <a:noAutofit/>
          </a:bodyPr>
          <a:lstStyle/>
          <a:p>
            <a:pPr marL="228600" indent="-228600" defTabSz="46800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1)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포괄 원산지 확인서 수취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(1</a:t>
            </a:r>
            <a:r>
              <a:rPr lang="ko-KR" altLang="en-US" sz="13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년기준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2014.01.01~2014.12.31)</a:t>
            </a:r>
          </a:p>
          <a:p>
            <a:pPr marL="228600" indent="-228600" defTabSz="46800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2)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수취 관리 및 집계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창원공장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광주공장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본사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구매팀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납에 공급업체 원산지 수취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~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집계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3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defTabSz="46800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3)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수취 대상 자재는 업체기 공급자재 기준 수취</a:t>
            </a:r>
            <a:endParaRPr lang="en-US" altLang="ko-KR" sz="13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defTabSz="46800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4)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공급업체의 원산지 관리 담당자가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FTA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관련 관련하여 외부 교육 유도 및 자체 교육 실시 </a:t>
            </a:r>
            <a:endParaRPr lang="en-US" altLang="ko-KR" sz="13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defTabSz="46800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5) 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신규 자재코드에 대한 원산지 확인서 요청 수행 주기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발생시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,1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회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,1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회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/2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주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,1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회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담당자 재량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 확인서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6211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3050" y="332656"/>
            <a:ext cx="6984206" cy="376312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dirty="0" smtClean="0"/>
              <a:t>공급업체 원산지 확인 요청 </a:t>
            </a:r>
            <a:r>
              <a:rPr lang="en-US" altLang="ko-KR" dirty="0" smtClean="0"/>
              <a:t>GTS </a:t>
            </a:r>
            <a:r>
              <a:rPr lang="ko-KR" altLang="en-US" dirty="0" smtClean="0"/>
              <a:t>메뉴</a:t>
            </a:r>
            <a:endParaRPr lang="ko-KR" altLang="en-US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472" y="908720"/>
            <a:ext cx="4629150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1136576" y="2636912"/>
            <a:ext cx="3096344" cy="1440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136576" y="3429000"/>
            <a:ext cx="3096344" cy="1440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136576" y="3861048"/>
            <a:ext cx="3096344" cy="1440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136576" y="4005064"/>
            <a:ext cx="3096344" cy="2880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136576" y="3068960"/>
            <a:ext cx="3096344" cy="1440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모서리가 둥근 사각형 설명선 15"/>
          <p:cNvSpPr/>
          <p:nvPr/>
        </p:nvSpPr>
        <p:spPr>
          <a:xfrm>
            <a:off x="5313040" y="1484784"/>
            <a:ext cx="3096344" cy="504056"/>
          </a:xfrm>
          <a:prstGeom prst="wedgeRoundRectCallout">
            <a:avLst>
              <a:gd name="adj1" fmla="val -84572"/>
              <a:gd name="adj2" fmla="val 194357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요청 대상 리스트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17" name="Text Box 403"/>
          <p:cNvSpPr txBox="1">
            <a:spLocks noChangeArrowheads="1"/>
          </p:cNvSpPr>
          <p:nvPr/>
        </p:nvSpPr>
        <p:spPr bwMode="auto">
          <a:xfrm>
            <a:off x="200472" y="908720"/>
            <a:ext cx="1368152" cy="33855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20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20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모서리가 둥근 사각형 설명선 18"/>
          <p:cNvSpPr/>
          <p:nvPr/>
        </p:nvSpPr>
        <p:spPr>
          <a:xfrm>
            <a:off x="5313040" y="2132856"/>
            <a:ext cx="3096344" cy="504056"/>
          </a:xfrm>
          <a:prstGeom prst="wedgeRoundRectCallout">
            <a:avLst>
              <a:gd name="adj1" fmla="val -85721"/>
              <a:gd name="adj2" fmla="val 139323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요청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~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집계처리 내역 확인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20" name="모서리가 둥근 사각형 설명선 19"/>
          <p:cNvSpPr/>
          <p:nvPr/>
        </p:nvSpPr>
        <p:spPr>
          <a:xfrm>
            <a:off x="5313040" y="3645024"/>
            <a:ext cx="3096344" cy="504056"/>
          </a:xfrm>
          <a:prstGeom prst="wedgeRoundRectCallout">
            <a:avLst>
              <a:gd name="adj1" fmla="val -88261"/>
              <a:gd name="adj2" fmla="val -84265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요청 실행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22" name="모서리가 둥근 사각형 설명선 21"/>
          <p:cNvSpPr/>
          <p:nvPr/>
        </p:nvSpPr>
        <p:spPr>
          <a:xfrm>
            <a:off x="5385048" y="5157192"/>
            <a:ext cx="3024336" cy="504056"/>
          </a:xfrm>
          <a:prstGeom prst="wedgeRoundRectCallout">
            <a:avLst>
              <a:gd name="adj1" fmla="val -86130"/>
              <a:gd name="adj2" fmla="val -232863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출력기능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136576" y="3212976"/>
            <a:ext cx="3096344" cy="1440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모서리가 둥근 사각형 설명선 23"/>
          <p:cNvSpPr/>
          <p:nvPr/>
        </p:nvSpPr>
        <p:spPr>
          <a:xfrm>
            <a:off x="5313040" y="2852936"/>
            <a:ext cx="3096344" cy="504056"/>
          </a:xfrm>
          <a:prstGeom prst="wedgeRoundRectCallout">
            <a:avLst>
              <a:gd name="adj1" fmla="val -84883"/>
              <a:gd name="adj2" fmla="val 30592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발급요청 미대상 요청리스트 삭제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33" name="Oval 6"/>
          <p:cNvSpPr>
            <a:spLocks noChangeArrowheads="1"/>
          </p:cNvSpPr>
          <p:nvPr/>
        </p:nvSpPr>
        <p:spPr bwMode="auto">
          <a:xfrm>
            <a:off x="5457056" y="3717032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34" name="Oval 6"/>
          <p:cNvSpPr>
            <a:spLocks noChangeArrowheads="1"/>
          </p:cNvSpPr>
          <p:nvPr/>
        </p:nvSpPr>
        <p:spPr bwMode="auto">
          <a:xfrm>
            <a:off x="5457056" y="2924944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35" name="Oval 6"/>
          <p:cNvSpPr>
            <a:spLocks noChangeArrowheads="1"/>
          </p:cNvSpPr>
          <p:nvPr/>
        </p:nvSpPr>
        <p:spPr bwMode="auto">
          <a:xfrm>
            <a:off x="5474196" y="1556792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36" name="모서리가 둥근 사각형 설명선 35"/>
          <p:cNvSpPr/>
          <p:nvPr/>
        </p:nvSpPr>
        <p:spPr>
          <a:xfrm>
            <a:off x="5313040" y="4365104"/>
            <a:ext cx="3096344" cy="504056"/>
          </a:xfrm>
          <a:prstGeom prst="wedgeRoundRectCallout">
            <a:avLst>
              <a:gd name="adj1" fmla="val -84882"/>
              <a:gd name="adj2" fmla="val -135771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메일 발송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확인서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37" name="Oval 6"/>
          <p:cNvSpPr>
            <a:spLocks noChangeArrowheads="1"/>
          </p:cNvSpPr>
          <p:nvPr/>
        </p:nvSpPr>
        <p:spPr bwMode="auto">
          <a:xfrm>
            <a:off x="5474196" y="4437112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2" name="AutoShape 3"/>
          <p:cNvSpPr>
            <a:spLocks noChangeArrowheads="1"/>
          </p:cNvSpPr>
          <p:nvPr/>
        </p:nvSpPr>
        <p:spPr bwMode="auto">
          <a:xfrm>
            <a:off x="8553400" y="1556792"/>
            <a:ext cx="1000311" cy="360040"/>
          </a:xfrm>
          <a:prstGeom prst="bevel">
            <a:avLst>
              <a:gd name="adj" fmla="val 0"/>
            </a:avLst>
          </a:prstGeom>
          <a:solidFill>
            <a:srgbClr val="7030A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조회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3" name="AutoShape 3"/>
          <p:cNvSpPr>
            <a:spLocks noChangeArrowheads="1"/>
          </p:cNvSpPr>
          <p:nvPr/>
        </p:nvSpPr>
        <p:spPr bwMode="auto">
          <a:xfrm>
            <a:off x="8553400" y="2204864"/>
            <a:ext cx="1000311" cy="360040"/>
          </a:xfrm>
          <a:prstGeom prst="bevel">
            <a:avLst>
              <a:gd name="adj" fmla="val 0"/>
            </a:avLst>
          </a:prstGeom>
          <a:solidFill>
            <a:srgbClr val="7030A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조회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4" name="AutoShape 3"/>
          <p:cNvSpPr>
            <a:spLocks noChangeArrowheads="1"/>
          </p:cNvSpPr>
          <p:nvPr/>
        </p:nvSpPr>
        <p:spPr bwMode="auto">
          <a:xfrm>
            <a:off x="8553400" y="2924944"/>
            <a:ext cx="1000311" cy="360040"/>
          </a:xfrm>
          <a:prstGeom prst="bevel">
            <a:avLst>
              <a:gd name="adj" fmla="val 0"/>
            </a:avLst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삭제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46" name="AutoShape 3"/>
          <p:cNvSpPr>
            <a:spLocks noChangeArrowheads="1"/>
          </p:cNvSpPr>
          <p:nvPr/>
        </p:nvSpPr>
        <p:spPr bwMode="auto">
          <a:xfrm>
            <a:off x="8553400" y="3645024"/>
            <a:ext cx="1000311" cy="360040"/>
          </a:xfrm>
          <a:prstGeom prst="bevel">
            <a:avLst>
              <a:gd name="adj" fmla="val 0"/>
            </a:avLst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생성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47" name="AutoShape 3"/>
          <p:cNvSpPr>
            <a:spLocks noChangeArrowheads="1"/>
          </p:cNvSpPr>
          <p:nvPr/>
        </p:nvSpPr>
        <p:spPr bwMode="auto">
          <a:xfrm>
            <a:off x="8553400" y="4365104"/>
            <a:ext cx="1000311" cy="360040"/>
          </a:xfrm>
          <a:prstGeom prst="bevel">
            <a:avLst>
              <a:gd name="adj" fmla="val 0"/>
            </a:avLst>
          </a:prstGeom>
          <a:solidFill>
            <a:srgbClr val="C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메일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8" name="AutoShape 3"/>
          <p:cNvSpPr>
            <a:spLocks noChangeArrowheads="1"/>
          </p:cNvSpPr>
          <p:nvPr/>
        </p:nvSpPr>
        <p:spPr bwMode="auto">
          <a:xfrm>
            <a:off x="8553400" y="5229200"/>
            <a:ext cx="1000311" cy="360040"/>
          </a:xfrm>
          <a:prstGeom prst="bevel">
            <a:avLst>
              <a:gd name="adj" fmla="val 0"/>
            </a:avLst>
          </a:prstGeom>
          <a:solidFill>
            <a:srgbClr val="C0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출력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9" name="Oval 6"/>
          <p:cNvSpPr>
            <a:spLocks noChangeArrowheads="1"/>
          </p:cNvSpPr>
          <p:nvPr/>
        </p:nvSpPr>
        <p:spPr bwMode="auto">
          <a:xfrm>
            <a:off x="5474196" y="5233640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 확인서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606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3050" y="332656"/>
            <a:ext cx="6984206" cy="376312"/>
          </a:xfrm>
        </p:spPr>
        <p:txBody>
          <a:bodyPr/>
          <a:lstStyle/>
          <a:p>
            <a:r>
              <a:rPr lang="en-US" altLang="ko-KR" dirty="0" smtClean="0"/>
              <a:t> </a:t>
            </a:r>
            <a:r>
              <a:rPr lang="ko-KR" altLang="en-US" dirty="0" smtClean="0"/>
              <a:t>공급업체 원산지 연간 요청 </a:t>
            </a:r>
            <a:r>
              <a:rPr lang="en-US" altLang="ko-KR" dirty="0" smtClean="0"/>
              <a:t>GTS </a:t>
            </a:r>
            <a:r>
              <a:rPr lang="ko-KR" altLang="en-US" dirty="0" smtClean="0"/>
              <a:t>메뉴</a:t>
            </a:r>
            <a:endParaRPr lang="ko-KR" altLang="en-US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472" y="908720"/>
            <a:ext cx="4629150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1064568" y="3717032"/>
            <a:ext cx="3096344" cy="1440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Text Box 403"/>
          <p:cNvSpPr txBox="1">
            <a:spLocks noChangeArrowheads="1"/>
          </p:cNvSpPr>
          <p:nvPr/>
        </p:nvSpPr>
        <p:spPr bwMode="auto">
          <a:xfrm>
            <a:off x="200472" y="908720"/>
            <a:ext cx="1296144" cy="338554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2000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2000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모서리가 둥근 사각형 설명선 19"/>
          <p:cNvSpPr/>
          <p:nvPr/>
        </p:nvSpPr>
        <p:spPr>
          <a:xfrm>
            <a:off x="5313040" y="3645024"/>
            <a:ext cx="3096344" cy="504056"/>
          </a:xfrm>
          <a:prstGeom prst="wedgeRoundRectCallout">
            <a:avLst>
              <a:gd name="adj1" fmla="val -88261"/>
              <a:gd name="adj2" fmla="val -20389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연간 요청 실행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33" name="Oval 6"/>
          <p:cNvSpPr>
            <a:spLocks noChangeArrowheads="1"/>
          </p:cNvSpPr>
          <p:nvPr/>
        </p:nvSpPr>
        <p:spPr bwMode="auto">
          <a:xfrm>
            <a:off x="5457056" y="3717032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AutoShape 3"/>
          <p:cNvSpPr>
            <a:spLocks noChangeArrowheads="1"/>
          </p:cNvSpPr>
          <p:nvPr/>
        </p:nvSpPr>
        <p:spPr bwMode="auto">
          <a:xfrm>
            <a:off x="8553400" y="3645024"/>
            <a:ext cx="1000311" cy="504056"/>
          </a:xfrm>
          <a:prstGeom prst="bevel">
            <a:avLst>
              <a:gd name="adj" fmla="val 0"/>
            </a:avLst>
          </a:prstGeom>
          <a:solidFill>
            <a:srgbClr val="0070C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생성</a:t>
            </a:r>
            <a:r>
              <a:rPr lang="en-US" altLang="ko-KR" sz="1200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 확인서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606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41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lang="ko-KR" altLang="en-US" sz="1600" b="1" dirty="0">
                <a:solidFill>
                  <a:srgbClr val="000000"/>
                </a:solidFill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white"/>
                </a:solidFill>
              </a:rPr>
              <a:t>1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62880009"/>
              </p:ext>
            </p:extLst>
          </p:nvPr>
        </p:nvGraphicFramePr>
        <p:xfrm>
          <a:off x="992560" y="1484784"/>
          <a:ext cx="7920880" cy="2880319"/>
        </p:xfrm>
        <a:graphic>
          <a:graphicData uri="http://schemas.openxmlformats.org/drawingml/2006/table">
            <a:tbl>
              <a:tblPr/>
              <a:tblGrid>
                <a:gridCol w="1584176"/>
                <a:gridCol w="3168352"/>
                <a:gridCol w="1296144"/>
                <a:gridCol w="1872208"/>
              </a:tblGrid>
              <a:tr h="3534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세부내역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0984">
                <a:tc row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공급업체대상 원산지 확인서 관리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 원산지 확인 요청 대상리스트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latin typeface="+mn-ea"/>
                        </a:rPr>
                        <a:t>FTA01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984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공급업체작업리스트 삭제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ZFTR0040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984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원산지확인서요청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dirty="0" smtClean="0">
                          <a:latin typeface="+mn-ea"/>
                        </a:rPr>
                        <a:t>FTA11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9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원산지 확인 요청서 메일 발송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ZFTR0080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9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원산지 확인서 발급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FTA04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9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컨트롤러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SP01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9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발급 요청파일 다운로드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ZFTC0010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3" y="260648"/>
            <a:ext cx="6983413" cy="448967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" name="Text Box 403"/>
          <p:cNvSpPr txBox="1">
            <a:spLocks noChangeArrowheads="1"/>
          </p:cNvSpPr>
          <p:nvPr/>
        </p:nvSpPr>
        <p:spPr bwMode="auto">
          <a:xfrm>
            <a:off x="992561" y="5085184"/>
            <a:ext cx="7992888" cy="115212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분류작업 리스트 조회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400" b="1" dirty="0" smtClean="0">
                <a:latin typeface="+mn-ea"/>
              </a:rPr>
              <a:t>FTA101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에서 미팹된 자재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제품 코드에 대한 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HS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ko-KR" altLang="en-US" sz="1400" b="1" kern="0" dirty="0" err="1" smtClean="0">
                <a:latin typeface="맑은 고딕" pitchFamily="50" charset="-127"/>
                <a:ea typeface="맑은 고딕" pitchFamily="50" charset="-127"/>
              </a:rPr>
              <a:t>맵핑</a:t>
            </a:r>
            <a:endParaRPr lang="en-US" altLang="ko-KR" sz="1400" b="1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2. HS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코드를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ERP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전송후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ERP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자재 마스터로 재전송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 확인서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606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Easy Access  [FTA]</a:t>
            </a:r>
            <a:r>
              <a:rPr lang="ko-KR" altLang="en-US" dirty="0" smtClean="0">
                <a:solidFill>
                  <a:srgbClr val="000000"/>
                </a:solidFill>
              </a:rPr>
              <a:t>원산지관리 </a:t>
            </a:r>
            <a:r>
              <a:rPr lang="en-US" altLang="ko-KR" dirty="0" smtClean="0">
                <a:solidFill>
                  <a:srgbClr val="000000"/>
                </a:solidFill>
              </a:rPr>
              <a:t>Area menu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공급업체 원산지 확인서 발급 대상 리스트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pPr>
              <a:buNone/>
            </a:pPr>
            <a:r>
              <a:rPr lang="en-US" altLang="ko-KR" dirty="0" smtClean="0"/>
              <a:t>   </a:t>
            </a:r>
            <a:r>
              <a:rPr lang="ko-KR" altLang="en-US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err="1" smtClean="0">
                <a:solidFill>
                  <a:srgbClr val="000000"/>
                </a:solidFill>
              </a:rPr>
              <a:t>두번</a:t>
            </a:r>
            <a:r>
              <a:rPr lang="ko-KR" altLang="en-US" dirty="0" smtClean="0">
                <a:solidFill>
                  <a:srgbClr val="000000"/>
                </a:solidFill>
              </a:rPr>
              <a:t>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1.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 원산지 확인서 발급대상리스트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FTA01) </a:t>
            </a: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요청대상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리스트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3728864" y="5157192"/>
            <a:ext cx="4752528" cy="648072"/>
          </a:xfrm>
          <a:prstGeom prst="wedgeRoundRectCallout">
            <a:avLst>
              <a:gd name="adj1" fmla="val -18290"/>
              <a:gd name="adj2" fmla="val -530860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구매문서가 전송되고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원산지 확인 요청서 중점 관리 업체만 리스트에서 확인 가능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공급업체 원산지 확인서 발급대상 리스트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  <a:p>
            <a:pPr>
              <a:buNone/>
            </a:pP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1.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 원산지 확인서 발급대상리스트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FTA01) </a:t>
            </a: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요청대상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리스트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공급업체 원산지 확인서 발급대상 리스트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 </a:t>
            </a:r>
            <a:r>
              <a:rPr lang="ko-KR" altLang="en-US" dirty="0" smtClean="0">
                <a:solidFill>
                  <a:srgbClr val="000000"/>
                </a:solidFill>
              </a:rPr>
              <a:t>라인 선택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1.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 원산지 확인서 발급대상리스트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FTA01) </a:t>
            </a: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요청대상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리스트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공급업체 원산지 확인서 발급대상 리스트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제</a:t>
            </a:r>
            <a:r>
              <a:rPr lang="ko-KR" altLang="en-US" dirty="0"/>
              <a:t>품</a:t>
            </a:r>
            <a:r>
              <a:rPr lang="ko-KR" altLang="en-US" dirty="0" smtClean="0">
                <a:solidFill>
                  <a:srgbClr val="000000"/>
                </a:solidFill>
              </a:rPr>
              <a:t> 조회를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1.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 원산지 확인서 발급대상리스트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FTA01) </a:t>
            </a: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요청대상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리스트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공급업체 원산지 확인서 발급대상 리스트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파트너 조회를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/>
              <a:t>발급 대상업체에 대한 세부내역 조회 가능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1.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 원산지 확인서 발급대상리스트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FTA01) 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6816" y="836712"/>
            <a:ext cx="6048672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요청대상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리스트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ko-KR" altLang="en-US" dirty="0" smtClean="0"/>
              <a:t>공급업체 작업리스트 삭제</a:t>
            </a:r>
            <a:endParaRPr lang="en-US" altLang="ko-KR" dirty="0" smtClean="0"/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 공급업체 작업리스트 삭제를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2. </a:t>
            </a:r>
            <a:r>
              <a:rPr lang="ko-KR" altLang="en-US" b="1" noProof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 작업리스트 삭제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ZFTR0040) </a:t>
            </a: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작업리스트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삭제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40832" y="908720"/>
            <a:ext cx="6048672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3872880" y="2420888"/>
            <a:ext cx="1152128" cy="144016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3656856" y="4725144"/>
            <a:ext cx="4752528" cy="648072"/>
          </a:xfrm>
          <a:prstGeom prst="wedgeRoundRectCallout">
            <a:avLst>
              <a:gd name="adj1" fmla="val -21497"/>
              <a:gd name="adj2" fmla="val -389765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원산지 확인 요청 발급 대상리스에서 정보를 확인하고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원산지 확인서 요청 중점관리 대상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업체외</a:t>
            </a:r>
            <a:r>
              <a:rPr lang="ko-KR" altLang="en-US" sz="1400" dirty="0" smtClean="0">
                <a:solidFill>
                  <a:schemeClr val="tx1"/>
                </a:solidFill>
              </a:rPr>
              <a:t> 리스트 삭제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ko-KR" altLang="en-US" dirty="0" smtClean="0"/>
              <a:t>공급업체 작업리스트 삭제</a:t>
            </a:r>
            <a:endParaRPr lang="en-US" altLang="ko-KR" dirty="0" smtClean="0"/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ko-KR" altLang="en-US" dirty="0" smtClean="0">
                <a:solidFill>
                  <a:srgbClr val="000000"/>
                </a:solidFill>
              </a:rPr>
              <a:t>논리시스템</a:t>
            </a:r>
            <a:r>
              <a:rPr lang="en-US" altLang="ko-KR" dirty="0" smtClean="0">
                <a:solidFill>
                  <a:srgbClr val="000000"/>
                </a:solidFill>
              </a:rPr>
              <a:t>,</a:t>
            </a:r>
            <a:r>
              <a:rPr lang="ko-KR" altLang="en-US" dirty="0" smtClean="0">
                <a:solidFill>
                  <a:srgbClr val="000000"/>
                </a:solidFill>
              </a:rPr>
              <a:t>자재번호</a:t>
            </a:r>
            <a:r>
              <a:rPr lang="en-US" altLang="ko-KR" dirty="0" smtClean="0">
                <a:solidFill>
                  <a:srgbClr val="000000"/>
                </a:solidFill>
              </a:rPr>
              <a:t>,</a:t>
            </a:r>
            <a:r>
              <a:rPr lang="ko-KR" altLang="en-US" dirty="0" smtClean="0">
                <a:solidFill>
                  <a:srgbClr val="000000"/>
                </a:solidFill>
              </a:rPr>
              <a:t>공급업체</a:t>
            </a:r>
            <a:r>
              <a:rPr lang="en-US" altLang="ko-KR" dirty="0" smtClean="0">
                <a:solidFill>
                  <a:srgbClr val="000000"/>
                </a:solidFill>
              </a:rPr>
              <a:t>,</a:t>
            </a:r>
            <a:r>
              <a:rPr lang="ko-KR" altLang="en-US" dirty="0" smtClean="0">
                <a:solidFill>
                  <a:srgbClr val="000000"/>
                </a:solidFill>
              </a:rPr>
              <a:t>관리단위를 선택하고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ko-KR" altLang="en-US" dirty="0" smtClean="0">
                <a:solidFill>
                  <a:srgbClr val="000000"/>
                </a:solidFill>
              </a:rPr>
              <a:t>실행을 클릭합니다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en-US" altLang="ko-KR" b="1" kern="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. </a:t>
            </a:r>
            <a:r>
              <a:rPr lang="ko-KR" altLang="en-US" b="1" noProof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 작업리스트 삭제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ZFTR0040) </a:t>
            </a: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작업리스트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삭제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6816" y="908720"/>
            <a:ext cx="6047545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3368824" y="1556792"/>
            <a:ext cx="3024336" cy="504056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368824" y="1412776"/>
            <a:ext cx="360040" cy="144016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6249144" y="141277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3800872" y="1196752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ko-KR" altLang="en-US" dirty="0" smtClean="0"/>
              <a:t>공급업체 작업리스트 삭제</a:t>
            </a:r>
            <a:endParaRPr lang="en-US" altLang="ko-KR" dirty="0" smtClean="0"/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 공급업체 작업리스트 삭제를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en-US" altLang="ko-KR" b="1" kern="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. </a:t>
            </a:r>
            <a:r>
              <a:rPr lang="ko-KR" altLang="en-US" b="1" noProof="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공급업체 작업리스트 삭제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ZFTR0040) </a:t>
            </a: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작업리스트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삭제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 bwMode="gray">
          <a:xfrm>
            <a:off x="5169024" y="2780928"/>
            <a:ext cx="2592288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ko-KR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차후 보완</a:t>
            </a:r>
            <a:endParaRPr lang="en-US" altLang="ko-KR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Easy Access  [FTA]</a:t>
            </a:r>
            <a:r>
              <a:rPr lang="ko-KR" altLang="en-US" dirty="0" smtClean="0">
                <a:solidFill>
                  <a:srgbClr val="000000"/>
                </a:solidFill>
              </a:rPr>
              <a:t>원산지관리 </a:t>
            </a:r>
            <a:r>
              <a:rPr lang="en-US" altLang="ko-KR" dirty="0" smtClean="0">
                <a:solidFill>
                  <a:srgbClr val="000000"/>
                </a:solidFill>
              </a:rPr>
              <a:t>Area menu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 원산지 확인서 요청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3656856" y="4725144"/>
            <a:ext cx="4752528" cy="648072"/>
          </a:xfrm>
          <a:prstGeom prst="wedgeRoundRectCallout">
            <a:avLst>
              <a:gd name="adj1" fmla="val -27376"/>
              <a:gd name="adj2" fmla="val -387805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원산지 중점관리 업체 대상으로 원산지 확인서 요청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원산지확인서 요청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즉시 인쇄 </a:t>
            </a:r>
            <a:r>
              <a:rPr lang="en-US" altLang="ko-KR" dirty="0" smtClean="0">
                <a:solidFill>
                  <a:srgbClr val="000000"/>
                </a:solidFill>
              </a:rPr>
              <a:t>V</a:t>
            </a:r>
            <a:r>
              <a:rPr lang="ko-KR" altLang="en-US" dirty="0" smtClean="0">
                <a:solidFill>
                  <a:srgbClr val="000000"/>
                </a:solidFill>
              </a:rPr>
              <a:t>체크 제거를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>
                <a:solidFill>
                  <a:srgbClr val="000000"/>
                </a:solidFill>
              </a:rPr>
              <a:t>즉시 인쇄 </a:t>
            </a:r>
            <a:r>
              <a:rPr lang="en-US" altLang="ko-KR" dirty="0" smtClean="0">
                <a:solidFill>
                  <a:srgbClr val="000000"/>
                </a:solidFill>
              </a:rPr>
              <a:t>V </a:t>
            </a:r>
            <a:r>
              <a:rPr lang="ko-KR" altLang="en-US" dirty="0" smtClean="0">
                <a:solidFill>
                  <a:srgbClr val="000000"/>
                </a:solidFill>
              </a:rPr>
              <a:t>체크 마크 미제거시 원산지 확인 요청서가 인쇄 실행됨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4016896" y="4293096"/>
            <a:ext cx="4680520" cy="648072"/>
          </a:xfrm>
          <a:prstGeom prst="wedgeRoundRectCallout">
            <a:avLst>
              <a:gd name="adj1" fmla="val -54537"/>
              <a:gd name="adj2" fmla="val -391724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고객번호</a:t>
            </a:r>
            <a:r>
              <a:rPr lang="en-US" altLang="ko-KR" sz="1400" dirty="0" smtClean="0">
                <a:solidFill>
                  <a:schemeClr val="tx1"/>
                </a:solidFill>
              </a:rPr>
              <a:t>, </a:t>
            </a:r>
            <a:r>
              <a:rPr lang="ko-KR" altLang="en-US" sz="1400" dirty="0" smtClean="0">
                <a:solidFill>
                  <a:schemeClr val="tx1"/>
                </a:solidFill>
              </a:rPr>
              <a:t>자재번호 기준으로 설정 가능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원산지확인서 요청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시뮬레이션 </a:t>
            </a:r>
            <a:r>
              <a:rPr lang="en-US" altLang="ko-KR" dirty="0" smtClean="0">
                <a:solidFill>
                  <a:srgbClr val="000000"/>
                </a:solidFill>
              </a:rPr>
              <a:t>V </a:t>
            </a:r>
            <a:r>
              <a:rPr lang="ko-KR" altLang="en-US" dirty="0" smtClean="0">
                <a:solidFill>
                  <a:srgbClr val="000000"/>
                </a:solidFill>
              </a:rPr>
              <a:t>체크를 제거 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원산지확인서 요청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/>
              <a:t>유효기간을 선택하고</a:t>
            </a:r>
            <a:r>
              <a:rPr lang="en-US" altLang="ko-KR" dirty="0" smtClean="0"/>
              <a:t>,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3368824" y="1844824"/>
            <a:ext cx="3096344" cy="360040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3440832" y="4941168"/>
            <a:ext cx="5904656" cy="1224136"/>
          </a:xfrm>
          <a:prstGeom prst="wedgeRoundRectCallout">
            <a:avLst>
              <a:gd name="adj1" fmla="val -15772"/>
              <a:gd name="adj2" fmla="val -280366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중요 사항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원산지 확인 요청서 유효기간 설정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)</a:t>
            </a:r>
          </a:p>
          <a:p>
            <a:pPr marL="92075" indent="-92075"/>
            <a:r>
              <a:rPr lang="en-US" altLang="ko-KR" sz="1400" dirty="0" smtClean="0">
                <a:solidFill>
                  <a:schemeClr val="tx1"/>
                </a:solidFill>
              </a:rPr>
              <a:t>1. </a:t>
            </a:r>
            <a:r>
              <a:rPr lang="ko-KR" altLang="en-US" sz="1400" dirty="0" smtClean="0">
                <a:solidFill>
                  <a:schemeClr val="tx1"/>
                </a:solidFill>
              </a:rPr>
              <a:t>개별 단위 </a:t>
            </a:r>
            <a:r>
              <a:rPr lang="en-US" altLang="ko-KR" sz="1400" dirty="0" smtClean="0">
                <a:solidFill>
                  <a:schemeClr val="tx1"/>
                </a:solidFill>
              </a:rPr>
              <a:t>: </a:t>
            </a:r>
            <a:r>
              <a:rPr lang="ko-KR" altLang="en-US" sz="1400" dirty="0" smtClean="0">
                <a:solidFill>
                  <a:schemeClr val="tx1"/>
                </a:solidFill>
              </a:rPr>
              <a:t>당해 연도 요청일 </a:t>
            </a:r>
            <a:r>
              <a:rPr lang="en-US" altLang="ko-KR" sz="1400" dirty="0" smtClean="0">
                <a:solidFill>
                  <a:schemeClr val="tx1"/>
                </a:solidFill>
              </a:rPr>
              <a:t>~ </a:t>
            </a:r>
            <a:r>
              <a:rPr lang="ko-KR" altLang="en-US" sz="1400" dirty="0" smtClean="0">
                <a:solidFill>
                  <a:schemeClr val="tx1"/>
                </a:solidFill>
              </a:rPr>
              <a:t>당해 연도 </a:t>
            </a:r>
            <a:r>
              <a:rPr lang="en-US" altLang="ko-KR" sz="1400" dirty="0" smtClean="0">
                <a:solidFill>
                  <a:schemeClr val="tx1"/>
                </a:solidFill>
              </a:rPr>
              <a:t>12</a:t>
            </a:r>
            <a:r>
              <a:rPr lang="ko-KR" altLang="en-US" sz="1400" dirty="0" smtClean="0">
                <a:solidFill>
                  <a:schemeClr val="tx1"/>
                </a:solidFill>
              </a:rPr>
              <a:t>월</a:t>
            </a:r>
            <a:r>
              <a:rPr lang="en-US" altLang="ko-KR" sz="1400" dirty="0" smtClean="0">
                <a:solidFill>
                  <a:schemeClr val="tx1"/>
                </a:solidFill>
              </a:rPr>
              <a:t>31</a:t>
            </a:r>
            <a:r>
              <a:rPr lang="ko-KR" altLang="en-US" sz="1400" dirty="0" smtClean="0">
                <a:solidFill>
                  <a:schemeClr val="tx1"/>
                </a:solidFill>
              </a:rPr>
              <a:t>일</a:t>
            </a:r>
            <a:r>
              <a:rPr lang="en-US" altLang="ko-KR" sz="1400" dirty="0" smtClean="0">
                <a:solidFill>
                  <a:schemeClr val="tx1"/>
                </a:solidFill>
              </a:rPr>
              <a:t>                </a:t>
            </a:r>
          </a:p>
          <a:p>
            <a:pPr marL="92075" indent="-92075"/>
            <a:r>
              <a:rPr lang="en-US" altLang="ko-KR" sz="1400" dirty="0" smtClean="0">
                <a:solidFill>
                  <a:schemeClr val="tx1"/>
                </a:solidFill>
              </a:rPr>
              <a:t>2. </a:t>
            </a:r>
            <a:r>
              <a:rPr lang="ko-KR" altLang="en-US" sz="1400" dirty="0" smtClean="0">
                <a:solidFill>
                  <a:schemeClr val="tx1"/>
                </a:solidFill>
              </a:rPr>
              <a:t>연간 단위 </a:t>
            </a:r>
            <a:r>
              <a:rPr lang="en-US" altLang="ko-KR" sz="1400" dirty="0" smtClean="0">
                <a:solidFill>
                  <a:schemeClr val="tx1"/>
                </a:solidFill>
              </a:rPr>
              <a:t>: </a:t>
            </a:r>
            <a:r>
              <a:rPr lang="ko-KR" altLang="en-US" sz="1400" dirty="0" smtClean="0">
                <a:solidFill>
                  <a:schemeClr val="tx1"/>
                </a:solidFill>
              </a:rPr>
              <a:t>차후 연도 </a:t>
            </a:r>
            <a:r>
              <a:rPr lang="en-US" altLang="ko-KR" sz="1400" dirty="0" smtClean="0">
                <a:solidFill>
                  <a:schemeClr val="tx1"/>
                </a:solidFill>
              </a:rPr>
              <a:t>01</a:t>
            </a:r>
            <a:r>
              <a:rPr lang="ko-KR" altLang="en-US" sz="1400" dirty="0" smtClean="0">
                <a:solidFill>
                  <a:schemeClr val="tx1"/>
                </a:solidFill>
              </a:rPr>
              <a:t>월</a:t>
            </a:r>
            <a:r>
              <a:rPr lang="en-US" altLang="ko-KR" sz="1400" dirty="0" smtClean="0">
                <a:solidFill>
                  <a:schemeClr val="tx1"/>
                </a:solidFill>
              </a:rPr>
              <a:t>01</a:t>
            </a:r>
            <a:r>
              <a:rPr lang="ko-KR" altLang="en-US" sz="1400" dirty="0" smtClean="0">
                <a:solidFill>
                  <a:schemeClr val="tx1"/>
                </a:solidFill>
              </a:rPr>
              <a:t>일 </a:t>
            </a:r>
            <a:r>
              <a:rPr lang="en-US" altLang="ko-KR" sz="1400" dirty="0" smtClean="0">
                <a:solidFill>
                  <a:schemeClr val="tx1"/>
                </a:solidFill>
              </a:rPr>
              <a:t>~ </a:t>
            </a:r>
            <a:r>
              <a:rPr lang="ko-KR" altLang="en-US" sz="1400" dirty="0" smtClean="0">
                <a:solidFill>
                  <a:schemeClr val="tx1"/>
                </a:solidFill>
              </a:rPr>
              <a:t>차후 연도 </a:t>
            </a:r>
            <a:r>
              <a:rPr lang="en-US" altLang="ko-KR" sz="1400" dirty="0" smtClean="0">
                <a:solidFill>
                  <a:schemeClr val="tx1"/>
                </a:solidFill>
              </a:rPr>
              <a:t>12</a:t>
            </a:r>
            <a:r>
              <a:rPr lang="ko-KR" altLang="en-US" sz="1400" dirty="0" smtClean="0">
                <a:solidFill>
                  <a:schemeClr val="tx1"/>
                </a:solidFill>
              </a:rPr>
              <a:t>월</a:t>
            </a:r>
            <a:r>
              <a:rPr lang="en-US" altLang="ko-KR" sz="1400" dirty="0" smtClean="0">
                <a:solidFill>
                  <a:schemeClr val="tx1"/>
                </a:solidFill>
              </a:rPr>
              <a:t>31</a:t>
            </a:r>
            <a:r>
              <a:rPr lang="ko-KR" altLang="en-US" sz="1400" dirty="0" smtClean="0">
                <a:solidFill>
                  <a:schemeClr val="tx1"/>
                </a:solidFill>
              </a:rPr>
              <a:t>일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400" dirty="0" smtClean="0">
                <a:solidFill>
                  <a:schemeClr val="tx1"/>
                </a:solidFill>
              </a:rPr>
              <a:t>※)</a:t>
            </a:r>
            <a:r>
              <a:rPr lang="ko-KR" altLang="en-US" sz="1400" dirty="0" smtClean="0">
                <a:solidFill>
                  <a:schemeClr val="tx1"/>
                </a:solidFill>
              </a:rPr>
              <a:t>유효기간 시작일 </a:t>
            </a:r>
            <a:r>
              <a:rPr lang="en-US" altLang="ko-KR" sz="1400" dirty="0" smtClean="0">
                <a:solidFill>
                  <a:schemeClr val="tx1"/>
                </a:solidFill>
              </a:rPr>
              <a:t>: </a:t>
            </a:r>
            <a:r>
              <a:rPr lang="ko-KR" altLang="en-US" sz="1400" dirty="0" smtClean="0">
                <a:solidFill>
                  <a:schemeClr val="tx1"/>
                </a:solidFill>
              </a:rPr>
              <a:t>발급요청일 대비 동일 또는 미래일자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14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요청일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=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입력일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6249144" y="1700808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3296816" y="980728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예를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pPr>
              <a:buNone/>
            </a:pP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광주생산본부를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통해 </a:t>
            </a:r>
            <a:r>
              <a:rPr lang="en-US" altLang="ko-KR" dirty="0" smtClean="0">
                <a:solidFill>
                  <a:srgbClr val="000000"/>
                </a:solidFill>
              </a:rPr>
              <a:t>LTVD </a:t>
            </a:r>
            <a:r>
              <a:rPr lang="ko-KR" altLang="en-US" dirty="0" smtClean="0">
                <a:solidFill>
                  <a:srgbClr val="000000"/>
                </a:solidFill>
              </a:rPr>
              <a:t>요청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라인을 선택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광주생산본부를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통해 </a:t>
            </a:r>
            <a:r>
              <a:rPr lang="en-US" altLang="ko-KR" dirty="0" smtClean="0">
                <a:solidFill>
                  <a:srgbClr val="000000"/>
                </a:solidFill>
              </a:rPr>
              <a:t>LTVD </a:t>
            </a:r>
            <a:r>
              <a:rPr lang="ko-KR" altLang="en-US" dirty="0" smtClean="0">
                <a:solidFill>
                  <a:srgbClr val="000000"/>
                </a:solidFill>
              </a:rPr>
              <a:t>요청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파트너 조회를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조직 조회</a:t>
            </a:r>
            <a:r>
              <a:rPr lang="en-US" altLang="ko-KR" dirty="0" smtClean="0">
                <a:solidFill>
                  <a:srgbClr val="000000"/>
                </a:solidFill>
              </a:rPr>
              <a:t>: 18418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/>
              <a:t>BP</a:t>
            </a:r>
            <a:r>
              <a:rPr lang="ko-KR" altLang="en-US" dirty="0" smtClean="0"/>
              <a:t>에 대한 </a:t>
            </a:r>
            <a:r>
              <a:rPr lang="ko-KR" altLang="en-US" dirty="0" smtClean="0">
                <a:solidFill>
                  <a:srgbClr val="000000"/>
                </a:solidFill>
              </a:rPr>
              <a:t>각종 뷰를 </a:t>
            </a:r>
            <a:r>
              <a:rPr lang="ko-KR" altLang="en-US" dirty="0" err="1" smtClean="0">
                <a:solidFill>
                  <a:srgbClr val="000000"/>
                </a:solidFill>
              </a:rPr>
              <a:t>검색후</a:t>
            </a:r>
            <a:r>
              <a:rPr lang="ko-KR" altLang="en-US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err="1" smtClean="0">
                <a:solidFill>
                  <a:srgbClr val="000000"/>
                </a:solidFill>
              </a:rPr>
              <a:t>뒤로를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광주생산본부를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통해 </a:t>
            </a:r>
            <a:r>
              <a:rPr lang="en-US" altLang="ko-KR" dirty="0" smtClean="0">
                <a:solidFill>
                  <a:srgbClr val="000000"/>
                </a:solidFill>
              </a:rPr>
              <a:t>LTVD </a:t>
            </a:r>
            <a:r>
              <a:rPr lang="ko-KR" altLang="en-US" dirty="0" smtClean="0">
                <a:solidFill>
                  <a:srgbClr val="000000"/>
                </a:solidFill>
              </a:rPr>
              <a:t>요청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제품조회를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제품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특혜관세 </a:t>
            </a:r>
            <a:r>
              <a:rPr lang="ko-KR" altLang="en-US" dirty="0" err="1" smtClean="0">
                <a:solidFill>
                  <a:srgbClr val="000000"/>
                </a:solidFill>
              </a:rPr>
              <a:t>뷰를</a:t>
            </a:r>
            <a:r>
              <a:rPr lang="ko-KR" altLang="en-US" dirty="0" smtClean="0">
                <a:solidFill>
                  <a:srgbClr val="000000"/>
                </a:solidFill>
              </a:rPr>
              <a:t> 검색 가능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0992" y="1700808"/>
            <a:ext cx="876099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3368824" y="1772816"/>
            <a:ext cx="936104" cy="216024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4448944" y="4941168"/>
            <a:ext cx="3384376" cy="648072"/>
          </a:xfrm>
          <a:prstGeom prst="wedgeRoundRectCallout">
            <a:avLst>
              <a:gd name="adj1" fmla="val -59948"/>
              <a:gd name="adj2" fmla="val -513306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자재마스터가 전송을 확인함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제품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/>
              <a:t>(1) </a:t>
            </a:r>
            <a:r>
              <a:rPr lang="ko-KR" altLang="en-US" dirty="0" smtClean="0"/>
              <a:t>분류 </a:t>
            </a:r>
            <a:r>
              <a:rPr lang="ko-KR" altLang="en-US" dirty="0" err="1" smtClean="0"/>
              <a:t>뷰를</a:t>
            </a:r>
            <a:r>
              <a:rPr lang="ko-KR" altLang="en-US" dirty="0" smtClean="0"/>
              <a:t> 검색 가능</a:t>
            </a:r>
            <a:endParaRPr lang="en-US" altLang="ko-KR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pic>
        <p:nvPicPr>
          <p:cNvPr id="6" name="클립 아트 개체 틀 4" descr="imb_.bmp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92286" y="836712"/>
            <a:ext cx="6125210" cy="3268741"/>
          </a:xfrm>
          <a:prstGeom prst="rect">
            <a:avLst/>
          </a:prstGeom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8430" y="1628800"/>
            <a:ext cx="468052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3656856" y="1772816"/>
            <a:ext cx="792088" cy="2880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5025008" y="4941168"/>
            <a:ext cx="2592288" cy="288032"/>
          </a:xfrm>
          <a:prstGeom prst="wedgeRoundRectCallout">
            <a:avLst>
              <a:gd name="adj1" fmla="val -86433"/>
              <a:gd name="adj2" fmla="val -1024694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400" dirty="0" smtClean="0">
                <a:solidFill>
                  <a:schemeClr val="tx1"/>
                </a:solidFill>
              </a:rPr>
              <a:t>HS</a:t>
            </a:r>
            <a:r>
              <a:rPr lang="ko-KR" altLang="en-US" sz="1400" dirty="0" smtClean="0">
                <a:solidFill>
                  <a:schemeClr val="tx1"/>
                </a:solidFill>
              </a:rPr>
              <a:t>코드가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맵핑</a:t>
            </a:r>
            <a:r>
              <a:rPr lang="ko-KR" altLang="en-US" sz="1400" dirty="0" smtClean="0">
                <a:solidFill>
                  <a:schemeClr val="tx1"/>
                </a:solidFill>
              </a:rPr>
              <a:t> 확인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제품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ko-KR" altLang="en-US" dirty="0" smtClean="0">
                <a:solidFill>
                  <a:srgbClr val="000000"/>
                </a:solidFill>
              </a:rPr>
              <a:t>가격 및 값 </a:t>
            </a:r>
            <a:r>
              <a:rPr lang="ko-KR" altLang="en-US" dirty="0" err="1" smtClean="0">
                <a:solidFill>
                  <a:srgbClr val="000000"/>
                </a:solidFill>
              </a:rPr>
              <a:t>뷰를</a:t>
            </a:r>
            <a:r>
              <a:rPr lang="ko-KR" altLang="en-US" dirty="0" smtClean="0">
                <a:solidFill>
                  <a:srgbClr val="000000"/>
                </a:solidFill>
              </a:rPr>
              <a:t> 검색하시고</a:t>
            </a:r>
            <a:r>
              <a:rPr lang="en-US" altLang="ko-KR" dirty="0" smtClean="0">
                <a:solidFill>
                  <a:srgbClr val="000000"/>
                </a:solidFill>
              </a:rPr>
              <a:t>, (1)</a:t>
            </a:r>
            <a:r>
              <a:rPr lang="ko-KR" altLang="en-US" dirty="0" err="1" smtClean="0"/>
              <a:t>뒤로를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3584848" y="2204864"/>
            <a:ext cx="3528392" cy="792088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모서리가 둥근 사각형 설명선 6"/>
          <p:cNvSpPr/>
          <p:nvPr/>
        </p:nvSpPr>
        <p:spPr>
          <a:xfrm>
            <a:off x="5025008" y="4941168"/>
            <a:ext cx="3600400" cy="648072"/>
          </a:xfrm>
          <a:prstGeom prst="wedgeRoundRectCallout">
            <a:avLst>
              <a:gd name="adj1" fmla="val -19710"/>
              <a:gd name="adj2" fmla="val -352614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자재 가격 전송 안됨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▶가격 전송 실행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/>
              <a:t>광주생산본부를</a:t>
            </a:r>
            <a:r>
              <a:rPr lang="en-US" altLang="ko-KR" dirty="0" smtClean="0"/>
              <a:t> </a:t>
            </a:r>
            <a:r>
              <a:rPr lang="ko-KR" altLang="en-US" dirty="0" smtClean="0"/>
              <a:t>통해 </a:t>
            </a:r>
            <a:r>
              <a:rPr lang="en-US" altLang="ko-KR" dirty="0" smtClean="0"/>
              <a:t>LTVD </a:t>
            </a:r>
            <a:r>
              <a:rPr lang="ko-KR" altLang="en-US" dirty="0" smtClean="0"/>
              <a:t>요청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 (1)</a:t>
            </a:r>
            <a:r>
              <a:rPr lang="ko-KR" altLang="en-US" dirty="0" smtClean="0">
                <a:solidFill>
                  <a:srgbClr val="000000"/>
                </a:solidFill>
              </a:rPr>
              <a:t>라인 전체를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/>
              <a:t>선택 하시고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인쇄 </a:t>
            </a:r>
            <a:r>
              <a:rPr lang="ko-KR" altLang="en-US" dirty="0" err="1" smtClean="0"/>
              <a:t>미리보기를</a:t>
            </a:r>
            <a:r>
              <a:rPr lang="ko-KR" altLang="en-US" dirty="0" smtClean="0"/>
              <a:t> 클릭 </a:t>
            </a:r>
            <a:r>
              <a:rPr lang="ko-KR" altLang="en-US" dirty="0" smtClean="0">
                <a:solidFill>
                  <a:srgbClr val="000000"/>
                </a:solidFill>
              </a:rPr>
              <a:t>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6816" y="908720"/>
            <a:ext cx="6192688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3368824" y="1772816"/>
            <a:ext cx="144016" cy="216024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880992" y="1556792"/>
            <a:ext cx="216024" cy="144016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Oval 6"/>
          <p:cNvSpPr>
            <a:spLocks noChangeArrowheads="1"/>
          </p:cNvSpPr>
          <p:nvPr/>
        </p:nvSpPr>
        <p:spPr bwMode="auto">
          <a:xfrm>
            <a:off x="3440832" y="2060848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3" name="Oval 6"/>
          <p:cNvSpPr>
            <a:spLocks noChangeArrowheads="1"/>
          </p:cNvSpPr>
          <p:nvPr/>
        </p:nvSpPr>
        <p:spPr bwMode="auto">
          <a:xfrm>
            <a:off x="5097016" y="1268760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/>
              <a:t>요청서 미리 보기</a:t>
            </a:r>
            <a:endParaRPr lang="en-US" altLang="ko-KR" dirty="0" smtClean="0"/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원산지 확인 요청서 </a:t>
            </a:r>
            <a:r>
              <a:rPr lang="ko-KR" altLang="en-US" dirty="0" err="1" smtClean="0"/>
              <a:t>커버레이터를</a:t>
            </a:r>
            <a:r>
              <a:rPr lang="ko-KR" altLang="en-US" dirty="0" smtClean="0"/>
              <a:t> 조회가 가능합니다</a:t>
            </a:r>
            <a:endParaRPr lang="en-US" altLang="ko-KR" dirty="0" smtClean="0"/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ko-KR" altLang="en-US" dirty="0" smtClean="0"/>
              <a:t>페이지 다운을 실행하십시오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4807" y="908720"/>
            <a:ext cx="6192689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/>
              <a:t>요청서 미리 보기</a:t>
            </a:r>
            <a:endParaRPr lang="en-US" altLang="ko-KR" dirty="0" smtClean="0"/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ko-KR" altLang="en-US" dirty="0" smtClean="0">
                <a:solidFill>
                  <a:srgbClr val="000000"/>
                </a:solidFill>
              </a:rPr>
              <a:t>원산지 포괄확인서를 조회가 가능합니다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6816" y="908720"/>
            <a:ext cx="6120680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광주생산본부를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통해 </a:t>
            </a:r>
            <a:r>
              <a:rPr lang="en-US" altLang="ko-KR" dirty="0" smtClean="0">
                <a:solidFill>
                  <a:srgbClr val="000000"/>
                </a:solidFill>
              </a:rPr>
              <a:t>LTVD </a:t>
            </a:r>
            <a:r>
              <a:rPr lang="ko-KR" altLang="en-US" dirty="0" smtClean="0">
                <a:solidFill>
                  <a:srgbClr val="000000"/>
                </a:solidFill>
              </a:rPr>
              <a:t>요청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 </a:t>
            </a:r>
            <a:r>
              <a:rPr lang="ko-KR" altLang="en-US" dirty="0" smtClean="0">
                <a:solidFill>
                  <a:srgbClr val="000000"/>
                </a:solidFill>
              </a:rPr>
              <a:t>라인을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선택 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광주생산본부를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통해 </a:t>
            </a:r>
            <a:r>
              <a:rPr lang="en-US" altLang="ko-KR" dirty="0" smtClean="0">
                <a:solidFill>
                  <a:srgbClr val="000000"/>
                </a:solidFill>
              </a:rPr>
              <a:t>LTVD </a:t>
            </a:r>
            <a:r>
              <a:rPr lang="ko-KR" altLang="en-US" dirty="0" smtClean="0">
                <a:solidFill>
                  <a:srgbClr val="000000"/>
                </a:solidFill>
              </a:rPr>
              <a:t>요청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요청 및 저장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6" name="모서리가 둥근 사각형 설명선 5"/>
          <p:cNvSpPr/>
          <p:nvPr/>
        </p:nvSpPr>
        <p:spPr>
          <a:xfrm>
            <a:off x="5601072" y="4005064"/>
            <a:ext cx="1872208" cy="504056"/>
          </a:xfrm>
          <a:prstGeom prst="wedgeRoundRectCallout">
            <a:avLst>
              <a:gd name="adj1" fmla="val 40141"/>
              <a:gd name="adj2" fmla="val -459698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400" dirty="0" smtClean="0">
                <a:solidFill>
                  <a:schemeClr val="tx1"/>
                </a:solidFill>
              </a:rPr>
              <a:t>LTVD</a:t>
            </a:r>
            <a:r>
              <a:rPr lang="ko-KR" altLang="en-US" sz="1400" dirty="0" smtClean="0">
                <a:solidFill>
                  <a:schemeClr val="tx1"/>
                </a:solidFill>
              </a:rPr>
              <a:t>번호 생성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7041232" y="1556792"/>
            <a:ext cx="792088" cy="360040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0" name="텍스트 개체 틀 2"/>
          <p:cNvSpPr txBox="1">
            <a:spLocks/>
          </p:cNvSpPr>
          <p:nvPr/>
        </p:nvSpPr>
        <p:spPr>
          <a:xfrm>
            <a:off x="3224808" y="4797152"/>
            <a:ext cx="6192688" cy="108012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 anchorCtr="0"/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1. LTVD 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번호 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: 13010000000000000408</a:t>
            </a:r>
          </a:p>
          <a:p>
            <a:pPr marL="34290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en-US" altLang="ko-KR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13 : 2013</a:t>
            </a:r>
            <a:r>
              <a:rPr kumimoji="0" lang="ko-KR" altLang="en-US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,,,,,,,,,01(</a:t>
            </a:r>
            <a:r>
              <a:rPr kumimoji="0" lang="ko-KR" altLang="en-US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원산지 확인서 요청</a:t>
            </a:r>
            <a:r>
              <a:rPr kumimoji="0" lang="en-US" altLang="ko-KR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_</a:t>
            </a:r>
            <a:r>
              <a:rPr kumimoji="0" lang="ko-KR" altLang="en-US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구매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),,,,,,,,,408(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순번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400" b="1" i="0" u="none" strike="noStrike" kern="0" cap="none" spc="0" normalizeH="0" noProof="0" dirty="0" smtClean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                            </a:t>
            </a:r>
            <a:r>
              <a:rPr kumimoji="0" lang="en-US" altLang="ko-KR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02(</a:t>
            </a:r>
            <a:r>
              <a:rPr kumimoji="0" lang="ko-KR" altLang="en-US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원산지 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증빙서 발급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,,,,,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영업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로그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ko-KR" altLang="en-US" dirty="0" smtClean="0">
                <a:solidFill>
                  <a:srgbClr val="000000"/>
                </a:solidFill>
              </a:rPr>
              <a:t>로그를 검색 후 </a:t>
            </a:r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err="1" smtClean="0">
                <a:solidFill>
                  <a:srgbClr val="000000"/>
                </a:solidFill>
              </a:rPr>
              <a:t>뒤로를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 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3.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FTA11) </a:t>
            </a: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Easy Access  [FTA]</a:t>
            </a:r>
            <a:r>
              <a:rPr lang="ko-KR" altLang="en-US" dirty="0" smtClean="0">
                <a:solidFill>
                  <a:srgbClr val="000000"/>
                </a:solidFill>
              </a:rPr>
              <a:t>원산지관리 </a:t>
            </a:r>
            <a:r>
              <a:rPr lang="en-US" altLang="ko-KR" dirty="0" smtClean="0">
                <a:solidFill>
                  <a:srgbClr val="000000"/>
                </a:solidFill>
              </a:rPr>
              <a:t>Area menu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 원산지 확인서 요청서</a:t>
            </a:r>
            <a:r>
              <a:rPr lang="en-US" altLang="ko-KR" dirty="0" smtClean="0"/>
              <a:t> </a:t>
            </a:r>
            <a:r>
              <a:rPr lang="ko-KR" altLang="en-US" dirty="0" smtClean="0"/>
              <a:t>메일 발송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4.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메일 발송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ZFTR0080) </a:t>
            </a: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메일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 확인서요청서 메일 발송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en-US" altLang="ko-KR" dirty="0" smtClean="0"/>
              <a:t>1)</a:t>
            </a:r>
            <a:r>
              <a:rPr lang="ko-KR" altLang="en-US" dirty="0" smtClean="0"/>
              <a:t>도움말을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4808" y="908720"/>
            <a:ext cx="6192688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304928" y="1628800"/>
            <a:ext cx="1152128" cy="144016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304928" y="1916832"/>
            <a:ext cx="1656184" cy="144016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448944" y="2276872"/>
            <a:ext cx="432048" cy="144016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953000" y="2204864"/>
            <a:ext cx="360040" cy="144016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385048" y="2204864"/>
            <a:ext cx="360040" cy="144016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376936" y="2564904"/>
            <a:ext cx="2016224" cy="216024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Oval 6"/>
          <p:cNvSpPr>
            <a:spLocks noChangeArrowheads="1"/>
          </p:cNvSpPr>
          <p:nvPr/>
        </p:nvSpPr>
        <p:spPr bwMode="auto">
          <a:xfrm>
            <a:off x="4016896" y="1484784"/>
            <a:ext cx="216024" cy="21602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Oval 6"/>
          <p:cNvSpPr>
            <a:spLocks noChangeArrowheads="1"/>
          </p:cNvSpPr>
          <p:nvPr/>
        </p:nvSpPr>
        <p:spPr bwMode="auto">
          <a:xfrm>
            <a:off x="4016896" y="1844824"/>
            <a:ext cx="216024" cy="21602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Oval 6"/>
          <p:cNvSpPr>
            <a:spLocks noChangeArrowheads="1"/>
          </p:cNvSpPr>
          <p:nvPr/>
        </p:nvSpPr>
        <p:spPr bwMode="auto">
          <a:xfrm>
            <a:off x="4088904" y="2204864"/>
            <a:ext cx="216024" cy="21602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Oval 6"/>
          <p:cNvSpPr>
            <a:spLocks noChangeArrowheads="1"/>
          </p:cNvSpPr>
          <p:nvPr/>
        </p:nvSpPr>
        <p:spPr bwMode="auto">
          <a:xfrm>
            <a:off x="4088904" y="2564904"/>
            <a:ext cx="216024" cy="21602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Oval 6"/>
          <p:cNvSpPr>
            <a:spLocks noChangeArrowheads="1"/>
          </p:cNvSpPr>
          <p:nvPr/>
        </p:nvSpPr>
        <p:spPr bwMode="auto">
          <a:xfrm>
            <a:off x="5817096" y="2204864"/>
            <a:ext cx="216024" cy="21602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5</a:t>
            </a:r>
            <a:endParaRPr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auto">
          <a:xfrm>
            <a:off x="5097016" y="2357264"/>
            <a:ext cx="216024" cy="216024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6</a:t>
            </a:r>
            <a:endParaRPr lang="en-US" altLang="ko-KR" sz="10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모서리가 둥근 사각형 설명선 23"/>
          <p:cNvSpPr/>
          <p:nvPr/>
        </p:nvSpPr>
        <p:spPr>
          <a:xfrm>
            <a:off x="3152800" y="4365104"/>
            <a:ext cx="6264696" cy="1368152"/>
          </a:xfrm>
          <a:prstGeom prst="wedgeRoundRectCallout">
            <a:avLst>
              <a:gd name="adj1" fmla="val -19578"/>
              <a:gd name="adj2" fmla="val -155781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1. </a:t>
            </a:r>
            <a:r>
              <a:rPr lang="ko-KR" altLang="en-US" sz="1200" dirty="0" smtClean="0">
                <a:solidFill>
                  <a:schemeClr val="tx1"/>
                </a:solidFill>
              </a:rPr>
              <a:t>관리단위</a:t>
            </a:r>
            <a:r>
              <a:rPr lang="en-US" altLang="ko-KR" sz="1200" dirty="0" smtClean="0">
                <a:solidFill>
                  <a:schemeClr val="tx1"/>
                </a:solidFill>
              </a:rPr>
              <a:t>: 1200 </a:t>
            </a:r>
            <a:r>
              <a:rPr lang="ko-KR" altLang="en-US" sz="1200" dirty="0" smtClean="0">
                <a:solidFill>
                  <a:schemeClr val="tx1"/>
                </a:solidFill>
              </a:rPr>
              <a:t>또는 </a:t>
            </a:r>
            <a:r>
              <a:rPr lang="en-US" altLang="ko-KR" sz="1200" dirty="0" smtClean="0">
                <a:solidFill>
                  <a:schemeClr val="tx1"/>
                </a:solidFill>
              </a:rPr>
              <a:t>1300</a:t>
            </a: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2. </a:t>
            </a:r>
            <a:r>
              <a:rPr lang="ko-KR" altLang="en-US" sz="1200" dirty="0" smtClean="0">
                <a:solidFill>
                  <a:schemeClr val="tx1"/>
                </a:solidFill>
              </a:rPr>
              <a:t>발행기간 시작일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원산지 확인서 발급일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3. </a:t>
            </a:r>
            <a:r>
              <a:rPr lang="ko-KR" altLang="en-US" sz="1200" dirty="0" smtClean="0">
                <a:solidFill>
                  <a:schemeClr val="tx1"/>
                </a:solidFill>
              </a:rPr>
              <a:t>요청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협력업체로 원산지 확인서 요청 상태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4. </a:t>
            </a:r>
            <a:r>
              <a:rPr lang="ko-KR" altLang="en-US" sz="1200" dirty="0" smtClean="0">
                <a:solidFill>
                  <a:schemeClr val="tx1"/>
                </a:solidFill>
              </a:rPr>
              <a:t>고객번호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협력업체 코드 번호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5. 2013 : </a:t>
            </a:r>
            <a:r>
              <a:rPr lang="ko-KR" altLang="en-US" sz="1200" dirty="0" smtClean="0">
                <a:solidFill>
                  <a:schemeClr val="tx1"/>
                </a:solidFill>
              </a:rPr>
              <a:t>발급 요청 연도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6. </a:t>
            </a:r>
            <a:r>
              <a:rPr lang="ko-KR" altLang="en-US" sz="1200" dirty="0" smtClean="0">
                <a:solidFill>
                  <a:schemeClr val="tx1"/>
                </a:solidFill>
              </a:rPr>
              <a:t>도움말을 클릭하여 원산지 확인서 발급 요청서 선택 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</a:rPr>
              <a:t>요청일별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업체기준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3800872" y="1412776"/>
            <a:ext cx="2808312" cy="1512168"/>
          </a:xfrm>
          <a:prstGeom prst="rect">
            <a:avLst/>
          </a:prstGeom>
          <a:noFill/>
          <a:ln w="28575">
            <a:solidFill>
              <a:srgbClr val="0033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4.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메일 발송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ZFTR0080) </a:t>
            </a:r>
          </a:p>
        </p:txBody>
      </p:sp>
      <p:sp>
        <p:nvSpPr>
          <p:cNvPr id="2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메일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공급업체 신고서 번호 </a:t>
            </a:r>
            <a:r>
              <a:rPr lang="en-US" altLang="ko-KR" dirty="0" smtClean="0">
                <a:solidFill>
                  <a:srgbClr val="000000"/>
                </a:solidFill>
              </a:rPr>
              <a:t>(1) 5 </a:t>
            </a:r>
            <a:r>
              <a:rPr lang="ko-KR" altLang="en-US" dirty="0" err="1" smtClean="0">
                <a:solidFill>
                  <a:srgbClr val="000000"/>
                </a:solidFill>
              </a:rPr>
              <a:t>엔트리</a:t>
            </a:r>
            <a:r>
              <a:rPr lang="ko-KR" altLang="en-US" dirty="0" smtClean="0">
                <a:solidFill>
                  <a:srgbClr val="000000"/>
                </a:solidFill>
              </a:rPr>
              <a:t> 있음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/>
              <a:t>(1) LTVD </a:t>
            </a:r>
            <a:r>
              <a:rPr lang="ko-KR" altLang="en-US" dirty="0" smtClean="0"/>
              <a:t>번호를</a:t>
            </a:r>
            <a:r>
              <a:rPr lang="en-US" altLang="ko-KR" dirty="0" smtClean="0"/>
              <a:t> </a:t>
            </a:r>
            <a:r>
              <a:rPr lang="ko-KR" altLang="en-US" dirty="0" smtClean="0"/>
              <a:t>클릭하십시오</a:t>
            </a:r>
            <a:r>
              <a:rPr lang="en-US" altLang="ko-KR" dirty="0" smtClean="0"/>
              <a:t>.</a:t>
            </a: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68824" y="908720"/>
            <a:ext cx="604867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6105128" y="1412776"/>
            <a:ext cx="2232248" cy="144016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4.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메일 발송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ZFTR0080) </a:t>
            </a: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메일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 확인서요청서 메일 발송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4.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메일 발송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ZFTR0080) </a:t>
            </a: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메일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 확인서요청서 메일 발송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 </a:t>
            </a:r>
            <a:r>
              <a:rPr lang="en-US" altLang="ko-KR" b="1" dirty="0" smtClean="0">
                <a:solidFill>
                  <a:srgbClr val="000000"/>
                </a:solidFill>
              </a:rPr>
              <a:t>Send Mail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  <a:p>
            <a:pPr>
              <a:buNone/>
            </a:pPr>
            <a:endParaRPr lang="en-US" altLang="ko-KR" dirty="0" smtClean="0">
              <a:solidFill>
                <a:srgbClr val="FF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텍스트 개체 틀 2"/>
          <p:cNvSpPr txBox="1">
            <a:spLocks/>
          </p:cNvSpPr>
          <p:nvPr/>
        </p:nvSpPr>
        <p:spPr>
          <a:xfrm>
            <a:off x="1712640" y="4653136"/>
            <a:ext cx="5760640" cy="1512168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 anchorCtr="0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1. </a:t>
            </a: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원산지 확인 요청서 첨부 파일 </a:t>
            </a: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</a:t>
            </a: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PDF</a:t>
            </a: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파일</a:t>
            </a: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+ </a:t>
            </a:r>
            <a:r>
              <a:rPr kumimoji="0" lang="ko-KR" altLang="en-US" sz="1400" b="1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액셀</a:t>
            </a: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파일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2. </a:t>
            </a: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첨부 용량 초과 </a:t>
            </a: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: </a:t>
            </a: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로컬 다운 받아 </a:t>
            </a: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SRM</a:t>
            </a: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에 첨부 </a:t>
            </a: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(SP01</a:t>
            </a: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→</a:t>
            </a: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ZFTC0010)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3. LTVD(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요청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번호 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: 13010000000000000428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en-US" altLang="ko-KR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13 : 2013</a:t>
            </a:r>
            <a:r>
              <a:rPr kumimoji="0" lang="ko-KR" altLang="en-US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년</a:t>
            </a:r>
            <a:r>
              <a:rPr kumimoji="0" lang="en-US" altLang="ko-KR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,,,,,,,,,01(</a:t>
            </a:r>
            <a:r>
              <a:rPr kumimoji="0" lang="ko-KR" altLang="en-US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확인서 요청</a:t>
            </a:r>
            <a:r>
              <a:rPr kumimoji="0" lang="en-US" altLang="ko-KR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_</a:t>
            </a:r>
            <a:r>
              <a:rPr kumimoji="0" lang="ko-KR" altLang="en-US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구매</a:t>
            </a:r>
            <a:r>
              <a:rPr kumimoji="0" lang="en-US" altLang="ko-KR" sz="1400" b="1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),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,,,,,,,,,428(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순번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                           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02(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증빙서 발급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_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영업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53400" y="4509120"/>
            <a:ext cx="533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33320" y="4509120"/>
            <a:ext cx="576064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텍스트 개체 틀 2"/>
          <p:cNvSpPr txBox="1">
            <a:spLocks/>
          </p:cNvSpPr>
          <p:nvPr/>
        </p:nvSpPr>
        <p:spPr>
          <a:xfrm>
            <a:off x="7761312" y="5949280"/>
            <a:ext cx="720080" cy="504056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ko-KR" altLang="en-US" sz="1400" b="1" kern="0" dirty="0" smtClean="0">
                <a:solidFill>
                  <a:srgbClr val="003399"/>
                </a:solidFill>
                <a:latin typeface="맑은 고딕" pitchFamily="50" charset="-127"/>
                <a:ea typeface="맑은 고딕" pitchFamily="50" charset="-127"/>
              </a:rPr>
              <a:t>집계</a:t>
            </a:r>
            <a:endParaRPr lang="en-US" altLang="ko-KR" sz="1400" b="1" kern="0" dirty="0" smtClean="0">
              <a:solidFill>
                <a:srgbClr val="003399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ko-KR" altLang="en-US" sz="1400" b="1" kern="0" dirty="0" smtClean="0">
                <a:solidFill>
                  <a:srgbClr val="003399"/>
                </a:solidFill>
                <a:latin typeface="맑은 고딕" pitchFamily="50" charset="-127"/>
                <a:ea typeface="맑은 고딕" pitchFamily="50" charset="-127"/>
              </a:rPr>
              <a:t>완료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rgbClr val="003399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9" name="텍스트 개체 틀 2"/>
          <p:cNvSpPr txBox="1">
            <a:spLocks/>
          </p:cNvSpPr>
          <p:nvPr/>
        </p:nvSpPr>
        <p:spPr>
          <a:xfrm>
            <a:off x="8409384" y="5949280"/>
            <a:ext cx="720080" cy="504056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요청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rgbClr val="003399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ko-KR" altLang="en-US" sz="1400" b="1" kern="0" dirty="0" smtClean="0">
                <a:solidFill>
                  <a:srgbClr val="003399"/>
                </a:solidFill>
                <a:latin typeface="맑은 고딕" pitchFamily="50" charset="-127"/>
                <a:ea typeface="맑은 고딕" pitchFamily="50" charset="-127"/>
              </a:rPr>
              <a:t>상태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rgbClr val="003399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617296" y="1628800"/>
            <a:ext cx="1728192" cy="489654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4.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확인서 요청서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메일 발송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 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ZFTR0080) </a:t>
            </a: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메일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8504" y="2564904"/>
            <a:ext cx="2448272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488504" y="2996952"/>
            <a:ext cx="648072" cy="360040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208584" y="2996952"/>
            <a:ext cx="720080" cy="360040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000672" y="2996952"/>
            <a:ext cx="864096" cy="360040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사각형 설명선 15"/>
          <p:cNvSpPr/>
          <p:nvPr/>
        </p:nvSpPr>
        <p:spPr>
          <a:xfrm>
            <a:off x="344488" y="3789040"/>
            <a:ext cx="720080" cy="864096"/>
          </a:xfrm>
          <a:prstGeom prst="wedgeRectCallout">
            <a:avLst>
              <a:gd name="adj1" fmla="val 374"/>
              <a:gd name="adj2" fmla="val -99545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메일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발송</a:t>
            </a:r>
          </a:p>
        </p:txBody>
      </p:sp>
      <p:sp>
        <p:nvSpPr>
          <p:cNvPr id="17" name="사각형 설명선 16"/>
          <p:cNvSpPr/>
          <p:nvPr/>
        </p:nvSpPr>
        <p:spPr>
          <a:xfrm>
            <a:off x="1136576" y="3861048"/>
            <a:ext cx="1368152" cy="648072"/>
          </a:xfrm>
          <a:prstGeom prst="wedgeRectCallout">
            <a:avLst>
              <a:gd name="adj1" fmla="val -24325"/>
              <a:gd name="adj2" fmla="val -130942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원산지 확인서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첨부 다운로드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(FDF)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sp>
        <p:nvSpPr>
          <p:cNvPr id="18" name="사각형 설명선 17"/>
          <p:cNvSpPr/>
          <p:nvPr/>
        </p:nvSpPr>
        <p:spPr>
          <a:xfrm>
            <a:off x="2288704" y="2132856"/>
            <a:ext cx="1368152" cy="504056"/>
          </a:xfrm>
          <a:prstGeom prst="wedgeRectCallout">
            <a:avLst>
              <a:gd name="adj1" fmla="val -43151"/>
              <a:gd name="adj2" fmla="val 116046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원산지 확인서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첨부 다운로드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엑셀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68824" y="1196752"/>
            <a:ext cx="1632181" cy="288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/>
        </p:nvSpPr>
        <p:spPr>
          <a:xfrm>
            <a:off x="3368824" y="1268760"/>
            <a:ext cx="1728192" cy="2160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Easy Access  [FTA]</a:t>
            </a:r>
            <a:r>
              <a:rPr lang="ko-KR" altLang="en-US" dirty="0" smtClean="0">
                <a:solidFill>
                  <a:srgbClr val="000000"/>
                </a:solidFill>
              </a:rPr>
              <a:t>원산지관리 </a:t>
            </a:r>
            <a:r>
              <a:rPr lang="en-US" altLang="ko-KR" dirty="0" smtClean="0">
                <a:solidFill>
                  <a:srgbClr val="000000"/>
                </a:solidFill>
              </a:rPr>
              <a:t>Area menu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원산지 확인서 발급 조회를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5.</a:t>
            </a:r>
            <a:r>
              <a:rPr kumimoji="0" lang="en-US" altLang="ko-KR" sz="1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발급 조회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_FTA04)</a:t>
            </a:r>
            <a:endParaRPr lang="ko-KR" altLang="en-US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원산지확인서 발급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 도움말을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5.</a:t>
            </a:r>
            <a:r>
              <a:rPr kumimoji="0" lang="en-US" altLang="ko-KR" sz="1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발급 조회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_FTA04)</a:t>
            </a:r>
            <a:endParaRPr lang="ko-KR" altLang="en-US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원산지확인서 발급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클릭하면 </a:t>
            </a:r>
            <a:r>
              <a:rPr lang="en-US" altLang="ko-KR" b="1" dirty="0" smtClean="0">
                <a:solidFill>
                  <a:srgbClr val="000000"/>
                </a:solidFill>
              </a:rPr>
              <a:t>50</a:t>
            </a:r>
            <a:r>
              <a:rPr lang="ko-KR" altLang="en-US" b="1" dirty="0" smtClean="0">
                <a:solidFill>
                  <a:srgbClr val="000000"/>
                </a:solidFill>
              </a:rPr>
              <a:t>요청 항목을 선택합니다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5.</a:t>
            </a:r>
            <a:r>
              <a:rPr kumimoji="0" lang="en-US" altLang="ko-KR" sz="1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발급 조회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_FTA04)</a:t>
            </a:r>
            <a:endParaRPr lang="ko-KR" altLang="en-US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원산지확인서 발급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 도움말을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5.</a:t>
            </a:r>
            <a:r>
              <a:rPr kumimoji="0" lang="en-US" altLang="ko-KR" sz="1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발급 조회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_FTA04)</a:t>
            </a:r>
            <a:endParaRPr lang="ko-KR" altLang="en-US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공급업체 신고서 번호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관리단위의 도움말을 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5.</a:t>
            </a:r>
            <a:r>
              <a:rPr kumimoji="0" lang="en-US" altLang="ko-KR" sz="1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발급 조회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_FTA04)</a:t>
            </a:r>
            <a:endParaRPr lang="ko-KR" altLang="en-US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관리 단위 </a:t>
            </a:r>
            <a:r>
              <a:rPr lang="en-US" altLang="ko-KR" dirty="0" smtClean="0">
                <a:solidFill>
                  <a:srgbClr val="000000"/>
                </a:solidFill>
              </a:rPr>
              <a:t>3 </a:t>
            </a:r>
            <a:r>
              <a:rPr lang="ko-KR" altLang="en-US" dirty="0" err="1" smtClean="0">
                <a:solidFill>
                  <a:srgbClr val="000000"/>
                </a:solidFill>
              </a:rPr>
              <a:t>엔트리</a:t>
            </a:r>
            <a:r>
              <a:rPr lang="ko-KR" altLang="en-US" dirty="0" smtClean="0">
                <a:solidFill>
                  <a:srgbClr val="000000"/>
                </a:solidFill>
              </a:rPr>
              <a:t> 있음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(1)1200 </a:t>
            </a:r>
            <a:r>
              <a:rPr lang="ko-KR" altLang="en-US" dirty="0" smtClean="0">
                <a:solidFill>
                  <a:srgbClr val="000000"/>
                </a:solidFill>
              </a:rPr>
              <a:t>또는 </a:t>
            </a:r>
            <a:r>
              <a:rPr lang="en-US" altLang="ko-KR" dirty="0" smtClean="0">
                <a:solidFill>
                  <a:srgbClr val="000000"/>
                </a:solidFill>
              </a:rPr>
              <a:t>1300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5.</a:t>
            </a:r>
            <a:r>
              <a:rPr kumimoji="0" lang="en-US" altLang="ko-KR" sz="1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발급 조회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_FTA04)</a:t>
            </a:r>
            <a:endParaRPr lang="ko-KR" altLang="en-US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공급업체 신고서 번호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검색시작을 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5.</a:t>
            </a:r>
            <a:r>
              <a:rPr kumimoji="0" lang="en-US" altLang="ko-KR" sz="1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발급 조회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_FTA04)</a:t>
            </a:r>
            <a:endParaRPr lang="ko-KR" altLang="en-US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공급업체 신고서 번호 </a:t>
            </a:r>
            <a:r>
              <a:rPr lang="en-US" altLang="ko-KR" dirty="0" smtClean="0">
                <a:solidFill>
                  <a:srgbClr val="000000"/>
                </a:solidFill>
              </a:rPr>
              <a:t>(1)   57 </a:t>
            </a:r>
            <a:r>
              <a:rPr lang="ko-KR" altLang="en-US" dirty="0" err="1" smtClean="0">
                <a:solidFill>
                  <a:srgbClr val="000000"/>
                </a:solidFill>
              </a:rPr>
              <a:t>엔트리</a:t>
            </a:r>
            <a:r>
              <a:rPr lang="ko-KR" altLang="en-US" dirty="0" smtClean="0">
                <a:solidFill>
                  <a:srgbClr val="000000"/>
                </a:solidFill>
              </a:rPr>
              <a:t> 있음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(1)LTVD</a:t>
            </a:r>
            <a:r>
              <a:rPr lang="ko-KR" altLang="en-US" dirty="0" smtClean="0"/>
              <a:t> 번호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5.</a:t>
            </a:r>
            <a:r>
              <a:rPr kumimoji="0" lang="en-US" altLang="ko-KR" sz="1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발급 조회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_FTA04)</a:t>
            </a:r>
            <a:endParaRPr lang="ko-KR" altLang="en-US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원산지확인서 발급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5.</a:t>
            </a:r>
            <a:r>
              <a:rPr kumimoji="0" lang="en-US" altLang="ko-KR" sz="1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발급 조회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_FTA04)</a:t>
            </a:r>
            <a:endParaRPr lang="ko-KR" altLang="en-US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원산지확인서 발급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라인을 선택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5.</a:t>
            </a:r>
            <a:r>
              <a:rPr kumimoji="0" lang="en-US" altLang="ko-KR" sz="1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발급 조회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_FTA04)</a:t>
            </a:r>
            <a:endParaRPr lang="ko-KR" altLang="en-US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1908" y="4365104"/>
            <a:ext cx="354330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사각형 설명선 13"/>
          <p:cNvSpPr/>
          <p:nvPr/>
        </p:nvSpPr>
        <p:spPr>
          <a:xfrm>
            <a:off x="5298132" y="6021288"/>
            <a:ext cx="1296144" cy="360040"/>
          </a:xfrm>
          <a:prstGeom prst="wedgeRectCallout">
            <a:avLst>
              <a:gd name="adj1" fmla="val -65861"/>
              <a:gd name="adj2" fmla="val -141848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b="1" dirty="0" smtClean="0">
                <a:solidFill>
                  <a:schemeClr val="tx1"/>
                </a:solidFill>
              </a:rPr>
              <a:t>70=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유지보수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200" b="1" dirty="0" smtClean="0">
                <a:solidFill>
                  <a:schemeClr val="tx1"/>
                </a:solidFill>
              </a:rPr>
              <a:t>50=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요청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3281908" y="4365104"/>
            <a:ext cx="504056" cy="20162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3929980" y="4365104"/>
            <a:ext cx="1152128" cy="20162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082108" y="4365104"/>
            <a:ext cx="1728192" cy="432048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사각형 설명선 17"/>
          <p:cNvSpPr/>
          <p:nvPr/>
        </p:nvSpPr>
        <p:spPr>
          <a:xfrm>
            <a:off x="5154116" y="5085184"/>
            <a:ext cx="1296144" cy="360040"/>
          </a:xfrm>
          <a:prstGeom prst="wedgeRectCallout">
            <a:avLst>
              <a:gd name="adj1" fmla="val -11970"/>
              <a:gd name="adj2" fmla="val -13832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200" b="1" dirty="0" smtClean="0">
                <a:solidFill>
                  <a:schemeClr val="tx1"/>
                </a:solidFill>
              </a:rPr>
              <a:t>원산지 요청서 유효기간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6537176" y="1772816"/>
            <a:ext cx="1440160" cy="100811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사각형 설명선 19"/>
          <p:cNvSpPr/>
          <p:nvPr/>
        </p:nvSpPr>
        <p:spPr>
          <a:xfrm>
            <a:off x="2072680" y="5157192"/>
            <a:ext cx="1152128" cy="864096"/>
          </a:xfrm>
          <a:prstGeom prst="wedgeRectCallout">
            <a:avLst>
              <a:gd name="adj1" fmla="val 52654"/>
              <a:gd name="adj2" fmla="val -93285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공란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미집계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V :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집계완료</a:t>
            </a:r>
          </a:p>
        </p:txBody>
      </p:sp>
      <p:sp>
        <p:nvSpPr>
          <p:cNvPr id="21" name="사각형 설명선 20"/>
          <p:cNvSpPr/>
          <p:nvPr/>
        </p:nvSpPr>
        <p:spPr>
          <a:xfrm>
            <a:off x="6969224" y="4365104"/>
            <a:ext cx="648072" cy="864096"/>
          </a:xfrm>
          <a:prstGeom prst="wedgeRectCallout">
            <a:avLst>
              <a:gd name="adj1" fmla="val -3319"/>
              <a:gd name="adj2" fmla="val -23291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err="1" smtClean="0">
                <a:solidFill>
                  <a:schemeClr val="tx1"/>
                </a:solidFill>
              </a:rPr>
              <a:t>자재별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b="1" dirty="0" err="1" smtClean="0">
                <a:solidFill>
                  <a:schemeClr val="tx1"/>
                </a:solidFill>
              </a:rPr>
              <a:t>협정별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41432" y="4509120"/>
            <a:ext cx="533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21352" y="4509120"/>
            <a:ext cx="576064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텍스트 개체 틀 2"/>
          <p:cNvSpPr txBox="1">
            <a:spLocks/>
          </p:cNvSpPr>
          <p:nvPr/>
        </p:nvSpPr>
        <p:spPr>
          <a:xfrm>
            <a:off x="8049344" y="5949280"/>
            <a:ext cx="720080" cy="576064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ko-KR" altLang="en-US" sz="1400" b="1" kern="0" dirty="0" err="1" smtClean="0">
                <a:solidFill>
                  <a:srgbClr val="003399"/>
                </a:solidFill>
                <a:latin typeface="맑은 고딕" pitchFamily="50" charset="-127"/>
                <a:ea typeface="맑은 고딕" pitchFamily="50" charset="-127"/>
              </a:rPr>
              <a:t>역내산</a:t>
            </a:r>
            <a:endParaRPr lang="en-US" altLang="ko-KR" sz="1400" b="1" kern="0" dirty="0" smtClean="0">
              <a:solidFill>
                <a:srgbClr val="003399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집계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rgbClr val="003399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5" name="텍스트 개체 틀 2"/>
          <p:cNvSpPr txBox="1">
            <a:spLocks/>
          </p:cNvSpPr>
          <p:nvPr/>
        </p:nvSpPr>
        <p:spPr>
          <a:xfrm>
            <a:off x="8841432" y="5949280"/>
            <a:ext cx="720080" cy="288032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역외산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rgbClr val="003399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ko-KR" altLang="en-US" sz="1400" b="1" kern="0" dirty="0" err="1" smtClean="0">
                <a:solidFill>
                  <a:srgbClr val="003399"/>
                </a:solidFill>
                <a:latin typeface="맑은 고딕" pitchFamily="50" charset="-127"/>
                <a:ea typeface="맑은 고딕" pitchFamily="50" charset="-127"/>
              </a:rPr>
              <a:t>미집계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rgbClr val="003399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8841432" y="1772816"/>
            <a:ext cx="360040" cy="2232248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사각형 설명선 26"/>
          <p:cNvSpPr/>
          <p:nvPr/>
        </p:nvSpPr>
        <p:spPr>
          <a:xfrm>
            <a:off x="7905328" y="4365104"/>
            <a:ext cx="1656184" cy="2232248"/>
          </a:xfrm>
          <a:prstGeom prst="wedgeRectCallout">
            <a:avLst>
              <a:gd name="adj1" fmla="val 14808"/>
              <a:gd name="adj2" fmla="val -70428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원산지확인서 발급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파트너 조회를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5.</a:t>
            </a:r>
            <a:r>
              <a:rPr kumimoji="0" lang="en-US" altLang="ko-KR" sz="1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발급 조회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_FTA04)</a:t>
            </a:r>
            <a:endParaRPr lang="ko-KR" altLang="en-US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조직 조회</a:t>
            </a:r>
            <a:r>
              <a:rPr lang="en-US" altLang="ko-KR" dirty="0" smtClean="0">
                <a:solidFill>
                  <a:srgbClr val="000000"/>
                </a:solidFill>
              </a:rPr>
              <a:t>: 18467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ko-KR" altLang="en-US" dirty="0" smtClean="0">
                <a:solidFill>
                  <a:srgbClr val="000000"/>
                </a:solidFill>
              </a:rPr>
              <a:t>업체를 조회할 수 있습니다</a:t>
            </a:r>
            <a:r>
              <a:rPr lang="en-US" altLang="ko-KR" dirty="0" smtClean="0">
                <a:solidFill>
                  <a:srgbClr val="000000"/>
                </a:solidFill>
              </a:rPr>
              <a:t>. (1)</a:t>
            </a:r>
            <a:r>
              <a:rPr lang="ko-KR" altLang="en-US" dirty="0" err="1" smtClean="0">
                <a:solidFill>
                  <a:srgbClr val="000000"/>
                </a:solidFill>
              </a:rPr>
              <a:t>뒤로를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5.</a:t>
            </a:r>
            <a:r>
              <a:rPr kumimoji="0" lang="en-US" altLang="ko-KR" sz="1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발급 조회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_FTA04)</a:t>
            </a:r>
            <a:endParaRPr lang="ko-KR" altLang="en-US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원산지확인서 발급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제품조회를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  <a:p>
            <a:r>
              <a:rPr lang="ko-KR" altLang="en-US" dirty="0" smtClean="0">
                <a:solidFill>
                  <a:srgbClr val="000000"/>
                </a:solidFill>
              </a:rPr>
              <a:t>업체</a:t>
            </a:r>
            <a:r>
              <a:rPr lang="en-US" altLang="ko-KR" dirty="0" smtClean="0">
                <a:solidFill>
                  <a:srgbClr val="000000"/>
                </a:solidFill>
              </a:rPr>
              <a:t>,</a:t>
            </a:r>
            <a:r>
              <a:rPr lang="ko-KR" altLang="en-US" dirty="0" smtClean="0">
                <a:solidFill>
                  <a:srgbClr val="000000"/>
                </a:solidFill>
              </a:rPr>
              <a:t>자재</a:t>
            </a:r>
            <a:r>
              <a:rPr lang="en-US" altLang="ko-KR" dirty="0" smtClean="0">
                <a:solidFill>
                  <a:srgbClr val="000000"/>
                </a:solidFill>
              </a:rPr>
              <a:t>,</a:t>
            </a:r>
            <a:r>
              <a:rPr lang="ko-KR" altLang="en-US" dirty="0" err="1" smtClean="0">
                <a:solidFill>
                  <a:srgbClr val="000000"/>
                </a:solidFill>
              </a:rPr>
              <a:t>생성자</a:t>
            </a:r>
            <a:r>
              <a:rPr lang="en-US" altLang="ko-KR" dirty="0" smtClean="0">
                <a:solidFill>
                  <a:srgbClr val="000000"/>
                </a:solidFill>
              </a:rPr>
              <a:t>,LTVD</a:t>
            </a:r>
            <a:r>
              <a:rPr lang="ko-KR" altLang="en-US" dirty="0" smtClean="0">
                <a:solidFill>
                  <a:srgbClr val="000000"/>
                </a:solidFill>
              </a:rPr>
              <a:t>요청번호</a:t>
            </a:r>
            <a:r>
              <a:rPr lang="en-US" altLang="ko-KR" dirty="0" smtClean="0">
                <a:solidFill>
                  <a:srgbClr val="000000"/>
                </a:solidFill>
              </a:rPr>
              <a:t>,</a:t>
            </a:r>
            <a:r>
              <a:rPr lang="ko-KR" altLang="en-US" dirty="0" smtClean="0">
                <a:solidFill>
                  <a:srgbClr val="000000"/>
                </a:solidFill>
              </a:rPr>
              <a:t>상태</a:t>
            </a:r>
            <a:r>
              <a:rPr lang="en-US" altLang="ko-KR" dirty="0" smtClean="0">
                <a:solidFill>
                  <a:srgbClr val="000000"/>
                </a:solidFill>
              </a:rPr>
              <a:t>,</a:t>
            </a:r>
            <a:r>
              <a:rPr lang="ko-KR" altLang="en-US" dirty="0" smtClean="0">
                <a:solidFill>
                  <a:srgbClr val="000000"/>
                </a:solidFill>
              </a:rPr>
              <a:t>관세번호</a:t>
            </a:r>
            <a:r>
              <a:rPr lang="en-US" altLang="ko-KR" dirty="0" smtClean="0">
                <a:solidFill>
                  <a:srgbClr val="000000"/>
                </a:solidFill>
              </a:rPr>
              <a:t>,</a:t>
            </a:r>
            <a:r>
              <a:rPr lang="ko-KR" altLang="en-US" dirty="0" smtClean="0">
                <a:solidFill>
                  <a:srgbClr val="000000"/>
                </a:solidFill>
              </a:rPr>
              <a:t>효력시작일</a:t>
            </a:r>
            <a:r>
              <a:rPr lang="en-US" altLang="ko-KR" dirty="0" smtClean="0">
                <a:solidFill>
                  <a:srgbClr val="000000"/>
                </a:solidFill>
              </a:rPr>
              <a:t>, </a:t>
            </a:r>
            <a:r>
              <a:rPr lang="ko-KR" altLang="en-US" dirty="0" smtClean="0">
                <a:solidFill>
                  <a:srgbClr val="000000"/>
                </a:solidFill>
              </a:rPr>
              <a:t>효력 종료일등을 파악 가능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en-US" altLang="ko-KR" dirty="0" smtClean="0"/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endParaRPr lang="en-US" altLang="ko-KR" dirty="0" smtClean="0"/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endParaRPr lang="en-US" altLang="ko-KR" dirty="0" smtClean="0"/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9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5.</a:t>
            </a:r>
            <a:r>
              <a:rPr kumimoji="0" lang="en-US" altLang="ko-KR" sz="1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발급 조회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_FTA04)</a:t>
            </a:r>
            <a:endParaRPr lang="ko-KR" altLang="en-US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1908" y="4365104"/>
            <a:ext cx="354330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사각형 설명선 11"/>
          <p:cNvSpPr/>
          <p:nvPr/>
        </p:nvSpPr>
        <p:spPr>
          <a:xfrm>
            <a:off x="5298132" y="6021288"/>
            <a:ext cx="1296144" cy="360040"/>
          </a:xfrm>
          <a:prstGeom prst="wedgeRectCallout">
            <a:avLst>
              <a:gd name="adj1" fmla="val -65861"/>
              <a:gd name="adj2" fmla="val -141848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b="1" dirty="0" smtClean="0">
                <a:solidFill>
                  <a:schemeClr val="tx1"/>
                </a:solidFill>
              </a:rPr>
              <a:t>70=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유지보수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200" b="1" dirty="0" smtClean="0">
                <a:solidFill>
                  <a:schemeClr val="tx1"/>
                </a:solidFill>
              </a:rPr>
              <a:t>50=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요청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3281908" y="4365104"/>
            <a:ext cx="504056" cy="20162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929980" y="4365104"/>
            <a:ext cx="1152128" cy="20162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082108" y="4365104"/>
            <a:ext cx="1728192" cy="432048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사각형 설명선 15"/>
          <p:cNvSpPr/>
          <p:nvPr/>
        </p:nvSpPr>
        <p:spPr>
          <a:xfrm>
            <a:off x="5154116" y="5085184"/>
            <a:ext cx="1296144" cy="360040"/>
          </a:xfrm>
          <a:prstGeom prst="wedgeRectCallout">
            <a:avLst>
              <a:gd name="adj1" fmla="val -11970"/>
              <a:gd name="adj2" fmla="val -13832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200" b="1" dirty="0" smtClean="0">
                <a:solidFill>
                  <a:schemeClr val="tx1"/>
                </a:solidFill>
              </a:rPr>
              <a:t>원산지 요청서 유효기간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6537176" y="1772816"/>
            <a:ext cx="1440160" cy="100811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사각형 설명선 17"/>
          <p:cNvSpPr/>
          <p:nvPr/>
        </p:nvSpPr>
        <p:spPr>
          <a:xfrm>
            <a:off x="2072680" y="5157192"/>
            <a:ext cx="1152128" cy="864096"/>
          </a:xfrm>
          <a:prstGeom prst="wedgeRectCallout">
            <a:avLst>
              <a:gd name="adj1" fmla="val 52654"/>
              <a:gd name="adj2" fmla="val -93285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공란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미집계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V :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집계완료</a:t>
            </a:r>
          </a:p>
        </p:txBody>
      </p:sp>
      <p:sp>
        <p:nvSpPr>
          <p:cNvPr id="19" name="사각형 설명선 18"/>
          <p:cNvSpPr/>
          <p:nvPr/>
        </p:nvSpPr>
        <p:spPr>
          <a:xfrm>
            <a:off x="6969224" y="4365104"/>
            <a:ext cx="648072" cy="864096"/>
          </a:xfrm>
          <a:prstGeom prst="wedgeRectCallout">
            <a:avLst>
              <a:gd name="adj1" fmla="val -3319"/>
              <a:gd name="adj2" fmla="val -23291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err="1" smtClean="0">
                <a:solidFill>
                  <a:schemeClr val="tx1"/>
                </a:solidFill>
              </a:rPr>
              <a:t>자재별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b="1" dirty="0" err="1" smtClean="0">
                <a:solidFill>
                  <a:schemeClr val="tx1"/>
                </a:solidFill>
              </a:rPr>
              <a:t>협정별</a:t>
            </a:r>
            <a:endParaRPr lang="ko-KR" altLang="en-US" sz="1200" b="1" dirty="0" smtClean="0">
              <a:solidFill>
                <a:schemeClr val="tx1"/>
              </a:solidFill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41432" y="4509120"/>
            <a:ext cx="53340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121352" y="4509120"/>
            <a:ext cx="576064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텍스트 개체 틀 2"/>
          <p:cNvSpPr txBox="1">
            <a:spLocks/>
          </p:cNvSpPr>
          <p:nvPr/>
        </p:nvSpPr>
        <p:spPr>
          <a:xfrm>
            <a:off x="8049344" y="5949280"/>
            <a:ext cx="720080" cy="576064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ko-KR" altLang="en-US" sz="1400" b="1" kern="0" dirty="0" err="1" smtClean="0">
                <a:solidFill>
                  <a:srgbClr val="003399"/>
                </a:solidFill>
                <a:latin typeface="맑은 고딕" pitchFamily="50" charset="-127"/>
                <a:ea typeface="맑은 고딕" pitchFamily="50" charset="-127"/>
              </a:rPr>
              <a:t>역내산</a:t>
            </a:r>
            <a:endParaRPr lang="en-US" altLang="ko-KR" sz="1400" b="1" kern="0" dirty="0" smtClean="0">
              <a:solidFill>
                <a:srgbClr val="003399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집계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rgbClr val="003399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3" name="텍스트 개체 틀 2"/>
          <p:cNvSpPr txBox="1">
            <a:spLocks/>
          </p:cNvSpPr>
          <p:nvPr/>
        </p:nvSpPr>
        <p:spPr>
          <a:xfrm>
            <a:off x="8841432" y="5949280"/>
            <a:ext cx="720080" cy="288032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003399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역외산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rgbClr val="003399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ko-KR" altLang="en-US" sz="1400" b="1" kern="0" dirty="0" err="1" smtClean="0">
                <a:solidFill>
                  <a:srgbClr val="003399"/>
                </a:solidFill>
                <a:latin typeface="맑은 고딕" pitchFamily="50" charset="-127"/>
                <a:ea typeface="맑은 고딕" pitchFamily="50" charset="-127"/>
              </a:rPr>
              <a:t>미집계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rgbClr val="003399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8841432" y="1772816"/>
            <a:ext cx="360040" cy="2232248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사각형 설명선 24"/>
          <p:cNvSpPr/>
          <p:nvPr/>
        </p:nvSpPr>
        <p:spPr>
          <a:xfrm>
            <a:off x="7905328" y="4365104"/>
            <a:ext cx="1656184" cy="2232248"/>
          </a:xfrm>
          <a:prstGeom prst="wedgeRectCallout">
            <a:avLst>
              <a:gd name="adj1" fmla="val 14808"/>
              <a:gd name="adj2" fmla="val -70428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제품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ko-KR" altLang="en-US" dirty="0" smtClean="0">
                <a:solidFill>
                  <a:srgbClr val="000000"/>
                </a:solidFill>
              </a:rPr>
              <a:t>분류 </a:t>
            </a:r>
            <a:r>
              <a:rPr lang="ko-KR" altLang="en-US" dirty="0" err="1" smtClean="0">
                <a:solidFill>
                  <a:srgbClr val="000000"/>
                </a:solidFill>
              </a:rPr>
              <a:t>뷰를</a:t>
            </a:r>
            <a:r>
              <a:rPr lang="ko-KR" altLang="en-US" dirty="0" smtClean="0">
                <a:solidFill>
                  <a:srgbClr val="000000"/>
                </a:solidFill>
              </a:rPr>
              <a:t> 검색하시고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pPr>
              <a:buNone/>
            </a:pPr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err="1" smtClean="0">
                <a:solidFill>
                  <a:srgbClr val="000000"/>
                </a:solidFill>
              </a:rPr>
              <a:t>뒤로를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Title 1"/>
          <p:cNvSpPr txBox="1">
            <a:spLocks/>
          </p:cNvSpPr>
          <p:nvPr/>
        </p:nvSpPr>
        <p:spPr bwMode="gray">
          <a:xfrm>
            <a:off x="200472" y="260648"/>
            <a:ext cx="6984206" cy="376312"/>
          </a:xfrm>
          <a:prstGeom prst="rect">
            <a:avLst/>
          </a:prstGeom>
        </p:spPr>
        <p:txBody>
          <a:bodyPr vert="horz" wrap="square" lIns="0" tIns="0" rIns="0" bIns="0" rtlCol="0" anchor="b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0" lang="en-US" altLang="ko-KR" sz="180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kumimoji="0" lang="en-US" altLang="ko-K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5.</a:t>
            </a:r>
            <a:r>
              <a:rPr kumimoji="0" lang="en-US" altLang="ko-KR" sz="1800" b="1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원산지확인서 발급 조회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(GTS_T</a:t>
            </a:r>
            <a:r>
              <a:rPr lang="ko-KR" altLang="en-US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코드</a:t>
            </a:r>
            <a:r>
              <a:rPr lang="en-US" altLang="ko-KR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_FTA04)</a:t>
            </a:r>
            <a:endParaRPr lang="ko-KR" altLang="en-US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4592960" y="1700808"/>
            <a:ext cx="3960440" cy="432048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사각형 설명선 8"/>
          <p:cNvSpPr/>
          <p:nvPr/>
        </p:nvSpPr>
        <p:spPr>
          <a:xfrm>
            <a:off x="4232920" y="4365104"/>
            <a:ext cx="4392488" cy="504056"/>
          </a:xfrm>
          <a:prstGeom prst="wedgeRectCallout">
            <a:avLst>
              <a:gd name="adj1" fmla="val 3135"/>
              <a:gd name="adj2" fmla="val -516062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각종 </a:t>
            </a:r>
            <a:r>
              <a:rPr lang="ko-KR" altLang="en-US" sz="1200" b="1" dirty="0" err="1" smtClean="0">
                <a:solidFill>
                  <a:schemeClr val="tx1"/>
                </a:solidFill>
              </a:rPr>
              <a:t>뷰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검색 가능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Easy Access  [FTA]</a:t>
            </a:r>
            <a:r>
              <a:rPr lang="ko-KR" altLang="en-US" dirty="0" smtClean="0">
                <a:solidFill>
                  <a:srgbClr val="000000"/>
                </a:solidFill>
              </a:rPr>
              <a:t>원산지관리 </a:t>
            </a:r>
            <a:r>
              <a:rPr lang="en-US" altLang="ko-KR" dirty="0" smtClean="0">
                <a:solidFill>
                  <a:srgbClr val="000000"/>
                </a:solidFill>
              </a:rPr>
              <a:t>Area menu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en-US" altLang="ko-KR" b="1" dirty="0" smtClean="0">
                <a:solidFill>
                  <a:srgbClr val="000000"/>
                </a:solidFill>
              </a:rPr>
              <a:t>SP01</a:t>
            </a:r>
            <a:r>
              <a:rPr lang="ko-KR" altLang="en-US" dirty="0" smtClean="0"/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73050" y="312911"/>
            <a:ext cx="6768182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6. </a:t>
            </a:r>
            <a:r>
              <a:rPr lang="ko-KR" altLang="en-US" sz="2000" dirty="0" smtClean="0">
                <a:solidFill>
                  <a:srgbClr val="000000"/>
                </a:solidFill>
              </a:rPr>
              <a:t>출력컨트롤러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:SP01)</a:t>
            </a: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텍스트 개체 틀 2"/>
          <p:cNvSpPr txBox="1">
            <a:spLocks/>
          </p:cNvSpPr>
          <p:nvPr/>
        </p:nvSpPr>
        <p:spPr>
          <a:xfrm>
            <a:off x="3224808" y="4437112"/>
            <a:ext cx="6048672" cy="18002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 anchorCtr="0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SP01(</a:t>
            </a:r>
            <a:r>
              <a:rPr kumimoji="0" lang="ko-KR" altLang="en-US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출력컨트롤러</a:t>
            </a: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b="1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-.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원산지 확인 요청서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원산지증명서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원산지 소명서 </a:t>
            </a:r>
            <a:r>
              <a:rPr lang="ko-KR" altLang="en-US" sz="1400" b="1" kern="0" dirty="0" err="1" smtClean="0">
                <a:latin typeface="맑은 고딕" pitchFamily="50" charset="-127"/>
                <a:ea typeface="맑은 고딕" pitchFamily="50" charset="-127"/>
              </a:rPr>
              <a:t>스풀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 번호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endParaRPr lang="en-US" altLang="ko-KR" sz="1400" b="1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  -. LTVD 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번호 확인</a:t>
            </a:r>
            <a:endParaRPr lang="en-US" altLang="ko-KR" sz="1400" b="1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400" dirty="0" smtClean="0"/>
              <a:t>ZFTC0010</a:t>
            </a:r>
            <a:r>
              <a:rPr lang="en-US" altLang="ko-KR" sz="1400" kern="0" dirty="0" smtClean="0">
                <a:latin typeface="맑은 고딕" pitchFamily="50" charset="-127"/>
                <a:ea typeface="맑은 고딕" pitchFamily="50" charset="-127"/>
              </a:rPr>
              <a:t> (</a:t>
            </a:r>
            <a:r>
              <a:rPr lang="ko-KR" altLang="en-US" sz="1400" dirty="0" smtClean="0"/>
              <a:t>발급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요청파일다운로드</a:t>
            </a:r>
            <a:r>
              <a:rPr lang="en-US" altLang="ko-KR" sz="1400" dirty="0" smtClean="0"/>
              <a:t>) _ </a:t>
            </a:r>
            <a:r>
              <a:rPr lang="ko-KR" altLang="en-US" sz="1400" dirty="0" err="1" smtClean="0"/>
              <a:t>스풀</a:t>
            </a:r>
            <a:r>
              <a:rPr lang="ko-KR" altLang="en-US" sz="1400" dirty="0" smtClean="0"/>
              <a:t> 번호 기준</a:t>
            </a:r>
            <a:endParaRPr lang="en-US" altLang="ko-KR" sz="1400" dirty="0" smtClean="0"/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400" kern="0" dirty="0" smtClean="0">
                <a:latin typeface="맑은 고딕" pitchFamily="50" charset="-127"/>
                <a:ea typeface="맑은 고딕" pitchFamily="50" charset="-127"/>
              </a:rPr>
              <a:t>  -.</a:t>
            </a:r>
            <a:r>
              <a:rPr lang="ko-KR" altLang="en-US" sz="1400" kern="0" dirty="0" smtClean="0">
                <a:latin typeface="맑은 고딕" pitchFamily="50" charset="-127"/>
                <a:ea typeface="맑은 고딕" pitchFamily="50" charset="-127"/>
              </a:rPr>
              <a:t> 원산지 확인 요청서</a:t>
            </a:r>
            <a:r>
              <a:rPr lang="en-US" altLang="ko-KR" sz="1400" kern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dirty="0" smtClean="0">
                <a:latin typeface="맑은 고딕" pitchFamily="50" charset="-127"/>
                <a:ea typeface="맑은 고딕" pitchFamily="50" charset="-127"/>
              </a:rPr>
              <a:t>원산지증명서</a:t>
            </a:r>
            <a:r>
              <a:rPr lang="en-US" altLang="ko-KR" sz="1400" kern="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kern="0" dirty="0" smtClean="0">
                <a:latin typeface="맑은 고딕" pitchFamily="50" charset="-127"/>
                <a:ea typeface="맑은 고딕" pitchFamily="50" charset="-127"/>
              </a:rPr>
              <a:t>원산지 소명서 출력 </a:t>
            </a:r>
            <a:endParaRPr kumimoji="0" lang="en-US" altLang="ko-KR" sz="140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출력 제어기</a:t>
            </a:r>
            <a:r>
              <a:rPr lang="en-US" altLang="ko-KR" dirty="0" smtClean="0">
                <a:solidFill>
                  <a:srgbClr val="000000"/>
                </a:solidFill>
              </a:rPr>
              <a:t>: </a:t>
            </a:r>
            <a:r>
              <a:rPr lang="ko-KR" altLang="en-US" dirty="0" err="1" smtClean="0">
                <a:solidFill>
                  <a:srgbClr val="000000"/>
                </a:solidFill>
              </a:rPr>
              <a:t>스풀</a:t>
            </a:r>
            <a:r>
              <a:rPr lang="ko-KR" altLang="en-US" dirty="0" smtClean="0">
                <a:solidFill>
                  <a:srgbClr val="000000"/>
                </a:solidFill>
              </a:rPr>
              <a:t> 요청 선택 화면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필드 </a:t>
            </a:r>
            <a:r>
              <a:rPr lang="en-US" altLang="ko-KR" dirty="0" smtClean="0"/>
              <a:t>From</a:t>
            </a:r>
            <a:r>
              <a:rPr lang="ko-KR" altLang="en-US" b="1" dirty="0" smtClean="0">
                <a:solidFill>
                  <a:srgbClr val="000000"/>
                </a:solidFill>
              </a:rPr>
              <a:t> 요청</a:t>
            </a:r>
            <a:r>
              <a:rPr lang="ko-KR" altLang="en-US" dirty="0" smtClean="0"/>
              <a:t>기간을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채웁니다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3050" y="312911"/>
            <a:ext cx="6768182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6. </a:t>
            </a:r>
            <a:r>
              <a:rPr lang="ko-KR" altLang="en-US" sz="2000" dirty="0" smtClean="0">
                <a:solidFill>
                  <a:srgbClr val="000000"/>
                </a:solidFill>
              </a:rPr>
              <a:t>출력컨트롤러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:SP01)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출력 제어기</a:t>
            </a:r>
            <a:r>
              <a:rPr lang="en-US" altLang="ko-KR" dirty="0" smtClean="0">
                <a:solidFill>
                  <a:srgbClr val="000000"/>
                </a:solidFill>
              </a:rPr>
              <a:t>: </a:t>
            </a:r>
            <a:r>
              <a:rPr lang="ko-KR" altLang="en-US" dirty="0" err="1" smtClean="0">
                <a:solidFill>
                  <a:srgbClr val="000000"/>
                </a:solidFill>
              </a:rPr>
              <a:t>스풀</a:t>
            </a:r>
            <a:r>
              <a:rPr lang="ko-KR" altLang="en-US" dirty="0" smtClean="0">
                <a:solidFill>
                  <a:srgbClr val="000000"/>
                </a:solidFill>
              </a:rPr>
              <a:t> 요청 선택 화면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/>
              <a:t>1) </a:t>
            </a:r>
            <a:r>
              <a:rPr lang="ko-KR" altLang="en-US" dirty="0" smtClean="0"/>
              <a:t>필드 </a:t>
            </a:r>
            <a:r>
              <a:rPr lang="en-US" altLang="ko-KR" dirty="0" smtClean="0"/>
              <a:t>To </a:t>
            </a:r>
            <a:r>
              <a:rPr lang="ko-KR" altLang="en-US" dirty="0" smtClean="0"/>
              <a:t>요청기간을</a:t>
            </a:r>
            <a:r>
              <a:rPr lang="en-US" altLang="ko-KR" dirty="0" smtClean="0"/>
              <a:t> </a:t>
            </a:r>
            <a:r>
              <a:rPr lang="ko-KR" altLang="en-US" dirty="0" smtClean="0"/>
              <a:t>채웁니다</a:t>
            </a:r>
            <a:r>
              <a:rPr lang="en-US" altLang="ko-KR" dirty="0" smtClean="0"/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3050" y="312911"/>
            <a:ext cx="6768182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6. </a:t>
            </a:r>
            <a:r>
              <a:rPr lang="ko-KR" altLang="en-US" sz="2000" dirty="0" smtClean="0">
                <a:solidFill>
                  <a:srgbClr val="000000"/>
                </a:solidFill>
              </a:rPr>
              <a:t>출력컨트롤러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:SP01)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출력 제어기</a:t>
            </a:r>
            <a:r>
              <a:rPr lang="en-US" altLang="ko-KR" dirty="0" smtClean="0">
                <a:solidFill>
                  <a:srgbClr val="000000"/>
                </a:solidFill>
              </a:rPr>
              <a:t>: </a:t>
            </a:r>
            <a:r>
              <a:rPr lang="ko-KR" altLang="en-US" dirty="0" err="1" smtClean="0">
                <a:solidFill>
                  <a:srgbClr val="000000"/>
                </a:solidFill>
              </a:rPr>
              <a:t>스풀</a:t>
            </a:r>
            <a:r>
              <a:rPr lang="ko-KR" altLang="en-US" dirty="0" smtClean="0">
                <a:solidFill>
                  <a:srgbClr val="000000"/>
                </a:solidFill>
              </a:rPr>
              <a:t> 요청 선택 화면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/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3050" y="312911"/>
            <a:ext cx="6768182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6. </a:t>
            </a:r>
            <a:r>
              <a:rPr lang="ko-KR" altLang="en-US" sz="2000" dirty="0" smtClean="0">
                <a:solidFill>
                  <a:srgbClr val="000000"/>
                </a:solidFill>
              </a:rPr>
              <a:t>출력컨트롤러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:SP01)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출력 제어기</a:t>
            </a:r>
            <a:r>
              <a:rPr lang="en-US" altLang="ko-KR" dirty="0" smtClean="0">
                <a:solidFill>
                  <a:srgbClr val="000000"/>
                </a:solidFill>
              </a:rPr>
              <a:t>: </a:t>
            </a:r>
            <a:r>
              <a:rPr lang="ko-KR" altLang="en-US" dirty="0" err="1" smtClean="0">
                <a:solidFill>
                  <a:srgbClr val="000000"/>
                </a:solidFill>
              </a:rPr>
              <a:t>스풀</a:t>
            </a:r>
            <a:r>
              <a:rPr lang="ko-KR" altLang="en-US" dirty="0" smtClean="0">
                <a:solidFill>
                  <a:srgbClr val="000000"/>
                </a:solidFill>
              </a:rPr>
              <a:t> 요청 리스트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공란에 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/>
          </a:p>
          <a:p>
            <a:r>
              <a:rPr lang="en-US" altLang="ko-KR" dirty="0" smtClean="0">
                <a:solidFill>
                  <a:srgbClr val="000000"/>
                </a:solidFill>
              </a:rPr>
              <a:t>V </a:t>
            </a:r>
            <a:r>
              <a:rPr lang="ko-KR" altLang="en-US" dirty="0" smtClean="0">
                <a:solidFill>
                  <a:srgbClr val="000000"/>
                </a:solidFill>
              </a:rPr>
              <a:t>표기함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3050" y="312911"/>
            <a:ext cx="6768182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6. </a:t>
            </a:r>
            <a:r>
              <a:rPr lang="ko-KR" altLang="en-US" sz="2000" dirty="0" smtClean="0">
                <a:solidFill>
                  <a:srgbClr val="000000"/>
                </a:solidFill>
              </a:rPr>
              <a:t>출력컨트롤러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:SP01)</a:t>
            </a:r>
          </a:p>
        </p:txBody>
      </p:sp>
      <p:sp>
        <p:nvSpPr>
          <p:cNvPr id="11" name="모서리가 둥근 사각형 설명선 10"/>
          <p:cNvSpPr/>
          <p:nvPr/>
        </p:nvSpPr>
        <p:spPr>
          <a:xfrm>
            <a:off x="3512840" y="4869160"/>
            <a:ext cx="4752528" cy="648072"/>
          </a:xfrm>
          <a:prstGeom prst="wedgeRoundRectCallout">
            <a:avLst>
              <a:gd name="adj1" fmla="val -42547"/>
              <a:gd name="adj2" fmla="val -461913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err="1" smtClean="0">
                <a:solidFill>
                  <a:schemeClr val="tx1"/>
                </a:solidFill>
              </a:rPr>
              <a:t>스풀</a:t>
            </a:r>
            <a:r>
              <a:rPr lang="ko-KR" altLang="en-US" sz="1400" dirty="0" smtClean="0">
                <a:solidFill>
                  <a:schemeClr val="tx1"/>
                </a:solidFill>
              </a:rPr>
              <a:t> 번호를 기록함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512840" y="1556792"/>
            <a:ext cx="432048" cy="64807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출력 제어기</a:t>
            </a:r>
            <a:r>
              <a:rPr lang="en-US" altLang="ko-KR" dirty="0" smtClean="0">
                <a:solidFill>
                  <a:srgbClr val="000000"/>
                </a:solidFill>
              </a:rPr>
              <a:t>: </a:t>
            </a:r>
            <a:r>
              <a:rPr lang="ko-KR" altLang="en-US" dirty="0" err="1" smtClean="0">
                <a:solidFill>
                  <a:srgbClr val="000000"/>
                </a:solidFill>
              </a:rPr>
              <a:t>스풀</a:t>
            </a:r>
            <a:r>
              <a:rPr lang="ko-KR" altLang="en-US" dirty="0" smtClean="0">
                <a:solidFill>
                  <a:srgbClr val="000000"/>
                </a:solidFill>
              </a:rPr>
              <a:t> 요청 리스트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유형의 스마트 서식을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/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3050" y="312911"/>
            <a:ext cx="6768182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6. </a:t>
            </a:r>
            <a:r>
              <a:rPr lang="ko-KR" altLang="en-US" sz="2000" dirty="0" smtClean="0">
                <a:solidFill>
                  <a:srgbClr val="000000"/>
                </a:solidFill>
              </a:rPr>
              <a:t>출력컨트롤러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:SP01)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인쇄 </a:t>
            </a:r>
            <a:r>
              <a:rPr lang="ko-KR" altLang="en-US" dirty="0" err="1" smtClean="0">
                <a:solidFill>
                  <a:srgbClr val="000000"/>
                </a:solidFill>
              </a:rPr>
              <a:t>미리보기</a:t>
            </a:r>
            <a:r>
              <a:rPr lang="en-US" altLang="ko-KR" dirty="0" smtClean="0">
                <a:solidFill>
                  <a:srgbClr val="000000"/>
                </a:solidFill>
              </a:rPr>
              <a:t>: ZSB </a:t>
            </a:r>
            <a:r>
              <a:rPr lang="ko-KR" altLang="en-US" dirty="0" smtClean="0">
                <a:solidFill>
                  <a:srgbClr val="000000"/>
                </a:solidFill>
              </a:rPr>
              <a:t>페이지 </a:t>
            </a:r>
            <a:r>
              <a:rPr lang="en-US" altLang="ko-KR" dirty="0" smtClean="0">
                <a:solidFill>
                  <a:srgbClr val="000000"/>
                </a:solidFill>
              </a:rPr>
              <a:t>00001/00010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지금 </a:t>
            </a:r>
            <a:r>
              <a:rPr lang="en-US" altLang="ko-KR" b="1" dirty="0" err="1" smtClean="0">
                <a:solidFill>
                  <a:srgbClr val="000000"/>
                </a:solidFill>
              </a:rPr>
              <a:t>pagedown</a:t>
            </a:r>
            <a:r>
              <a:rPr lang="ko-KR" altLang="en-US" dirty="0" smtClean="0">
                <a:solidFill>
                  <a:srgbClr val="000000"/>
                </a:solidFill>
              </a:rPr>
              <a:t> 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눌렀습니다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3050" y="312911"/>
            <a:ext cx="6768182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6. </a:t>
            </a:r>
            <a:r>
              <a:rPr lang="ko-KR" altLang="en-US" sz="2000" dirty="0" smtClean="0">
                <a:solidFill>
                  <a:srgbClr val="000000"/>
                </a:solidFill>
              </a:rPr>
              <a:t>출력컨트롤러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:SP01)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Program Manager</a:t>
            </a: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원산지확인 요청서 양식 확인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altLang="ko-KR" dirty="0" smtClean="0">
              <a:solidFill>
                <a:srgbClr val="FF0000"/>
              </a:solidFill>
            </a:endParaRP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2960" y="980729"/>
            <a:ext cx="4371975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모서리가 둥근 사각형 설명선 1"/>
          <p:cNvSpPr/>
          <p:nvPr/>
        </p:nvSpPr>
        <p:spPr>
          <a:xfrm>
            <a:off x="7401272" y="1268760"/>
            <a:ext cx="2088232" cy="360040"/>
          </a:xfrm>
          <a:prstGeom prst="wedgeRoundRectCallout">
            <a:avLst>
              <a:gd name="adj1" fmla="val -16501"/>
              <a:gd name="adj2" fmla="val 208549"/>
              <a:gd name="adj3" fmla="val 16667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smtClean="0">
                <a:solidFill>
                  <a:schemeClr val="tx1"/>
                </a:solidFill>
              </a:rPr>
              <a:t>발급 요청 번호</a:t>
            </a: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3050" y="312911"/>
            <a:ext cx="6768182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6. </a:t>
            </a:r>
            <a:r>
              <a:rPr lang="ko-KR" altLang="en-US" sz="2000" dirty="0" smtClean="0">
                <a:solidFill>
                  <a:srgbClr val="000000"/>
                </a:solidFill>
              </a:rPr>
              <a:t>출력컨트롤러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:SP01)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Easy Access  [FTA]</a:t>
            </a:r>
            <a:r>
              <a:rPr lang="ko-KR" altLang="en-US" dirty="0" smtClean="0">
                <a:solidFill>
                  <a:srgbClr val="000000"/>
                </a:solidFill>
              </a:rPr>
              <a:t>원산지관리 </a:t>
            </a:r>
            <a:r>
              <a:rPr lang="en-US" altLang="ko-KR" dirty="0" smtClean="0">
                <a:solidFill>
                  <a:srgbClr val="000000"/>
                </a:solidFill>
              </a:rPr>
              <a:t>Area menu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/>
              <a:t>발급</a:t>
            </a:r>
            <a:r>
              <a:rPr lang="en-US" altLang="ko-KR" dirty="0" smtClean="0"/>
              <a:t>/</a:t>
            </a:r>
            <a:r>
              <a:rPr lang="ko-KR" altLang="en-US" dirty="0" smtClean="0"/>
              <a:t>요청파일다운로드를 </a:t>
            </a:r>
            <a:r>
              <a:rPr lang="en-US" altLang="ko-KR" dirty="0" smtClean="0"/>
              <a:t>2</a:t>
            </a:r>
            <a:r>
              <a:rPr lang="ko-KR" altLang="en-US" dirty="0" smtClean="0"/>
              <a:t>번 클릭한다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73050" y="312912"/>
            <a:ext cx="6336134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7. </a:t>
            </a:r>
            <a:r>
              <a:rPr lang="ko-KR" altLang="en-US" sz="2000" dirty="0" smtClean="0">
                <a:solidFill>
                  <a:srgbClr val="000000"/>
                </a:solidFill>
              </a:rPr>
              <a:t>발급</a:t>
            </a:r>
            <a:r>
              <a:rPr lang="en-US" altLang="ko-KR" sz="2000" dirty="0" smtClean="0">
                <a:solidFill>
                  <a:srgbClr val="000000"/>
                </a:solidFill>
              </a:rPr>
              <a:t>/</a:t>
            </a:r>
            <a:r>
              <a:rPr lang="ko-KR" altLang="en-US" sz="2000" dirty="0" smtClean="0">
                <a:solidFill>
                  <a:srgbClr val="000000"/>
                </a:solidFill>
              </a:rPr>
              <a:t>요청파일다운로드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</a:t>
            </a:r>
            <a:r>
              <a:rPr lang="en-US" altLang="ko-KR" sz="2000" dirty="0" smtClean="0"/>
              <a:t> ZFC0010</a:t>
            </a:r>
            <a:r>
              <a:rPr lang="en-US" altLang="ko-KR" sz="2000" dirty="0" smtClean="0">
                <a:solidFill>
                  <a:srgbClr val="000000"/>
                </a:solidFill>
              </a:rPr>
              <a:t>)</a:t>
            </a:r>
            <a:endParaRPr lang="ko-KR" altLang="en-US" sz="2000" dirty="0">
              <a:solidFill>
                <a:srgbClr val="000000"/>
              </a:solidFill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68824" y="889461"/>
            <a:ext cx="6048672" cy="3187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3800872" y="3068960"/>
            <a:ext cx="1152128" cy="144016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텍스트 개체 틀 2"/>
          <p:cNvSpPr txBox="1">
            <a:spLocks/>
          </p:cNvSpPr>
          <p:nvPr/>
        </p:nvSpPr>
        <p:spPr>
          <a:xfrm>
            <a:off x="3224808" y="4437112"/>
            <a:ext cx="6120680" cy="18002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 anchorCtr="0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ko-KR" sz="1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SP01(</a:t>
            </a:r>
            <a:r>
              <a:rPr kumimoji="0" lang="ko-KR" altLang="en-US" sz="1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출력컨트롤러</a:t>
            </a:r>
            <a:r>
              <a:rPr kumimoji="0" lang="en-US" altLang="ko-KR" sz="1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)</a:t>
            </a:r>
            <a:r>
              <a:rPr lang="ko-KR" altLang="en-US" sz="14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400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ko-KR" altLang="en-US" sz="1400" kern="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400" kern="0" dirty="0" smtClean="0">
                <a:latin typeface="맑은 고딕" pitchFamily="50" charset="-127"/>
                <a:ea typeface="맑은 고딕" pitchFamily="50" charset="-127"/>
              </a:rPr>
              <a:t>-.</a:t>
            </a:r>
            <a:r>
              <a:rPr lang="ko-KR" altLang="en-US" sz="1400" kern="0" dirty="0" smtClean="0">
                <a:latin typeface="맑은 고딕" pitchFamily="50" charset="-127"/>
                <a:ea typeface="맑은 고딕" pitchFamily="50" charset="-127"/>
              </a:rPr>
              <a:t>원산지 확인 요청서</a:t>
            </a:r>
            <a:r>
              <a:rPr lang="en-US" altLang="ko-KR" sz="1400" kern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kern="0" dirty="0" smtClean="0">
                <a:latin typeface="맑은 고딕" pitchFamily="50" charset="-127"/>
                <a:ea typeface="맑은 고딕" pitchFamily="50" charset="-127"/>
              </a:rPr>
              <a:t>원산지증명서</a:t>
            </a:r>
            <a:r>
              <a:rPr lang="en-US" altLang="ko-KR" sz="1400" kern="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kern="0" dirty="0" smtClean="0">
                <a:latin typeface="맑은 고딕" pitchFamily="50" charset="-127"/>
                <a:ea typeface="맑은 고딕" pitchFamily="50" charset="-127"/>
              </a:rPr>
              <a:t>원산지 소명서 </a:t>
            </a:r>
            <a:r>
              <a:rPr lang="ko-KR" altLang="en-US" sz="1400" kern="0" dirty="0" err="1" smtClean="0">
                <a:latin typeface="맑은 고딕" pitchFamily="50" charset="-127"/>
                <a:ea typeface="맑은 고딕" pitchFamily="50" charset="-127"/>
              </a:rPr>
              <a:t>스풀</a:t>
            </a:r>
            <a:r>
              <a:rPr lang="ko-KR" altLang="en-US" sz="1400" kern="0" dirty="0" smtClean="0">
                <a:latin typeface="맑은 고딕" pitchFamily="50" charset="-127"/>
                <a:ea typeface="맑은 고딕" pitchFamily="50" charset="-127"/>
              </a:rPr>
              <a:t> 번호</a:t>
            </a:r>
            <a:r>
              <a:rPr lang="en-US" altLang="ko-KR" sz="1400" kern="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kern="0" dirty="0" smtClean="0">
                <a:latin typeface="맑은 고딕" pitchFamily="50" charset="-127"/>
                <a:ea typeface="맑은 고딕" pitchFamily="50" charset="-127"/>
              </a:rPr>
              <a:t>생성</a:t>
            </a:r>
            <a:endParaRPr lang="en-US" altLang="ko-KR" sz="1400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en-US" altLang="ko-KR" sz="1400" kern="0" dirty="0" smtClean="0">
                <a:latin typeface="맑은 고딕" pitchFamily="50" charset="-127"/>
                <a:ea typeface="맑은 고딕" pitchFamily="50" charset="-127"/>
              </a:rPr>
              <a:t>  -. LTVD </a:t>
            </a:r>
            <a:r>
              <a:rPr lang="ko-KR" altLang="en-US" sz="1400" kern="0" dirty="0" smtClean="0">
                <a:latin typeface="맑은 고딕" pitchFamily="50" charset="-127"/>
                <a:ea typeface="맑은 고딕" pitchFamily="50" charset="-127"/>
              </a:rPr>
              <a:t>번호 확인</a:t>
            </a:r>
            <a:endParaRPr lang="en-US" altLang="ko-KR" sz="1400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400" b="1" dirty="0" smtClean="0"/>
              <a:t>ZFTC0010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 (</a:t>
            </a:r>
            <a:r>
              <a:rPr lang="ko-KR" altLang="en-US" sz="1400" b="1" dirty="0" smtClean="0"/>
              <a:t>발급</a:t>
            </a:r>
            <a:r>
              <a:rPr lang="en-US" altLang="ko-KR" sz="1400" b="1" dirty="0" smtClean="0"/>
              <a:t>/</a:t>
            </a:r>
            <a:r>
              <a:rPr lang="ko-KR" altLang="en-US" sz="1400" b="1" dirty="0" smtClean="0"/>
              <a:t>요청파일다운로드</a:t>
            </a:r>
            <a:r>
              <a:rPr lang="en-US" altLang="ko-KR" sz="1400" b="1" dirty="0" smtClean="0"/>
              <a:t>) _ </a:t>
            </a:r>
            <a:r>
              <a:rPr lang="ko-KR" altLang="en-US" sz="1400" b="1" dirty="0" err="1" smtClean="0"/>
              <a:t>스풀</a:t>
            </a:r>
            <a:r>
              <a:rPr lang="ko-KR" altLang="en-US" sz="1400" b="1" dirty="0" smtClean="0"/>
              <a:t> 번호 기준</a:t>
            </a:r>
            <a:endParaRPr lang="en-US" altLang="ko-KR" sz="1400" b="1" dirty="0" smtClean="0"/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  -.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 원산지 확인 요청서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원산지증명서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원산지 소명서 출력 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err="1" smtClean="0">
                <a:solidFill>
                  <a:srgbClr val="000000"/>
                </a:solidFill>
              </a:rPr>
              <a:t>SAPscript</a:t>
            </a:r>
            <a:r>
              <a:rPr lang="en-US" altLang="ko-KR" dirty="0" smtClean="0">
                <a:solidFill>
                  <a:srgbClr val="000000"/>
                </a:solidFill>
              </a:rPr>
              <a:t>(OTF) </a:t>
            </a:r>
            <a:r>
              <a:rPr lang="ko-KR" altLang="en-US" dirty="0" smtClean="0">
                <a:solidFill>
                  <a:srgbClr val="000000"/>
                </a:solidFill>
              </a:rPr>
              <a:t>또는 </a:t>
            </a:r>
            <a:r>
              <a:rPr lang="en-US" altLang="ko-KR" dirty="0" smtClean="0">
                <a:solidFill>
                  <a:srgbClr val="000000"/>
                </a:solidFill>
              </a:rPr>
              <a:t>ABAP </a:t>
            </a:r>
            <a:r>
              <a:rPr lang="ko-KR" altLang="en-US" dirty="0" smtClean="0">
                <a:solidFill>
                  <a:srgbClr val="000000"/>
                </a:solidFill>
              </a:rPr>
              <a:t>리스트 </a:t>
            </a:r>
            <a:r>
              <a:rPr lang="ko-KR" altLang="en-US" dirty="0" err="1" smtClean="0">
                <a:solidFill>
                  <a:srgbClr val="000000"/>
                </a:solidFill>
              </a:rPr>
              <a:t>스풀</a:t>
            </a:r>
            <a:r>
              <a:rPr lang="ko-KR" altLang="en-US" dirty="0" smtClean="0">
                <a:solidFill>
                  <a:srgbClr val="000000"/>
                </a:solidFill>
              </a:rPr>
              <a:t> 작업 </a:t>
            </a:r>
            <a:r>
              <a:rPr lang="en-US" altLang="ko-KR" dirty="0" smtClean="0">
                <a:solidFill>
                  <a:srgbClr val="000000"/>
                </a:solidFill>
              </a:rPr>
              <a:t>PDF</a:t>
            </a:r>
            <a:r>
              <a:rPr lang="ko-KR" altLang="en-US" dirty="0" smtClean="0">
                <a:solidFill>
                  <a:srgbClr val="000000"/>
                </a:solidFill>
              </a:rPr>
              <a:t>로 변환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endParaRPr lang="en-US" altLang="ko-KR" dirty="0"/>
          </a:p>
          <a:p>
            <a:r>
              <a:rPr lang="ko-KR" altLang="en-US" dirty="0" err="1" smtClean="0">
                <a:solidFill>
                  <a:srgbClr val="000000"/>
                </a:solidFill>
              </a:rPr>
              <a:t>스풀</a:t>
            </a:r>
            <a:r>
              <a:rPr lang="ko-KR" altLang="en-US" dirty="0" smtClean="0">
                <a:solidFill>
                  <a:srgbClr val="000000"/>
                </a:solidFill>
              </a:rPr>
              <a:t> 요청 번호를 입력합니다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3050" y="312912"/>
            <a:ext cx="6336134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7. </a:t>
            </a:r>
            <a:r>
              <a:rPr lang="ko-KR" altLang="en-US" sz="2000" dirty="0" smtClean="0">
                <a:solidFill>
                  <a:srgbClr val="000000"/>
                </a:solidFill>
              </a:rPr>
              <a:t>발급</a:t>
            </a:r>
            <a:r>
              <a:rPr lang="en-US" altLang="ko-KR" sz="2000" dirty="0" smtClean="0">
                <a:solidFill>
                  <a:srgbClr val="000000"/>
                </a:solidFill>
              </a:rPr>
              <a:t>/</a:t>
            </a:r>
            <a:r>
              <a:rPr lang="ko-KR" altLang="en-US" sz="2000" dirty="0" smtClean="0">
                <a:solidFill>
                  <a:srgbClr val="000000"/>
                </a:solidFill>
              </a:rPr>
              <a:t>요청파일다운로드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</a:t>
            </a:r>
            <a:r>
              <a:rPr lang="en-US" altLang="ko-KR" sz="2000" dirty="0" smtClean="0"/>
              <a:t> ZFC0010</a:t>
            </a:r>
            <a:r>
              <a:rPr lang="en-US" altLang="ko-KR" sz="2000" dirty="0" smtClean="0">
                <a:solidFill>
                  <a:srgbClr val="000000"/>
                </a:solidFill>
              </a:rPr>
              <a:t>)</a:t>
            </a:r>
            <a:endParaRPr lang="ko-KR" altLang="en-US" sz="2000" dirty="0">
              <a:solidFill>
                <a:srgbClr val="00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376936" y="1412776"/>
            <a:ext cx="1152128" cy="288032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모서리가 둥근 사각형 설명선 9"/>
          <p:cNvSpPr/>
          <p:nvPr/>
        </p:nvSpPr>
        <p:spPr>
          <a:xfrm>
            <a:off x="3440832" y="4365104"/>
            <a:ext cx="4392488" cy="648072"/>
          </a:xfrm>
          <a:prstGeom prst="wedgeRoundRectCallout">
            <a:avLst>
              <a:gd name="adj1" fmla="val -9013"/>
              <a:gd name="adj2" fmla="val -465352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err="1" smtClean="0">
                <a:solidFill>
                  <a:schemeClr val="tx1"/>
                </a:solidFill>
              </a:rPr>
              <a:t>스풀</a:t>
            </a:r>
            <a:r>
              <a:rPr lang="ko-KR" altLang="en-US" sz="1400" dirty="0" smtClean="0">
                <a:solidFill>
                  <a:schemeClr val="tx1"/>
                </a:solidFill>
              </a:rPr>
              <a:t> 번호는 사전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파악되어야함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다른 이름으로 저장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보관할 파일을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3050" y="312912"/>
            <a:ext cx="6336134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7. </a:t>
            </a:r>
            <a:r>
              <a:rPr lang="ko-KR" altLang="en-US" sz="2000" dirty="0" smtClean="0">
                <a:solidFill>
                  <a:srgbClr val="000000"/>
                </a:solidFill>
              </a:rPr>
              <a:t>발급</a:t>
            </a:r>
            <a:r>
              <a:rPr lang="en-US" altLang="ko-KR" sz="2000" dirty="0" smtClean="0">
                <a:solidFill>
                  <a:srgbClr val="000000"/>
                </a:solidFill>
              </a:rPr>
              <a:t>/</a:t>
            </a:r>
            <a:r>
              <a:rPr lang="ko-KR" altLang="en-US" sz="2000" dirty="0" smtClean="0">
                <a:solidFill>
                  <a:srgbClr val="000000"/>
                </a:solidFill>
              </a:rPr>
              <a:t>요청파일다운로드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</a:t>
            </a:r>
            <a:r>
              <a:rPr lang="en-US" altLang="ko-KR" sz="2000" dirty="0" smtClean="0"/>
              <a:t> ZFC0010</a:t>
            </a:r>
            <a:r>
              <a:rPr lang="en-US" altLang="ko-KR" sz="2000" dirty="0" smtClean="0">
                <a:solidFill>
                  <a:srgbClr val="000000"/>
                </a:solidFill>
              </a:rPr>
              <a:t>)</a:t>
            </a:r>
            <a:endParaRPr lang="ko-KR" altLang="en-US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다른 이름으로 저장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3050" y="312912"/>
            <a:ext cx="6336134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7. </a:t>
            </a:r>
            <a:r>
              <a:rPr lang="ko-KR" altLang="en-US" sz="2000" dirty="0" smtClean="0">
                <a:solidFill>
                  <a:srgbClr val="000000"/>
                </a:solidFill>
              </a:rPr>
              <a:t>발급</a:t>
            </a:r>
            <a:r>
              <a:rPr lang="en-US" altLang="ko-KR" sz="2000" dirty="0" smtClean="0">
                <a:solidFill>
                  <a:srgbClr val="000000"/>
                </a:solidFill>
              </a:rPr>
              <a:t>/</a:t>
            </a:r>
            <a:r>
              <a:rPr lang="ko-KR" altLang="en-US" sz="2000" dirty="0" smtClean="0">
                <a:solidFill>
                  <a:srgbClr val="000000"/>
                </a:solidFill>
              </a:rPr>
              <a:t>요청파일다운로드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</a:t>
            </a:r>
            <a:r>
              <a:rPr lang="en-US" altLang="ko-KR" sz="2000" dirty="0" smtClean="0"/>
              <a:t> ZFC0010</a:t>
            </a:r>
            <a:r>
              <a:rPr lang="en-US" altLang="ko-KR" sz="2000" dirty="0" smtClean="0">
                <a:solidFill>
                  <a:srgbClr val="000000"/>
                </a:solidFill>
              </a:rPr>
              <a:t>)</a:t>
            </a:r>
            <a:endParaRPr lang="ko-KR" altLang="en-US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err="1" smtClean="0">
                <a:solidFill>
                  <a:srgbClr val="000000"/>
                </a:solidFill>
              </a:rPr>
              <a:t>SAPscript</a:t>
            </a:r>
            <a:r>
              <a:rPr lang="en-US" altLang="ko-KR" dirty="0" smtClean="0">
                <a:solidFill>
                  <a:srgbClr val="000000"/>
                </a:solidFill>
              </a:rPr>
              <a:t>(OTF) </a:t>
            </a:r>
            <a:r>
              <a:rPr lang="ko-KR" altLang="en-US" dirty="0" smtClean="0">
                <a:solidFill>
                  <a:srgbClr val="000000"/>
                </a:solidFill>
              </a:rPr>
              <a:t>또는 </a:t>
            </a:r>
            <a:r>
              <a:rPr lang="en-US" altLang="ko-KR" dirty="0" smtClean="0">
                <a:solidFill>
                  <a:srgbClr val="000000"/>
                </a:solidFill>
              </a:rPr>
              <a:t>ABAP </a:t>
            </a:r>
            <a:r>
              <a:rPr lang="ko-KR" altLang="en-US" dirty="0" smtClean="0">
                <a:solidFill>
                  <a:srgbClr val="000000"/>
                </a:solidFill>
              </a:rPr>
              <a:t>리스트 </a:t>
            </a:r>
            <a:r>
              <a:rPr lang="ko-KR" altLang="en-US" dirty="0" err="1" smtClean="0">
                <a:solidFill>
                  <a:srgbClr val="000000"/>
                </a:solidFill>
              </a:rPr>
              <a:t>스풀</a:t>
            </a:r>
            <a:r>
              <a:rPr lang="ko-KR" altLang="en-US" dirty="0" smtClean="0">
                <a:solidFill>
                  <a:srgbClr val="000000"/>
                </a:solidFill>
              </a:rPr>
              <a:t> 작업 </a:t>
            </a:r>
            <a:r>
              <a:rPr lang="en-US" altLang="ko-KR" dirty="0" smtClean="0">
                <a:solidFill>
                  <a:srgbClr val="000000"/>
                </a:solidFill>
              </a:rPr>
              <a:t>PDF</a:t>
            </a:r>
            <a:r>
              <a:rPr lang="ko-KR" altLang="en-US" dirty="0" smtClean="0">
                <a:solidFill>
                  <a:srgbClr val="000000"/>
                </a:solidFill>
              </a:rPr>
              <a:t>로 변환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err="1" smtClean="0">
                <a:solidFill>
                  <a:srgbClr val="000000"/>
                </a:solidFill>
              </a:rPr>
              <a:t>뒤로를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3050" y="312912"/>
            <a:ext cx="6336134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7. </a:t>
            </a:r>
            <a:r>
              <a:rPr lang="ko-KR" altLang="en-US" sz="2000" dirty="0" smtClean="0">
                <a:solidFill>
                  <a:srgbClr val="000000"/>
                </a:solidFill>
              </a:rPr>
              <a:t>발급</a:t>
            </a:r>
            <a:r>
              <a:rPr lang="en-US" altLang="ko-KR" sz="2000" dirty="0" smtClean="0">
                <a:solidFill>
                  <a:srgbClr val="000000"/>
                </a:solidFill>
              </a:rPr>
              <a:t>/</a:t>
            </a:r>
            <a:r>
              <a:rPr lang="ko-KR" altLang="en-US" sz="2000" dirty="0" smtClean="0">
                <a:solidFill>
                  <a:srgbClr val="000000"/>
                </a:solidFill>
              </a:rPr>
              <a:t>요청파일다운로드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</a:t>
            </a:r>
            <a:r>
              <a:rPr lang="en-US" altLang="ko-KR" sz="2000" dirty="0" smtClean="0"/>
              <a:t> ZFC0010</a:t>
            </a:r>
            <a:r>
              <a:rPr lang="en-US" altLang="ko-KR" sz="2000" dirty="0" smtClean="0">
                <a:solidFill>
                  <a:srgbClr val="000000"/>
                </a:solidFill>
              </a:rPr>
              <a:t>)</a:t>
            </a:r>
            <a:endParaRPr lang="ko-KR" altLang="en-US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endParaRPr lang="ko-KR" altLang="en-US" dirty="0" smtClean="0"/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클릭하면 항목 </a:t>
            </a:r>
            <a:r>
              <a:rPr lang="en-US" altLang="ko-KR" b="1" dirty="0" smtClean="0">
                <a:solidFill>
                  <a:srgbClr val="000000"/>
                </a:solidFill>
              </a:rPr>
              <a:t>file.pdf </a:t>
            </a:r>
            <a:r>
              <a:rPr lang="ko-KR" altLang="en-US" dirty="0" smtClean="0">
                <a:solidFill>
                  <a:srgbClr val="000000"/>
                </a:solidFill>
              </a:rPr>
              <a:t> 이</a:t>
            </a:r>
            <a:r>
              <a:rPr lang="en-US" altLang="ko-KR" dirty="0" smtClean="0">
                <a:solidFill>
                  <a:srgbClr val="000000"/>
                </a:solidFill>
              </a:rPr>
              <a:t>(</a:t>
            </a:r>
            <a:r>
              <a:rPr lang="ko-KR" altLang="en-US" dirty="0" smtClean="0">
                <a:solidFill>
                  <a:srgbClr val="000000"/>
                </a:solidFill>
              </a:rPr>
              <a:t>가</a:t>
            </a:r>
            <a:r>
              <a:rPr lang="en-US" altLang="ko-KR" dirty="0" smtClean="0">
                <a:solidFill>
                  <a:srgbClr val="000000"/>
                </a:solidFill>
              </a:rPr>
              <a:t>) </a:t>
            </a:r>
            <a:r>
              <a:rPr lang="ko-KR" altLang="en-US" dirty="0" smtClean="0">
                <a:solidFill>
                  <a:srgbClr val="000000"/>
                </a:solidFill>
              </a:rPr>
              <a:t>선택됩니다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3050" y="312912"/>
            <a:ext cx="6336134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7. </a:t>
            </a:r>
            <a:r>
              <a:rPr lang="ko-KR" altLang="en-US" sz="2000" dirty="0" smtClean="0">
                <a:solidFill>
                  <a:srgbClr val="000000"/>
                </a:solidFill>
              </a:rPr>
              <a:t>발급</a:t>
            </a:r>
            <a:r>
              <a:rPr lang="en-US" altLang="ko-KR" sz="2000" dirty="0" smtClean="0">
                <a:solidFill>
                  <a:srgbClr val="000000"/>
                </a:solidFill>
              </a:rPr>
              <a:t>/</a:t>
            </a:r>
            <a:r>
              <a:rPr lang="ko-KR" altLang="en-US" sz="2000" dirty="0" smtClean="0">
                <a:solidFill>
                  <a:srgbClr val="000000"/>
                </a:solidFill>
              </a:rPr>
              <a:t>요청파일다운로드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</a:t>
            </a:r>
            <a:r>
              <a:rPr lang="en-US" altLang="ko-KR" sz="2000" dirty="0" smtClean="0"/>
              <a:t> ZFC0010</a:t>
            </a:r>
            <a:r>
              <a:rPr lang="en-US" altLang="ko-KR" sz="2000" dirty="0" smtClean="0">
                <a:solidFill>
                  <a:srgbClr val="000000"/>
                </a:solidFill>
              </a:rPr>
              <a:t>)</a:t>
            </a:r>
            <a:endParaRPr lang="ko-KR" altLang="en-US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Program Manager</a:t>
            </a: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커버 </a:t>
            </a:r>
            <a:r>
              <a:rPr lang="ko-KR" altLang="en-US" dirty="0" err="1" smtClean="0">
                <a:solidFill>
                  <a:schemeClr val="tx1"/>
                </a:solidFill>
              </a:rPr>
              <a:t>레이터</a:t>
            </a:r>
            <a:r>
              <a:rPr lang="ko-KR" altLang="en-US" dirty="0" smtClean="0">
                <a:solidFill>
                  <a:schemeClr val="tx1"/>
                </a:solidFill>
              </a:rPr>
              <a:t> 양식</a:t>
            </a:r>
            <a:endParaRPr lang="en-US" altLang="ko-KR" dirty="0" smtClean="0">
              <a:solidFill>
                <a:schemeClr val="tx1"/>
              </a:solidFill>
            </a:endParaRPr>
          </a:p>
          <a:p>
            <a:endParaRPr lang="en-US" altLang="ko-KR" dirty="0" smtClean="0">
              <a:solidFill>
                <a:schemeClr val="tx1"/>
              </a:solidFill>
            </a:endParaRPr>
          </a:p>
          <a:p>
            <a:r>
              <a:rPr lang="en-US" altLang="ko-KR" dirty="0" smtClean="0"/>
              <a:t>(1) </a:t>
            </a:r>
            <a:r>
              <a:rPr lang="ko-KR" altLang="en-US" dirty="0" smtClean="0"/>
              <a:t>지금 </a:t>
            </a:r>
            <a:r>
              <a:rPr lang="en-US" altLang="ko-KR" dirty="0" err="1" smtClean="0"/>
              <a:t>pagedown</a:t>
            </a:r>
            <a:r>
              <a:rPr lang="ko-KR" altLang="en-US" dirty="0" smtClean="0"/>
              <a:t> 을</a:t>
            </a:r>
            <a:r>
              <a:rPr lang="en-US" altLang="ko-KR" dirty="0" smtClean="0"/>
              <a:t> </a:t>
            </a:r>
            <a:r>
              <a:rPr lang="ko-KR" altLang="en-US" dirty="0" smtClean="0"/>
              <a:t>눌렀습니다</a:t>
            </a:r>
          </a:p>
          <a:p>
            <a:endParaRPr lang="ko-KR" altLang="en-US" dirty="0" smtClean="0"/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73050" y="312912"/>
            <a:ext cx="6336134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7. </a:t>
            </a:r>
            <a:r>
              <a:rPr lang="ko-KR" altLang="en-US" sz="2000" dirty="0" smtClean="0">
                <a:solidFill>
                  <a:srgbClr val="000000"/>
                </a:solidFill>
              </a:rPr>
              <a:t>발급</a:t>
            </a:r>
            <a:r>
              <a:rPr lang="en-US" altLang="ko-KR" sz="2000" dirty="0" smtClean="0">
                <a:solidFill>
                  <a:srgbClr val="000000"/>
                </a:solidFill>
              </a:rPr>
              <a:t>/</a:t>
            </a:r>
            <a:r>
              <a:rPr lang="ko-KR" altLang="en-US" sz="2000" dirty="0" smtClean="0">
                <a:solidFill>
                  <a:srgbClr val="000000"/>
                </a:solidFill>
              </a:rPr>
              <a:t>요청파일다운로드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</a:t>
            </a:r>
            <a:r>
              <a:rPr lang="en-US" altLang="ko-KR" sz="2000" dirty="0" smtClean="0"/>
              <a:t> ZFC0010</a:t>
            </a:r>
            <a:r>
              <a:rPr lang="en-US" altLang="ko-KR" sz="2000" dirty="0" smtClean="0">
                <a:solidFill>
                  <a:srgbClr val="000000"/>
                </a:solidFill>
              </a:rPr>
              <a:t>)</a:t>
            </a:r>
            <a:endParaRPr lang="ko-KR" altLang="en-US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Program Manager</a:t>
            </a:r>
          </a:p>
          <a:p>
            <a:endParaRPr lang="en-US" altLang="ko-KR" dirty="0" smtClean="0">
              <a:solidFill>
                <a:srgbClr val="000000"/>
              </a:solidFill>
            </a:endParaRPr>
          </a:p>
          <a:p>
            <a:r>
              <a:rPr lang="ko-KR" altLang="en-US" dirty="0" smtClean="0">
                <a:solidFill>
                  <a:schemeClr val="tx1"/>
                </a:solidFill>
              </a:rPr>
              <a:t>원산지 확인 요청서 양식</a:t>
            </a:r>
            <a:endParaRPr lang="ko-KR" altLang="en-US" dirty="0">
              <a:solidFill>
                <a:schemeClr val="tx1"/>
              </a:solidFill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2960" y="980728"/>
            <a:ext cx="4371975" cy="474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출력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3050" y="312912"/>
            <a:ext cx="6336134" cy="307777"/>
          </a:xfrm>
        </p:spPr>
        <p:txBody>
          <a:bodyPr/>
          <a:lstStyle/>
          <a:p>
            <a:r>
              <a:rPr lang="en-US" altLang="ko-KR" sz="2000" dirty="0" smtClean="0">
                <a:solidFill>
                  <a:srgbClr val="000000"/>
                </a:solidFill>
              </a:rPr>
              <a:t>7. </a:t>
            </a:r>
            <a:r>
              <a:rPr lang="ko-KR" altLang="en-US" sz="2000" dirty="0" smtClean="0">
                <a:solidFill>
                  <a:srgbClr val="000000"/>
                </a:solidFill>
              </a:rPr>
              <a:t>발급</a:t>
            </a:r>
            <a:r>
              <a:rPr lang="en-US" altLang="ko-KR" sz="2000" dirty="0" smtClean="0">
                <a:solidFill>
                  <a:srgbClr val="000000"/>
                </a:solidFill>
              </a:rPr>
              <a:t>/</a:t>
            </a:r>
            <a:r>
              <a:rPr lang="ko-KR" altLang="en-US" sz="2000" dirty="0" smtClean="0">
                <a:solidFill>
                  <a:srgbClr val="000000"/>
                </a:solidFill>
              </a:rPr>
              <a:t>요청파일다운로드</a:t>
            </a:r>
            <a:r>
              <a:rPr lang="en-US" altLang="ko-KR" sz="2000" dirty="0" smtClean="0">
                <a:solidFill>
                  <a:srgbClr val="000000"/>
                </a:solidFill>
              </a:rPr>
              <a:t>_(GTS_T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</a:t>
            </a:r>
            <a:r>
              <a:rPr lang="en-US" altLang="ko-KR" sz="2000" dirty="0" smtClean="0"/>
              <a:t> ZFC0010</a:t>
            </a:r>
            <a:r>
              <a:rPr lang="en-US" altLang="ko-KR" sz="2000" dirty="0" smtClean="0">
                <a:solidFill>
                  <a:srgbClr val="000000"/>
                </a:solidFill>
              </a:rPr>
              <a:t>)</a:t>
            </a:r>
            <a:endParaRPr lang="ko-KR" altLang="en-US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Easy Access  [FTA]</a:t>
            </a:r>
            <a:r>
              <a:rPr lang="ko-KR" altLang="en-US" dirty="0" smtClean="0">
                <a:solidFill>
                  <a:srgbClr val="000000"/>
                </a:solidFill>
              </a:rPr>
              <a:t>원산지관리 </a:t>
            </a:r>
            <a:r>
              <a:rPr lang="en-US" altLang="ko-KR" dirty="0" smtClean="0">
                <a:solidFill>
                  <a:srgbClr val="000000"/>
                </a:solidFill>
              </a:rPr>
              <a:t>Area menu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/>
              <a:t>연간 단위 원산지 확인서 요청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273050" y="401192"/>
            <a:ext cx="7704286" cy="307777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8</a:t>
            </a:r>
            <a:r>
              <a:rPr lang="en-US" altLang="ko-KR" sz="2000" dirty="0" smtClean="0">
                <a:solidFill>
                  <a:srgbClr val="000000"/>
                </a:solidFill>
              </a:rPr>
              <a:t>. </a:t>
            </a:r>
            <a:r>
              <a:rPr lang="ko-KR" altLang="en-US" sz="2000" dirty="0" smtClean="0">
                <a:solidFill>
                  <a:srgbClr val="000000"/>
                </a:solidFill>
              </a:rPr>
              <a:t>연간 단위 원산지 확인서 요청</a:t>
            </a:r>
            <a:r>
              <a:rPr lang="en-US" altLang="ko-KR" sz="2000" dirty="0" smtClean="0">
                <a:solidFill>
                  <a:srgbClr val="000000"/>
                </a:solidFill>
              </a:rPr>
              <a:t>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 FTA13)</a:t>
            </a:r>
            <a:endParaRPr lang="ko-KR" altLang="en-US" sz="2000" dirty="0">
              <a:solidFill>
                <a:srgbClr val="000000"/>
              </a:solidFill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113240" y="144016"/>
            <a:ext cx="2592289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연간요청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7" name="텍스트 개체 틀 2"/>
          <p:cNvSpPr txBox="1">
            <a:spLocks/>
          </p:cNvSpPr>
          <p:nvPr/>
        </p:nvSpPr>
        <p:spPr>
          <a:xfrm>
            <a:off x="3224808" y="4653136"/>
            <a:ext cx="6120680" cy="136815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 anchorCtr="0"/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2014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년 연간 단위 원산지 확인서 요청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_2013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년 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12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월 말 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실행</a:t>
            </a:r>
            <a:endParaRPr lang="en-US" altLang="ko-KR" sz="1400" b="1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중요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요청 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Item : 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광주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창원 공급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자재를 무시 </a:t>
            </a:r>
            <a:r>
              <a:rPr lang="ko-KR" altLang="en-US" sz="1400" b="1" kern="0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세방전지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전체 공급 자재로 요청하고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kern="0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공장별로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입력 실행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경연 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A40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은 광주에서 사용하지 않으나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원산지 확인서를 요청 집계 실행 해야 함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 </a:t>
            </a:r>
            <a:r>
              <a:rPr lang="ko-KR" altLang="en-US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광주 창원간 플랜트간 이전 감안</a:t>
            </a:r>
            <a:r>
              <a:rPr lang="en-US" altLang="ko-KR" sz="1400" b="1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연간단위 원산지확인서 요청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/>
              <a:t>고객번호</a:t>
            </a:r>
            <a:r>
              <a:rPr lang="ko-KR" altLang="en-US" dirty="0" smtClean="0">
                <a:solidFill>
                  <a:srgbClr val="000000"/>
                </a:solidFill>
              </a:rPr>
              <a:t> 필드에 </a:t>
            </a:r>
            <a:r>
              <a:rPr lang="en-US" altLang="ko-KR" dirty="0" smtClean="0"/>
              <a:t> 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pPr>
              <a:buNone/>
            </a:pPr>
            <a:r>
              <a:rPr lang="en-US" altLang="ko-KR" dirty="0" smtClean="0"/>
              <a:t>     </a:t>
            </a:r>
            <a:r>
              <a:rPr lang="ko-KR" altLang="en-US" dirty="0" smtClean="0"/>
              <a:t>업체코드 </a:t>
            </a:r>
            <a:r>
              <a:rPr lang="en-US" altLang="ko-KR" dirty="0" smtClean="0"/>
              <a:t>100108 (</a:t>
            </a:r>
            <a:r>
              <a:rPr lang="ko-KR" altLang="en-US" dirty="0" err="1" smtClean="0"/>
              <a:t>세방산업</a:t>
            </a:r>
            <a:r>
              <a:rPr lang="en-US" altLang="ko-KR" dirty="0" smtClean="0"/>
              <a:t>)</a:t>
            </a:r>
            <a:r>
              <a:rPr lang="ko-KR" altLang="en-US" dirty="0" smtClean="0"/>
              <a:t>을 기입한다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113240" y="144016"/>
            <a:ext cx="2592289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연간요청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6816" y="908720"/>
            <a:ext cx="612068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4304928" y="1988840"/>
            <a:ext cx="2304256" cy="2160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273050" y="401192"/>
            <a:ext cx="7704286" cy="307777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8</a:t>
            </a:r>
            <a:r>
              <a:rPr lang="en-US" altLang="ko-KR" sz="2000" dirty="0" smtClean="0">
                <a:solidFill>
                  <a:srgbClr val="000000"/>
                </a:solidFill>
              </a:rPr>
              <a:t>. </a:t>
            </a:r>
            <a:r>
              <a:rPr lang="ko-KR" altLang="en-US" sz="2000" dirty="0" smtClean="0">
                <a:solidFill>
                  <a:srgbClr val="000000"/>
                </a:solidFill>
              </a:rPr>
              <a:t>연간 단위 원산지 확인서 요청</a:t>
            </a:r>
            <a:r>
              <a:rPr lang="en-US" altLang="ko-KR" sz="2000" dirty="0" smtClean="0">
                <a:solidFill>
                  <a:srgbClr val="000000"/>
                </a:solidFill>
              </a:rPr>
              <a:t>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 FTA13)</a:t>
            </a:r>
            <a:endParaRPr lang="ko-KR" altLang="en-US" sz="2000" dirty="0">
              <a:solidFill>
                <a:srgbClr val="000000"/>
              </a:solidFill>
            </a:endParaRPr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2504728" y="4725144"/>
            <a:ext cx="6696744" cy="648072"/>
          </a:xfrm>
          <a:prstGeom prst="wedgeRoundRectCallout">
            <a:avLst>
              <a:gd name="adj1" fmla="val -19339"/>
              <a:gd name="adj2" fmla="val -440811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</a:rPr>
              <a:t>업체기준 또는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미지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정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으로</a:t>
            </a:r>
            <a:r>
              <a:rPr lang="ko-KR" altLang="en-US" sz="1400" dirty="0" smtClean="0">
                <a:solidFill>
                  <a:schemeClr val="tx1"/>
                </a:solidFill>
              </a:rPr>
              <a:t> 연간 단위 원산지 확인서 요청 실행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ko-KR" altLang="en-US" sz="1400" b="1" dirty="0" smtClean="0">
                <a:solidFill>
                  <a:schemeClr val="tx1"/>
                </a:solidFill>
              </a:rPr>
              <a:t>미지정시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사전에 업체 관리 단위 지정 재확인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4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          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▶수취 대상업체 및 미대상 업체 반드시 사전 실행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연간단위 원산지확인서 요청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2014</a:t>
            </a:r>
            <a:r>
              <a:rPr lang="ko-KR" altLang="en-US" dirty="0" smtClean="0">
                <a:solidFill>
                  <a:srgbClr val="000000"/>
                </a:solidFill>
              </a:rPr>
              <a:t>을 입력하십니오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pPr>
              <a:buNone/>
            </a:pPr>
            <a:r>
              <a:rPr lang="ko-KR" altLang="en-US" dirty="0" smtClean="0">
                <a:solidFill>
                  <a:srgbClr val="FF0000"/>
                </a:solidFill>
              </a:rPr>
              <a:t>     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113240" y="144016"/>
            <a:ext cx="2592289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연간요청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6816" y="908720"/>
            <a:ext cx="6101522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4376936" y="2492896"/>
            <a:ext cx="720080" cy="2160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모서리가 둥근 사각형 설명선 9"/>
          <p:cNvSpPr/>
          <p:nvPr/>
        </p:nvSpPr>
        <p:spPr>
          <a:xfrm>
            <a:off x="2504728" y="4725144"/>
            <a:ext cx="6696744" cy="648072"/>
          </a:xfrm>
          <a:prstGeom prst="wedgeRoundRectCallout">
            <a:avLst>
              <a:gd name="adj1" fmla="val -18185"/>
              <a:gd name="adj2" fmla="val -367282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</a:rPr>
              <a:t>중요 </a:t>
            </a:r>
            <a:r>
              <a:rPr lang="en-US" altLang="ko-KR" sz="1400" dirty="0" smtClean="0">
                <a:solidFill>
                  <a:schemeClr val="tx1"/>
                </a:solidFill>
              </a:rPr>
              <a:t>: 2013</a:t>
            </a:r>
            <a:r>
              <a:rPr lang="ko-KR" altLang="en-US" sz="1400" dirty="0" smtClean="0">
                <a:solidFill>
                  <a:schemeClr val="tx1"/>
                </a:solidFill>
              </a:rPr>
              <a:t>년에 </a:t>
            </a:r>
            <a:r>
              <a:rPr lang="en-US" altLang="ko-KR" sz="1400" dirty="0" smtClean="0">
                <a:solidFill>
                  <a:schemeClr val="tx1"/>
                </a:solidFill>
              </a:rPr>
              <a:t>2014</a:t>
            </a:r>
            <a:r>
              <a:rPr lang="ko-KR" altLang="en-US" sz="1400" dirty="0" smtClean="0">
                <a:solidFill>
                  <a:schemeClr val="tx1"/>
                </a:solidFill>
              </a:rPr>
              <a:t>년 연간 실행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요청시는</a:t>
            </a:r>
            <a:r>
              <a:rPr lang="ko-KR" altLang="en-US" sz="1400" dirty="0" smtClean="0">
                <a:solidFill>
                  <a:schemeClr val="tx1"/>
                </a:solidFill>
              </a:rPr>
              <a:t> 요청 연도를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2014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년</a:t>
            </a:r>
            <a:r>
              <a:rPr lang="ko-KR" altLang="en-US" sz="1400" dirty="0" smtClean="0">
                <a:solidFill>
                  <a:schemeClr val="tx1"/>
                </a:solidFill>
              </a:rPr>
              <a:t>을 </a:t>
            </a:r>
            <a:r>
              <a:rPr lang="ko-KR" altLang="en-US" sz="1400" dirty="0" smtClean="0">
                <a:solidFill>
                  <a:schemeClr val="tx1"/>
                </a:solidFill>
              </a:rPr>
              <a:t>기입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73050" y="401192"/>
            <a:ext cx="7704286" cy="307777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8</a:t>
            </a:r>
            <a:r>
              <a:rPr lang="en-US" altLang="ko-KR" sz="2000" dirty="0" smtClean="0">
                <a:solidFill>
                  <a:srgbClr val="000000"/>
                </a:solidFill>
              </a:rPr>
              <a:t>. </a:t>
            </a:r>
            <a:r>
              <a:rPr lang="ko-KR" altLang="en-US" sz="2000" dirty="0" smtClean="0">
                <a:solidFill>
                  <a:srgbClr val="000000"/>
                </a:solidFill>
              </a:rPr>
              <a:t>연간 단위 원산지 확인서 요청</a:t>
            </a:r>
            <a:r>
              <a:rPr lang="en-US" altLang="ko-KR" sz="2000" dirty="0" smtClean="0">
                <a:solidFill>
                  <a:srgbClr val="000000"/>
                </a:solidFill>
              </a:rPr>
              <a:t>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 FTA13)</a:t>
            </a:r>
            <a:endParaRPr lang="ko-KR" altLang="en-US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연간단위 원산지확인서 요청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즉시 </a:t>
            </a:r>
            <a:r>
              <a:rPr lang="ko-KR" altLang="en-US" dirty="0" smtClean="0"/>
              <a:t>인쇄</a:t>
            </a:r>
            <a:r>
              <a:rPr lang="ko-KR" altLang="en-US" dirty="0" smtClean="0">
                <a:solidFill>
                  <a:srgbClr val="000000"/>
                </a:solidFill>
              </a:rPr>
              <a:t>  </a:t>
            </a:r>
            <a:r>
              <a:rPr lang="en-US" altLang="ko-KR" dirty="0" smtClean="0">
                <a:solidFill>
                  <a:srgbClr val="000000"/>
                </a:solidFill>
              </a:rPr>
              <a:t>V 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/>
              <a:t> </a:t>
            </a:r>
            <a:r>
              <a:rPr lang="ko-KR" altLang="en-US" dirty="0" smtClean="0"/>
              <a:t>제거 </a:t>
            </a:r>
            <a:r>
              <a:rPr lang="ko-KR" altLang="en-US" dirty="0" smtClean="0">
                <a:solidFill>
                  <a:srgbClr val="000000"/>
                </a:solidFill>
              </a:rPr>
              <a:t>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113240" y="144016"/>
            <a:ext cx="2592289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연간요청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3050" y="401192"/>
            <a:ext cx="7704286" cy="307777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8</a:t>
            </a:r>
            <a:r>
              <a:rPr lang="en-US" altLang="ko-KR" sz="2000" dirty="0" smtClean="0">
                <a:solidFill>
                  <a:srgbClr val="000000"/>
                </a:solidFill>
              </a:rPr>
              <a:t>. </a:t>
            </a:r>
            <a:r>
              <a:rPr lang="ko-KR" altLang="en-US" sz="2000" dirty="0" smtClean="0">
                <a:solidFill>
                  <a:srgbClr val="000000"/>
                </a:solidFill>
              </a:rPr>
              <a:t>연간 단위 원산지 확인서 요청</a:t>
            </a:r>
            <a:r>
              <a:rPr lang="en-US" altLang="ko-KR" sz="2000" dirty="0" smtClean="0">
                <a:solidFill>
                  <a:srgbClr val="000000"/>
                </a:solidFill>
              </a:rPr>
              <a:t>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 FTA13)</a:t>
            </a:r>
            <a:endParaRPr lang="ko-KR" altLang="en-US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연간단위 원산지확인서 요청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시뮬레이션 체크마크 </a:t>
            </a:r>
            <a:r>
              <a:rPr lang="en-US" altLang="ko-KR" dirty="0" smtClean="0">
                <a:solidFill>
                  <a:srgbClr val="000000"/>
                </a:solidFill>
              </a:rPr>
              <a:t>V</a:t>
            </a:r>
            <a:r>
              <a:rPr lang="ko-KR" altLang="en-US" dirty="0" smtClean="0">
                <a:solidFill>
                  <a:srgbClr val="000000"/>
                </a:solidFill>
              </a:rPr>
              <a:t>을 제거 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113240" y="144016"/>
            <a:ext cx="2592289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연간요청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3050" y="401192"/>
            <a:ext cx="7704286" cy="307777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8</a:t>
            </a:r>
            <a:r>
              <a:rPr lang="en-US" altLang="ko-KR" sz="2000" dirty="0" smtClean="0">
                <a:solidFill>
                  <a:srgbClr val="000000"/>
                </a:solidFill>
              </a:rPr>
              <a:t>. </a:t>
            </a:r>
            <a:r>
              <a:rPr lang="ko-KR" altLang="en-US" sz="2000" dirty="0" smtClean="0">
                <a:solidFill>
                  <a:srgbClr val="000000"/>
                </a:solidFill>
              </a:rPr>
              <a:t>연간 단위 원산지 확인서 요청</a:t>
            </a:r>
            <a:r>
              <a:rPr lang="en-US" altLang="ko-KR" sz="2000" dirty="0" smtClean="0">
                <a:solidFill>
                  <a:srgbClr val="000000"/>
                </a:solidFill>
              </a:rPr>
              <a:t>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 FTA13)</a:t>
            </a:r>
            <a:endParaRPr lang="ko-KR" altLang="en-US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연간단위 원산지확인서 요청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en-US" altLang="ko-KR" dirty="0" smtClean="0"/>
          </a:p>
          <a:p>
            <a:pPr>
              <a:buNone/>
            </a:pP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113240" y="144016"/>
            <a:ext cx="2592289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원산지확인서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연간요청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273050" y="401192"/>
            <a:ext cx="7704286" cy="307777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8</a:t>
            </a:r>
            <a:r>
              <a:rPr lang="en-US" altLang="ko-KR" sz="2000" dirty="0" smtClean="0">
                <a:solidFill>
                  <a:srgbClr val="000000"/>
                </a:solidFill>
              </a:rPr>
              <a:t>. </a:t>
            </a:r>
            <a:r>
              <a:rPr lang="ko-KR" altLang="en-US" sz="2000" dirty="0" smtClean="0">
                <a:solidFill>
                  <a:srgbClr val="000000"/>
                </a:solidFill>
              </a:rPr>
              <a:t>연간 단위 원산지 확인서 요청</a:t>
            </a:r>
            <a:r>
              <a:rPr lang="en-US" altLang="ko-KR" sz="2000" dirty="0" smtClean="0">
                <a:solidFill>
                  <a:srgbClr val="000000"/>
                </a:solidFill>
              </a:rPr>
              <a:t>(GTS_T</a:t>
            </a:r>
            <a:r>
              <a:rPr lang="ko-KR" altLang="en-US" sz="2000" dirty="0" smtClean="0">
                <a:solidFill>
                  <a:srgbClr val="000000"/>
                </a:solidFill>
              </a:rPr>
              <a:t>코드</a:t>
            </a:r>
            <a:r>
              <a:rPr lang="en-US" altLang="ko-KR" sz="2000" dirty="0" smtClean="0">
                <a:solidFill>
                  <a:srgbClr val="000000"/>
                </a:solidFill>
              </a:rPr>
              <a:t>: FTA13)</a:t>
            </a:r>
            <a:endParaRPr lang="ko-KR" altLang="en-US" sz="2000" dirty="0">
              <a:solidFill>
                <a:srgbClr val="000000"/>
              </a:solidFill>
            </a:endParaRPr>
          </a:p>
        </p:txBody>
      </p:sp>
      <p:sp>
        <p:nvSpPr>
          <p:cNvPr id="9" name="텍스트 개체 틀 2"/>
          <p:cNvSpPr txBox="1">
            <a:spLocks/>
          </p:cNvSpPr>
          <p:nvPr/>
        </p:nvSpPr>
        <p:spPr>
          <a:xfrm>
            <a:off x="3224808" y="4653136"/>
            <a:ext cx="6120680" cy="64807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anchor="ctr" anchorCtr="0"/>
          <a:lstStyle/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다음 단계는 개별 요청 단계와 동일</a:t>
            </a:r>
            <a:endParaRPr lang="en-US" altLang="ko-KR" sz="1400" b="1" kern="0" dirty="0" smtClean="0">
              <a:latin typeface="맑은 고딕" pitchFamily="50" charset="-127"/>
              <a:ea typeface="맑은 고딕" pitchFamily="50" charset="-127"/>
            </a:endParaRPr>
          </a:p>
          <a:p>
            <a:pPr marL="342900" lvl="0" indent="-3429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en-US" altLang="ko-KR" sz="1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 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메일 요청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또는 다운로드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-&gt;SRM </a:t>
            </a:r>
            <a:r>
              <a:rPr lang="ko-KR" altLang="en-US" sz="1400" b="1" kern="0" dirty="0" smtClean="0">
                <a:latin typeface="맑은 고딕" pitchFamily="50" charset="-127"/>
                <a:ea typeface="맑은 고딕" pitchFamily="50" charset="-127"/>
              </a:rPr>
              <a:t>첨부</a:t>
            </a:r>
            <a:r>
              <a:rPr lang="en-US" altLang="ko-KR" sz="1400" b="1" kern="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en-US" altLang="ko-KR" sz="14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Roadmap"/>
  <p:tag name="DATE" val="2012-08-24 1:28:02 PM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28:18 PM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SubjectTitle"/>
  <p:tag name="DATE" val="2012-08-24 1:48:21 PM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4630</TotalTime>
  <Words>3321</Words>
  <Application>Microsoft Office PowerPoint</Application>
  <PresentationFormat>A4 용지(210x297mm)</PresentationFormat>
  <Paragraphs>742</Paragraphs>
  <Slides>75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75</vt:i4>
      </vt:variant>
    </vt:vector>
  </HeadingPairs>
  <TitlesOfParts>
    <vt:vector size="77" baseType="lpstr">
      <vt:lpstr>1_Office Theme</vt:lpstr>
      <vt:lpstr>비트맵 이미지</vt:lpstr>
      <vt:lpstr>슬라이드 1</vt:lpstr>
      <vt:lpstr>문서 개정 이력</vt:lpstr>
      <vt:lpstr>공급업체 원산지 확인서 요청 프로세스</vt:lpstr>
      <vt:lpstr>공급업체 원산지 확인서 요청 (개별,연간)</vt:lpstr>
      <vt:lpstr>슬라이드 5</vt:lpstr>
      <vt:lpstr> 공급업체 원산지 확인 요청 GTS 메뉴</vt:lpstr>
      <vt:lpstr> 공급업체 원산지 연간 요청 GTS 메뉴</vt:lpstr>
      <vt:lpstr>교육 개요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  <vt:lpstr>슬라이드 49</vt:lpstr>
      <vt:lpstr>슬라이드 50</vt:lpstr>
      <vt:lpstr>슬라이드 51</vt:lpstr>
      <vt:lpstr>슬라이드 52</vt:lpstr>
      <vt:lpstr>슬라이드 53</vt:lpstr>
      <vt:lpstr>6. 출력컨트롤러_(GTS_T코드:SP01)</vt:lpstr>
      <vt:lpstr>6. 출력컨트롤러_(GTS_T코드:SP01)</vt:lpstr>
      <vt:lpstr>6. 출력컨트롤러_(GTS_T코드:SP01)</vt:lpstr>
      <vt:lpstr>6. 출력컨트롤러_(GTS_T코드:SP01)</vt:lpstr>
      <vt:lpstr>6. 출력컨트롤러_(GTS_T코드:SP01)</vt:lpstr>
      <vt:lpstr>6. 출력컨트롤러_(GTS_T코드:SP01)</vt:lpstr>
      <vt:lpstr>6. 출력컨트롤러_(GTS_T코드:SP01)</vt:lpstr>
      <vt:lpstr>6. 출력컨트롤러_(GTS_T코드:SP01)</vt:lpstr>
      <vt:lpstr>7. 발급/요청파일다운로드_(GTS_T코드: ZFC0010)</vt:lpstr>
      <vt:lpstr>7. 발급/요청파일다운로드_(GTS_T코드: ZFC0010)</vt:lpstr>
      <vt:lpstr>7. 발급/요청파일다운로드_(GTS_T코드: ZFC0010)</vt:lpstr>
      <vt:lpstr>7. 발급/요청파일다운로드_(GTS_T코드: ZFC0010)</vt:lpstr>
      <vt:lpstr>7. 발급/요청파일다운로드_(GTS_T코드: ZFC0010)</vt:lpstr>
      <vt:lpstr>7. 발급/요청파일다운로드_(GTS_T코드: ZFC0010)</vt:lpstr>
      <vt:lpstr>7. 발급/요청파일다운로드_(GTS_T코드: ZFC0010)</vt:lpstr>
      <vt:lpstr>7. 발급/요청파일다운로드_(GTS_T코드: ZFC0010)</vt:lpstr>
      <vt:lpstr>8. 연간 단위 원산지 확인서 요청(GTS_T코드: FTA13)</vt:lpstr>
      <vt:lpstr>8. 연간 단위 원산지 확인서 요청(GTS_T코드: FTA13)</vt:lpstr>
      <vt:lpstr>8. 연간 단위 원산지 확인서 요청(GTS_T코드: FTA13)</vt:lpstr>
      <vt:lpstr>8. 연간 단위 원산지 확인서 요청(GTS_T코드: FTA13)</vt:lpstr>
      <vt:lpstr>8. 연간 단위 원산지 확인서 요청(GTS_T코드: FTA13)</vt:lpstr>
      <vt:lpstr>8. 연간 단위 원산지 확인서 요청(GTS_T코드: FTA13)</vt:lpstr>
    </vt:vector>
  </TitlesOfParts>
  <Company>Accenture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테스트 스크립트</dc:title>
  <dc:creator>Jung, Jin-sung</dc:creator>
  <cp:lastModifiedBy>admin</cp:lastModifiedBy>
  <cp:revision>402</cp:revision>
  <dcterms:created xsi:type="dcterms:W3CDTF">2013-06-03T05:47:41Z</dcterms:created>
  <dcterms:modified xsi:type="dcterms:W3CDTF">2013-11-05T02:20:31Z</dcterms:modified>
</cp:coreProperties>
</file>