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1.xml" ContentType="application/vnd.openxmlformats-officedocument.presentationml.tags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9"/>
  </p:notesMasterIdLst>
  <p:handoutMasterIdLst>
    <p:handoutMasterId r:id="rId50"/>
  </p:handoutMasterIdLst>
  <p:sldIdLst>
    <p:sldId id="374" r:id="rId3"/>
    <p:sldId id="572" r:id="rId4"/>
    <p:sldId id="531" r:id="rId5"/>
    <p:sldId id="532" r:id="rId6"/>
    <p:sldId id="533" r:id="rId7"/>
    <p:sldId id="534" r:id="rId8"/>
    <p:sldId id="535" r:id="rId9"/>
    <p:sldId id="573" r:id="rId10"/>
    <p:sldId id="536" r:id="rId11"/>
    <p:sldId id="574" r:id="rId12"/>
    <p:sldId id="537" r:id="rId13"/>
    <p:sldId id="538" r:id="rId14"/>
    <p:sldId id="539" r:id="rId15"/>
    <p:sldId id="540" r:id="rId16"/>
    <p:sldId id="541" r:id="rId17"/>
    <p:sldId id="575" r:id="rId18"/>
    <p:sldId id="542" r:id="rId19"/>
    <p:sldId id="543" r:id="rId20"/>
    <p:sldId id="544" r:id="rId21"/>
    <p:sldId id="545" r:id="rId22"/>
    <p:sldId id="546" r:id="rId23"/>
    <p:sldId id="547" r:id="rId24"/>
    <p:sldId id="548" r:id="rId25"/>
    <p:sldId id="549" r:id="rId26"/>
    <p:sldId id="550" r:id="rId27"/>
    <p:sldId id="551" r:id="rId28"/>
    <p:sldId id="576" r:id="rId29"/>
    <p:sldId id="577" r:id="rId30"/>
    <p:sldId id="579" r:id="rId31"/>
    <p:sldId id="580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63" r:id="rId40"/>
    <p:sldId id="564" r:id="rId41"/>
    <p:sldId id="565" r:id="rId42"/>
    <p:sldId id="566" r:id="rId43"/>
    <p:sldId id="567" r:id="rId44"/>
    <p:sldId id="568" r:id="rId45"/>
    <p:sldId id="569" r:id="rId46"/>
    <p:sldId id="570" r:id="rId47"/>
    <p:sldId id="571" r:id="rId48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14">
          <p15:clr>
            <a:srgbClr val="A4A3A4"/>
          </p15:clr>
        </p15:guide>
        <p15:guide id="2" pos="2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333333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909" autoAdjust="0"/>
    <p:restoredTop sz="97138" autoAdjust="0"/>
  </p:normalViewPr>
  <p:slideViewPr>
    <p:cSldViewPr snapToGrid="0" showGuides="1">
      <p:cViewPr varScale="1">
        <p:scale>
          <a:sx n="76" d="100"/>
          <a:sy n="76" d="100"/>
        </p:scale>
        <p:origin x="948" y="84"/>
      </p:cViewPr>
      <p:guideLst>
        <p:guide orient="horz" pos="814"/>
        <p:guide pos="21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71" d="100"/>
          <a:sy n="71" d="100"/>
        </p:scale>
        <p:origin x="1574" y="43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200109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png"/><Relationship Id="rId7" Type="http://schemas.openxmlformats.org/officeDocument/2006/relationships/image" Target="../media/image7.jpeg"/><Relationship Id="rId12" Type="http://schemas.openxmlformats.org/officeDocument/2006/relationships/image" Target="../media/image1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11" Type="http://schemas.openxmlformats.org/officeDocument/2006/relationships/image" Target="../media/image10.png"/><Relationship Id="rId5" Type="http://schemas.openxmlformats.org/officeDocument/2006/relationships/image" Target="../media/image5.pn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 userDrawn="1"/>
        </p:nvPicPr>
        <p:blipFill rotWithShape="1">
          <a:blip r:embed="rId4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9"/>
          <p:cNvPicPr>
            <a:picLocks noChangeAspect="1" noChangeArrowheads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5" name="Picture 1"/>
          <p:cNvPicPr>
            <a:picLocks noChangeAspect="1"/>
          </p:cNvPicPr>
          <p:nvPr userDrawn="1"/>
        </p:nvPicPr>
        <p:blipFill rotWithShape="1">
          <a:blip r:embed="rId6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6" name="Picture 15" descr="cargo-ship"/>
          <p:cNvPicPr>
            <a:picLocks noChangeAspect="1" noChangeArrowheads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8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 userDrawn="1"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3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4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5" name="Picture 10"/>
          <p:cNvPicPr>
            <a:picLocks noChangeAspect="1" noChangeArrowheads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19875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8500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2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507749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3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54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578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oleObject" Target="../embeddings/oleObject1.bin"/><Relationship Id="rId5" Type="http://schemas.openxmlformats.org/officeDocument/2006/relationships/slideLayout" Target="../slideLayouts/slideLayout5.xml"/><Relationship Id="rId10" Type="http://schemas.openxmlformats.org/officeDocument/2006/relationships/vmlDrawing" Target="../drawings/vmlDrawing1.v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vmlDrawing" Target="../drawings/vmlDrawing2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2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1" name="비트맵 이미지" r:id="rId11" imgW="4029637" imgH="1228571" progId="PBrush">
                  <p:embed/>
                </p:oleObj>
              </mc:Choice>
              <mc:Fallback>
                <p:oleObj name="비트맵 이미지" r:id="rId11" imgW="4029637" imgH="1228571" progId="PBrush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  <p:sldLayoutId id="2147484627" r:id="rId6"/>
    <p:sldLayoutId id="2147484628" r:id="rId7"/>
    <p:sldLayoutId id="2147484629" r:id="rId8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6" name="비트맵 이미지" r:id="rId7" imgW="4029637" imgH="1228571" progId="PBrush">
                  <p:embed/>
                </p:oleObj>
              </mc:Choice>
              <mc:Fallback>
                <p:oleObj name="비트맵 이미지" r:id="rId7" imgW="4029637" imgH="1228571" progId="PBrush">
                  <p:embed/>
                  <p:pic>
                    <p:nvPicPr>
                      <p:cNvPr id="0" name="Picture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00" y="6507678"/>
                        <a:ext cx="1217613" cy="35032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2015.??.??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F I_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매출세금계산서 발행 및 관리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4160228" y="144842"/>
            <a:ext cx="5364163" cy="63094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n-US" altLang="ko-KR" sz="35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헤드라인M" pitchFamily="18" charset="-127"/>
                <a:ea typeface="HY헤드라인M" pitchFamily="18" charset="-127"/>
              </a:rPr>
              <a:t>I N D E X</a:t>
            </a:r>
            <a:endParaRPr lang="ko-KR" altLang="en-US" sz="35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헤드라인M" pitchFamily="18" charset="-127"/>
              <a:ea typeface="HY헤드라인M" pitchFamily="18" charset="-127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492338"/>
              </p:ext>
            </p:extLst>
          </p:nvPr>
        </p:nvGraphicFramePr>
        <p:xfrm>
          <a:off x="339725" y="977900"/>
          <a:ext cx="9213849" cy="4173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60800"/>
                <a:gridCol w="1676400"/>
                <a:gridCol w="3676649"/>
              </a:tblGrid>
              <a:tr h="469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메  </a:t>
                      </a:r>
                      <a:r>
                        <a:rPr lang="ko-KR" altLang="en-US" sz="1700" b="1" dirty="0" err="1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뉴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T-code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7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내   용</a:t>
                      </a:r>
                      <a:endParaRPr lang="ko-KR" altLang="en-US" sz="17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송장 생성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FB70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AR Transaction(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매출채권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고객 개별항목 조회 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FBL5N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AR Transaction(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매출채권</a:t>
                      </a:r>
                      <a:r>
                        <a:rPr lang="en-US" altLang="ko-KR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5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등을 조회</a:t>
                      </a:r>
                      <a:endParaRPr lang="ko-KR" altLang="en-US" sz="15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매출 전자세금계산서 발행 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ZFIR0020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4. </a:t>
                      </a:r>
                      <a:r>
                        <a:rPr lang="ko-KR" altLang="en-US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매출 전자세금계산서 관리 </a:t>
                      </a:r>
                      <a:endParaRPr lang="en-US" altLang="ko-KR" sz="1500" b="0" dirty="0" smtClean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  </a:t>
                      </a:r>
                      <a:r>
                        <a:rPr lang="en-US" altLang="ko-KR" sz="1500" b="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4-1. </a:t>
                      </a:r>
                      <a:r>
                        <a:rPr lang="ko-KR" altLang="en-US" sz="1500" b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정발행</a:t>
                      </a:r>
                      <a:r>
                        <a:rPr lang="ko-KR" altLang="en-US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0" baseline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/  4-2. </a:t>
                      </a:r>
                      <a:r>
                        <a:rPr lang="ko-KR" altLang="en-US" sz="1500" b="0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Mapping</a:t>
                      </a:r>
                      <a:endParaRPr lang="ko-KR" altLang="en-US" sz="15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en-US" altLang="ko-KR" sz="1500" b="0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  <a:cs typeface="윤고딕130"/>
                        </a:rPr>
                        <a:t>ZSBDTIAR02</a:t>
                      </a:r>
                      <a:endParaRPr lang="ko-KR" altLang="en-US" sz="1500" b="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고객송장전표와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dirty="0" err="1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역발행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전자세금계산서의</a:t>
                      </a:r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Mapping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5. </a:t>
                      </a:r>
                      <a:r>
                        <a:rPr lang="ko-KR" altLang="en-US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전자세금계산서 </a:t>
                      </a:r>
                      <a:r>
                        <a:rPr lang="ko-KR" altLang="en-US" sz="1500" b="0" u="sng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미발행</a:t>
                      </a:r>
                      <a:r>
                        <a:rPr lang="ko-KR" altLang="en-US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LIST 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</a:rPr>
                        <a:t>ZFIR0230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40080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500" b="0" dirty="0" smtClean="0">
                          <a:latin typeface="+mn-ea"/>
                          <a:ea typeface="+mn-ea"/>
                        </a:rPr>
                        <a:t>6. </a:t>
                      </a:r>
                      <a:r>
                        <a:rPr lang="ko-KR" altLang="en-US" sz="1500" b="0" dirty="0" smtClean="0">
                          <a:latin typeface="+mn-ea"/>
                          <a:ea typeface="+mn-ea"/>
                        </a:rPr>
                        <a:t>매입 전자세금계산서 관리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0" dirty="0" smtClean="0">
                          <a:latin typeface="+mn-ea"/>
                          <a:ea typeface="+mn-ea"/>
                        </a:rPr>
                        <a:t>ZSBDTIAP02 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500" b="0" dirty="0" smtClean="0">
                          <a:latin typeface="+mn-ea"/>
                          <a:ea typeface="+mn-ea"/>
                        </a:rPr>
                        <a:t>구매송장전표와 전사세금계산서 </a:t>
                      </a:r>
                      <a:r>
                        <a:rPr lang="en-US" altLang="ko-KR" sz="1500" b="0" dirty="0" smtClean="0">
                          <a:latin typeface="+mn-ea"/>
                          <a:ea typeface="+mn-ea"/>
                        </a:rPr>
                        <a:t>Mapping</a:t>
                      </a:r>
                      <a:endParaRPr lang="ko-KR" altLang="en-US" sz="1500" b="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4300" y="1292225"/>
            <a:ext cx="9677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3.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매출 전자세금계산서 발행 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ZFIR0020 )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609745"/>
                <a:gridCol w="360569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메뉴경로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&gt;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: ZFIR0020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5660317" cy="4162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931" y="1295400"/>
            <a:ext cx="5735637" cy="4160361"/>
          </a:xfrm>
          <a:prstGeom prst="rect">
            <a:avLst/>
          </a:prstGeom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718791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61037"/>
                <a:gridCol w="34544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선택사항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 세금계산서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사업장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600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세방익스프레스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㈜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610  </a:t>
                      </a:r>
                      <a:r>
                        <a:rPr kumimoji="0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세방익스프레스</a:t>
                      </a:r>
                      <a:r>
                        <a:rPr kumimoji="0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㈜부산사무소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고객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(Customer)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거래처의 고객번호를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증빙일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일정시점 및 기간 입력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품 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리스트를 선택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품목내역을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리스트중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선택함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kumimoji="0" lang="en-US" altLang="ko-KR" sz="11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4" name="직사각형 13"/>
          <p:cNvSpPr/>
          <p:nvPr/>
        </p:nvSpPr>
        <p:spPr>
          <a:xfrm>
            <a:off x="2674924" y="4461089"/>
            <a:ext cx="973249" cy="1486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92126" y="1913164"/>
            <a:ext cx="917574" cy="17281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710470" y="2456383"/>
            <a:ext cx="336549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2691616" y="2751562"/>
            <a:ext cx="717550" cy="1347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710471" y="3027785"/>
            <a:ext cx="2464844" cy="1583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72762" y="4319149"/>
            <a:ext cx="965984" cy="1183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444108" y="1503980"/>
            <a:ext cx="174625" cy="1537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31" name="꺾인 연결선 30"/>
          <p:cNvCxnSpPr>
            <a:stCxn id="12" idx="3"/>
          </p:cNvCxnSpPr>
          <p:nvPr/>
        </p:nvCxnSpPr>
        <p:spPr>
          <a:xfrm>
            <a:off x="3409166" y="2818917"/>
            <a:ext cx="2138363" cy="1353365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모서리가 둥근 직사각형 37"/>
          <p:cNvSpPr/>
          <p:nvPr/>
        </p:nvSpPr>
        <p:spPr>
          <a:xfrm>
            <a:off x="699040" y="151921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339725" y="19075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2395491" y="245839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2399029" y="275023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2402567" y="302781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2406105" y="431169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339725" y="14122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90876" y="4175197"/>
            <a:ext cx="3780505" cy="1969266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1808" y="4804340"/>
            <a:ext cx="4868117" cy="15916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17" y="1322388"/>
            <a:ext cx="9188308" cy="1797884"/>
          </a:xfrm>
          <a:prstGeom prst="rect">
            <a:avLst/>
          </a:prstGeom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3745802"/>
              </p:ext>
            </p:extLst>
          </p:nvPr>
        </p:nvGraphicFramePr>
        <p:xfrm>
          <a:off x="344488" y="1295400"/>
          <a:ext cx="9215437" cy="515556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전자결재 상태가 주관부서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총무팀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결재가 완료된 건에 한해서만 세금계산서를 발행할 수 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발행할 라인을 다중 선택한다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직사각형 12"/>
          <p:cNvSpPr/>
          <p:nvPr/>
        </p:nvSpPr>
        <p:spPr>
          <a:xfrm>
            <a:off x="406400" y="1639798"/>
            <a:ext cx="705963" cy="177892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924705" y="1789886"/>
            <a:ext cx="552893" cy="180753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Click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71617" y="150385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46961" y="234985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8" y="1295400"/>
            <a:ext cx="9215437" cy="2047875"/>
          </a:xfrm>
          <a:prstGeom prst="rect">
            <a:avLst/>
          </a:prstGeom>
        </p:spPr>
      </p:pic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020" y="2439137"/>
            <a:ext cx="3175612" cy="106130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918038" y="3263869"/>
            <a:ext cx="767839" cy="167488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478020" y="3431357"/>
            <a:ext cx="552893" cy="180753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Click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0811" y="2877064"/>
            <a:ext cx="4096353" cy="339476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4677557" y="4943793"/>
            <a:ext cx="230020" cy="181314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5022901" y="4869262"/>
            <a:ext cx="2139061" cy="25872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err="1">
                <a:solidFill>
                  <a:schemeClr val="bg1"/>
                </a:solidFill>
              </a:rPr>
              <a:t>proforma</a:t>
            </a:r>
            <a:r>
              <a:rPr lang="en-US" altLang="ko-KR" sz="1000" b="1" dirty="0">
                <a:solidFill>
                  <a:schemeClr val="bg1"/>
                </a:solidFill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invoice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를 </a:t>
            </a:r>
            <a:r>
              <a:rPr lang="ko-KR" altLang="en-US" sz="1000" b="1" dirty="0" err="1" smtClean="0">
                <a:solidFill>
                  <a:schemeClr val="bg1"/>
                </a:solidFill>
              </a:rPr>
              <a:t>첨부시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 체크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7346913" y="6055201"/>
            <a:ext cx="230020" cy="181314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7796592" y="5833593"/>
            <a:ext cx="1121166" cy="454084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000" b="1" dirty="0" smtClean="0">
                <a:solidFill>
                  <a:schemeClr val="bg1"/>
                </a:solidFill>
              </a:rPr>
              <a:t>세금계산서 발행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8" y="1295400"/>
            <a:ext cx="9215437" cy="2047875"/>
          </a:xfrm>
          <a:prstGeom prst="rect">
            <a:avLst/>
          </a:prstGeom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554356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두건의 세금계산서가 발행됨을 확인 할 수 있습니다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8020" y="2439137"/>
            <a:ext cx="3175612" cy="1061301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2918038" y="3263869"/>
            <a:ext cx="767839" cy="167488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478020" y="3431357"/>
            <a:ext cx="552893" cy="180753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Click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0811" y="2877064"/>
            <a:ext cx="4096353" cy="3394768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4677557" y="4943793"/>
            <a:ext cx="230020" cy="181314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5022901" y="4869262"/>
            <a:ext cx="2139061" cy="25872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000" b="1" dirty="0" err="1">
                <a:solidFill>
                  <a:schemeClr val="bg1"/>
                </a:solidFill>
              </a:rPr>
              <a:t>proforma</a:t>
            </a:r>
            <a:r>
              <a:rPr lang="en-US" altLang="ko-KR" sz="1000" b="1" dirty="0">
                <a:solidFill>
                  <a:schemeClr val="bg1"/>
                </a:solidFill>
              </a:rPr>
              <a:t> </a:t>
            </a:r>
            <a:r>
              <a:rPr lang="en-US" altLang="ko-KR" sz="1000" b="1" dirty="0" smtClean="0">
                <a:solidFill>
                  <a:schemeClr val="bg1"/>
                </a:solidFill>
              </a:rPr>
              <a:t>invoice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를 </a:t>
            </a:r>
            <a:r>
              <a:rPr lang="ko-KR" altLang="en-US" sz="1000" b="1" dirty="0" err="1" smtClean="0">
                <a:solidFill>
                  <a:schemeClr val="bg1"/>
                </a:solidFill>
              </a:rPr>
              <a:t>첨부시</a:t>
            </a:r>
            <a:r>
              <a:rPr lang="ko-KR" altLang="en-US" sz="1000" b="1" dirty="0" smtClean="0">
                <a:solidFill>
                  <a:schemeClr val="bg1"/>
                </a:solidFill>
              </a:rPr>
              <a:t> 체크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7578" y="5177812"/>
            <a:ext cx="4652348" cy="139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64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7133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공급받는자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세금계산서 수신승인 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첨부된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공급받는자가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확인 할 수 있음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56145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영세율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전자세금계산서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7" y="1295400"/>
            <a:ext cx="5151339" cy="47872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747778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공급받는자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E-mail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세금계산서 수신승인 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첨부된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proforma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invoice(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거래명세서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공급받는자가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5076066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발행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(10%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8" y="1295400"/>
            <a:ext cx="5170192" cy="4750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36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4-1.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매출 전자세금계산서 관리 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  <a:p>
            <a:pPr lvl="0"/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kumimoji="1" lang="en-US" altLang="ko-KR" sz="4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ZSBDTIAR02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 )</a:t>
            </a:r>
          </a:p>
          <a:p>
            <a:pPr lvl="0"/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4000" b="1" dirty="0" err="1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정발행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16070"/>
                <a:gridCol w="349936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732416" cy="4077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25" y="1295400"/>
            <a:ext cx="5632933" cy="4125012"/>
          </a:xfrm>
          <a:prstGeom prst="rect">
            <a:avLst/>
          </a:prstGeom>
        </p:spPr>
      </p:pic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591296"/>
              </p:ext>
            </p:extLst>
          </p:nvPr>
        </p:nvGraphicFramePr>
        <p:xfrm>
          <a:off x="325634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05438"/>
                <a:gridCol w="350999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조회조건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사업장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고객코드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사업자 등록번호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명으로 조회하여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작성일자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모서리가 둥근 직사각형 5"/>
          <p:cNvSpPr/>
          <p:nvPr/>
        </p:nvSpPr>
        <p:spPr>
          <a:xfrm>
            <a:off x="689665" y="1657947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32985" y="2317202"/>
            <a:ext cx="337214" cy="1601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746228" y="3238500"/>
            <a:ext cx="720872" cy="1619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716742" y="3977088"/>
            <a:ext cx="2410562" cy="15686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25058" y="1619054"/>
            <a:ext cx="231775" cy="19050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456152" y="230928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539280" y="322368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548707" y="399261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984893" y="5098502"/>
            <a:ext cx="337214" cy="16018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148753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ICON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상태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        :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미승인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          :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수신 승인완료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" y="5743575"/>
            <a:ext cx="3429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66850" y="5738813"/>
            <a:ext cx="34290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66975" y="5743575"/>
            <a:ext cx="3429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488" y="1295400"/>
            <a:ext cx="9215437" cy="29813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74378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뷰어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다운로드 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재시작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여부 문구 팝업 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진행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 시작과 무관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세금계산서 조회 또는 거래명세서 조회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724" y="1314957"/>
            <a:ext cx="9220201" cy="3048000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1020698" y="1828793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39724" y="1637413"/>
            <a:ext cx="1116935" cy="20202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1617" y="382756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71617" y="154156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49400" y="1637413"/>
            <a:ext cx="974726" cy="191387"/>
          </a:xfrm>
          <a:prstGeom prst="rect">
            <a:avLst/>
          </a:prstGeom>
          <a:noFill/>
          <a:ln w="317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5439" y="1372452"/>
            <a:ext cx="5044486" cy="49558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74378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뷰어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다운로드 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재시작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여부 문구 팝업 시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예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진행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 시작과 무관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 후 세금계산서 조회 또는 거래명세서 조회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18" y="1296284"/>
            <a:ext cx="9229362" cy="3067050"/>
          </a:xfrm>
          <a:prstGeom prst="rect">
            <a:avLst/>
          </a:prstGeom>
        </p:spPr>
      </p:pic>
      <p:sp>
        <p:nvSpPr>
          <p:cNvPr id="7" name="모서리가 둥근 직사각형 6"/>
          <p:cNvSpPr/>
          <p:nvPr/>
        </p:nvSpPr>
        <p:spPr>
          <a:xfrm>
            <a:off x="1020698" y="1828793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39724" y="1637413"/>
            <a:ext cx="1116935" cy="202020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1617" y="382756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71617" y="154156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549400" y="1637413"/>
            <a:ext cx="974726" cy="191387"/>
          </a:xfrm>
          <a:prstGeom prst="rect">
            <a:avLst/>
          </a:prstGeom>
          <a:noFill/>
          <a:ln w="317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619" y="1295400"/>
            <a:ext cx="5332360" cy="5635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518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4-2. </a:t>
            </a:r>
            <a:r>
              <a:rPr lang="ko-KR" altLang="en-US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매출 전자세금계산서 관리 </a:t>
            </a:r>
            <a:endParaRPr lang="en-US" altLang="ko-KR" sz="4000" dirty="0" smtClean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  <a:p>
            <a:pPr lvl="0"/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( </a:t>
            </a:r>
            <a:r>
              <a:rPr kumimoji="1" lang="en-US" altLang="ko-KR" sz="4000" b="1" dirty="0" smtClean="0">
                <a:solidFill>
                  <a:srgbClr val="0070C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ZSBDTIAR02</a:t>
            </a:r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)</a:t>
            </a:r>
          </a:p>
          <a:p>
            <a:pPr lvl="0"/>
            <a:r>
              <a:rPr lang="en-US" altLang="ko-KR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- </a:t>
            </a:r>
            <a:r>
              <a:rPr lang="ko-KR" altLang="en-US" sz="4000" dirty="0" err="1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역발행</a:t>
            </a:r>
            <a:r>
              <a:rPr lang="ko-KR" altLang="en-US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4000" dirty="0" smtClean="0">
                <a:solidFill>
                  <a:srgbClr val="FF0000"/>
                </a:solidFill>
                <a:latin typeface="HY헤드라인M" pitchFamily="18" charset="-127"/>
                <a:ea typeface="HY헤드라인M" pitchFamily="18" charset="-127"/>
              </a:rPr>
              <a:t>Mapping</a:t>
            </a:r>
            <a:endParaRPr lang="ko-KR" altLang="en-US" sz="4000" dirty="0">
              <a:solidFill>
                <a:srgbClr val="FF000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39725" y="1257300"/>
          <a:ext cx="9215437" cy="5013325"/>
        </p:xfrm>
        <a:graphic>
          <a:graphicData uri="http://schemas.openxmlformats.org/drawingml/2006/table">
            <a:tbl>
              <a:tblPr/>
              <a:tblGrid>
                <a:gridCol w="5918200"/>
                <a:gridCol w="329723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맵핑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된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고객송장전표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연결시켜주는 작업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6"/>
            <a:ext cx="5870574" cy="410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2016569" y="2336473"/>
            <a:ext cx="278956" cy="15907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2443" y="5045340"/>
            <a:ext cx="461482" cy="19341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627277" y="170053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1624" y="1626118"/>
            <a:ext cx="266332" cy="223285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064194" y="3974774"/>
            <a:ext cx="1783906" cy="14955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838325" y="232793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838325" y="395670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39725" y="49758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149925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172731"/>
                <a:gridCol w="2042706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대상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타사건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smart-bill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통해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타사건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smart-bill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아닌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타 프로세스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신청된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5400"/>
            <a:ext cx="7159209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436266" y="2732979"/>
            <a:ext cx="539232" cy="1601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54766" y="2732979"/>
            <a:ext cx="539232" cy="16018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751637"/>
                <a:gridCol w="246380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행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매핑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할 전자세금계산서를  선택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“Click”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5400"/>
            <a:ext cx="6751664" cy="473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425450" y="472291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292890" y="3199703"/>
            <a:ext cx="612109" cy="16262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2" name="꺾인 연결선 30"/>
          <p:cNvCxnSpPr>
            <a:stCxn id="9" idx="0"/>
            <a:endCxn id="241667" idx="0"/>
          </p:cNvCxnSpPr>
          <p:nvPr/>
        </p:nvCxnSpPr>
        <p:spPr>
          <a:xfrm rot="16200000" flipH="1">
            <a:off x="4175616" y="623031"/>
            <a:ext cx="697" cy="5154041"/>
          </a:xfrm>
          <a:prstGeom prst="bentConnector3">
            <a:avLst>
              <a:gd name="adj1" fmla="val -42363715"/>
            </a:avLst>
          </a:prstGeom>
          <a:ln w="1905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타원 6"/>
          <p:cNvSpPr/>
          <p:nvPr/>
        </p:nvSpPr>
        <p:spPr>
          <a:xfrm>
            <a:off x="1257300" y="309414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76813" y="3200400"/>
            <a:ext cx="3552345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/>
        </p:nvSpPr>
        <p:spPr>
          <a:xfrm>
            <a:off x="6045864" y="4361753"/>
            <a:ext cx="1593185" cy="1626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884987"/>
                <a:gridCol w="233045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304925"/>
            <a:ext cx="6880224" cy="5036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150014" y="4295078"/>
            <a:ext cx="5555586" cy="12452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189787"/>
                <a:gridCol w="2025650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여부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ZSBDTIAR02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매출전자세금계산서 관리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Mapping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5400"/>
            <a:ext cx="7175499" cy="5025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5160039" y="3523553"/>
            <a:ext cx="535911" cy="3340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5.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전자세금계산서 </a:t>
            </a:r>
            <a:r>
              <a:rPr lang="ko-KR" altLang="en-US" sz="4000" b="1" u="sng" dirty="0" err="1" smtClean="0">
                <a:latin typeface="HY헤드라인M" pitchFamily="18" charset="-127"/>
                <a:ea typeface="HY헤드라인M" pitchFamily="18" charset="-127"/>
              </a:rPr>
              <a:t>미발행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LIST</a:t>
            </a:r>
          </a:p>
          <a:p>
            <a:pPr lvl="0"/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ZFIR0230 )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ZFIR0230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502330" cy="4098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641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 계산서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세금계산서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역발행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세금계산서의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발행여부를 확인하는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Report.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(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기발행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ZFIR0230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2225"/>
            <a:ext cx="5476285" cy="4137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38299" y="1637385"/>
            <a:ext cx="174625" cy="153761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모서리가 둥근 직사각형 6"/>
          <p:cNvSpPr/>
          <p:nvPr/>
        </p:nvSpPr>
        <p:spPr>
          <a:xfrm>
            <a:off x="616662" y="170120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92126" y="5017873"/>
            <a:ext cx="4951744" cy="2027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78075" y="287085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378075" y="376620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78075" y="504255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39725" y="14706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790498"/>
                <a:gridCol w="342493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 및 조회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건에 대하여 선택 지정 후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발행 및 조회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전자세금계산서 발행 화면으로 이동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ZFIR0230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</a:t>
                      </a: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미발행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LIST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9194800" cy="2045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814" y="2636875"/>
            <a:ext cx="5243512" cy="367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꺾인 연결선 30"/>
          <p:cNvCxnSpPr>
            <a:stCxn id="239618" idx="1"/>
            <a:endCxn id="239619" idx="1"/>
          </p:cNvCxnSpPr>
          <p:nvPr/>
        </p:nvCxnSpPr>
        <p:spPr>
          <a:xfrm rot="10800000" flipH="1" flipV="1">
            <a:off x="339724" y="2314779"/>
            <a:ext cx="287089" cy="2158260"/>
          </a:xfrm>
          <a:prstGeom prst="bentConnector3">
            <a:avLst>
              <a:gd name="adj1" fmla="val -79627"/>
            </a:avLst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/>
          <p:cNvSpPr/>
          <p:nvPr/>
        </p:nvSpPr>
        <p:spPr>
          <a:xfrm>
            <a:off x="427666" y="1584220"/>
            <a:ext cx="1539358" cy="212684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935097" y="163740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39725" y="22326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9725" y="15096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9726" y="1292225"/>
            <a:ext cx="918527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>
                <a:latin typeface="HY헤드라인M" pitchFamily="18" charset="-127"/>
                <a:ea typeface="HY헤드라인M" pitchFamily="18" charset="-127"/>
              </a:rPr>
              <a:t>6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매입 전자세금계산서 관리</a:t>
            </a:r>
            <a:endParaRPr lang="en-US" altLang="ko-KR" sz="4000" b="1" dirty="0" smtClean="0">
              <a:latin typeface="HY헤드라인M" pitchFamily="18" charset="-127"/>
              <a:ea typeface="HY헤드라인M" pitchFamily="18" charset="-127"/>
            </a:endParaRPr>
          </a:p>
          <a:p>
            <a:pPr lvl="0"/>
            <a:r>
              <a:rPr lang="en-US" altLang="ko-KR" sz="4000" b="1" dirty="0">
                <a:latin typeface="HY헤드라인M" pitchFamily="18" charset="-127"/>
                <a:ea typeface="HY헤드라인M" pitchFamily="18" charset="-127"/>
              </a:rPr>
              <a:t>(ZSBDTIAP02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sz="4000" b="1" dirty="0">
              <a:latin typeface="HY헤드라인M" pitchFamily="18" charset="-127"/>
              <a:ea typeface="HY헤드라인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16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72762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사업장 입력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작성일자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매입전자세금계산서 발행일자 입력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47473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관리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전자세금계산서 관리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850" y="1295400"/>
            <a:ext cx="5257342" cy="4051299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476250" y="2219568"/>
            <a:ext cx="2698750" cy="20271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03250" y="3768968"/>
            <a:ext cx="4921250" cy="25693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175000" y="213543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383647" y="362988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03912" y="194847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896332" y="155727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39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060423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수신 승인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전표매핑여부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에서 해당 필드를 더블클릭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" y="1292225"/>
            <a:ext cx="5411795" cy="4105275"/>
          </a:xfrm>
          <a:prstGeom prst="rect">
            <a:avLst/>
          </a:prstGeom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관리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전자세금계산서 관리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149350" y="2375625"/>
            <a:ext cx="476250" cy="18977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009900" y="2917397"/>
            <a:ext cx="406400" cy="18140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655763" y="226597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46463" y="285924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03912" y="194847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896332" y="155727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86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79912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492786"/>
                <a:gridCol w="3722651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직접입력 버튼 클릭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Line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 필드 클릭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입력하고자 하는 </a:t>
                      </a:r>
                      <a:r>
                        <a:rPr kumimoji="0" lang="ko-KR" altLang="en-US" sz="1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라인수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만큼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전표번호 및 회계연도 입력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저장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009" y="1295401"/>
            <a:ext cx="2698491" cy="2553722"/>
          </a:xfrm>
          <a:prstGeom prst="rect">
            <a:avLst/>
          </a:prstGeom>
        </p:spPr>
      </p:pic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전자세금계산서 관리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ZSBDTIAP02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전자세금계산서 관리 </a:t>
                      </a:r>
                      <a:endParaRPr kumimoji="1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85800" y="3659347"/>
            <a:ext cx="476250" cy="18977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84404" y="351049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03912" y="194847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896332" y="155727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/>
          <a:srcRect r="57972" b="40826"/>
          <a:stretch/>
        </p:blipFill>
        <p:spPr>
          <a:xfrm>
            <a:off x="2252598" y="2672275"/>
            <a:ext cx="3474780" cy="269982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111500" y="2954207"/>
            <a:ext cx="228600" cy="195393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340100" y="283771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252597" y="3192083"/>
            <a:ext cx="1630297" cy="117135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904927" y="31920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903912" y="245698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14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925" y="1292225"/>
            <a:ext cx="792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7-1.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고객 반제전표 생성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F-30 )</a:t>
            </a:r>
          </a:p>
          <a:p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완전반제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370512"/>
                <a:gridCol w="384492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5"/>
            <a:ext cx="5333710" cy="412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증빙일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입금일로 지정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입금내역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(ztrr0010)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입금일자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전표 헤더 텍스트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Description</a:t>
                      </a: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5"/>
            <a:ext cx="5099049" cy="4137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1377951" y="2503714"/>
            <a:ext cx="1574799" cy="16328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377951" y="1846489"/>
            <a:ext cx="679449" cy="153761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194955" y="185208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94955" y="2496321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709696" y="17410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39725" y="1533504"/>
            <a:ext cx="792883" cy="212169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4909127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0455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6" y="1292224"/>
            <a:ext cx="5497354" cy="4307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146" y="2863275"/>
            <a:ext cx="4183380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493982" y="2244807"/>
            <a:ext cx="1077767" cy="16501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310987" y="22504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42769" y="3134096"/>
            <a:ext cx="699365" cy="179738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595565" y="3337584"/>
            <a:ext cx="1138360" cy="16761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49822" y="3330287"/>
            <a:ext cx="138256" cy="166254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53160" y="297343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22094" y="322714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632635" y="32176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493983" y="2421452"/>
            <a:ext cx="118340" cy="15895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7" name="꺾인 연결선 30"/>
          <p:cNvCxnSpPr>
            <a:stCxn id="28" idx="3"/>
            <a:endCxn id="6" idx="0"/>
          </p:cNvCxnSpPr>
          <p:nvPr/>
        </p:nvCxnSpPr>
        <p:spPr>
          <a:xfrm>
            <a:off x="1208808" y="1677689"/>
            <a:ext cx="4395028" cy="1185586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모서리가 둥근 직사각형 26"/>
          <p:cNvSpPr/>
          <p:nvPr/>
        </p:nvSpPr>
        <p:spPr>
          <a:xfrm>
            <a:off x="785896" y="17791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415925" y="1571604"/>
            <a:ext cx="792883" cy="212169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28775" y="2490788"/>
            <a:ext cx="13335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타원 23"/>
          <p:cNvSpPr/>
          <p:nvPr/>
        </p:nvSpPr>
        <p:spPr>
          <a:xfrm>
            <a:off x="5470835" y="32176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62500" y="3519488"/>
            <a:ext cx="1333500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55565"/>
        </p:xfrm>
        <a:graphic>
          <a:graphicData uri="http://schemas.openxmlformats.org/drawingml/2006/table">
            <a:tbl>
              <a:tblPr/>
              <a:tblGrid>
                <a:gridCol w="6773285"/>
                <a:gridCol w="2442152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 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완전반제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채권금액과 수금금액이 일치할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반제처리하는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3"/>
          <p:cNvGrpSpPr/>
          <p:nvPr/>
        </p:nvGrpSpPr>
        <p:grpSpPr>
          <a:xfrm>
            <a:off x="339725" y="1292225"/>
            <a:ext cx="6757266" cy="4989115"/>
            <a:chOff x="339725" y="1292225"/>
            <a:chExt cx="6757266" cy="4989115"/>
          </a:xfrm>
        </p:grpSpPr>
        <p:grpSp>
          <p:nvGrpSpPr>
            <p:cNvPr id="3" name="그룹 10"/>
            <p:cNvGrpSpPr/>
            <p:nvPr/>
          </p:nvGrpSpPr>
          <p:grpSpPr>
            <a:xfrm>
              <a:off x="339725" y="1292225"/>
              <a:ext cx="6757266" cy="4989115"/>
              <a:chOff x="339725" y="1292225"/>
              <a:chExt cx="6757266" cy="4989115"/>
            </a:xfrm>
          </p:grpSpPr>
          <p:pic>
            <p:nvPicPr>
              <p:cNvPr id="247811" name="Picture 3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339725" y="1292225"/>
                <a:ext cx="6757266" cy="498911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38594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700463" y="2195513"/>
                <a:ext cx="523875" cy="123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5119688" y="2195513"/>
                <a:ext cx="523875" cy="12382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38595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24325" y="5929313"/>
              <a:ext cx="514350" cy="10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24325" y="6053138"/>
              <a:ext cx="514350" cy="104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직사각형 5"/>
          <p:cNvSpPr/>
          <p:nvPr/>
        </p:nvSpPr>
        <p:spPr>
          <a:xfrm>
            <a:off x="339725" y="1701016"/>
            <a:ext cx="449984" cy="1381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555114" y="217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564639" y="29846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247005"/>
        </p:xfrm>
        <a:graphic>
          <a:graphicData uri="http://schemas.openxmlformats.org/drawingml/2006/table">
            <a:tbl>
              <a:tblPr/>
              <a:tblGrid>
                <a:gridCol w="6648594"/>
                <a:gridCol w="2566843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분할지급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TAP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반제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채권금액과 입금금액이 상이할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경우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반제처리하는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고객송장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입금내역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수금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순액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고객송장 지급액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더블클릭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입금금액으로 수정됨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입력금액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지정금액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“0”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①②③④⑤⑥⑦⑧⑨⑩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4"/>
            <a:ext cx="6642965" cy="501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734583" y="1701016"/>
            <a:ext cx="449984" cy="13817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3467103" y="217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467103" y="29846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848228" y="217506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600578" y="57659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6586248"/>
                <a:gridCol w="2629189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고객반제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항목 확인하기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4"/>
            <a:ext cx="6570230" cy="5008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모서리가 둥근 직사각형 5"/>
          <p:cNvSpPr/>
          <p:nvPr/>
        </p:nvSpPr>
        <p:spPr>
          <a:xfrm>
            <a:off x="564284" y="1626776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70899" y="1523114"/>
            <a:ext cx="179820" cy="170606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208280"/>
                <a:gridCol w="900715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Account Receivable &gt; 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FBL5N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개별항목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9185275" cy="29773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직사각형 5"/>
          <p:cNvSpPr/>
          <p:nvPr/>
        </p:nvSpPr>
        <p:spPr>
          <a:xfrm>
            <a:off x="415925" y="3075215"/>
            <a:ext cx="9099549" cy="29663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23925" y="1292225"/>
            <a:ext cx="7924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7-2. </a:t>
            </a:r>
            <a:r>
              <a:rPr lang="ko-KR" altLang="en-US" sz="4000" b="1" dirty="0" smtClean="0">
                <a:latin typeface="HY헤드라인M" pitchFamily="18" charset="-127"/>
                <a:ea typeface="HY헤드라인M" pitchFamily="18" charset="-127"/>
              </a:rPr>
              <a:t>고객 반제전표 생성 </a:t>
            </a:r>
            <a:r>
              <a:rPr lang="en-US" altLang="ko-KR" sz="4000" b="1" dirty="0" smtClean="0">
                <a:latin typeface="HY헤드라인M" pitchFamily="18" charset="-127"/>
                <a:ea typeface="HY헤드라인M" pitchFamily="18" charset="-127"/>
              </a:rPr>
              <a:t>( F-30 )</a:t>
            </a:r>
          </a:p>
          <a:p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-</a:t>
            </a:r>
            <a:r>
              <a:rPr lang="ko-KR" altLang="en-US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부분반제 </a:t>
            </a:r>
            <a:r>
              <a:rPr lang="en-US" altLang="ko-KR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&amp;</a:t>
            </a:r>
            <a:r>
              <a:rPr lang="ko-KR" altLang="en-US" sz="4000" b="1" dirty="0" smtClean="0">
                <a:solidFill>
                  <a:srgbClr val="0070C0"/>
                </a:solidFill>
                <a:latin typeface="HY헤드라인M" pitchFamily="18" charset="-127"/>
                <a:ea typeface="HY헤드라인M" pitchFamily="18" charset="-127"/>
              </a:rPr>
              <a:t> 선수금 처리</a:t>
            </a:r>
            <a:endParaRPr lang="ko-KR" altLang="en-US" sz="4000" b="1" dirty="0">
              <a:solidFill>
                <a:srgbClr val="0070C0"/>
              </a:solidFill>
              <a:latin typeface="HY헤드라인M" pitchFamily="18" charset="-127"/>
              <a:ea typeface="HY헤드라인M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7142162"/>
                <a:gridCol w="2073275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19213"/>
            <a:ext cx="7099300" cy="498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57775"/>
        </p:xfrm>
        <a:graphic>
          <a:graphicData uri="http://schemas.openxmlformats.org/drawingml/2006/table">
            <a:tbl>
              <a:tblPr/>
              <a:tblGrid>
                <a:gridCol w="5256212"/>
                <a:gridCol w="3959225"/>
              </a:tblGrid>
              <a:tr h="44862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5400"/>
            <a:ext cx="5194299" cy="4452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타원 5"/>
          <p:cNvSpPr/>
          <p:nvPr/>
        </p:nvSpPr>
        <p:spPr>
          <a:xfrm>
            <a:off x="1238253" y="19178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1238253" y="261321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39725" y="15559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561012"/>
                <a:gridCol w="36544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거래처 코드 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D(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기타계정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항목 처리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“Click”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]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입력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입금조회한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 (G/L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표준미결항목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계속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arabicPeriod"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81113"/>
            <a:ext cx="5524872" cy="4643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3052763"/>
            <a:ext cx="40386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1323978" y="23179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82575" y="32323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39725" y="16511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771650" y="3470469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914650" y="3470469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714750" y="3470469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781550" y="6185094"/>
            <a:ext cx="170121" cy="148856"/>
          </a:xfrm>
          <a:prstGeom prst="ellipse">
            <a:avLst/>
          </a:prstGeom>
          <a:solidFill>
            <a:srgbClr val="00B0F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561012"/>
                <a:gridCol w="36544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그룹 11"/>
          <p:cNvGrpSpPr/>
          <p:nvPr/>
        </p:nvGrpSpPr>
        <p:grpSpPr>
          <a:xfrm>
            <a:off x="339725" y="1295400"/>
            <a:ext cx="8983980" cy="3910965"/>
            <a:chOff x="339725" y="1295400"/>
            <a:chExt cx="8983980" cy="3910965"/>
          </a:xfrm>
        </p:grpSpPr>
        <p:pic>
          <p:nvPicPr>
            <p:cNvPr id="243714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5400"/>
              <a:ext cx="8983980" cy="14916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6" name="Picture 4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349250" y="2776538"/>
              <a:ext cx="8966835" cy="3343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43718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39725" y="3114675"/>
              <a:ext cx="8923973" cy="20916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" name="모서리가 둥근 직사각형 12"/>
          <p:cNvSpPr/>
          <p:nvPr/>
        </p:nvSpPr>
        <p:spPr>
          <a:xfrm>
            <a:off x="1805071" y="1779175"/>
            <a:ext cx="446594" cy="170132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800" b="1" dirty="0" smtClean="0">
                <a:solidFill>
                  <a:schemeClr val="bg1"/>
                </a:solidFill>
              </a:rPr>
              <a:t>Click</a:t>
            </a:r>
            <a:endParaRPr lang="ko-KR" altLang="en-US" sz="8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543050" y="1609725"/>
            <a:ext cx="684933" cy="174048"/>
          </a:xfrm>
          <a:prstGeom prst="rect">
            <a:avLst/>
          </a:prstGeom>
          <a:noFill/>
          <a:ln w="317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791200" y="2600325"/>
            <a:ext cx="942975" cy="1619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791200" y="2924175"/>
            <a:ext cx="942975" cy="161925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619753" y="26036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619753" y="29084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1390653" y="150831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561012"/>
                <a:gridCol w="36544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(1)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 키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19,   (2)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CODE,   (3)SGL : A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4" y="1290638"/>
            <a:ext cx="9185275" cy="2923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4210050"/>
            <a:ext cx="91852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1963" y="4735830"/>
            <a:ext cx="1595677" cy="2122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339725" y="4752974"/>
            <a:ext cx="3146425" cy="18097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3243345" y="4970050"/>
            <a:ext cx="576180" cy="192500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900" b="1" dirty="0" smtClean="0">
                <a:solidFill>
                  <a:schemeClr val="bg1"/>
                </a:solidFill>
              </a:rPr>
              <a:t>ENTER</a:t>
            </a:r>
            <a:endParaRPr lang="ko-KR" altLang="en-US" sz="900" b="1" dirty="0" smtClean="0">
              <a:solidFill>
                <a:schemeClr val="bg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76375" y="46420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00100" y="46420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076575" y="46420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15" name="꺾인 연결선 30"/>
          <p:cNvCxnSpPr>
            <a:stCxn id="14" idx="4"/>
            <a:endCxn id="244740" idx="1"/>
          </p:cNvCxnSpPr>
          <p:nvPr/>
        </p:nvCxnSpPr>
        <p:spPr>
          <a:xfrm rot="16200000" flipH="1">
            <a:off x="3213792" y="4738743"/>
            <a:ext cx="1006015" cy="1110327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675312"/>
                <a:gridCol w="35401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*  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지정하지 않은 금액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잔액을 의미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OX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(3)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손익센터 지정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(4)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                     - 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5375" y="6067425"/>
            <a:ext cx="20002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1309688"/>
            <a:ext cx="5648325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>
          <a:xfrm>
            <a:off x="5415045" y="5208175"/>
            <a:ext cx="576180" cy="192500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900" b="1" dirty="0" smtClean="0">
                <a:solidFill>
                  <a:schemeClr val="bg1"/>
                </a:solidFill>
              </a:rPr>
              <a:t>ENTER</a:t>
            </a:r>
            <a:endParaRPr lang="ko-KR" altLang="en-US" sz="900" b="1" dirty="0" smtClean="0">
              <a:solidFill>
                <a:schemeClr val="bg1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3271920" y="6065425"/>
            <a:ext cx="576180" cy="192500"/>
          </a:xfrm>
          <a:prstGeom prst="roundRect">
            <a:avLst/>
          </a:prstGeom>
          <a:solidFill>
            <a:srgbClr val="00B050"/>
          </a:solidFill>
          <a:ln w="95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900" b="1" dirty="0" smtClean="0">
                <a:solidFill>
                  <a:schemeClr val="bg1"/>
                </a:solidFill>
              </a:rPr>
              <a:t>ENTER</a:t>
            </a:r>
            <a:endParaRPr lang="ko-KR" altLang="en-US" sz="900" b="1" dirty="0" smtClean="0">
              <a:solidFill>
                <a:schemeClr val="bg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133475" y="27941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33475" y="314661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600450" y="372764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2"/>
          <a:ext cx="9215437" cy="5086348"/>
        </p:xfrm>
        <a:graphic>
          <a:graphicData uri="http://schemas.openxmlformats.org/drawingml/2006/table">
            <a:tbl>
              <a:tblPr/>
              <a:tblGrid>
                <a:gridCol w="5675312"/>
                <a:gridCol w="3540125"/>
              </a:tblGrid>
              <a:tr h="46672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91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재무회계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전표일반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승인전표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반제전표 생성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F-30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반제전표 생성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선수금 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304926"/>
            <a:ext cx="9204325" cy="26860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16558</TotalTime>
  <Words>1829</Words>
  <Application>Microsoft Office PowerPoint</Application>
  <PresentationFormat>A4 용지(210x297mm)</PresentationFormat>
  <Paragraphs>548</Paragraphs>
  <Slides>46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58" baseType="lpstr">
      <vt:lpstr>HY견고딕</vt:lpstr>
      <vt:lpstr>HY헤드라인M</vt:lpstr>
      <vt:lpstr>MS PGothic</vt:lpstr>
      <vt:lpstr>굴림</vt:lpstr>
      <vt:lpstr>맑은 고딕</vt:lpstr>
      <vt:lpstr>윤고딕130</vt:lpstr>
      <vt:lpstr>윤고딕150</vt:lpstr>
      <vt:lpstr>Arial</vt:lpstr>
      <vt:lpstr>Wingdings</vt:lpstr>
      <vt:lpstr>Office Theme</vt:lpstr>
      <vt:lpstr>1_Office Theme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Cho, Seung-Kwon</cp:lastModifiedBy>
  <cp:revision>482</cp:revision>
  <cp:lastPrinted>2006-08-30T13:33:06Z</cp:lastPrinted>
  <dcterms:created xsi:type="dcterms:W3CDTF">2008-05-17T00:48:54Z</dcterms:created>
  <dcterms:modified xsi:type="dcterms:W3CDTF">2015-10-16T05:12:01Z</dcterms:modified>
</cp:coreProperties>
</file>