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2"/>
  </p:notesMasterIdLst>
  <p:handoutMasterIdLst>
    <p:handoutMasterId r:id="rId13"/>
  </p:handoutMasterIdLst>
  <p:sldIdLst>
    <p:sldId id="374" r:id="rId3"/>
    <p:sldId id="375" r:id="rId4"/>
    <p:sldId id="450" r:id="rId5"/>
    <p:sldId id="391" r:id="rId6"/>
    <p:sldId id="392" r:id="rId7"/>
    <p:sldId id="455" r:id="rId8"/>
    <p:sldId id="461" r:id="rId9"/>
    <p:sldId id="459" r:id="rId10"/>
    <p:sldId id="460" r:id="rId11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20" autoAdjust="0"/>
    <p:restoredTop sz="97138" autoAdjust="0"/>
  </p:normalViewPr>
  <p:slideViewPr>
    <p:cSldViewPr snapToGrid="0" showGuides="1">
      <p:cViewPr>
        <p:scale>
          <a:sx n="86" d="100"/>
          <a:sy n="86" d="100"/>
        </p:scale>
        <p:origin x="-2268" y="-726"/>
      </p:cViewPr>
      <p:guideLst>
        <p:guide orient="horz" pos="851"/>
        <p:guide orient="horz" pos="3993"/>
        <p:guide orient="horz" pos="529"/>
        <p:guide orient="horz" pos="805"/>
        <p:guide orient="horz" pos="447"/>
        <p:guide orient="horz" pos="95"/>
        <p:guide orient="horz" pos="2898"/>
        <p:guide orient="horz" pos="3701"/>
        <p:guide pos="192"/>
        <p:guide pos="6071"/>
        <p:guide pos="768"/>
        <p:guide pos="3125"/>
        <p:guide pos="444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dirty="0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dirty="0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 dirty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0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1.xml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vmlDrawing" Target="../drawings/vmlDrawing9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1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HR_02_03     </a:t>
            </a:r>
            <a:r>
              <a:rPr lang="ko-KR" altLang="en-US" sz="2400" b="1" dirty="0" err="1" smtClean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제증명발급</a:t>
            </a:r>
            <a:r>
              <a:rPr lang="en-US" altLang="ko-KR" sz="2400" b="1" dirty="0" smtClean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/</a:t>
            </a:r>
            <a:r>
              <a:rPr lang="ko-KR" altLang="en-US" sz="2400" b="1" dirty="0" smtClean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인사기록부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xfrm>
            <a:off x="304800" y="150813"/>
            <a:ext cx="9332913" cy="5588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문서 개정 이력</a:t>
            </a:r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4800" y="1350962"/>
          <a:ext cx="9332912" cy="4987920"/>
        </p:xfrm>
        <a:graphic>
          <a:graphicData uri="http://schemas.openxmlformats.org/drawingml/2006/table">
            <a:tbl>
              <a:tblPr/>
              <a:tblGrid>
                <a:gridCol w="1211394"/>
                <a:gridCol w="784027"/>
                <a:gridCol w="5843283"/>
                <a:gridCol w="1494208"/>
              </a:tblGrid>
              <a:tr h="414916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417148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2013. 02. 23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임희수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대리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916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148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916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148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916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148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916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9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9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9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219200" y="839788"/>
            <a:ext cx="8418513" cy="43815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304799" y="839788"/>
            <a:ext cx="914401" cy="438150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304801" y="150813"/>
            <a:ext cx="4659086" cy="5588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4800" y="1350964"/>
            <a:ext cx="9332913" cy="4987924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180000" tIns="72000" rtlCol="0">
            <a:noAutofit/>
          </a:bodyPr>
          <a:lstStyle/>
          <a:p>
            <a:pPr marL="177800" indent="-177800" algn="l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l"/>
            </a:pPr>
            <a:r>
              <a:rPr lang="ko-KR" altLang="en-US" sz="1000" b="1" dirty="0" err="1" smtClean="0">
                <a:latin typeface="맑은 고딕" pitchFamily="50" charset="-127"/>
                <a:ea typeface="맑은 고딕" pitchFamily="50" charset="-127"/>
              </a:rPr>
              <a:t>제증명발급</a:t>
            </a:r>
            <a:endParaRPr lang="en-US" altLang="ko-KR" sz="10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55600" lvl="1" indent="-177800" algn="l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제증명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신청프로세스 이해 및 발급 처리 방법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355600" lvl="1" indent="-177800" algn="l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단계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: Notes –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신청업무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 SAP –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발급업무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Interface </a:t>
            </a:r>
            <a:r>
              <a:rPr kumimoji="1" lang="ko-KR" altLang="en-US" sz="10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개발없음</a:t>
            </a:r>
            <a:r>
              <a:rPr kumimoji="1"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355600" lvl="1" indent="-177800" algn="l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단계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: SAP (ESS –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신청업무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GUI –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발급업무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⇒ 본인신청 및 본인발급 처리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단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악용방지를 위해 발급일로부터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일 이내 사용가능 표기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355600" lvl="1" indent="-177800" algn="l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제증명서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문서번호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사업장별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자동생성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en-US" altLang="ko-KR" sz="1000" b="1" dirty="0" smtClean="0">
                <a:latin typeface="맑은 고딕" pitchFamily="50" charset="-127"/>
                <a:ea typeface="맑은 고딕" pitchFamily="50" charset="-127"/>
              </a:rPr>
              <a:t>Format : &lt;</a:t>
            </a:r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</a:rPr>
              <a:t>사업장</a:t>
            </a:r>
            <a:r>
              <a:rPr kumimoji="1" lang="en-US" altLang="ko-KR" sz="1000" b="1" dirty="0" smtClean="0">
                <a:latin typeface="맑은 고딕" pitchFamily="50" charset="-127"/>
                <a:ea typeface="맑은 고딕" pitchFamily="50" charset="-127"/>
              </a:rPr>
              <a:t>&gt;-&lt;</a:t>
            </a:r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</a:rPr>
              <a:t>년도</a:t>
            </a:r>
            <a:r>
              <a:rPr kumimoji="1" lang="en-US" altLang="ko-KR" sz="1000" b="1" dirty="0" smtClean="0"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</a:rPr>
              <a:t>자리</a:t>
            </a:r>
            <a:r>
              <a:rPr kumimoji="1" lang="en-US" altLang="ko-KR" sz="1000" b="1" dirty="0" smtClean="0">
                <a:latin typeface="맑은 고딕" pitchFamily="50" charset="-127"/>
                <a:ea typeface="맑은 고딕" pitchFamily="50" charset="-127"/>
              </a:rPr>
              <a:t>&gt;-&lt;Serial No. 3</a:t>
            </a:r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</a:rPr>
              <a:t>자리</a:t>
            </a:r>
            <a:r>
              <a:rPr kumimoji="1" lang="en-US" altLang="ko-KR" sz="1000" b="1" dirty="0" smtClean="0">
                <a:latin typeface="맑은 고딕" pitchFamily="50" charset="-127"/>
                <a:ea typeface="맑은 고딕" pitchFamily="50" charset="-127"/>
              </a:rPr>
              <a:t>)  </a:t>
            </a:r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</a:rPr>
              <a:t>예</a:t>
            </a:r>
            <a:r>
              <a:rPr kumimoji="1" lang="en-US" altLang="ko-KR" sz="10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</a:rPr>
              <a:t>본사</a:t>
            </a:r>
            <a:r>
              <a:rPr kumimoji="1" lang="en-US" altLang="ko-KR" sz="1000" b="1" dirty="0" smtClean="0">
                <a:latin typeface="맑은 고딕" pitchFamily="50" charset="-127"/>
                <a:ea typeface="맑은 고딕" pitchFamily="50" charset="-127"/>
              </a:rPr>
              <a:t>-2013-001</a:t>
            </a:r>
          </a:p>
          <a:p>
            <a:pPr marL="355600" lvl="1" indent="-177800" algn="l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§"/>
            </a:pPr>
            <a:endParaRPr kumimoji="1" lang="en-US" altLang="ko-KR" sz="10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7800" indent="-177800" algn="l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l"/>
            </a:pP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인사기록부 </a:t>
            </a:r>
            <a:endParaRPr lang="en-US" altLang="ko-KR" sz="10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55600" lvl="1" indent="-177800" algn="l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인사기록부 조회 및 인쇄 방법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355600" lvl="1" indent="-177800" algn="l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사용버튼 활용방법 </a:t>
            </a:r>
            <a:endParaRPr lang="ko-KR" altLang="en-US" dirty="0" smtClean="0">
              <a:latin typeface="맑은 고딕" pitchFamily="50" charset="-127"/>
              <a:ea typeface="맑은 고딕" pitchFamily="50" charset="-127"/>
            </a:endParaRPr>
          </a:p>
          <a:p>
            <a:pPr marL="355600" lvl="1" indent="-177800" algn="l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§"/>
            </a:pP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355600" lvl="1" indent="-177800" algn="l">
              <a:lnSpc>
                <a:spcPct val="150000"/>
              </a:lnSpc>
            </a:pPr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219200" y="839788"/>
            <a:ext cx="8418513" cy="43815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304800" y="839788"/>
            <a:ext cx="914400" cy="438150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2</a:t>
            </a:r>
            <a:endParaRPr lang="en-US" altLang="ko-KR" sz="16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304800" y="150813"/>
            <a:ext cx="5347855" cy="5588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118351" y="150813"/>
            <a:ext cx="2519362" cy="5588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ko-KR" altLang="en-US" sz="1500" smtClean="0">
                <a:latin typeface="HY헤드라인M" pitchFamily="18" charset="-127"/>
                <a:ea typeface="HY헤드라인M" pitchFamily="18" charset="-127"/>
              </a:rPr>
              <a:t>급여계산</a:t>
            </a:r>
            <a:endParaRPr lang="ko-KR" altLang="en-US" sz="15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4800" y="1350964"/>
            <a:ext cx="9332913" cy="498792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180000" tIns="72000" rtlCol="0">
            <a:noAutofit/>
          </a:bodyPr>
          <a:lstStyle/>
          <a:p>
            <a:pPr marL="177800" indent="-177800" algn="l">
              <a:lnSpc>
                <a:spcPct val="150000"/>
              </a:lnSpc>
              <a:buFont typeface="Wingdings" pitchFamily="2" charset="2"/>
              <a:buChar char="l"/>
            </a:pPr>
            <a:endParaRPr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610" y="1526754"/>
            <a:ext cx="8720710" cy="457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219200" y="839788"/>
            <a:ext cx="8418513" cy="43815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304800" y="839788"/>
            <a:ext cx="914400" cy="438150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3</a:t>
            </a:r>
          </a:p>
        </p:txBody>
      </p:sp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304800" y="1350963"/>
          <a:ext cx="9332913" cy="4987924"/>
        </p:xfrm>
        <a:graphic>
          <a:graphicData uri="http://schemas.openxmlformats.org/drawingml/2006/table">
            <a:tbl>
              <a:tblPr/>
              <a:tblGrid>
                <a:gridCol w="2673238"/>
                <a:gridCol w="5334766"/>
                <a:gridCol w="1324909"/>
              </a:tblGrid>
              <a:tr h="334000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198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027272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발급 신청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본인 직접 신청 및 발급처리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/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임원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현장관리자 경우 대리 신청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수기 날인 여부 체크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영문 증명서 발급 여부 체크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전자결재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164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대리 신청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임원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팀장의 경우 인사담당자가 대리 신청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전자결재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164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3.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발급신청서 결재 승인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본인 소속 팀장 결재 승인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전자결재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118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4.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인사담당자 수신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일반 직원의 경우 수신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결재상신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시급직의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경우 현장관리자 대리 신청 접수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전자결재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118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5.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발급신청서 결재 승인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본사의 경우 인사총무팀장 결재 승인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생산본부의 경우 생산지원팀장 결재 승인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전자결재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8226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6.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발급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임원의 경우 인사담당자 발급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후 직접전달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월급직의 경우 본인 직접 발급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시급직의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경우 인사담당자 발급 후 직접 전달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넘버링은 발급시점에서 자동 생성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SAP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ZHRM0010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304801" y="150813"/>
            <a:ext cx="5573486" cy="5588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118351" y="150813"/>
            <a:ext cx="2519362" cy="5588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ko-KR" altLang="en-US" sz="1500" smtClean="0">
                <a:latin typeface="HY헤드라인M" pitchFamily="18" charset="-127"/>
                <a:ea typeface="HY헤드라인M" pitchFamily="18" charset="-127"/>
              </a:rPr>
              <a:t>급여계산</a:t>
            </a:r>
            <a:endParaRPr lang="ko-KR" altLang="en-US" sz="15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6488" y="3644881"/>
            <a:ext cx="6241396" cy="21643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987" y="1752195"/>
            <a:ext cx="6242768" cy="1696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04801" y="1647825"/>
            <a:ext cx="6745288" cy="4691062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180000" tIns="72000" rtlCol="0">
            <a:noAutofit/>
          </a:bodyPr>
          <a:lstStyle/>
          <a:p>
            <a:pPr marL="355600" lvl="1" indent="-177800" algn="l">
              <a:lnSpc>
                <a:spcPct val="150000"/>
              </a:lnSpc>
            </a:pPr>
            <a:endParaRPr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1" y="5875339"/>
            <a:ext cx="914400" cy="46355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txBody>
          <a:bodyPr wrap="none" rtlCol="0" anchor="ctr" anchorCtr="0">
            <a:noAutofit/>
          </a:bodyPr>
          <a:lstStyle/>
          <a:p>
            <a:r>
              <a:rPr lang="en-US" altLang="ko-KR" sz="1000" b="1" smtClean="0">
                <a:latin typeface="맑은 고딕" pitchFamily="50" charset="-127"/>
                <a:ea typeface="맑은 고딕" pitchFamily="50" charset="-127"/>
              </a:rPr>
              <a:t>MEMO</a:t>
            </a: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19199" y="5875338"/>
            <a:ext cx="5830889" cy="4635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none" rtlCol="0" anchor="ctr" anchorCtr="0">
            <a:noAutofit/>
          </a:bodyPr>
          <a:lstStyle/>
          <a:p>
            <a:pPr algn="l"/>
            <a:endParaRPr lang="ko-KR" altLang="en-US" sz="10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50088" y="1647824"/>
            <a:ext cx="2587625" cy="469106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lIns="72000" rIns="36000" rtlCol="0" anchor="t" anchorCtr="0">
            <a:normAutofit/>
          </a:bodyPr>
          <a:lstStyle/>
          <a:p>
            <a:pPr marL="180975" indent="-180975" algn="l" latinLnBrk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제증명서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발행 화면 진행한 다음        버튼을 클릭한다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180975" indent="-180975" algn="l" latinLnBrk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제증명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등록창이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나타나고 신청자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사번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등록 후 증명서 유형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발급부수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제출처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용도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주소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도장날인 여부체크 등 각각 입력하여 저장버튼을 클릭한다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50088" y="1350963"/>
            <a:ext cx="2587625" cy="29686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txBody>
          <a:bodyPr wrap="none" rtlCol="0" anchor="ctr" anchorCtr="0">
            <a:noAutofit/>
          </a:bodyPr>
          <a:lstStyle/>
          <a:p>
            <a:r>
              <a:rPr lang="ko-KR" altLang="en-US" sz="1000" b="1" smtClean="0">
                <a:latin typeface="맑은 고딕" pitchFamily="50" charset="-127"/>
                <a:ea typeface="맑은 고딕" pitchFamily="50" charset="-127"/>
              </a:rPr>
              <a:t>주요기능</a:t>
            </a: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4800" y="1350963"/>
            <a:ext cx="6745288" cy="29686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txBody>
          <a:bodyPr wrap="none" rtlCol="0" anchor="ctr" anchorCtr="0">
            <a:noAutofit/>
          </a:bodyPr>
          <a:lstStyle/>
          <a:p>
            <a:r>
              <a:rPr lang="ko-KR" altLang="en-US" sz="1000" b="1" smtClean="0">
                <a:latin typeface="맑은 고딕" pitchFamily="50" charset="-127"/>
                <a:ea typeface="맑은 고딕" pitchFamily="50" charset="-127"/>
              </a:rPr>
              <a:t>화면</a:t>
            </a: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1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04800" y="493713"/>
          <a:ext cx="9332913" cy="784224"/>
        </p:xfrm>
        <a:graphic>
          <a:graphicData uri="http://schemas.openxmlformats.org/drawingml/2006/table">
            <a:tbl>
              <a:tblPr/>
              <a:tblGrid>
                <a:gridCol w="1696528"/>
                <a:gridCol w="7636385"/>
              </a:tblGrid>
              <a:tr h="2614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인사관리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인사행정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제증명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14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ZHRM0010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14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제증명서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발행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(1/2)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2" name="직사각형 21"/>
          <p:cNvSpPr/>
          <p:nvPr/>
        </p:nvSpPr>
        <p:spPr>
          <a:xfrm>
            <a:off x="1177758" y="1917936"/>
            <a:ext cx="364606" cy="2193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7" name="꺾인 연결선 23"/>
          <p:cNvCxnSpPr>
            <a:stCxn id="22" idx="1"/>
            <a:endCxn id="240643" idx="1"/>
          </p:cNvCxnSpPr>
          <p:nvPr/>
        </p:nvCxnSpPr>
        <p:spPr>
          <a:xfrm rot="10800000" flipV="1">
            <a:off x="676488" y="2027603"/>
            <a:ext cx="501270" cy="2699455"/>
          </a:xfrm>
          <a:prstGeom prst="bentConnector3">
            <a:avLst>
              <a:gd name="adj1" fmla="val 145604"/>
            </a:avLst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타원 31"/>
          <p:cNvSpPr>
            <a:spLocks noChangeAspect="1"/>
          </p:cNvSpPr>
          <p:nvPr/>
        </p:nvSpPr>
        <p:spPr>
          <a:xfrm>
            <a:off x="1569133" y="2039368"/>
            <a:ext cx="252000" cy="252000"/>
          </a:xfrm>
          <a:prstGeom prst="ellipse">
            <a:avLst/>
          </a:prstGeom>
          <a:solidFill>
            <a:srgbClr val="C00000"/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779301" y="3955055"/>
            <a:ext cx="4310481" cy="14652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타원 46"/>
          <p:cNvSpPr>
            <a:spLocks noChangeAspect="1"/>
          </p:cNvSpPr>
          <p:nvPr/>
        </p:nvSpPr>
        <p:spPr>
          <a:xfrm>
            <a:off x="4379899" y="5484976"/>
            <a:ext cx="252000" cy="252000"/>
          </a:xfrm>
          <a:prstGeom prst="ellipse">
            <a:avLst/>
          </a:prstGeom>
          <a:solidFill>
            <a:srgbClr val="C00000"/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79900" y="1691893"/>
            <a:ext cx="424762" cy="241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3124" y="2902944"/>
            <a:ext cx="1981200" cy="1400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04910" y="4732779"/>
            <a:ext cx="1609725" cy="1123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6" name="꺾인 연결선 23"/>
          <p:cNvCxnSpPr>
            <a:endCxn id="240644" idx="1"/>
          </p:cNvCxnSpPr>
          <p:nvPr/>
        </p:nvCxnSpPr>
        <p:spPr>
          <a:xfrm flipV="1">
            <a:off x="2137272" y="3603032"/>
            <a:ext cx="3085852" cy="997542"/>
          </a:xfrm>
          <a:prstGeom prst="bentConnector3">
            <a:avLst>
              <a:gd name="adj1" fmla="val 50000"/>
            </a:avLst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꺾인 연결선 23"/>
          <p:cNvCxnSpPr>
            <a:endCxn id="240645" idx="1"/>
          </p:cNvCxnSpPr>
          <p:nvPr/>
        </p:nvCxnSpPr>
        <p:spPr>
          <a:xfrm>
            <a:off x="2710149" y="5023692"/>
            <a:ext cx="2594761" cy="271062"/>
          </a:xfrm>
          <a:prstGeom prst="bentConnector3">
            <a:avLst>
              <a:gd name="adj1" fmla="val 50000"/>
            </a:avLst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3437" y="1731997"/>
            <a:ext cx="6424140" cy="20162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04801" y="1647825"/>
            <a:ext cx="6745288" cy="4691062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180000" tIns="72000" rtlCol="0">
            <a:noAutofit/>
          </a:bodyPr>
          <a:lstStyle/>
          <a:p>
            <a:pPr marL="355600" lvl="1" indent="-177800" algn="l">
              <a:lnSpc>
                <a:spcPct val="150000"/>
              </a:lnSpc>
            </a:pPr>
            <a:endParaRPr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5875338"/>
            <a:ext cx="914400" cy="46355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txBody>
          <a:bodyPr wrap="none" rtlCol="0" anchor="ctr" anchorCtr="0">
            <a:noAutofit/>
          </a:bodyPr>
          <a:lstStyle/>
          <a:p>
            <a:r>
              <a:rPr lang="en-US" altLang="ko-KR" sz="1000" b="1" smtClean="0">
                <a:latin typeface="맑은 고딕" pitchFamily="50" charset="-127"/>
                <a:ea typeface="맑은 고딕" pitchFamily="50" charset="-127"/>
              </a:rPr>
              <a:t>MEMO</a:t>
            </a: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19199" y="5875338"/>
            <a:ext cx="5830889" cy="4635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none" rtlCol="0" anchor="ctr" anchorCtr="0">
            <a:noAutofit/>
          </a:bodyPr>
          <a:lstStyle/>
          <a:p>
            <a:pPr algn="l"/>
            <a:endParaRPr lang="ko-KR" altLang="en-US" sz="10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50088" y="1647824"/>
            <a:ext cx="2587625" cy="469106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lIns="72000" rIns="36000" rtlCol="0" anchor="t" anchorCtr="0">
            <a:normAutofit/>
          </a:bodyPr>
          <a:lstStyle/>
          <a:p>
            <a:pPr marL="180975" indent="-180975" algn="l" latinLnBrk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제증명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신청결재가 진행되며 결재권자가 승인 시 발급상태 및 결재건수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이 자동 변경된다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180975" indent="-180975" algn="l" latinLnBrk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결재 승인된 발행대상을 지정하고  발행버튼을             클릭한다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180975" indent="-180975" algn="l" latinLnBrk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제증명서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발행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확인창이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나타나며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확인자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지정하여 발급버튼               클릭하면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제증명서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발급된다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180975" indent="-180975" algn="l" latinLnBrk="1">
              <a:lnSpc>
                <a:spcPct val="150000"/>
              </a:lnSpc>
              <a:buFont typeface="+mj-ea"/>
              <a:buAutoNum type="circleNumDbPlain"/>
            </a:pP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050088" y="1350963"/>
            <a:ext cx="2587625" cy="29686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txBody>
          <a:bodyPr wrap="none" rtlCol="0" anchor="ctr" anchorCtr="0">
            <a:noAutofit/>
          </a:bodyPr>
          <a:lstStyle/>
          <a:p>
            <a:r>
              <a:rPr lang="ko-KR" altLang="en-US" sz="1000" b="1" smtClean="0">
                <a:latin typeface="맑은 고딕" pitchFamily="50" charset="-127"/>
                <a:ea typeface="맑은 고딕" pitchFamily="50" charset="-127"/>
              </a:rPr>
              <a:t>주요기능</a:t>
            </a: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4800" y="1350963"/>
            <a:ext cx="6745288" cy="29686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txBody>
          <a:bodyPr wrap="none" rtlCol="0" anchor="ctr" anchorCtr="0">
            <a:noAutofit/>
          </a:bodyPr>
          <a:lstStyle/>
          <a:p>
            <a:r>
              <a:rPr lang="ko-KR" altLang="en-US" sz="1000" b="1" smtClean="0">
                <a:latin typeface="맑은 고딕" pitchFamily="50" charset="-127"/>
                <a:ea typeface="맑은 고딕" pitchFamily="50" charset="-127"/>
              </a:rPr>
              <a:t>화면</a:t>
            </a: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1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04800" y="493713"/>
          <a:ext cx="9332913" cy="784224"/>
        </p:xfrm>
        <a:graphic>
          <a:graphicData uri="http://schemas.openxmlformats.org/drawingml/2006/table">
            <a:tbl>
              <a:tblPr/>
              <a:tblGrid>
                <a:gridCol w="1696528"/>
                <a:gridCol w="7636385"/>
              </a:tblGrid>
              <a:tr h="2614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인사관리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인사행정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제증명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14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ZHRM0020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14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제증명서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발행 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(2/2)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4" name="직사각형 43"/>
          <p:cNvSpPr/>
          <p:nvPr/>
        </p:nvSpPr>
        <p:spPr>
          <a:xfrm>
            <a:off x="2221740" y="1904248"/>
            <a:ext cx="378246" cy="1889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타원 46"/>
          <p:cNvSpPr>
            <a:spLocks noChangeAspect="1"/>
          </p:cNvSpPr>
          <p:nvPr/>
        </p:nvSpPr>
        <p:spPr>
          <a:xfrm>
            <a:off x="2667470" y="1728226"/>
            <a:ext cx="252000" cy="252000"/>
          </a:xfrm>
          <a:prstGeom prst="ellipse">
            <a:avLst/>
          </a:prstGeom>
          <a:solidFill>
            <a:srgbClr val="C00000"/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40674" y="2598342"/>
            <a:ext cx="6422834" cy="3211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2" name="타원 31"/>
          <p:cNvSpPr>
            <a:spLocks noChangeAspect="1"/>
          </p:cNvSpPr>
          <p:nvPr/>
        </p:nvSpPr>
        <p:spPr>
          <a:xfrm>
            <a:off x="6526726" y="3008857"/>
            <a:ext cx="252000" cy="252000"/>
          </a:xfrm>
          <a:prstGeom prst="ellipse">
            <a:avLst/>
          </a:prstGeom>
          <a:solidFill>
            <a:srgbClr val="C00000"/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66548" y="2636135"/>
            <a:ext cx="407968" cy="244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7512" y="4063442"/>
            <a:ext cx="3863133" cy="9176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8" name="꺾인 연결선 23"/>
          <p:cNvCxnSpPr>
            <a:stCxn id="44" idx="2"/>
            <a:endCxn id="238596" idx="0"/>
          </p:cNvCxnSpPr>
          <p:nvPr/>
        </p:nvCxnSpPr>
        <p:spPr>
          <a:xfrm rot="5400000">
            <a:off x="1424852" y="3077431"/>
            <a:ext cx="1970238" cy="1784"/>
          </a:xfrm>
          <a:prstGeom prst="bentConnector3">
            <a:avLst>
              <a:gd name="adj1" fmla="val 50000"/>
            </a:avLst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63483" y="3808564"/>
            <a:ext cx="1984375" cy="2539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직사각형 23"/>
          <p:cNvSpPr/>
          <p:nvPr/>
        </p:nvSpPr>
        <p:spPr>
          <a:xfrm>
            <a:off x="3464810" y="4776597"/>
            <a:ext cx="378246" cy="1889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타원 24"/>
          <p:cNvSpPr>
            <a:spLocks noChangeAspect="1"/>
          </p:cNvSpPr>
          <p:nvPr/>
        </p:nvSpPr>
        <p:spPr>
          <a:xfrm>
            <a:off x="3194443" y="4600575"/>
            <a:ext cx="252000" cy="252000"/>
          </a:xfrm>
          <a:prstGeom prst="ellipse">
            <a:avLst/>
          </a:prstGeom>
          <a:solidFill>
            <a:srgbClr val="C00000"/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cxnSp>
        <p:nvCxnSpPr>
          <p:cNvPr id="26" name="꺾인 연결선 23"/>
          <p:cNvCxnSpPr>
            <a:stCxn id="24" idx="2"/>
            <a:endCxn id="238597" idx="1"/>
          </p:cNvCxnSpPr>
          <p:nvPr/>
        </p:nvCxnSpPr>
        <p:spPr>
          <a:xfrm rot="16200000" flipH="1">
            <a:off x="4102442" y="4517044"/>
            <a:ext cx="112533" cy="1009550"/>
          </a:xfrm>
          <a:prstGeom prst="bentConnector2">
            <a:avLst/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859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60967" y="3097634"/>
            <a:ext cx="5619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289" y="1755240"/>
            <a:ext cx="4516649" cy="3105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04801" y="1647825"/>
            <a:ext cx="6745288" cy="4691062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180000" tIns="72000" rtlCol="0">
            <a:noAutofit/>
          </a:bodyPr>
          <a:lstStyle/>
          <a:p>
            <a:pPr marL="355600" lvl="1" indent="-177800" algn="l">
              <a:lnSpc>
                <a:spcPct val="150000"/>
              </a:lnSpc>
            </a:pPr>
            <a:endParaRPr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3614" y="5875339"/>
            <a:ext cx="914400" cy="46355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txBody>
          <a:bodyPr wrap="none" rtlCol="0" anchor="ctr" anchorCtr="0">
            <a:noAutofit/>
          </a:bodyPr>
          <a:lstStyle/>
          <a:p>
            <a:r>
              <a:rPr lang="en-US" altLang="ko-KR" sz="1000" b="1" smtClean="0">
                <a:latin typeface="맑은 고딕" pitchFamily="50" charset="-127"/>
                <a:ea typeface="맑은 고딕" pitchFamily="50" charset="-127"/>
              </a:rPr>
              <a:t>MEMO</a:t>
            </a: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98012" y="5875338"/>
            <a:ext cx="5830889" cy="4635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none" rtlCol="0" anchor="ctr" anchorCtr="0">
            <a:noAutofit/>
          </a:bodyPr>
          <a:lstStyle/>
          <a:p>
            <a:pPr algn="l"/>
            <a:endParaRPr lang="ko-KR" altLang="en-US" sz="10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50088" y="1647824"/>
            <a:ext cx="2587625" cy="469106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lIns="72000" rIns="36000" rtlCol="0" anchor="t" anchorCtr="0">
            <a:normAutofit/>
          </a:bodyPr>
          <a:lstStyle/>
          <a:p>
            <a:pPr marL="180975" indent="-180975" algn="l" latinLnBrk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인원현황에 대한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리포팅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기간을 설정한다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180975" indent="-180975" algn="l" latinLnBrk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선택기준 입력한다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  </a:t>
            </a: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사원번호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사번을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입력하여 조회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   (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단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여러 사람을 동시 지정가능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고용상태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조회대상을 지정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   (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기호    는 지정된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0(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퇴직자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를 제외한 대상을 조회한다는 뜻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인사영역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회사코드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인사하위영역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사업장코드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사원그룹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사원을 고용형태 분류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사원하위그룹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급여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근태형태 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세부분류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l" latinLnBrk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모든 기준입력이 끝난 후 실행버튼         클릭한다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50088" y="1350963"/>
            <a:ext cx="2587625" cy="29686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txBody>
          <a:bodyPr wrap="none" rtlCol="0" anchor="ctr" anchorCtr="0">
            <a:noAutofit/>
          </a:bodyPr>
          <a:lstStyle/>
          <a:p>
            <a:r>
              <a:rPr lang="ko-KR" altLang="en-US" sz="1000" b="1" smtClean="0">
                <a:latin typeface="맑은 고딕" pitchFamily="50" charset="-127"/>
                <a:ea typeface="맑은 고딕" pitchFamily="50" charset="-127"/>
              </a:rPr>
              <a:t>주요기능</a:t>
            </a: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4800" y="1350963"/>
            <a:ext cx="6745288" cy="29686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txBody>
          <a:bodyPr wrap="none" rtlCol="0" anchor="ctr" anchorCtr="0">
            <a:noAutofit/>
          </a:bodyPr>
          <a:lstStyle/>
          <a:p>
            <a:r>
              <a:rPr lang="ko-KR" altLang="en-US" sz="1000" b="1" smtClean="0">
                <a:latin typeface="맑은 고딕" pitchFamily="50" charset="-127"/>
                <a:ea typeface="맑은 고딕" pitchFamily="50" charset="-127"/>
              </a:rPr>
              <a:t>화면</a:t>
            </a: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1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04800" y="493713"/>
          <a:ext cx="9332913" cy="784224"/>
        </p:xfrm>
        <a:graphic>
          <a:graphicData uri="http://schemas.openxmlformats.org/drawingml/2006/table">
            <a:tbl>
              <a:tblPr/>
              <a:tblGrid>
                <a:gridCol w="1696528"/>
                <a:gridCol w="7636385"/>
              </a:tblGrid>
              <a:tr h="2614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인사관리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인사행정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14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ZHRR0010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14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인원현황 및 인사기록부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4" name="직사각형 43"/>
          <p:cNvSpPr/>
          <p:nvPr/>
        </p:nvSpPr>
        <p:spPr>
          <a:xfrm>
            <a:off x="437007" y="2102556"/>
            <a:ext cx="378246" cy="1889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타원 46"/>
          <p:cNvSpPr>
            <a:spLocks noChangeAspect="1"/>
          </p:cNvSpPr>
          <p:nvPr/>
        </p:nvSpPr>
        <p:spPr>
          <a:xfrm>
            <a:off x="442063" y="4655660"/>
            <a:ext cx="252000" cy="252000"/>
          </a:xfrm>
          <a:prstGeom prst="ellipse">
            <a:avLst/>
          </a:prstGeom>
          <a:solidFill>
            <a:srgbClr val="C00000"/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40674" y="2533881"/>
            <a:ext cx="4373697" cy="4186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2" name="타원 31"/>
          <p:cNvSpPr>
            <a:spLocks noChangeAspect="1"/>
          </p:cNvSpPr>
          <p:nvPr/>
        </p:nvSpPr>
        <p:spPr>
          <a:xfrm>
            <a:off x="4213184" y="2226663"/>
            <a:ext cx="252000" cy="252000"/>
          </a:xfrm>
          <a:prstGeom prst="ellipse">
            <a:avLst/>
          </a:prstGeom>
          <a:solidFill>
            <a:srgbClr val="C00000"/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8903" y="3038475"/>
            <a:ext cx="2219325" cy="1562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7" name="꺾인 연결선 23"/>
          <p:cNvCxnSpPr>
            <a:stCxn id="39" idx="3"/>
            <a:endCxn id="238595" idx="0"/>
          </p:cNvCxnSpPr>
          <p:nvPr/>
        </p:nvCxnSpPr>
        <p:spPr>
          <a:xfrm>
            <a:off x="4814371" y="2743201"/>
            <a:ext cx="1234195" cy="295274"/>
          </a:xfrm>
          <a:prstGeom prst="bentConnector2">
            <a:avLst/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/>
          <p:cNvSpPr/>
          <p:nvPr/>
        </p:nvSpPr>
        <p:spPr>
          <a:xfrm>
            <a:off x="366901" y="3082888"/>
            <a:ext cx="4373697" cy="150667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>
            <a:spLocks noChangeAspect="1"/>
          </p:cNvSpPr>
          <p:nvPr/>
        </p:nvSpPr>
        <p:spPr>
          <a:xfrm>
            <a:off x="304800" y="1822487"/>
            <a:ext cx="252000" cy="252000"/>
          </a:xfrm>
          <a:prstGeom prst="ellipse">
            <a:avLst/>
          </a:prstGeom>
          <a:solidFill>
            <a:srgbClr val="C00000"/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 t="60919"/>
          <a:stretch>
            <a:fillRect/>
          </a:stretch>
        </p:blipFill>
        <p:spPr bwMode="auto">
          <a:xfrm>
            <a:off x="755124" y="4958389"/>
            <a:ext cx="928151" cy="8177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3" name="꺾인 연결선 23"/>
          <p:cNvCxnSpPr>
            <a:endCxn id="238596" idx="0"/>
          </p:cNvCxnSpPr>
          <p:nvPr/>
        </p:nvCxnSpPr>
        <p:spPr>
          <a:xfrm rot="10800000" flipV="1">
            <a:off x="1219200" y="3602515"/>
            <a:ext cx="1524000" cy="1355873"/>
          </a:xfrm>
          <a:prstGeom prst="bentConnector2">
            <a:avLst/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2604" y="312620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28805" y="4875213"/>
            <a:ext cx="1238250" cy="1000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30" name="꺾인 연결선 23"/>
          <p:cNvCxnSpPr>
            <a:endCxn id="238598" idx="1"/>
          </p:cNvCxnSpPr>
          <p:nvPr/>
        </p:nvCxnSpPr>
        <p:spPr>
          <a:xfrm rot="5400000">
            <a:off x="2112331" y="4457967"/>
            <a:ext cx="1133784" cy="700835"/>
          </a:xfrm>
          <a:prstGeom prst="bentConnector4">
            <a:avLst>
              <a:gd name="adj1" fmla="val -232"/>
              <a:gd name="adj2" fmla="val 132618"/>
            </a:avLst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8599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7828" y="4780476"/>
            <a:ext cx="1714500" cy="1704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37" name="꺾인 연결선 23"/>
          <p:cNvCxnSpPr>
            <a:endCxn id="238599" idx="0"/>
          </p:cNvCxnSpPr>
          <p:nvPr/>
        </p:nvCxnSpPr>
        <p:spPr>
          <a:xfrm>
            <a:off x="3018621" y="4450814"/>
            <a:ext cx="1556457" cy="329662"/>
          </a:xfrm>
          <a:prstGeom prst="bentConnector2">
            <a:avLst/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8600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313517" y="4688711"/>
            <a:ext cx="18097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323" y="1948838"/>
            <a:ext cx="6467475" cy="3467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04801" y="1647825"/>
            <a:ext cx="6745288" cy="4691062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180000" tIns="72000" rtlCol="0">
            <a:noAutofit/>
          </a:bodyPr>
          <a:lstStyle/>
          <a:p>
            <a:pPr marL="355600" lvl="1" indent="-177800" algn="l">
              <a:lnSpc>
                <a:spcPct val="150000"/>
              </a:lnSpc>
            </a:pPr>
            <a:endParaRPr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3614" y="5875339"/>
            <a:ext cx="914400" cy="46355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txBody>
          <a:bodyPr wrap="none" rtlCol="0" anchor="ctr" anchorCtr="0">
            <a:noAutofit/>
          </a:bodyPr>
          <a:lstStyle/>
          <a:p>
            <a:r>
              <a:rPr lang="en-US" altLang="ko-KR" sz="1000" b="1" smtClean="0">
                <a:latin typeface="맑은 고딕" pitchFamily="50" charset="-127"/>
                <a:ea typeface="맑은 고딕" pitchFamily="50" charset="-127"/>
              </a:rPr>
              <a:t>MEMO</a:t>
            </a: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98012" y="5875338"/>
            <a:ext cx="5830889" cy="4635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none" rtlCol="0" anchor="ctr" anchorCtr="0">
            <a:noAutofit/>
          </a:bodyPr>
          <a:lstStyle/>
          <a:p>
            <a:pPr algn="l"/>
            <a:endParaRPr lang="ko-KR" altLang="en-US" sz="10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50088" y="1647824"/>
            <a:ext cx="2587625" cy="469106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lIns="72000" rIns="36000" rtlCol="0" anchor="t" anchorCtr="0">
            <a:normAutofit/>
          </a:bodyPr>
          <a:lstStyle/>
          <a:p>
            <a:pPr marL="180975" indent="-180975" algn="l" latinLnBrk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기준일자 및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총원자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중 재직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휴직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퇴직상태 표시 및 인원 수를 확인한다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180975" indent="-180975" algn="l" latinLnBrk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어떤 대상을 인사기록부 조회를 하기 위해 조회대상을 지정한다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180975" indent="-180975" algn="l" latinLnBrk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인사기록부 조회 버튼을 클릭하면 인사기록카드가 나타난다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180975" indent="-180975" algn="l" latinLnBrk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버튼 설명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-       :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세부사항 조회버튼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-             :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오릅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내림차순 정렬버튼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-             :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찾기버튼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-       :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필더버튼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-       :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총계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(SUM),        :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소계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-       :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프린터 출력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-          :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뷰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(EXCEL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전환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-           :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스프레드시트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(EXCEL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전환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-          :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레이아웃 선택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l" latinLnBrk="1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-        :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문서첨부파일 생성 및 전송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050088" y="1350963"/>
            <a:ext cx="2587625" cy="29686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txBody>
          <a:bodyPr wrap="none" rtlCol="0" anchor="ctr" anchorCtr="0">
            <a:noAutofit/>
          </a:bodyPr>
          <a:lstStyle/>
          <a:p>
            <a:r>
              <a:rPr lang="ko-KR" altLang="en-US" sz="1000" b="1" smtClean="0">
                <a:latin typeface="맑은 고딕" pitchFamily="50" charset="-127"/>
                <a:ea typeface="맑은 고딕" pitchFamily="50" charset="-127"/>
              </a:rPr>
              <a:t>주요기능</a:t>
            </a: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4800" y="1350963"/>
            <a:ext cx="6745288" cy="29686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txBody>
          <a:bodyPr wrap="none" rtlCol="0" anchor="ctr" anchorCtr="0">
            <a:noAutofit/>
          </a:bodyPr>
          <a:lstStyle/>
          <a:p>
            <a:r>
              <a:rPr lang="ko-KR" altLang="en-US" sz="1000" b="1" smtClean="0">
                <a:latin typeface="맑은 고딕" pitchFamily="50" charset="-127"/>
                <a:ea typeface="맑은 고딕" pitchFamily="50" charset="-127"/>
              </a:rPr>
              <a:t>화면</a:t>
            </a: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1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04800" y="493713"/>
          <a:ext cx="9332913" cy="784224"/>
        </p:xfrm>
        <a:graphic>
          <a:graphicData uri="http://schemas.openxmlformats.org/drawingml/2006/table">
            <a:tbl>
              <a:tblPr/>
              <a:tblGrid>
                <a:gridCol w="1696528"/>
                <a:gridCol w="7636385"/>
              </a:tblGrid>
              <a:tr h="2614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인사관리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인사행정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14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ZHRR0010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14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인원현황 및 인사기록부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4" name="직사각형 43"/>
          <p:cNvSpPr/>
          <p:nvPr/>
        </p:nvSpPr>
        <p:spPr>
          <a:xfrm>
            <a:off x="437006" y="2102556"/>
            <a:ext cx="782193" cy="16691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타원 46"/>
          <p:cNvSpPr>
            <a:spLocks noChangeAspect="1"/>
          </p:cNvSpPr>
          <p:nvPr/>
        </p:nvSpPr>
        <p:spPr>
          <a:xfrm>
            <a:off x="706468" y="5355586"/>
            <a:ext cx="252000" cy="252000"/>
          </a:xfrm>
          <a:prstGeom prst="ellipse">
            <a:avLst/>
          </a:prstGeom>
          <a:solidFill>
            <a:srgbClr val="C00000"/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62708" y="2346594"/>
            <a:ext cx="2313543" cy="4186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2" name="타원 31"/>
          <p:cNvSpPr>
            <a:spLocks noChangeAspect="1"/>
          </p:cNvSpPr>
          <p:nvPr/>
        </p:nvSpPr>
        <p:spPr>
          <a:xfrm>
            <a:off x="2847092" y="2568186"/>
            <a:ext cx="252000" cy="252000"/>
          </a:xfrm>
          <a:prstGeom prst="ellipse">
            <a:avLst/>
          </a:prstGeom>
          <a:solidFill>
            <a:srgbClr val="C00000"/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40676" y="3172858"/>
            <a:ext cx="187286" cy="21482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8" name="꺾인 연결선 23"/>
          <p:cNvCxnSpPr>
            <a:stCxn id="44" idx="3"/>
            <a:endCxn id="238595" idx="0"/>
          </p:cNvCxnSpPr>
          <p:nvPr/>
        </p:nvCxnSpPr>
        <p:spPr>
          <a:xfrm>
            <a:off x="1219199" y="2186016"/>
            <a:ext cx="3978318" cy="1124479"/>
          </a:xfrm>
          <a:prstGeom prst="bentConnector2">
            <a:avLst/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직사각형 34"/>
          <p:cNvSpPr/>
          <p:nvPr/>
        </p:nvSpPr>
        <p:spPr>
          <a:xfrm>
            <a:off x="593075" y="2996588"/>
            <a:ext cx="2436563" cy="1542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9774" y="3316480"/>
            <a:ext cx="2095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8626" y="3514495"/>
            <a:ext cx="4762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93389" y="3780679"/>
            <a:ext cx="46672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94537" y="3994762"/>
            <a:ext cx="2000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4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05554" y="4232371"/>
            <a:ext cx="20002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6" name="Picture 1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492952" y="4232371"/>
            <a:ext cx="2286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7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02282" y="4473766"/>
            <a:ext cx="2286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8" name="Picture 1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81453" y="4691808"/>
            <a:ext cx="3143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9" name="Picture 1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390692" y="4932688"/>
            <a:ext cx="36195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30" name="Picture 1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414505" y="5132483"/>
            <a:ext cx="3143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31" name="Picture 1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407045" y="5393904"/>
            <a:ext cx="2190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타원 21"/>
          <p:cNvSpPr>
            <a:spLocks noChangeAspect="1"/>
          </p:cNvSpPr>
          <p:nvPr/>
        </p:nvSpPr>
        <p:spPr>
          <a:xfrm>
            <a:off x="304800" y="1822487"/>
            <a:ext cx="252000" cy="252000"/>
          </a:xfrm>
          <a:prstGeom prst="ellipse">
            <a:avLst/>
          </a:prstGeom>
          <a:solidFill>
            <a:srgbClr val="C00000"/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668617" y="3310495"/>
            <a:ext cx="3057800" cy="19555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14748</TotalTime>
  <Words>580</Words>
  <Application>Microsoft Office PowerPoint</Application>
  <PresentationFormat>A4 용지(210x297mm)</PresentationFormat>
  <Paragraphs>149</Paragraphs>
  <Slides>9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슬라이드 5</vt:lpstr>
      <vt:lpstr>슬라이드 6</vt:lpstr>
      <vt:lpstr>슬라이드 7</vt:lpstr>
      <vt:lpstr>슬라이드 8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500</cp:revision>
  <cp:lastPrinted>2006-08-30T13:33:06Z</cp:lastPrinted>
  <dcterms:created xsi:type="dcterms:W3CDTF">2008-05-17T00:48:54Z</dcterms:created>
  <dcterms:modified xsi:type="dcterms:W3CDTF">2013-04-04T06:40:55Z</dcterms:modified>
</cp:coreProperties>
</file>