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82"/>
  </p:notesMasterIdLst>
  <p:handoutMasterIdLst>
    <p:handoutMasterId r:id="rId83"/>
  </p:handoutMasterIdLst>
  <p:sldIdLst>
    <p:sldId id="374" r:id="rId3"/>
    <p:sldId id="522" r:id="rId4"/>
    <p:sldId id="520" r:id="rId5"/>
    <p:sldId id="521" r:id="rId6"/>
    <p:sldId id="451" r:id="rId7"/>
    <p:sldId id="550" r:id="rId8"/>
    <p:sldId id="481" r:id="rId9"/>
    <p:sldId id="449" r:id="rId10"/>
    <p:sldId id="455" r:id="rId11"/>
    <p:sldId id="462" r:id="rId12"/>
    <p:sldId id="457" r:id="rId13"/>
    <p:sldId id="458" r:id="rId14"/>
    <p:sldId id="459" r:id="rId15"/>
    <p:sldId id="460" r:id="rId16"/>
    <p:sldId id="461" r:id="rId17"/>
    <p:sldId id="464" r:id="rId18"/>
    <p:sldId id="465" r:id="rId19"/>
    <p:sldId id="466" r:id="rId20"/>
    <p:sldId id="467" r:id="rId21"/>
    <p:sldId id="480" r:id="rId22"/>
    <p:sldId id="470" r:id="rId23"/>
    <p:sldId id="468" r:id="rId24"/>
    <p:sldId id="469" r:id="rId25"/>
    <p:sldId id="479" r:id="rId26"/>
    <p:sldId id="509" r:id="rId27"/>
    <p:sldId id="510" r:id="rId28"/>
    <p:sldId id="511" r:id="rId29"/>
    <p:sldId id="512" r:id="rId30"/>
    <p:sldId id="513" r:id="rId31"/>
    <p:sldId id="496" r:id="rId32"/>
    <p:sldId id="514" r:id="rId33"/>
    <p:sldId id="515" r:id="rId34"/>
    <p:sldId id="516" r:id="rId35"/>
    <p:sldId id="517" r:id="rId36"/>
    <p:sldId id="523" r:id="rId37"/>
    <p:sldId id="524" r:id="rId38"/>
    <p:sldId id="525" r:id="rId39"/>
    <p:sldId id="526" r:id="rId40"/>
    <p:sldId id="527" r:id="rId41"/>
    <p:sldId id="532" r:id="rId42"/>
    <p:sldId id="528" r:id="rId43"/>
    <p:sldId id="529" r:id="rId44"/>
    <p:sldId id="530" r:id="rId45"/>
    <p:sldId id="531" r:id="rId46"/>
    <p:sldId id="482" r:id="rId47"/>
    <p:sldId id="471" r:id="rId48"/>
    <p:sldId id="476" r:id="rId49"/>
    <p:sldId id="477" r:id="rId50"/>
    <p:sldId id="483" r:id="rId51"/>
    <p:sldId id="484" r:id="rId52"/>
    <p:sldId id="485" r:id="rId53"/>
    <p:sldId id="486" r:id="rId54"/>
    <p:sldId id="487" r:id="rId55"/>
    <p:sldId id="488" r:id="rId56"/>
    <p:sldId id="489" r:id="rId57"/>
    <p:sldId id="490" r:id="rId58"/>
    <p:sldId id="545" r:id="rId59"/>
    <p:sldId id="544" r:id="rId60"/>
    <p:sldId id="542" r:id="rId61"/>
    <p:sldId id="543" r:id="rId62"/>
    <p:sldId id="546" r:id="rId63"/>
    <p:sldId id="548" r:id="rId64"/>
    <p:sldId id="547" r:id="rId65"/>
    <p:sldId id="549" r:id="rId66"/>
    <p:sldId id="498" r:id="rId67"/>
    <p:sldId id="491" r:id="rId68"/>
    <p:sldId id="518" r:id="rId69"/>
    <p:sldId id="499" r:id="rId70"/>
    <p:sldId id="500" r:id="rId71"/>
    <p:sldId id="501" r:id="rId72"/>
    <p:sldId id="502" r:id="rId73"/>
    <p:sldId id="503" r:id="rId74"/>
    <p:sldId id="504" r:id="rId75"/>
    <p:sldId id="537" r:id="rId76"/>
    <p:sldId id="505" r:id="rId77"/>
    <p:sldId id="519" r:id="rId78"/>
    <p:sldId id="551" r:id="rId79"/>
    <p:sldId id="507" r:id="rId80"/>
    <p:sldId id="538" r:id="rId8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07" autoAdjust="0"/>
    <p:restoredTop sz="23256" autoAdjust="0"/>
  </p:normalViewPr>
  <p:slideViewPr>
    <p:cSldViewPr snapToGrid="0" showGuides="1">
      <p:cViewPr>
        <p:scale>
          <a:sx n="100" d="100"/>
          <a:sy n="100" d="100"/>
        </p:scale>
        <p:origin x="-1200" y="-468"/>
      </p:cViewPr>
      <p:guideLst>
        <p:guide orient="horz" pos="490"/>
        <p:guide pos="21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F I_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고객 송장 생성 外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160228" y="144842"/>
            <a:ext cx="5364163" cy="6309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ko-KR" sz="3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 N D E X</a:t>
            </a:r>
            <a:endParaRPr lang="ko-KR" altLang="en-US" sz="35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339725" y="977900"/>
          <a:ext cx="9213849" cy="5299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0800"/>
                <a:gridCol w="1676400"/>
                <a:gridCol w="3676649"/>
              </a:tblGrid>
              <a:tr h="469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메  </a:t>
                      </a:r>
                      <a:r>
                        <a:rPr lang="ko-KR" altLang="en-US" sz="17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뉴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T-code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   용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송장 생성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FB70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AR Transaction(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매출채권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개별항목 조회 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FBL5N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AR Transaction(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매출채권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등을 조회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3. </a:t>
                      </a:r>
                      <a:r>
                        <a:rPr lang="ko-KR" altLang="en-US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매출 전자세금계산서 발행 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ZFIR0020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4. </a:t>
                      </a:r>
                      <a:r>
                        <a:rPr lang="ko-KR" altLang="en-US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매출 전자세금계산서 관리 </a:t>
                      </a:r>
                      <a:endParaRPr lang="en-US" altLang="ko-KR" sz="1500" b="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500" b="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4-1. </a:t>
                      </a:r>
                      <a:r>
                        <a:rPr lang="ko-KR" altLang="en-US" sz="1500" b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정발행</a:t>
                      </a:r>
                      <a:r>
                        <a:rPr lang="ko-KR" altLang="en-US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/  4-2. </a:t>
                      </a:r>
                      <a:r>
                        <a:rPr lang="ko-KR" altLang="en-US" sz="1500" b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r>
                        <a:rPr lang="ko-KR" altLang="en-US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Mapping</a:t>
                      </a:r>
                      <a:endParaRPr lang="ko-KR" altLang="en-US" sz="15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윤고딕130"/>
                        </a:rPr>
                        <a:t>ZSBDTIAR02</a:t>
                      </a:r>
                      <a:endParaRPr lang="ko-KR" altLang="en-US" sz="15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고객송장전표와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전자세금계산서의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Mapping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전자세금계산서 </a:t>
                      </a:r>
                      <a:r>
                        <a:rPr lang="ko-KR" altLang="en-US" sz="1500" b="0" u="sng" dirty="0" err="1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미발행</a:t>
                      </a:r>
                      <a:r>
                        <a:rPr lang="ko-KR" altLang="en-US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LIST 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ZFIR0230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53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6.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입금조회 및 관리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ZTRR0010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일반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가상계좌 입금내역 조회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7.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반제전표 생성</a:t>
                      </a:r>
                      <a:endParaRPr lang="en-US" altLang="ko-KR" sz="15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7-1.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5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완전반제  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 7-2. </a:t>
                      </a:r>
                      <a:r>
                        <a:rPr lang="ko-KR" altLang="en-US" sz="15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부분반제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5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선수금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F-30 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 후 정산작업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8.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회계전표 </a:t>
                      </a:r>
                      <a:r>
                        <a:rPr lang="ko-KR" altLang="en-US" sz="15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역분개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통합관리 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ZFIR0040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고객반제전표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수금정산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5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오류시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5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역분개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481075"/>
                <a:gridCol w="173436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EP Log-in 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Both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 D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(100+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PW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initpass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7"/>
            <a:ext cx="7446449" cy="4832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002610"/>
                <a:gridCol w="221282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EP Log-in 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Both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 D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(1000####)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PW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initpass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Password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6975475" cy="5027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954021" y="1514474"/>
            <a:ext cx="751204" cy="17145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3266177" y="1677721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Log-in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클라이언트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550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ID 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비밀번호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PW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로그온 언어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선택지정가능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Log-in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6" name="그룹 5"/>
          <p:cNvGrpSpPr/>
          <p:nvPr/>
        </p:nvGrpSpPr>
        <p:grpSpPr>
          <a:xfrm>
            <a:off x="363992" y="1329976"/>
            <a:ext cx="5071590" cy="4085172"/>
            <a:chOff x="363992" y="1329976"/>
            <a:chExt cx="5071590" cy="4085172"/>
          </a:xfrm>
        </p:grpSpPr>
        <p:pic>
          <p:nvPicPr>
            <p:cNvPr id="24064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3992" y="1329976"/>
              <a:ext cx="5071590" cy="4085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859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5464" y="2438400"/>
              <a:ext cx="233361" cy="135500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아이콘 설명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22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369870"/>
            <a:ext cx="5087298" cy="83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59757" y="2776399"/>
          <a:ext cx="3930402" cy="19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057"/>
                <a:gridCol w="950026"/>
                <a:gridCol w="2541319"/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icon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명칭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내     용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저장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altLang="ko-KR" sz="1000" dirty="0" err="1" smtClean="0">
                          <a:solidFill>
                            <a:schemeClr val="tx1"/>
                          </a:solidFill>
                        </a:rPr>
                        <a:t>Ct+S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입력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 값을 저장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뒤로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(F3)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이전 페이지로 이동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종료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(Sh+F3)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취소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(F12)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신규세션생성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새 창을 열 때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985" y="3490648"/>
            <a:ext cx="2381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2223" y="3153386"/>
            <a:ext cx="247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6986" y="3792241"/>
            <a:ext cx="23812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2697" y="4117638"/>
            <a:ext cx="2667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6985" y="4457563"/>
            <a:ext cx="2381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33525" y="1292225"/>
            <a:ext cx="6591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고객 송장 생성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FB70 )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302" y="1328101"/>
            <a:ext cx="5033972" cy="4098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65937"/>
                <a:gridCol w="23495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고객송장생성 입력 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00164"/>
            <a:ext cx="6851649" cy="5004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고 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Customer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거래업체를 검색하여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명으로 검색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(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앞뒤 범위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ex)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계정그룹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그룹을 지정하여 그룹 내에서 검색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5089948" cy="4134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74" y="2219325"/>
            <a:ext cx="2619375" cy="278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1211580" y="2072640"/>
            <a:ext cx="969646" cy="1371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325462" y="3177266"/>
            <a:ext cx="1351188" cy="13743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334987" y="3739241"/>
            <a:ext cx="379638" cy="146959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824" y="4159060"/>
            <a:ext cx="1888776" cy="258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57119" y="3909152"/>
            <a:ext cx="4224336" cy="1863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2203456" y="20675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140221" y="317829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cxnSp>
        <p:nvCxnSpPr>
          <p:cNvPr id="25" name="꺾인 연결선 30"/>
          <p:cNvCxnSpPr>
            <a:stCxn id="20" idx="3"/>
            <a:endCxn id="24" idx="0"/>
          </p:cNvCxnSpPr>
          <p:nvPr/>
        </p:nvCxnSpPr>
        <p:spPr>
          <a:xfrm>
            <a:off x="3676650" y="3245983"/>
            <a:ext cx="1692637" cy="663169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꺾인 연결선 30"/>
          <p:cNvCxnSpPr>
            <a:stCxn id="21" idx="2"/>
            <a:endCxn id="245765" idx="0"/>
          </p:cNvCxnSpPr>
          <p:nvPr/>
        </p:nvCxnSpPr>
        <p:spPr>
          <a:xfrm rot="5400000">
            <a:off x="2240579" y="3874833"/>
            <a:ext cx="272860" cy="295594"/>
          </a:xfrm>
          <a:prstGeom prst="bentConnector3">
            <a:avLst>
              <a:gd name="adj1" fmla="val 50000"/>
            </a:avLst>
          </a:prstGeom>
          <a:ln w="127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339725" y="1292225"/>
            <a:ext cx="5118099" cy="3919851"/>
            <a:chOff x="339725" y="1292225"/>
            <a:chExt cx="5118099" cy="3919851"/>
          </a:xfrm>
        </p:grpSpPr>
        <p:pic>
          <p:nvPicPr>
            <p:cNvPr id="246787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2225"/>
              <a:ext cx="5118099" cy="3919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859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38300" y="3400425"/>
              <a:ext cx="1314450" cy="419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기본 데이터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endParaRPr kumimoji="0" lang="en-US" altLang="ko-KR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고  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거래처명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검색 지정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송장일자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전표유형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건에 맞는 유형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(RZ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수금할인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금  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공급가액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+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세  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부가가치세액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Tax code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매출부가세 선택 지정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사업장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사업장 지정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텍스트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</a:t>
                      </a:r>
                      <a:endParaRPr kumimoji="0" lang="en-US" altLang="ko-KR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1649186" y="2598964"/>
            <a:ext cx="1322614" cy="1823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649186" y="2808513"/>
            <a:ext cx="817789" cy="18233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649186" y="3808637"/>
            <a:ext cx="379639" cy="20138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649186" y="4027713"/>
            <a:ext cx="3418114" cy="1918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6083" y="3928198"/>
            <a:ext cx="3186543" cy="1493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3144611" y="3619500"/>
            <a:ext cx="1617889" cy="1905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3167063"/>
            <a:ext cx="13906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1649186" y="3199038"/>
            <a:ext cx="1198789" cy="1918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644650" y="3418113"/>
            <a:ext cx="1270000" cy="1728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644650" y="3618138"/>
            <a:ext cx="1270000" cy="1728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2588" y="1984664"/>
            <a:ext cx="1653883" cy="1405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14538" y="4290580"/>
            <a:ext cx="1830098" cy="223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타원 36"/>
          <p:cNvSpPr/>
          <p:nvPr/>
        </p:nvSpPr>
        <p:spPr>
          <a:xfrm>
            <a:off x="1464316" y="260854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464316" y="28219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464316" y="32105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464316" y="34238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464316" y="36143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464316" y="38201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464316" y="402586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8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4786636" y="36296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cxnSp>
        <p:nvCxnSpPr>
          <p:cNvPr id="45" name="꺾인 연결선 30"/>
          <p:cNvCxnSpPr>
            <a:stCxn id="27" idx="3"/>
            <a:endCxn id="36" idx="0"/>
          </p:cNvCxnSpPr>
          <p:nvPr/>
        </p:nvCxnSpPr>
        <p:spPr>
          <a:xfrm>
            <a:off x="2028825" y="3909331"/>
            <a:ext cx="900762" cy="381249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꺾인 연결선 30"/>
          <p:cNvCxnSpPr>
            <a:stCxn id="29" idx="2"/>
            <a:endCxn id="246788" idx="1"/>
          </p:cNvCxnSpPr>
          <p:nvPr/>
        </p:nvCxnSpPr>
        <p:spPr>
          <a:xfrm rot="16200000" flipH="1">
            <a:off x="3707395" y="4056160"/>
            <a:ext cx="864849" cy="372527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꺾인 연결선 30"/>
          <p:cNvCxnSpPr>
            <a:stCxn id="16" idx="3"/>
            <a:endCxn id="2" idx="1"/>
          </p:cNvCxnSpPr>
          <p:nvPr/>
        </p:nvCxnSpPr>
        <p:spPr>
          <a:xfrm flipV="1">
            <a:off x="2847975" y="2687350"/>
            <a:ext cx="744613" cy="607619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 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마스터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Customer Master 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기준으로 기본설정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 적용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6"/>
            <a:ext cx="5097048" cy="391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세부사항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헤더텍스트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사업영역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- 1100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- 1200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광주공장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- 1300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창원공장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5093919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296761" y="2999014"/>
            <a:ext cx="1884589" cy="1918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96761" y="3218089"/>
            <a:ext cx="360589" cy="20138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3386138"/>
            <a:ext cx="1638300" cy="71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1111025" y="302418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111025" y="323199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전표아이템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계정과목 검색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ex)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복리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934936" y="5666014"/>
            <a:ext cx="889907" cy="12246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339726" y="1292226"/>
            <a:ext cx="5089524" cy="4165600"/>
            <a:chOff x="339726" y="1292226"/>
            <a:chExt cx="5089524" cy="4165600"/>
          </a:xfrm>
        </p:grpSpPr>
        <p:grpSp>
          <p:nvGrpSpPr>
            <p:cNvPr id="11" name="그룹 10"/>
            <p:cNvGrpSpPr/>
            <p:nvPr/>
          </p:nvGrpSpPr>
          <p:grpSpPr>
            <a:xfrm>
              <a:off x="339726" y="1292226"/>
              <a:ext cx="5089524" cy="4165600"/>
              <a:chOff x="339726" y="1292226"/>
              <a:chExt cx="5089524" cy="4165600"/>
            </a:xfrm>
          </p:grpSpPr>
          <p:pic>
            <p:nvPicPr>
              <p:cNvPr id="249858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39726" y="1292226"/>
                <a:ext cx="5089524" cy="4165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9618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166813" y="2643189"/>
                <a:ext cx="852487" cy="1410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71575" y="2500314"/>
              <a:ext cx="885825" cy="1516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5863" y="4086225"/>
            <a:ext cx="414929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296886" y="4484914"/>
            <a:ext cx="1455963" cy="1537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4786314"/>
            <a:ext cx="3408691" cy="1406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2677020" y="6009290"/>
            <a:ext cx="1687161" cy="13384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44733" y="3944586"/>
            <a:ext cx="450642" cy="2637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799298" y="381388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전표아이템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전표 통화 표시 금액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공급가액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텍스트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세부사항의 텍스트로 기본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Line Item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텍스트 입력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코스트 센터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(Oracle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공정코드 개념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사업계획 예산이 수립된 부서로 코스트 센터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지정하면 사업영역 및 손익센터가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자동으로 설정 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ex)  1 *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 관리부문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2 *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3 *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광주생산본부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4 *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5 *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기술연구소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339725" y="1292226"/>
            <a:ext cx="5119241" cy="4156074"/>
            <a:chOff x="339725" y="1292226"/>
            <a:chExt cx="5119241" cy="4156074"/>
          </a:xfrm>
        </p:grpSpPr>
        <p:pic>
          <p:nvPicPr>
            <p:cNvPr id="250884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2226"/>
              <a:ext cx="5119241" cy="4156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76338" y="2643189"/>
              <a:ext cx="852487" cy="1410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81100" y="2500314"/>
              <a:ext cx="885825" cy="1516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5088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75002" y="4205289"/>
            <a:ext cx="2552700" cy="2269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9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49208" y="4740757"/>
            <a:ext cx="4557712" cy="1974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171714" y="4570639"/>
            <a:ext cx="598714" cy="12518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87612" y="3951513"/>
            <a:ext cx="474888" cy="2299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801711" y="3941988"/>
            <a:ext cx="636813" cy="23948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337157" y="378271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033346" y="379310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4436118" y="379310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022393" y="3941988"/>
            <a:ext cx="762371" cy="2351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화면과 같이 입력되어진다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5099050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39536" y="3951514"/>
            <a:ext cx="4122964" cy="27758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6338" y="2643189"/>
            <a:ext cx="852487" cy="141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1100" y="2500314"/>
            <a:ext cx="885825" cy="151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942012"/>
                <a:gridCol w="327342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43026"/>
            <a:ext cx="5918454" cy="404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814370" y="1553811"/>
            <a:ext cx="174625" cy="15376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862846" y="167824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848494"/>
                <a:gridCol w="336694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상단메뉴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5851229" cy="402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96661" y="1638299"/>
            <a:ext cx="1768557" cy="13854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180124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3924" y="1292225"/>
            <a:ext cx="806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고객 개별항목 조회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FBL5N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&gt;Account Receivable&gt;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“Click”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 T-code : FBL5N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5"/>
            <a:ext cx="5089525" cy="4162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361237"/>
                <a:gridCol w="18542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고객 계정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명으로 검색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개별항목 선택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ⓐ미결항목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미수금 채권을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ⓑ반제항목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수금되어 반제한 항목조회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ⓒ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모든항목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및 반제항목을 포함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6"/>
            <a:ext cx="7337424" cy="502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458811" y="1884589"/>
            <a:ext cx="684439" cy="1347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1436" y="3237139"/>
            <a:ext cx="2541814" cy="2680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87350" y="1503588"/>
            <a:ext cx="212725" cy="19186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8100" y="13493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270482" y="186819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39725" y="309691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39725" y="163006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430385"/>
                <a:gridCol w="278505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194800" cy="3046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300" y="1292225"/>
            <a:ext cx="967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매출 전자세금계산서 발행 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ZFIR0020 )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609745"/>
                <a:gridCol w="360569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&gt;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 : ZFIR0020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5660317" cy="4162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61037"/>
                <a:gridCol w="34544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선택사항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 세금계산서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사업장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0000_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0001_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국내영업본부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0003_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광주생산본부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0004_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서부지사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0006_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창원생산본부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0008_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동부지사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고객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(Customer)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거래처의 고객번호를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증빙일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일정시점 및 기간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품 목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필수입력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매각내역 입력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영업은 자재마스터에서 끌어 옴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2263775" y="4237265"/>
            <a:ext cx="622299" cy="1442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" y="1301750"/>
            <a:ext cx="5727699" cy="412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492126" y="1913164"/>
            <a:ext cx="917574" cy="1728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616200" y="2484664"/>
            <a:ext cx="336549" cy="1537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16200" y="2770416"/>
            <a:ext cx="717550" cy="1347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616201" y="3046640"/>
            <a:ext cx="2327274" cy="1537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616200" y="4180115"/>
            <a:ext cx="555625" cy="1442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0925" y="4191136"/>
            <a:ext cx="3762375" cy="1755375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ash"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5639" y="5286512"/>
            <a:ext cx="4238625" cy="119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406400" y="1541688"/>
            <a:ext cx="174625" cy="15376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1" name="꺾인 연결선 30"/>
          <p:cNvCxnSpPr>
            <a:stCxn id="12" idx="3"/>
            <a:endCxn id="239619" idx="0"/>
          </p:cNvCxnSpPr>
          <p:nvPr/>
        </p:nvCxnSpPr>
        <p:spPr>
          <a:xfrm>
            <a:off x="3333750" y="2837771"/>
            <a:ext cx="2138363" cy="1353365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모서리가 둥근 직사각형 37"/>
          <p:cNvSpPr/>
          <p:nvPr/>
        </p:nvSpPr>
        <p:spPr>
          <a:xfrm>
            <a:off x="584763" y="1605508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339725" y="19075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2395491" y="24772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399029" y="277851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402567" y="303724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406105" y="4189147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39725" y="14122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153972" cy="1897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406400" y="1658651"/>
            <a:ext cx="1124688" cy="208249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1254642" y="1818167"/>
            <a:ext cx="552893" cy="180753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Click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71617" y="154156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03523" y="243469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208387" cy="2659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89530" y="3276143"/>
            <a:ext cx="4242973" cy="2667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5190" y="5263360"/>
            <a:ext cx="4940810" cy="1052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136605" y="3625701"/>
            <a:ext cx="893136" cy="180755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817628" y="3742659"/>
            <a:ext cx="552893" cy="180753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Click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공급받는자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세금계산서 수신승인 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5108575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6" y="1292225"/>
            <a:ext cx="9185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4-1.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매출 전자세금계산서 관리 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  <a:p>
            <a:pPr lvl="0"/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kumimoji="1" lang="en-US" altLang="ko-KR" sz="4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ZSBDTIAR02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 )</a:t>
            </a:r>
          </a:p>
          <a:p>
            <a:pPr lvl="0"/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4000" b="1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정발행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16070"/>
                <a:gridCol w="349936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5"/>
            <a:ext cx="5732416" cy="4077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05438"/>
                <a:gridCol w="350999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사업장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고객코드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사업자 등록번호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명으로 조회하여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작성일자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5"/>
            <a:ext cx="5646404" cy="4139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595395" y="1657947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70693" y="2317202"/>
            <a:ext cx="337214" cy="1601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746228" y="3238500"/>
            <a:ext cx="720872" cy="1619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735596" y="3986515"/>
            <a:ext cx="2410562" cy="1568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87350" y="1600200"/>
            <a:ext cx="231775" cy="190500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475006" y="230928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558134" y="322368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558134" y="399261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984893" y="5098502"/>
            <a:ext cx="337214" cy="1601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725" y="1487537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ICON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 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미승인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수신 승인완료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207955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5743575"/>
            <a:ext cx="3429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6850" y="5738813"/>
            <a:ext cx="3429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66975" y="5743575"/>
            <a:ext cx="34290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뷰어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다운로드 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재시작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여부 문구 팝업 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진행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 시작과 무관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세금계산서 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220659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8138" y="2266950"/>
            <a:ext cx="539820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직사각형 6"/>
          <p:cNvSpPr/>
          <p:nvPr/>
        </p:nvSpPr>
        <p:spPr>
          <a:xfrm>
            <a:off x="1020698" y="1828793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39724" y="1637413"/>
            <a:ext cx="1116935" cy="202020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1617" y="382756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71617" y="154156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49400" y="1637413"/>
            <a:ext cx="974726" cy="191387"/>
          </a:xfrm>
          <a:prstGeom prst="rect">
            <a:avLst/>
          </a:prstGeom>
          <a:noFill/>
          <a:ln w="317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6" y="1292225"/>
            <a:ext cx="9185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4-2. </a:t>
            </a:r>
            <a:r>
              <a:rPr lang="ko-KR" altLang="en-US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매출 전자세금계산서 관리 </a:t>
            </a:r>
            <a:endParaRPr lang="en-US" altLang="ko-KR" sz="400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lvl="0"/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kumimoji="1" lang="en-US" altLang="ko-KR" sz="4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ZSBDTIAR02</a:t>
            </a:r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)</a:t>
            </a:r>
          </a:p>
          <a:p>
            <a:pPr lvl="0"/>
            <a:r>
              <a:rPr lang="en-US" altLang="ko-KR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40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역발행</a:t>
            </a:r>
            <a:r>
              <a:rPr lang="ko-KR" altLang="en-US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Mapping</a:t>
            </a:r>
            <a:endParaRPr lang="ko-KR" altLang="en-US" sz="40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257300"/>
          <a:ext cx="9215437" cy="5013325"/>
        </p:xfrm>
        <a:graphic>
          <a:graphicData uri="http://schemas.openxmlformats.org/drawingml/2006/table">
            <a:tbl>
              <a:tblPr/>
              <a:tblGrid>
                <a:gridCol w="5918200"/>
                <a:gridCol w="329723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맵핑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된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고객송장전표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연결시켜주는 작업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6"/>
            <a:ext cx="5870574" cy="410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016569" y="2336473"/>
            <a:ext cx="278956" cy="15907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2443" y="5045340"/>
            <a:ext cx="461482" cy="1934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627277" y="170053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1624" y="1626118"/>
            <a:ext cx="266332" cy="223285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064194" y="3974774"/>
            <a:ext cx="1783906" cy="14955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838325" y="232793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838325" y="395670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39725" y="49758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725" y="149925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172731"/>
                <a:gridCol w="2042706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전표매핑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대상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타사건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타사건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smart-bill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아닌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 프로세스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5400"/>
            <a:ext cx="7159209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436266" y="2732979"/>
            <a:ext cx="539232" cy="1601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54766" y="2732979"/>
            <a:ext cx="539232" cy="1601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751637"/>
                <a:gridCol w="24638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행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매핑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할 전자세금계산서를 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전표매핑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“Click”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5400"/>
            <a:ext cx="6751664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25450" y="472291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92890" y="3199703"/>
            <a:ext cx="612109" cy="1626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꺾인 연결선 30"/>
          <p:cNvCxnSpPr>
            <a:stCxn id="9" idx="0"/>
            <a:endCxn id="241667" idx="0"/>
          </p:cNvCxnSpPr>
          <p:nvPr/>
        </p:nvCxnSpPr>
        <p:spPr>
          <a:xfrm rot="16200000" flipH="1">
            <a:off x="4175616" y="623031"/>
            <a:ext cx="697" cy="5154041"/>
          </a:xfrm>
          <a:prstGeom prst="bentConnector3">
            <a:avLst>
              <a:gd name="adj1" fmla="val -42363715"/>
            </a:avLst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타원 6"/>
          <p:cNvSpPr/>
          <p:nvPr/>
        </p:nvSpPr>
        <p:spPr>
          <a:xfrm>
            <a:off x="1257300" y="309414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6813" y="3200400"/>
            <a:ext cx="355234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6045864" y="4361753"/>
            <a:ext cx="1593185" cy="1626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84987"/>
                <a:gridCol w="233045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304925"/>
            <a:ext cx="6880224" cy="5036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150014" y="4295078"/>
            <a:ext cx="5555586" cy="1245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189787"/>
                <a:gridCol w="202565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전표매핑에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5400"/>
            <a:ext cx="7175499" cy="5025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5160039" y="3523553"/>
            <a:ext cx="535911" cy="3340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6" y="1292225"/>
            <a:ext cx="91852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전자세금계산서 </a:t>
            </a:r>
            <a:r>
              <a:rPr lang="ko-KR" altLang="en-US" sz="4000" b="1" u="sng" dirty="0" err="1" smtClean="0">
                <a:latin typeface="HY헤드라인M" pitchFamily="18" charset="-127"/>
                <a:ea typeface="HY헤드라인M" pitchFamily="18" charset="-127"/>
              </a:rPr>
              <a:t>미발행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LIST</a:t>
            </a:r>
          </a:p>
          <a:p>
            <a:pPr lvl="0"/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ZFIR0230 )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492786"/>
                <a:gridCol w="37226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ZFIR0230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5"/>
            <a:ext cx="5502330" cy="4098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64125"/>
        </p:xfrm>
        <a:graphic>
          <a:graphicData uri="http://schemas.openxmlformats.org/drawingml/2006/table">
            <a:tbl>
              <a:tblPr/>
              <a:tblGrid>
                <a:gridCol w="5492786"/>
                <a:gridCol w="37226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 계산서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세금계산서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세금계산서의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발행여부를 확인하는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기발행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ZFIR0230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5"/>
            <a:ext cx="5476285" cy="4137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38299" y="1637385"/>
            <a:ext cx="174625" cy="15376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616662" y="170120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92126" y="5017873"/>
            <a:ext cx="4951744" cy="2027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78075" y="287085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378075" y="376620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78075" y="504255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39725" y="14706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90498"/>
                <a:gridCol w="342493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 및 조회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건에 대하여 선택 지정 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 및 조회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발행 화면으로 이동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ZFIR0230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194800" cy="2045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814" y="2636875"/>
            <a:ext cx="5243512" cy="367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꺾인 연결선 30"/>
          <p:cNvCxnSpPr>
            <a:stCxn id="239618" idx="1"/>
            <a:endCxn id="239619" idx="1"/>
          </p:cNvCxnSpPr>
          <p:nvPr/>
        </p:nvCxnSpPr>
        <p:spPr>
          <a:xfrm rot="10800000" flipH="1" flipV="1">
            <a:off x="339724" y="2314779"/>
            <a:ext cx="287089" cy="2158260"/>
          </a:xfrm>
          <a:prstGeom prst="bentConnector3">
            <a:avLst>
              <a:gd name="adj1" fmla="val -79627"/>
            </a:avLst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427666" y="1584220"/>
            <a:ext cx="1539358" cy="212684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935097" y="163740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725" y="22326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9725" y="15096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33525" y="1292225"/>
            <a:ext cx="6591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입금조회 및 관리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ZTRR0010 )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&gt;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 및 관리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 및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ZTRR0010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 및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304925"/>
            <a:ext cx="5089524" cy="38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875337"/>
                <a:gridCol w="33401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입금구분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가상계좌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가상계좌로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가상계좌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받을어음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수금시는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수금리포트상에는 반영되어지나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반제처리를 해야만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여신을 증가시켜 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 및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ZTRR0010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 및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4"/>
            <a:ext cx="5813425" cy="414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63550" y="2122714"/>
            <a:ext cx="641349" cy="16328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82876" y="2865664"/>
            <a:ext cx="2441574" cy="1728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25475" y="3437165"/>
            <a:ext cx="946150" cy="1728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623970" y="1644092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7826" y="1571604"/>
            <a:ext cx="231774" cy="238146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39725" y="21127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42479" y="342717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507673" y="286173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 및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ZTRR0010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 및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7422284" cy="5013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014028" y="3690876"/>
            <a:ext cx="521854" cy="1225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3925" y="1292225"/>
            <a:ext cx="792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7-1.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고객 반제전표 생성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F-30 )</a:t>
            </a:r>
          </a:p>
          <a:p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완전반제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370512"/>
                <a:gridCol w="384492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5"/>
            <a:ext cx="5333710" cy="412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증빙일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입금일로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(ztrr0010)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입금일자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전표 헤더 텍스트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5099049" cy="413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377951" y="2503714"/>
            <a:ext cx="1574799" cy="16328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77951" y="1846489"/>
            <a:ext cx="679449" cy="1537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194955" y="185208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94955" y="24963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709696" y="17410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9725" y="1533504"/>
            <a:ext cx="792883" cy="212169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490912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45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4"/>
            <a:ext cx="5497354" cy="4307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2146" y="2863275"/>
            <a:ext cx="4183380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493982" y="2244807"/>
            <a:ext cx="1077767" cy="1650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310987" y="22504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42769" y="3134096"/>
            <a:ext cx="699365" cy="17973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595565" y="3337584"/>
            <a:ext cx="1138360" cy="1676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749822" y="3330287"/>
            <a:ext cx="138256" cy="16625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53160" y="297343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422094" y="322714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632635" y="32176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493983" y="2421452"/>
            <a:ext cx="118340" cy="1589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7" name="꺾인 연결선 30"/>
          <p:cNvCxnSpPr>
            <a:stCxn id="28" idx="3"/>
            <a:endCxn id="6" idx="0"/>
          </p:cNvCxnSpPr>
          <p:nvPr/>
        </p:nvCxnSpPr>
        <p:spPr>
          <a:xfrm>
            <a:off x="1208808" y="1677689"/>
            <a:ext cx="4395028" cy="1185586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모서리가 둥근 직사각형 26"/>
          <p:cNvSpPr/>
          <p:nvPr/>
        </p:nvSpPr>
        <p:spPr>
          <a:xfrm>
            <a:off x="785896" y="17791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15925" y="1571604"/>
            <a:ext cx="792883" cy="212169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8775" y="2490788"/>
            <a:ext cx="13335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타원 23"/>
          <p:cNvSpPr/>
          <p:nvPr/>
        </p:nvSpPr>
        <p:spPr>
          <a:xfrm>
            <a:off x="5470835" y="32176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2500" y="3519488"/>
            <a:ext cx="13335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55565"/>
        </p:xfrm>
        <a:graphic>
          <a:graphicData uri="http://schemas.openxmlformats.org/drawingml/2006/table">
            <a:tbl>
              <a:tblPr/>
              <a:tblGrid>
                <a:gridCol w="6773285"/>
                <a:gridCol w="244215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 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완전반제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채권금액과 수금금액이 일치할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반제처리하는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4" name="그룹 13"/>
          <p:cNvGrpSpPr/>
          <p:nvPr/>
        </p:nvGrpSpPr>
        <p:grpSpPr>
          <a:xfrm>
            <a:off x="339725" y="1292225"/>
            <a:ext cx="6757266" cy="4989115"/>
            <a:chOff x="339725" y="1292225"/>
            <a:chExt cx="6757266" cy="4989115"/>
          </a:xfrm>
        </p:grpSpPr>
        <p:grpSp>
          <p:nvGrpSpPr>
            <p:cNvPr id="11" name="그룹 10"/>
            <p:cNvGrpSpPr/>
            <p:nvPr/>
          </p:nvGrpSpPr>
          <p:grpSpPr>
            <a:xfrm>
              <a:off x="339725" y="1292225"/>
              <a:ext cx="6757266" cy="4989115"/>
              <a:chOff x="339725" y="1292225"/>
              <a:chExt cx="6757266" cy="4989115"/>
            </a:xfrm>
          </p:grpSpPr>
          <p:pic>
            <p:nvPicPr>
              <p:cNvPr id="247811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39725" y="1292225"/>
                <a:ext cx="6757266" cy="4989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8594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700463" y="2195513"/>
                <a:ext cx="523875" cy="123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119688" y="2195513"/>
                <a:ext cx="523875" cy="123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3859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24325" y="5929313"/>
              <a:ext cx="514350" cy="10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24325" y="6053138"/>
              <a:ext cx="514350" cy="10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직사각형 5"/>
          <p:cNvSpPr/>
          <p:nvPr/>
        </p:nvSpPr>
        <p:spPr>
          <a:xfrm>
            <a:off x="339725" y="1701016"/>
            <a:ext cx="449984" cy="1381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555114" y="21750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564639" y="29846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247005"/>
        </p:xfrm>
        <a:graphic>
          <a:graphicData uri="http://schemas.openxmlformats.org/drawingml/2006/table">
            <a:tbl>
              <a:tblPr/>
              <a:tblGrid>
                <a:gridCol w="6648594"/>
                <a:gridCol w="256684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반제 화면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채권금액과 입금금액이 상이할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반제처리하는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고객송장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입금내역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고객송장 지급액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입금금액으로 수정됨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입력금액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지정금액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“0”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4"/>
            <a:ext cx="6642965" cy="501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734583" y="1701016"/>
            <a:ext cx="449984" cy="1381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467103" y="21750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467103" y="29846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848228" y="21750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00578" y="57659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586248"/>
                <a:gridCol w="262918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고객반제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항목 확인하기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4"/>
            <a:ext cx="6570230" cy="5008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564284" y="162677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70899" y="1523114"/>
            <a:ext cx="179820" cy="170606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9185275" cy="2977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15925" y="3075215"/>
            <a:ext cx="9099549" cy="29663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3925" y="1292225"/>
            <a:ext cx="792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7-2.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고객 반제전표 생성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F-30 )</a:t>
            </a:r>
          </a:p>
          <a:p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부분반제 </a:t>
            </a:r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&amp;</a:t>
            </a:r>
            <a:r>
              <a:rPr lang="ko-KR" altLang="en-US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선수금 처리</a:t>
            </a:r>
            <a:endParaRPr lang="ko-KR" altLang="en-US" sz="4000" b="1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142162"/>
                <a:gridCol w="207327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19213"/>
            <a:ext cx="7099300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57775"/>
        </p:xfrm>
        <a:graphic>
          <a:graphicData uri="http://schemas.openxmlformats.org/drawingml/2006/table">
            <a:tbl>
              <a:tblPr/>
              <a:tblGrid>
                <a:gridCol w="5256212"/>
                <a:gridCol w="3959225"/>
              </a:tblGrid>
              <a:tr h="448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5400"/>
            <a:ext cx="5194299" cy="445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238253" y="19178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238253" y="261321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39725" y="15559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561012"/>
                <a:gridCol w="36544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코드 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 처리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“Click”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 (G/L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표준미결항목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계속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81113"/>
            <a:ext cx="5524872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3052763"/>
            <a:ext cx="40386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323978" y="23179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82575" y="32323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39725" y="16511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771650" y="3470469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914650" y="3470469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714750" y="3470469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781550" y="6185094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561012"/>
                <a:gridCol w="36544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2" name="그룹 11"/>
          <p:cNvGrpSpPr/>
          <p:nvPr/>
        </p:nvGrpSpPr>
        <p:grpSpPr>
          <a:xfrm>
            <a:off x="339725" y="1295400"/>
            <a:ext cx="8983980" cy="3910965"/>
            <a:chOff x="339725" y="1295400"/>
            <a:chExt cx="8983980" cy="3910965"/>
          </a:xfrm>
        </p:grpSpPr>
        <p:pic>
          <p:nvPicPr>
            <p:cNvPr id="24371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5400"/>
              <a:ext cx="8983980" cy="1491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71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9250" y="2776538"/>
              <a:ext cx="8966835" cy="334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718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9725" y="3114675"/>
              <a:ext cx="8923973" cy="2091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모서리가 둥근 직사각형 12"/>
          <p:cNvSpPr/>
          <p:nvPr/>
        </p:nvSpPr>
        <p:spPr>
          <a:xfrm>
            <a:off x="1805071" y="17791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543050" y="1609725"/>
            <a:ext cx="684933" cy="174048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791200" y="2600325"/>
            <a:ext cx="942975" cy="1619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791200" y="2924175"/>
            <a:ext cx="942975" cy="1619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619753" y="26036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619753" y="29084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390653" y="150831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561012"/>
                <a:gridCol w="36544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(1)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키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19,   (2)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CODE,   (3)SGL : 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0638"/>
            <a:ext cx="9185275" cy="2923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4210050"/>
            <a:ext cx="91852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1963" y="4735830"/>
            <a:ext cx="1595677" cy="2122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339725" y="4752974"/>
            <a:ext cx="3146425" cy="18097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243345" y="4970050"/>
            <a:ext cx="576180" cy="192500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900" b="1" dirty="0" smtClean="0">
                <a:solidFill>
                  <a:schemeClr val="bg1"/>
                </a:solidFill>
              </a:rPr>
              <a:t>ENTER</a:t>
            </a:r>
            <a:endParaRPr lang="ko-KR" altLang="en-US" sz="9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76375" y="46420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00100" y="46420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076575" y="46420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cxnSp>
        <p:nvCxnSpPr>
          <p:cNvPr id="15" name="꺾인 연결선 30"/>
          <p:cNvCxnSpPr>
            <a:stCxn id="14" idx="4"/>
            <a:endCxn id="244740" idx="1"/>
          </p:cNvCxnSpPr>
          <p:nvPr/>
        </p:nvCxnSpPr>
        <p:spPr>
          <a:xfrm rot="16200000" flipH="1">
            <a:off x="3213792" y="4738743"/>
            <a:ext cx="1006015" cy="1110327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675312"/>
                <a:gridCol w="35401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*  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지정하지 않은 금액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잔액을 의미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OX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지정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-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5375" y="6067425"/>
            <a:ext cx="20002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1309688"/>
            <a:ext cx="564832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5415045" y="5208175"/>
            <a:ext cx="576180" cy="192500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900" b="1" dirty="0" smtClean="0">
                <a:solidFill>
                  <a:schemeClr val="bg1"/>
                </a:solidFill>
              </a:rPr>
              <a:t>ENTER</a:t>
            </a:r>
            <a:endParaRPr lang="ko-KR" altLang="en-US" sz="900" b="1" dirty="0" smtClean="0">
              <a:solidFill>
                <a:schemeClr val="bg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271920" y="6065425"/>
            <a:ext cx="576180" cy="192500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900" b="1" dirty="0" smtClean="0">
                <a:solidFill>
                  <a:schemeClr val="bg1"/>
                </a:solidFill>
              </a:rPr>
              <a:t>ENTER</a:t>
            </a:r>
            <a:endParaRPr lang="ko-KR" altLang="en-US" sz="9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33475" y="27941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133475" y="314661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600450" y="37276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675312"/>
                <a:gridCol w="35401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04926"/>
            <a:ext cx="9204325" cy="2686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33525" y="1292225"/>
            <a:ext cx="65913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8.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회계전표 </a:t>
            </a:r>
            <a:r>
              <a:rPr lang="ko-KR" altLang="en-US" sz="4000" b="1" dirty="0" err="1" smtClean="0">
                <a:latin typeface="HY헤드라인M" pitchFamily="18" charset="-127"/>
                <a:ea typeface="HY헤드라인M" pitchFamily="18" charset="-127"/>
              </a:rPr>
              <a:t>역분개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 통합관리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  <a:p>
            <a:pPr lvl="0"/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kumimoji="1" lang="en-US" altLang="ko-KR" sz="4000" b="1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윤고딕130"/>
              </a:rPr>
              <a:t>ZFIR0040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5084330" cy="4137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960321"/>
                <a:gridCol w="2255116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6923520" cy="4174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25239"/>
                <a:gridCol w="2390198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전표번호를 모를 경우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전표리스트를 통해 전표번호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4"/>
            <a:ext cx="6809220" cy="4105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134757" y="1707946"/>
            <a:ext cx="1003297" cy="2143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43103" y="17273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1524" y="2965162"/>
            <a:ext cx="6061076" cy="352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꺾인 연결선 30"/>
          <p:cNvCxnSpPr>
            <a:stCxn id="8" idx="3"/>
            <a:endCxn id="10" idx="0"/>
          </p:cNvCxnSpPr>
          <p:nvPr/>
        </p:nvCxnSpPr>
        <p:spPr>
          <a:xfrm>
            <a:off x="3138054" y="1815132"/>
            <a:ext cx="3204008" cy="1150030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022667"/>
                <a:gridCol w="219277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리스트 조회 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전표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DZ(AR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자체 전표만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본인이 작성한 전표만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7026223" cy="4090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9767" y="3062288"/>
            <a:ext cx="3054060" cy="3227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372881" y="3069155"/>
            <a:ext cx="189344" cy="16934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4724" y="5080665"/>
            <a:ext cx="962601" cy="1676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161312" y="306782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39725" y="509404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74676" y="174107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22853" y="1595851"/>
            <a:ext cx="190211" cy="160214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번호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번호를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처리시 조건 값에  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223375" cy="1492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930275" y="2487264"/>
            <a:ext cx="641350" cy="18233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90157"/>
                <a:gridCol w="252528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4"/>
            <a:ext cx="6674139" cy="4136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050023" y="2769553"/>
            <a:ext cx="867349" cy="2126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43213" y="4322618"/>
            <a:ext cx="1410277" cy="2078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39725" y="43459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08419" y="1896940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22853" y="1689370"/>
            <a:ext cx="294120" cy="212166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835275" y="279332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39725" y="159317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1763" y="3362325"/>
            <a:ext cx="4448175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6" y="1292225"/>
            <a:ext cx="9221788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025775" y="4408717"/>
            <a:ext cx="1003300" cy="20138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55270" y="421948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750420" y="142865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854325" y="1551217"/>
            <a:ext cx="727075" cy="20138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56203" y="2927620"/>
            <a:ext cx="291522" cy="329930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230928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56203" y="2927620"/>
            <a:ext cx="291522" cy="329930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361237"/>
                <a:gridCol w="18542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 건 확인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고객 계정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명으로 검색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개별항목 선택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ⓐ미결항목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미수금 채권을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ⓑ반제항목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수금되어 반제한 항목조회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ⓒ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모든항목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및 반제항목을 포함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6"/>
            <a:ext cx="7337424" cy="502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458811" y="1884589"/>
            <a:ext cx="684439" cy="1347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1436" y="3237139"/>
            <a:ext cx="2541814" cy="2680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87350" y="1503588"/>
            <a:ext cx="212725" cy="19186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8100" y="13493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270482" y="186819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39725" y="309691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39725" y="162054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고객 개별항목을 조회하여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역분개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처리한 건이 미결항목으로 조회되는지 확인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반제되기 이전의 미결항목으로 되돌려져야 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9233390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39724" y="2789467"/>
            <a:ext cx="9242425" cy="14423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33525" y="1292225"/>
            <a:ext cx="6591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기   타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952403"/>
                <a:gridCol w="32630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편집옵션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 숨기기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해제 하면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거래유형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(G or R)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생성되며 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대변이 활성화 됨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G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 메모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(-)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 시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송장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0638"/>
            <a:ext cx="7010400" cy="411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866899"/>
            <a:ext cx="4805661" cy="44386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4163786" y="1579789"/>
            <a:ext cx="827314" cy="2109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952403"/>
                <a:gridCol w="32630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기술적 이름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보이게 설정된다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기술적 이름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4652706" cy="256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5860" y="2704544"/>
            <a:ext cx="4304176" cy="2722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211161" y="4865914"/>
            <a:ext cx="827314" cy="1537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4494212"/>
                <a:gridCol w="472122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즐겨찾기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추가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자주 사용하는 메뉴의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즐겨찾기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추가 기능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메뉴에서 마우스 오른쪽 버튼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“Click” &gt;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즐겨찾기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추가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SAP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메뉴 상단의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즐겨찾기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폴더 추가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5399"/>
            <a:ext cx="4427220" cy="410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8663" y="1895476"/>
            <a:ext cx="4287203" cy="35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16798</TotalTime>
  <Words>3216</Words>
  <Application>Microsoft Office PowerPoint</Application>
  <PresentationFormat>A4 용지(210x297mm)</PresentationFormat>
  <Paragraphs>911</Paragraphs>
  <Slides>79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79</vt:i4>
      </vt:variant>
    </vt:vector>
  </HeadingPairs>
  <TitlesOfParts>
    <vt:vector size="82" baseType="lpstr">
      <vt:lpstr>Office Theme</vt:lpstr>
      <vt:lpstr>1_Office Theme</vt:lpstr>
      <vt:lpstr>비트맵 이미지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  <vt:lpstr>슬라이드 78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507</cp:revision>
  <cp:lastPrinted>2006-08-30T13:33:06Z</cp:lastPrinted>
  <dcterms:created xsi:type="dcterms:W3CDTF">2008-05-17T00:48:54Z</dcterms:created>
  <dcterms:modified xsi:type="dcterms:W3CDTF">2013-03-27T12:23:18Z</dcterms:modified>
</cp:coreProperties>
</file>