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50"/>
  </p:notesMasterIdLst>
  <p:handoutMasterIdLst>
    <p:handoutMasterId r:id="rId51"/>
  </p:handoutMasterIdLst>
  <p:sldIdLst>
    <p:sldId id="374" r:id="rId3"/>
    <p:sldId id="518" r:id="rId4"/>
    <p:sldId id="540" r:id="rId5"/>
    <p:sldId id="546" r:id="rId6"/>
    <p:sldId id="554" r:id="rId7"/>
    <p:sldId id="555" r:id="rId8"/>
    <p:sldId id="556" r:id="rId9"/>
    <p:sldId id="578" r:id="rId10"/>
    <p:sldId id="579" r:id="rId11"/>
    <p:sldId id="542" r:id="rId12"/>
    <p:sldId id="541" r:id="rId13"/>
    <p:sldId id="538" r:id="rId14"/>
    <p:sldId id="520" r:id="rId15"/>
    <p:sldId id="551" r:id="rId16"/>
    <p:sldId id="550" r:id="rId17"/>
    <p:sldId id="523" r:id="rId18"/>
    <p:sldId id="543" r:id="rId19"/>
    <p:sldId id="524" r:id="rId20"/>
    <p:sldId id="544" r:id="rId21"/>
    <p:sldId id="525" r:id="rId22"/>
    <p:sldId id="526" r:id="rId23"/>
    <p:sldId id="527" r:id="rId24"/>
    <p:sldId id="528" r:id="rId25"/>
    <p:sldId id="529" r:id="rId26"/>
    <p:sldId id="545" r:id="rId27"/>
    <p:sldId id="530" r:id="rId28"/>
    <p:sldId id="531" r:id="rId29"/>
    <p:sldId id="532" r:id="rId30"/>
    <p:sldId id="533" r:id="rId31"/>
    <p:sldId id="547" r:id="rId32"/>
    <p:sldId id="549" r:id="rId33"/>
    <p:sldId id="536" r:id="rId34"/>
    <p:sldId id="548" r:id="rId35"/>
    <p:sldId id="537" r:id="rId36"/>
    <p:sldId id="558" r:id="rId37"/>
    <p:sldId id="560" r:id="rId38"/>
    <p:sldId id="567" r:id="rId39"/>
    <p:sldId id="568" r:id="rId40"/>
    <p:sldId id="569" r:id="rId41"/>
    <p:sldId id="570" r:id="rId42"/>
    <p:sldId id="571" r:id="rId43"/>
    <p:sldId id="572" r:id="rId44"/>
    <p:sldId id="573" r:id="rId45"/>
    <p:sldId id="574" r:id="rId46"/>
    <p:sldId id="575" r:id="rId47"/>
    <p:sldId id="576" r:id="rId48"/>
    <p:sldId id="577" r:id="rId49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103991"/>
    <a:srgbClr val="F86F08"/>
    <a:srgbClr val="0083CD"/>
    <a:srgbClr val="FF0000"/>
    <a:srgbClr val="000000"/>
    <a:srgbClr val="333333"/>
    <a:srgbClr val="EAEAEA"/>
    <a:srgbClr val="808080"/>
    <a:srgbClr val="B2B2B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5588" autoAdjust="0"/>
    <p:restoredTop sz="98327" autoAdjust="0"/>
  </p:normalViewPr>
  <p:slideViewPr>
    <p:cSldViewPr snapToGrid="0" showGuides="1">
      <p:cViewPr varScale="1">
        <p:scale>
          <a:sx n="67" d="100"/>
          <a:sy n="67" d="100"/>
        </p:scale>
        <p:origin x="-1686" y="-90"/>
      </p:cViewPr>
      <p:guideLst>
        <p:guide orient="horz" pos="4074"/>
        <p:guide pos="3782"/>
      </p:guideLst>
    </p:cSldViewPr>
  </p:slideViewPr>
  <p:outlineViewPr>
    <p:cViewPr>
      <p:scale>
        <a:sx n="33" d="100"/>
        <a:sy n="33" d="100"/>
      </p:scale>
      <p:origin x="0" y="97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handoutMaster" Target="handoutMasters/handoutMaster1.xml"/><Relationship Id="rId3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67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512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36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60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84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608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32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23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44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68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oleObject" Target="../embeddings/oleObject1.bin"/><Relationship Id="rId5" Type="http://schemas.openxmlformats.org/officeDocument/2006/relationships/slideLayout" Target="../slideLayouts/slideLayout5.xml"/><Relationship Id="rId10" Type="http://schemas.openxmlformats.org/officeDocument/2006/relationships/vmlDrawing" Target="../drawings/vmlDrawing1.v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1.xml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vmlDrawing" Target="../drawings/vmlDrawing9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51" name="비트맵 이미지" r:id="rId11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4" r:id="rId3"/>
    <p:sldLayoutId id="2147484625" r:id="rId4"/>
    <p:sldLayoutId id="2147484626" r:id="rId5"/>
    <p:sldLayoutId id="2147484627" r:id="rId6"/>
    <p:sldLayoutId id="2147484628" r:id="rId7"/>
    <p:sldLayoutId id="2147484629" r:id="rId8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76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srmeu.sgnsis.com/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://get.adobe.com/kr/reader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3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6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198018"/>
            <a:ext cx="6759575" cy="1424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 smtClean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협력사포탈 업무 매뉴얼</a:t>
            </a:r>
            <a:endParaRPr lang="en-US" altLang="ko-KR" sz="2800" b="1" dirty="0" smtClean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ko-KR" sz="2000" b="1" dirty="0" smtClean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(</a:t>
            </a:r>
            <a:r>
              <a:rPr lang="ko-KR" altLang="en-US" sz="2000" b="1" dirty="0" smtClean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협력사 포탈 이용안내</a:t>
            </a:r>
            <a:r>
              <a:rPr lang="en-US" altLang="ko-KR" sz="2000" b="1" dirty="0" smtClean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)</a:t>
            </a:r>
          </a:p>
          <a:p>
            <a:pPr eaLnBrk="0" hangingPunct="0">
              <a:lnSpc>
                <a:spcPct val="150000"/>
              </a:lnSpc>
            </a:pP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6330950" y="5424488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2013.04.01</a:t>
            </a:r>
            <a:endParaRPr lang="en-US" altLang="ko-KR" sz="1400" b="1" dirty="0" smtClean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5314" y="1615277"/>
            <a:ext cx="7151686" cy="3363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21056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47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안내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11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Internet Explorer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실행하고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주소창에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hlinkClick r:id="rId3"/>
                        </a:rPr>
                        <a:t>http://srmeu.sgnsis.com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사용자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비밀번호 입력하고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로그인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사용자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는 협력사 코드이며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초기 접속 시 비밀번호는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‘init00’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비밀번호 분실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비밀번호 찾기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 비밀번호 초기화 팝업 창이 나타난다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팝업 창에 사용자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등록된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E-mail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입력하고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보내기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임시 비밀번호가 입력한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E-mail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발송된다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4" name="타원 23"/>
          <p:cNvSpPr/>
          <p:nvPr/>
        </p:nvSpPr>
        <p:spPr>
          <a:xfrm>
            <a:off x="3024712" y="3077253"/>
            <a:ext cx="280463" cy="288042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sz="1000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4253437" y="3915453"/>
            <a:ext cx="280463" cy="288042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sz="1000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411429" y="3287520"/>
            <a:ext cx="1927744" cy="42718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4851082" y="3859358"/>
            <a:ext cx="718035" cy="19715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31" name="직선 화살표 연결선 30"/>
          <p:cNvCxnSpPr>
            <a:stCxn id="28" idx="3"/>
            <a:endCxn id="238599" idx="1"/>
          </p:cNvCxnSpPr>
          <p:nvPr/>
        </p:nvCxnSpPr>
        <p:spPr>
          <a:xfrm flipV="1">
            <a:off x="5569117" y="3712273"/>
            <a:ext cx="1294168" cy="245661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직사각형 16"/>
          <p:cNvSpPr/>
          <p:nvPr/>
        </p:nvSpPr>
        <p:spPr>
          <a:xfrm>
            <a:off x="982013" y="1694346"/>
            <a:ext cx="4767060" cy="16931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5863162" y="1638978"/>
            <a:ext cx="280463" cy="288042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sz="1000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38599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63285" y="2806700"/>
            <a:ext cx="2306116" cy="1811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직사각형 34"/>
          <p:cNvSpPr/>
          <p:nvPr/>
        </p:nvSpPr>
        <p:spPr>
          <a:xfrm>
            <a:off x="8343900" y="4246564"/>
            <a:ext cx="638175" cy="20221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9" name="타원 38"/>
          <p:cNvSpPr/>
          <p:nvPr/>
        </p:nvSpPr>
        <p:spPr>
          <a:xfrm>
            <a:off x="7996762" y="4201203"/>
            <a:ext cx="280463" cy="288042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sz="1000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22072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안내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11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ID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최초 로그인 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패스워드 변경 화면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이전비밀번호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초기비밀번호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‘init00’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입력하고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신규 변경할 비밀번호를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신규비밀번호는 최소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6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자리 이상이고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영문자과 숫자가 각각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자이상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포함되어야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변경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신규 비밀번호 등록이 완료된다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2" cstate="print"/>
          <a:srcRect b="2541"/>
          <a:stretch>
            <a:fillRect/>
          </a:stretch>
        </p:blipFill>
        <p:spPr bwMode="auto">
          <a:xfrm>
            <a:off x="433387" y="1587455"/>
            <a:ext cx="9039226" cy="3714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4027607" y="3264695"/>
            <a:ext cx="1903293" cy="79930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3720037" y="3023278"/>
            <a:ext cx="280463" cy="288042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sz="1000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6015157" y="3327143"/>
            <a:ext cx="461843" cy="45745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6542612" y="3372528"/>
            <a:ext cx="280463" cy="288042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sz="1000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810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810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안내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2" cstate="print"/>
          <a:srcRect b="11893"/>
          <a:stretch>
            <a:fillRect/>
          </a:stretch>
        </p:blipFill>
        <p:spPr bwMode="auto">
          <a:xfrm>
            <a:off x="393701" y="1558150"/>
            <a:ext cx="9118600" cy="470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직사각형 4"/>
          <p:cNvSpPr/>
          <p:nvPr/>
        </p:nvSpPr>
        <p:spPr bwMode="gray">
          <a:xfrm flipV="1">
            <a:off x="482600" y="4114799"/>
            <a:ext cx="1663700" cy="812800"/>
          </a:xfrm>
          <a:prstGeom prst="rect">
            <a:avLst/>
          </a:prstGeom>
          <a:noFill/>
          <a:ln>
            <a:solidFill>
              <a:srgbClr val="FF0000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27" tIns="45714" rIns="91427" bIns="45714" anchor="b"/>
          <a:lstStyle/>
          <a:p>
            <a:pPr algn="ctr" fontAlgn="auto" latinLnBrk="0">
              <a:spcAft>
                <a:spcPts val="0"/>
              </a:spcAft>
              <a:defRPr/>
            </a:pPr>
            <a:endParaRPr kumimoji="0" lang="ko-KR" altLang="en-US" sz="1200" b="1" kern="0" dirty="0">
              <a:solidFill>
                <a:sysClr val="windowText" lastClr="000000"/>
              </a:solidFill>
              <a:latin typeface="+mn-ea"/>
            </a:endParaRPr>
          </a:p>
        </p:txBody>
      </p:sp>
      <p:sp>
        <p:nvSpPr>
          <p:cNvPr id="6" name="직사각형 5"/>
          <p:cNvSpPr/>
          <p:nvPr/>
        </p:nvSpPr>
        <p:spPr bwMode="gray">
          <a:xfrm flipV="1">
            <a:off x="2247900" y="3568698"/>
            <a:ext cx="6845300" cy="2717802"/>
          </a:xfrm>
          <a:prstGeom prst="rect">
            <a:avLst/>
          </a:prstGeom>
          <a:noFill/>
          <a:ln>
            <a:solidFill>
              <a:srgbClr val="FF0000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27" tIns="45714" rIns="91427" bIns="45714" anchor="b"/>
          <a:lstStyle/>
          <a:p>
            <a:pPr algn="ctr" fontAlgn="auto" latinLnBrk="0">
              <a:spcAft>
                <a:spcPts val="0"/>
              </a:spcAft>
              <a:defRPr/>
            </a:pPr>
            <a:endParaRPr kumimoji="0" lang="ko-KR" altLang="en-US" sz="1200" kern="0" dirty="0">
              <a:solidFill>
                <a:sysClr val="windowText" lastClr="000000"/>
              </a:solidFill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 bwMode="gray">
          <a:xfrm flipV="1">
            <a:off x="482600" y="5016497"/>
            <a:ext cx="1663700" cy="555627"/>
          </a:xfrm>
          <a:prstGeom prst="rect">
            <a:avLst/>
          </a:prstGeom>
          <a:noFill/>
          <a:ln>
            <a:solidFill>
              <a:srgbClr val="FF0000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27" tIns="45714" rIns="91427" bIns="45714" anchor="b"/>
          <a:lstStyle/>
          <a:p>
            <a:pPr algn="ctr" fontAlgn="auto" latinLnBrk="0">
              <a:spcAft>
                <a:spcPts val="0"/>
              </a:spcAft>
              <a:defRPr/>
            </a:pPr>
            <a:endParaRPr kumimoji="0" lang="ko-KR" altLang="en-US" sz="1200" b="1" kern="0" dirty="0">
              <a:solidFill>
                <a:sysClr val="windowText" lastClr="000000"/>
              </a:solidFill>
              <a:latin typeface="+mn-ea"/>
            </a:endParaRPr>
          </a:p>
        </p:txBody>
      </p:sp>
      <p:sp>
        <p:nvSpPr>
          <p:cNvPr id="9" name="설명선 2 8"/>
          <p:cNvSpPr/>
          <p:nvPr/>
        </p:nvSpPr>
        <p:spPr bwMode="gray">
          <a:xfrm>
            <a:off x="1755140" y="3038794"/>
            <a:ext cx="1748155" cy="359726"/>
          </a:xfrm>
          <a:prstGeom prst="borderCallout2">
            <a:avLst>
              <a:gd name="adj1" fmla="val 45426"/>
              <a:gd name="adj2" fmla="val -234"/>
              <a:gd name="adj3" fmla="val 46225"/>
              <a:gd name="adj4" fmla="val -23529"/>
              <a:gd name="adj5" fmla="val 294092"/>
              <a:gd name="adj6" fmla="val -46415"/>
            </a:avLst>
          </a:prstGeom>
          <a:solidFill>
            <a:schemeClr val="bg1"/>
          </a:solidFill>
          <a:ln w="6350">
            <a:solidFill>
              <a:srgbClr val="103991"/>
            </a:solidFill>
            <a:miter lim="800000"/>
            <a:headEnd/>
            <a:tailEnd type="oval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427" tIns="45714" rIns="91427" bIns="45714" anchor="ctr"/>
          <a:lstStyle/>
          <a:p>
            <a:pPr marL="228600" indent="-228600" fontAlgn="auto" latinLnBrk="0">
              <a:lnSpc>
                <a:spcPct val="150000"/>
              </a:lnSpc>
              <a:spcAft>
                <a:spcPts val="0"/>
              </a:spcAft>
              <a:defRPr/>
            </a:pP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협력사 </a:t>
            </a:r>
            <a:r>
              <a:rPr lang="en-US" altLang="ko-KR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To-Do List </a:t>
            </a: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건수</a:t>
            </a:r>
            <a:endParaRPr lang="en-US" altLang="ko-KR" sz="1050" b="1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10" name="설명선 2 9"/>
          <p:cNvSpPr/>
          <p:nvPr/>
        </p:nvSpPr>
        <p:spPr bwMode="gray">
          <a:xfrm>
            <a:off x="5033645" y="2804160"/>
            <a:ext cx="2089150" cy="379414"/>
          </a:xfrm>
          <a:prstGeom prst="borderCallout2">
            <a:avLst>
              <a:gd name="adj1" fmla="val 45426"/>
              <a:gd name="adj2" fmla="val -234"/>
              <a:gd name="adj3" fmla="val 46225"/>
              <a:gd name="adj4" fmla="val -15683"/>
              <a:gd name="adj5" fmla="val 232513"/>
              <a:gd name="adj6" fmla="val -36888"/>
            </a:avLst>
          </a:prstGeom>
          <a:solidFill>
            <a:schemeClr val="bg1"/>
          </a:solidFill>
          <a:ln w="6350">
            <a:solidFill>
              <a:srgbClr val="103991"/>
            </a:solidFill>
            <a:miter lim="800000"/>
            <a:headEnd/>
            <a:tailEnd type="oval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427" tIns="45714" rIns="91427" bIns="45714" anchor="ctr"/>
          <a:lstStyle/>
          <a:p>
            <a:pPr marL="228600" indent="-228600" fontAlgn="auto" latinLnBrk="0">
              <a:lnSpc>
                <a:spcPct val="150000"/>
              </a:lnSpc>
              <a:spcAft>
                <a:spcPts val="0"/>
              </a:spcAft>
              <a:defRPr/>
            </a:pP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공지사항</a:t>
            </a:r>
            <a:r>
              <a:rPr lang="en-US" altLang="ko-KR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, FAQ, </a:t>
            </a: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협업대화방</a:t>
            </a:r>
            <a:endParaRPr lang="en-US" altLang="ko-KR" sz="1050" b="1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11" name="설명선 2 10"/>
          <p:cNvSpPr/>
          <p:nvPr/>
        </p:nvSpPr>
        <p:spPr bwMode="gray">
          <a:xfrm>
            <a:off x="2971483" y="4012882"/>
            <a:ext cx="1857692" cy="1044893"/>
          </a:xfrm>
          <a:prstGeom prst="borderCallout2">
            <a:avLst>
              <a:gd name="adj1" fmla="val 45426"/>
              <a:gd name="adj2" fmla="val -234"/>
              <a:gd name="adj3" fmla="val 46225"/>
              <a:gd name="adj4" fmla="val -22161"/>
              <a:gd name="adj5" fmla="val 104260"/>
              <a:gd name="adj6" fmla="val -51180"/>
            </a:avLst>
          </a:prstGeom>
          <a:solidFill>
            <a:schemeClr val="bg1"/>
          </a:solidFill>
          <a:ln w="6350">
            <a:solidFill>
              <a:srgbClr val="103991"/>
            </a:solidFill>
            <a:miter lim="800000"/>
            <a:headEnd/>
            <a:tailEnd type="oval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427" tIns="45714" rIns="91427" bIns="45714" anchor="ctr"/>
          <a:lstStyle/>
          <a:p>
            <a:pPr marL="228600" indent="-228600" algn="l" fontAlgn="auto" latinLnBrk="0">
              <a:lnSpc>
                <a:spcPct val="150000"/>
              </a:lnSpc>
              <a:spcAft>
                <a:spcPts val="0"/>
              </a:spcAft>
              <a:defRPr/>
            </a:pPr>
            <a:r>
              <a:rPr lang="en-US" altLang="ko-KR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SRM </a:t>
            </a: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매뉴얼 다운로드</a:t>
            </a:r>
            <a:endParaRPr lang="en-US" altLang="ko-KR" sz="1050" b="1" dirty="0" smtClean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marL="228600" indent="-228600" algn="l" fontAlgn="auto" latinLnBrk="0">
              <a:lnSpc>
                <a:spcPct val="150000"/>
              </a:lnSpc>
              <a:spcAft>
                <a:spcPts val="0"/>
              </a:spcAft>
              <a:buFontTx/>
              <a:buChar char="-"/>
              <a:defRPr/>
            </a:pP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구매발주 협업</a:t>
            </a:r>
            <a:endParaRPr lang="en-US" altLang="ko-KR" sz="1050" b="1" dirty="0" smtClean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marL="228600" indent="-228600" algn="l" fontAlgn="auto" latinLnBrk="0">
              <a:lnSpc>
                <a:spcPct val="150000"/>
              </a:lnSpc>
              <a:spcAft>
                <a:spcPts val="0"/>
              </a:spcAft>
              <a:buFontTx/>
              <a:buChar char="-"/>
              <a:defRPr/>
            </a:pP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입찰 응찰</a:t>
            </a:r>
            <a:endParaRPr lang="en-US" altLang="ko-KR" sz="1050" b="1" dirty="0" smtClean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marL="228600" indent="-228600" algn="l" fontAlgn="auto" latinLnBrk="0">
              <a:lnSpc>
                <a:spcPct val="150000"/>
              </a:lnSpc>
              <a:spcAft>
                <a:spcPts val="0"/>
              </a:spcAft>
              <a:buFontTx/>
              <a:buChar char="-"/>
              <a:defRPr/>
            </a:pP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협력사정보 등록</a:t>
            </a:r>
            <a:endParaRPr lang="en-US" altLang="ko-KR" sz="1050" b="1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7" name="직사각형 6"/>
          <p:cNvSpPr/>
          <p:nvPr/>
        </p:nvSpPr>
        <p:spPr bwMode="gray">
          <a:xfrm flipV="1">
            <a:off x="1739900" y="1752600"/>
            <a:ext cx="2933700" cy="393700"/>
          </a:xfrm>
          <a:prstGeom prst="rect">
            <a:avLst/>
          </a:prstGeom>
          <a:noFill/>
          <a:ln>
            <a:solidFill>
              <a:srgbClr val="FF0000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27" tIns="45714" rIns="91427" bIns="45714" anchor="b"/>
          <a:lstStyle/>
          <a:p>
            <a:pPr algn="ctr" fontAlgn="auto" latinLnBrk="0">
              <a:spcAft>
                <a:spcPts val="0"/>
              </a:spcAft>
              <a:defRPr/>
            </a:pPr>
            <a:endParaRPr kumimoji="0" lang="ko-KR" altLang="en-US" sz="1200" kern="0" dirty="0">
              <a:solidFill>
                <a:sysClr val="windowText" lastClr="000000"/>
              </a:solidFill>
              <a:latin typeface="+mn-ea"/>
            </a:endParaRPr>
          </a:p>
        </p:txBody>
      </p:sp>
      <p:sp>
        <p:nvSpPr>
          <p:cNvPr id="12" name="직사각형 11"/>
          <p:cNvSpPr/>
          <p:nvPr/>
        </p:nvSpPr>
        <p:spPr bwMode="gray">
          <a:xfrm flipV="1">
            <a:off x="482600" y="5630859"/>
            <a:ext cx="1663700" cy="555627"/>
          </a:xfrm>
          <a:prstGeom prst="rect">
            <a:avLst/>
          </a:prstGeom>
          <a:noFill/>
          <a:ln>
            <a:solidFill>
              <a:srgbClr val="FF0000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27" tIns="45714" rIns="91427" bIns="45714" anchor="b"/>
          <a:lstStyle/>
          <a:p>
            <a:pPr algn="ctr" fontAlgn="auto" latinLnBrk="0">
              <a:spcAft>
                <a:spcPts val="0"/>
              </a:spcAft>
              <a:defRPr/>
            </a:pPr>
            <a:endParaRPr kumimoji="0" lang="ko-KR" altLang="en-US" sz="1200" kern="0" dirty="0">
              <a:solidFill>
                <a:sysClr val="windowText" lastClr="000000"/>
              </a:solidFill>
              <a:latin typeface="+mn-ea"/>
            </a:endParaRPr>
          </a:p>
        </p:txBody>
      </p:sp>
      <p:sp>
        <p:nvSpPr>
          <p:cNvPr id="13" name="설명선 2 12"/>
          <p:cNvSpPr/>
          <p:nvPr/>
        </p:nvSpPr>
        <p:spPr bwMode="gray">
          <a:xfrm>
            <a:off x="2871471" y="5955986"/>
            <a:ext cx="2014855" cy="444818"/>
          </a:xfrm>
          <a:prstGeom prst="borderCallout2">
            <a:avLst>
              <a:gd name="adj1" fmla="val 45426"/>
              <a:gd name="adj2" fmla="val -234"/>
              <a:gd name="adj3" fmla="val 46225"/>
              <a:gd name="adj4" fmla="val -22161"/>
              <a:gd name="adj5" fmla="val -9393"/>
              <a:gd name="adj6" fmla="val -39423"/>
            </a:avLst>
          </a:prstGeom>
          <a:solidFill>
            <a:schemeClr val="bg1"/>
          </a:solidFill>
          <a:ln w="6350">
            <a:solidFill>
              <a:srgbClr val="103991"/>
            </a:solidFill>
            <a:miter lim="800000"/>
            <a:headEnd/>
            <a:tailEnd type="oval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427" tIns="45714" rIns="91427" bIns="45714" anchor="ctr"/>
          <a:lstStyle/>
          <a:p>
            <a:pPr marL="228600" indent="-228600" fontAlgn="auto" latinLnBrk="0">
              <a:lnSpc>
                <a:spcPct val="150000"/>
              </a:lnSpc>
              <a:spcAft>
                <a:spcPts val="0"/>
              </a:spcAft>
              <a:defRPr/>
            </a:pP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전자세금계산서 사이트 이동</a:t>
            </a:r>
            <a:endParaRPr lang="en-US" altLang="ko-KR" sz="1050" b="1" dirty="0" smtClean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17" name="설명선 2 16"/>
          <p:cNvSpPr/>
          <p:nvPr/>
        </p:nvSpPr>
        <p:spPr bwMode="gray">
          <a:xfrm>
            <a:off x="3519175" y="2261236"/>
            <a:ext cx="2367280" cy="379414"/>
          </a:xfrm>
          <a:prstGeom prst="borderCallout2">
            <a:avLst>
              <a:gd name="adj1" fmla="val 45426"/>
              <a:gd name="adj2" fmla="val -234"/>
              <a:gd name="adj3" fmla="val 46225"/>
              <a:gd name="adj4" fmla="val -15683"/>
              <a:gd name="adj5" fmla="val -49913"/>
              <a:gd name="adj6" fmla="val -34152"/>
            </a:avLst>
          </a:prstGeom>
          <a:solidFill>
            <a:schemeClr val="bg1"/>
          </a:solidFill>
          <a:ln w="6350">
            <a:solidFill>
              <a:srgbClr val="103991"/>
            </a:solidFill>
            <a:miter lim="800000"/>
            <a:headEnd/>
            <a:tailEnd type="oval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427" tIns="45714" rIns="91427" bIns="45714" anchor="ctr"/>
          <a:lstStyle/>
          <a:p>
            <a:pPr marL="228600" indent="-228600" fontAlgn="auto" latinLnBrk="0">
              <a:lnSpc>
                <a:spcPct val="150000"/>
              </a:lnSpc>
              <a:spcAft>
                <a:spcPts val="0"/>
              </a:spcAft>
              <a:defRPr/>
            </a:pP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협력사 포탈 </a:t>
            </a:r>
            <a:r>
              <a:rPr lang="ko-KR" altLang="en-US" sz="1050" b="1" dirty="0" err="1" smtClean="0">
                <a:solidFill>
                  <a:prstClr val="black"/>
                </a:solidFill>
                <a:latin typeface="맑은 고딕"/>
                <a:ea typeface="맑은 고딕"/>
              </a:rPr>
              <a:t>메인메뉴</a:t>
            </a: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lang="en-US" altLang="ko-KR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(1~2 Level)</a:t>
            </a:r>
            <a:endParaRPr lang="en-US" altLang="ko-KR" sz="1050" b="1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0" animBg="1"/>
      <p:bldP spid="8" grpId="0" animBg="1"/>
      <p:bldP spid="9" grpId="1" animBg="1"/>
      <p:bldP spid="10" grpId="0" animBg="1"/>
      <p:bldP spid="11" grpId="0" animBg="1"/>
      <p:bldP spid="7" grpId="1" animBg="1"/>
      <p:bldP spid="12" grpId="0" animBg="1"/>
      <p:bldP spid="13" grpId="0" animBg="1"/>
      <p:bldP spid="1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Group 29"/>
          <p:cNvGraphicFramePr>
            <a:graphicFrameLocks noGrp="1"/>
          </p:cNvGraphicFramePr>
          <p:nvPr/>
        </p:nvGraphicFramePr>
        <p:xfrm>
          <a:off x="330200" y="1320800"/>
          <a:ext cx="9232900" cy="4794249"/>
        </p:xfrm>
        <a:graphic>
          <a:graphicData uri="http://schemas.openxmlformats.org/drawingml/2006/table">
            <a:tbl>
              <a:tblPr/>
              <a:tblGrid>
                <a:gridCol w="6797831"/>
                <a:gridCol w="2435069"/>
              </a:tblGrid>
              <a:tr h="47942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안내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indent="-228600">
                        <a:defRPr/>
                      </a:pP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※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신뢰할 수 있는 사이트 등록</a:t>
                      </a:r>
                    </a:p>
                    <a:p>
                      <a:pPr marL="228600" indent="-228600">
                        <a:defRPr/>
                      </a:pPr>
                      <a:endParaRPr lang="ko-KR" altLang="en-US" sz="1200" b="1" dirty="0" smtClean="0">
                        <a:solidFill>
                          <a:schemeClr val="tx1"/>
                        </a:solidFill>
                        <a:ea typeface="가는각진제목체" pitchFamily="18" charset="-127"/>
                      </a:endParaRPr>
                    </a:p>
                    <a:p>
                      <a:pPr marL="228600" indent="-228600">
                        <a:defRPr/>
                      </a:pPr>
                      <a:endParaRPr lang="ko-KR" altLang="en-US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인터넷익스플로어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&gt;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도구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&gt;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인터넷 옵션 선택</a:t>
                      </a: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endParaRPr lang="ko-KR" altLang="en-US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보안 탭 이동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&gt; [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신뢰할수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있는 사이트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]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영역 선택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사이트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]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버튼을 클릭하면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신뢰할수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있는 사이트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]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팝업이 나옴</a:t>
                      </a:r>
                      <a:endParaRPr lang="ko-KR" altLang="en-US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endParaRPr lang="ko-KR" altLang="en-US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*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en-US" altLang="ko-KR" sz="1200" dirty="0" err="1" smtClean="0">
                          <a:solidFill>
                            <a:schemeClr val="tx1"/>
                          </a:solidFill>
                        </a:rPr>
                        <a:t>sgnsis.com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입력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&gt; [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추가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]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버튼 클릭</a:t>
                      </a: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endParaRPr lang="ko-KR" altLang="en-US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이영역에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적용할 보안수준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/>
                      </a:r>
                      <a:b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기본수준을 선택하고 최소로 낮춤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" name="Picture 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5136" y="2027245"/>
            <a:ext cx="3887787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직선 화살표 연결선 10"/>
          <p:cNvCxnSpPr/>
          <p:nvPr/>
        </p:nvCxnSpPr>
        <p:spPr>
          <a:xfrm>
            <a:off x="3609975" y="3582985"/>
            <a:ext cx="330200" cy="469900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6049" y="3759207"/>
            <a:ext cx="3148013" cy="223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>
            <a:off x="374299" y="1647440"/>
            <a:ext cx="512832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latin typeface="+mn-ea"/>
                <a:ea typeface="+mn-ea"/>
              </a:rPr>
              <a:t>- SAP EP</a:t>
            </a:r>
            <a:r>
              <a:rPr lang="ko-KR" altLang="en-US" dirty="0" smtClean="0">
                <a:latin typeface="+mn-ea"/>
                <a:ea typeface="+mn-ea"/>
              </a:rPr>
              <a:t>를 사용하기 위한 사전 환경 세팅 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신뢰할 수 있는 사이트 등록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4100513" y="4514850"/>
            <a:ext cx="2843212" cy="2286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Group 29"/>
          <p:cNvGraphicFramePr>
            <a:graphicFrameLocks noGrp="1"/>
          </p:cNvGraphicFramePr>
          <p:nvPr/>
        </p:nvGraphicFramePr>
        <p:xfrm>
          <a:off x="330200" y="1320800"/>
          <a:ext cx="9232900" cy="4794249"/>
        </p:xfrm>
        <a:graphic>
          <a:graphicData uri="http://schemas.openxmlformats.org/drawingml/2006/table">
            <a:tbl>
              <a:tblPr/>
              <a:tblGrid>
                <a:gridCol w="6797831"/>
                <a:gridCol w="2435069"/>
              </a:tblGrid>
              <a:tr h="47942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안내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indent="-228600">
                        <a:defRPr/>
                      </a:pP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※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호환성보기 설정</a:t>
                      </a:r>
                    </a:p>
                    <a:p>
                      <a:pPr marL="228600" indent="-228600">
                        <a:defRPr/>
                      </a:pP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defRPr/>
                      </a:pPr>
                      <a:endParaRPr lang="ko-KR" altLang="en-US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인터넷익스플로어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&gt;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도구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&gt;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호환성 보기 설정</a:t>
                      </a: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endParaRPr lang="ko-KR" altLang="en-US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*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en-US" altLang="ko-KR" sz="1200" dirty="0" err="1" smtClean="0">
                          <a:solidFill>
                            <a:schemeClr val="tx1"/>
                          </a:solidFill>
                        </a:rPr>
                        <a:t>sgnsis.com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입력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&gt; [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추가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]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버튼 클릭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" name="직사각형 14"/>
          <p:cNvSpPr/>
          <p:nvPr/>
        </p:nvSpPr>
        <p:spPr>
          <a:xfrm>
            <a:off x="422250" y="1647440"/>
            <a:ext cx="44037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- SAP EP</a:t>
            </a:r>
            <a:r>
              <a:rPr lang="ko-KR" altLang="en-US" dirty="0" smtClean="0">
                <a:latin typeface="+mn-ea"/>
                <a:ea typeface="+mn-ea"/>
              </a:rPr>
              <a:t>를 사용하기 위한 사전 환경 세팅 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호환성 보기 설정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endParaRPr lang="ko-KR" altLang="en-US" dirty="0">
              <a:latin typeface="+mn-ea"/>
              <a:ea typeface="+mn-ea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506" y="1981200"/>
            <a:ext cx="4356100" cy="3268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00448" y="2681288"/>
            <a:ext cx="3500438" cy="325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4" name="직선 화살표 연결선 13"/>
          <p:cNvCxnSpPr/>
          <p:nvPr/>
        </p:nvCxnSpPr>
        <p:spPr>
          <a:xfrm>
            <a:off x="3057527" y="4100512"/>
            <a:ext cx="542925" cy="228600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Group 29"/>
          <p:cNvGraphicFramePr>
            <a:graphicFrameLocks noGrp="1"/>
          </p:cNvGraphicFramePr>
          <p:nvPr/>
        </p:nvGraphicFramePr>
        <p:xfrm>
          <a:off x="330200" y="1320800"/>
          <a:ext cx="9232900" cy="4794249"/>
        </p:xfrm>
        <a:graphic>
          <a:graphicData uri="http://schemas.openxmlformats.org/drawingml/2006/table">
            <a:tbl>
              <a:tblPr/>
              <a:tblGrid>
                <a:gridCol w="5899150"/>
                <a:gridCol w="3333750"/>
              </a:tblGrid>
              <a:tr h="47942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안내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indent="-228600">
                        <a:defRPr/>
                      </a:pP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※ </a:t>
                      </a:r>
                      <a:r>
                        <a:rPr lang="ko-KR" altLang="en-US" sz="1200" b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설치가 필요한 응용 프로그램</a:t>
                      </a:r>
                      <a:r>
                        <a:rPr lang="ko-KR" altLang="en-US" sz="1200" b="1" baseline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endParaRPr lang="ko-KR" altLang="en-US" sz="1200" b="1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228600" indent="-228600">
                        <a:defRPr/>
                      </a:pP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defRPr/>
                      </a:pPr>
                      <a:endParaRPr lang="ko-KR" altLang="en-US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buFontTx/>
                        <a:buAutoNum type="arabicPeriod"/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Adobe Reader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  </a:t>
                      </a:r>
                      <a:b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- PDF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파일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/>
                      </a:r>
                      <a:b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- URL: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hlinkClick r:id="rId2"/>
                        </a:rPr>
                        <a:t>http://get.adobe.com/kr/reader/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b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-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용도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납품서 양식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buFontTx/>
                        <a:buAutoNum type="arabicPeriod"/>
                        <a:defRPr/>
                      </a:pPr>
                      <a:endParaRPr lang="en-US" altLang="ko-KR" sz="12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buFontTx/>
                        <a:buAutoNum type="arabicPeriod"/>
                        <a:defRPr/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Microsoft Office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</a:rPr>
                        <a:t>제품군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/>
                      </a:r>
                      <a:b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- XLS(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엑셀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파일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/>
                      </a:r>
                      <a:b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-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용도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견적 및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ASN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생성 시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 엑셀 업로드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다운로드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" name="직사각형 14"/>
          <p:cNvSpPr/>
          <p:nvPr/>
        </p:nvSpPr>
        <p:spPr>
          <a:xfrm>
            <a:off x="422250" y="1657354"/>
            <a:ext cx="453040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- </a:t>
            </a:r>
            <a:r>
              <a:rPr lang="ko-KR" altLang="en-US" dirty="0" smtClean="0">
                <a:latin typeface="+mn-ea"/>
                <a:ea typeface="+mn-ea"/>
              </a:rPr>
              <a:t>협력사 포탈에서 업무를 위한 응용 프로그램</a:t>
            </a:r>
            <a:endParaRPr lang="ko-KR" altLang="en-US" dirty="0">
              <a:latin typeface="+mn-ea"/>
              <a:ea typeface="+mn-ea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661988" y="2114550"/>
            <a:ext cx="3618206" cy="1800225"/>
            <a:chOff x="547688" y="2176464"/>
            <a:chExt cx="3608631" cy="1795461"/>
          </a:xfrm>
        </p:grpSpPr>
        <p:pic>
          <p:nvPicPr>
            <p:cNvPr id="239619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 b="3067"/>
            <a:stretch>
              <a:fillRect/>
            </a:stretch>
          </p:blipFill>
          <p:spPr bwMode="auto">
            <a:xfrm>
              <a:off x="547688" y="2466975"/>
              <a:ext cx="3524250" cy="1504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9618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024187" y="2176464"/>
              <a:ext cx="1132132" cy="1009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90799" y="3948112"/>
            <a:ext cx="3438525" cy="1925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198018"/>
            <a:ext cx="6759575" cy="1424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 smtClean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협력사포탈 업무 매뉴얼</a:t>
            </a:r>
            <a:endParaRPr lang="en-US" altLang="ko-KR" sz="2800" b="1" dirty="0" smtClean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ko-KR" sz="2000" b="1" dirty="0" smtClean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(</a:t>
            </a:r>
            <a:r>
              <a:rPr lang="ko-KR" altLang="en-US" sz="2000" b="1" dirty="0" smtClean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구매발주 협업</a:t>
            </a:r>
            <a:r>
              <a:rPr lang="en-US" altLang="ko-KR" sz="2000" b="1" dirty="0" smtClean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)</a:t>
            </a:r>
          </a:p>
          <a:p>
            <a:pPr eaLnBrk="0" hangingPunct="0">
              <a:lnSpc>
                <a:spcPct val="150000"/>
              </a:lnSpc>
            </a:pP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6330950" y="5424488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2013.04.01</a:t>
            </a:r>
            <a:endParaRPr lang="en-US" altLang="ko-KR" sz="1400" b="1" dirty="0" smtClean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041400" y="976313"/>
            <a:ext cx="7864475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569912" y="1692275"/>
          <a:ext cx="8766175" cy="3024000"/>
        </p:xfrm>
        <a:graphic>
          <a:graphicData uri="http://schemas.openxmlformats.org/drawingml/2006/table">
            <a:tbl>
              <a:tblPr/>
              <a:tblGrid>
                <a:gridCol w="732691"/>
                <a:gridCol w="1646512"/>
                <a:gridCol w="3746675"/>
                <a:gridCol w="2640297"/>
              </a:tblGrid>
              <a:tr h="50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 설명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메뉴 경로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구매발주 확인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협력사가 세방전지의 구매발주에 대해 품목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납기정보 등의 정보를 확인하고 확정한다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구매발주 확인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입하문서 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납품출하정보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(ASN: Advanced Shipment Notice)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등록하고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납품서를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출력한다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입하문서 조회 및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납품서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재출력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 생성한 입하문서를 조회하고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납품서를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재 출력한다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입하문서 삭제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 생성한 입하문서를 삭제한다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관리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구매송장 조회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구매송장 및 입고정보를 확인한다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입고송장 조회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업무매뉴얼 개요</a:t>
            </a:r>
            <a:endParaRPr lang="ko-KR" altLang="en-US" dirty="0" smtClean="0"/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송장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마감</a:t>
            </a:r>
            <a:r>
              <a:rPr lang="en-US" altLang="ko-KR" dirty="0" smtClean="0"/>
              <a:t>)</a:t>
            </a:r>
            <a:r>
              <a:rPr lang="ko-KR" altLang="en-US" dirty="0" smtClean="0"/>
              <a:t>관리</a:t>
            </a:r>
            <a:endParaRPr lang="ko-KR" altLang="en-US" dirty="0"/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643" name="Picture 3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2364" y="1627808"/>
            <a:ext cx="9097200" cy="314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2465406"/>
              </p:ext>
            </p:extLst>
          </p:nvPr>
        </p:nvGraphicFramePr>
        <p:xfrm>
          <a:off x="344488" y="1281671"/>
          <a:ext cx="9215437" cy="504769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760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1_1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구매발주 확인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16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발주협업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구매발주 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조회를 위해 검색조건을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(**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검색조건에 대한 설명은 은 후속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장표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참조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검색조건에 일치하는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리스트가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구매발주 확인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3310063" y="1817480"/>
            <a:ext cx="798700" cy="25727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968696" y="2026072"/>
            <a:ext cx="660083" cy="20002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4157039" y="164159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584833" y="185388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66863" y="3013930"/>
            <a:ext cx="7012742" cy="69875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71506" y="2621222"/>
            <a:ext cx="457200" cy="25717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053034" y="248455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7660916" y="281988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048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048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1_2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구매발주 확인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구매발주 확인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8" name="표 17"/>
          <p:cNvGraphicFramePr>
            <a:graphicFrameLocks noGrp="1"/>
          </p:cNvGraphicFramePr>
          <p:nvPr/>
        </p:nvGraphicFramePr>
        <p:xfrm>
          <a:off x="593725" y="2019304"/>
          <a:ext cx="8728075" cy="327183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545324"/>
                <a:gridCol w="7182751"/>
              </a:tblGrid>
              <a:tr h="36353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검색조건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검색조건 설명 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36353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공급업체 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협력사 코드 </a:t>
                      </a:r>
                      <a:r>
                        <a:rPr lang="en-US" altLang="ko-KR" sz="1200" dirty="0" smtClean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rgbClr val="FF0000"/>
                          </a:solidFill>
                        </a:rPr>
                        <a:t>변경 불가</a:t>
                      </a:r>
                      <a:r>
                        <a:rPr lang="en-US" altLang="ko-KR" sz="1200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ko-KR" alt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36353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PO No.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PO</a:t>
                      </a:r>
                      <a:r>
                        <a:rPr lang="en-US" altLang="ko-KR" sz="1200" baseline="0" dirty="0" smtClean="0"/>
                        <a:t> No</a:t>
                      </a:r>
                      <a:r>
                        <a:rPr lang="ko-KR" altLang="en-US" sz="1200" baseline="0" dirty="0" smtClean="0"/>
                        <a:t>를 알고있는 경우에 지정하여 입력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36353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납품일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납품 </a:t>
                      </a:r>
                      <a:r>
                        <a:rPr lang="ko-KR" altLang="en-US" sz="1200" dirty="0" err="1" smtClean="0"/>
                        <a:t>요청일을</a:t>
                      </a:r>
                      <a:r>
                        <a:rPr lang="ko-KR" altLang="en-US" sz="1200" dirty="0" smtClean="0"/>
                        <a:t> 범위 값으로 지정하여 입력 </a:t>
                      </a:r>
                      <a:r>
                        <a:rPr lang="en-US" altLang="ko-KR" sz="1200" dirty="0" smtClean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rgbClr val="FF0000"/>
                          </a:solidFill>
                        </a:rPr>
                        <a:t>필수 입력</a:t>
                      </a:r>
                      <a:r>
                        <a:rPr lang="en-US" altLang="ko-KR" sz="1200" dirty="0" smtClean="0">
                          <a:solidFill>
                            <a:srgbClr val="FF0000"/>
                          </a:solidFill>
                        </a:rPr>
                        <a:t>) </a:t>
                      </a:r>
                      <a:endParaRPr lang="ko-KR" alt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36353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생산본부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세방전지 </a:t>
                      </a:r>
                      <a:r>
                        <a:rPr lang="ko-KR" altLang="en-US" sz="1200" dirty="0" err="1" smtClean="0"/>
                        <a:t>납품처를</a:t>
                      </a:r>
                      <a:r>
                        <a:rPr lang="ko-KR" altLang="en-US" sz="1200" dirty="0" smtClean="0"/>
                        <a:t> 지정하여 입력</a:t>
                      </a:r>
                      <a:r>
                        <a:rPr lang="en-US" altLang="ko-KR" sz="1200" dirty="0" smtClean="0"/>
                        <a:t> (</a:t>
                      </a:r>
                      <a:r>
                        <a:rPr lang="ko-KR" altLang="en-US" sz="1200" dirty="0" smtClean="0"/>
                        <a:t>세방전지본사</a:t>
                      </a:r>
                      <a:r>
                        <a:rPr lang="en-US" altLang="ko-KR" sz="1200" dirty="0" smtClean="0"/>
                        <a:t>, </a:t>
                      </a:r>
                      <a:r>
                        <a:rPr lang="ko-KR" altLang="en-US" sz="1200" dirty="0" smtClean="0"/>
                        <a:t>광주생산본부</a:t>
                      </a:r>
                      <a:r>
                        <a:rPr lang="en-US" altLang="ko-KR" sz="1200" dirty="0" smtClean="0"/>
                        <a:t>, </a:t>
                      </a:r>
                      <a:r>
                        <a:rPr lang="ko-KR" altLang="en-US" sz="1200" dirty="0" smtClean="0"/>
                        <a:t>창원생산본부 중 택일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36353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담당자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smtClean="0"/>
                        <a:t>세방전지 구매담당자 </a:t>
                      </a:r>
                      <a:r>
                        <a:rPr lang="ko-KR" altLang="en-US" sz="1200" dirty="0" smtClean="0"/>
                        <a:t>사번을 선택하여 입력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36353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PO </a:t>
                      </a:r>
                      <a:r>
                        <a:rPr lang="ko-KR" altLang="en-US" sz="1200" dirty="0" smtClean="0"/>
                        <a:t>일자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/>
                        <a:t>구매오더</a:t>
                      </a:r>
                      <a:r>
                        <a:rPr lang="ko-KR" altLang="en-US" sz="1200" dirty="0" smtClean="0"/>
                        <a:t> </a:t>
                      </a:r>
                      <a:r>
                        <a:rPr lang="ko-KR" altLang="en-US" sz="1200" dirty="0" err="1" smtClean="0"/>
                        <a:t>생성일을</a:t>
                      </a:r>
                      <a:r>
                        <a:rPr lang="ko-KR" altLang="en-US" sz="1200" dirty="0" smtClean="0"/>
                        <a:t> 범위 값으로 지정하여 입력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36353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구매그룹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각 </a:t>
                      </a:r>
                      <a:r>
                        <a:rPr lang="ko-KR" altLang="en-US" sz="1200" dirty="0" err="1" smtClean="0"/>
                        <a:t>생산본부별</a:t>
                      </a:r>
                      <a:r>
                        <a:rPr lang="ko-KR" altLang="en-US" sz="1200" dirty="0" smtClean="0"/>
                        <a:t> 구매</a:t>
                      </a:r>
                      <a:r>
                        <a:rPr lang="ko-KR" altLang="en-US" sz="1200" baseline="0" dirty="0" smtClean="0"/>
                        <a:t> 담당자 지정하여 입력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36353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확인상태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발주확인 여부를</a:t>
                      </a:r>
                      <a:r>
                        <a:rPr lang="ko-KR" altLang="en-US" sz="1200" baseline="0" dirty="0" smtClean="0"/>
                        <a:t> 기준으로 조회 시</a:t>
                      </a:r>
                      <a:r>
                        <a:rPr lang="en-US" altLang="ko-KR" sz="1200" baseline="0" dirty="0" smtClean="0"/>
                        <a:t>,</a:t>
                      </a:r>
                      <a:r>
                        <a:rPr lang="ko-KR" altLang="en-US" sz="1200" baseline="0" dirty="0" smtClean="0"/>
                        <a:t> 확인상태 선택 </a:t>
                      </a:r>
                      <a:r>
                        <a:rPr lang="en-US" altLang="ko-KR" sz="1200" baseline="0" dirty="0" smtClean="0"/>
                        <a:t>(</a:t>
                      </a:r>
                      <a:r>
                        <a:rPr lang="ko-KR" altLang="en-US" sz="1200" baseline="0" dirty="0" smtClean="0"/>
                        <a:t>전체</a:t>
                      </a:r>
                      <a:r>
                        <a:rPr lang="en-US" altLang="ko-KR" sz="1200" baseline="0" dirty="0" smtClean="0"/>
                        <a:t>, </a:t>
                      </a:r>
                      <a:r>
                        <a:rPr lang="ko-KR" altLang="en-US" sz="1200" baseline="0" dirty="0" smtClean="0"/>
                        <a:t>확인</a:t>
                      </a:r>
                      <a:r>
                        <a:rPr lang="en-US" altLang="ko-KR" sz="1200" baseline="0" dirty="0" smtClean="0"/>
                        <a:t>, </a:t>
                      </a:r>
                      <a:r>
                        <a:rPr lang="ko-KR" altLang="en-US" sz="1200" baseline="0" dirty="0" smtClean="0"/>
                        <a:t>미확인</a:t>
                      </a:r>
                      <a:r>
                        <a:rPr lang="en-US" altLang="ko-KR" sz="1200" baseline="0" dirty="0" smtClean="0"/>
                        <a:t>)</a:t>
                      </a:r>
                      <a:endParaRPr lang="ko-KR" altLang="en-US" sz="12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55600" y="1638300"/>
            <a:ext cx="64135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b="1" dirty="0" smtClean="0">
                <a:latin typeface="+mn-ea"/>
                <a:ea typeface="+mn-ea"/>
              </a:rPr>
              <a:t>◈ 발주확인 리스트</a:t>
            </a:r>
            <a:r>
              <a:rPr lang="en-US" altLang="ko-KR" b="1" dirty="0" smtClean="0">
                <a:latin typeface="+mn-ea"/>
                <a:ea typeface="+mn-ea"/>
              </a:rPr>
              <a:t>:</a:t>
            </a:r>
            <a:r>
              <a:rPr lang="ko-KR" altLang="en-US" b="1" dirty="0" smtClean="0">
                <a:latin typeface="+mn-ea"/>
                <a:ea typeface="+mn-ea"/>
              </a:rPr>
              <a:t> 검색조건 </a:t>
            </a:r>
            <a:endParaRPr lang="ko-KR" altLang="en-US" b="1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5667" y="1684873"/>
            <a:ext cx="9097200" cy="2857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3339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4474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1_3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구매발주 확인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859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발주확인 대상인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건을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발주확인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발주확인 팝업 창이 나타난다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건에 대해 발주확인이 완료된다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구매발주 확인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1487323" y="1900534"/>
            <a:ext cx="637032" cy="21254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654246" y="3821106"/>
            <a:ext cx="246062" cy="71819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166497" y="176930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7672058" y="325447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955398" y="375985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8062115" y="3156130"/>
            <a:ext cx="395547" cy="1932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1910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189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1_4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구매발주 확인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0015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발주확인이 완료된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건을 조회하기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확인상태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또는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리스트가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발주확인이 완료되면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업체확인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필드가       에서      으로 변경되었음을 확인할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2690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6612" y="1586429"/>
            <a:ext cx="9097200" cy="3256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구매발주 확인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4" name="직사각형 13"/>
          <p:cNvSpPr/>
          <p:nvPr/>
        </p:nvSpPr>
        <p:spPr>
          <a:xfrm>
            <a:off x="8897906" y="3322421"/>
            <a:ext cx="246891" cy="14933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929534" y="2498920"/>
            <a:ext cx="557212" cy="16531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5557450" y="237025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894671" y="172770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48236" y="1782995"/>
            <a:ext cx="457200" cy="23379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8522805" y="309931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6" y="5653088"/>
            <a:ext cx="190500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71862" y="5648326"/>
            <a:ext cx="16192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048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048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1_5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구매발주 확인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구매발주 확인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8" name="표 17"/>
          <p:cNvGraphicFramePr>
            <a:graphicFrameLocks noGrp="1"/>
          </p:cNvGraphicFramePr>
          <p:nvPr/>
        </p:nvGraphicFramePr>
        <p:xfrm>
          <a:off x="593725" y="1993904"/>
          <a:ext cx="8728075" cy="412749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545324"/>
                <a:gridCol w="7182751"/>
              </a:tblGrid>
              <a:tr h="2948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조회필드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필드 설명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29482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구매문서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구매문서 번호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(PO No.)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482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라인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구매문서 품목 번호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482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자재코드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품목코드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482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/>
                        <a:t>자재명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품목명 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482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발주수량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품목에 대한 발주요청 수량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482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반품예정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반품오더의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품목 수량 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482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단가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품목 단가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482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통화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단가에 대한 통화 단위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482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단위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품목 단위 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482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/>
                        <a:t>입하중수량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입하문서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 생성 후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세방전지에서 미 입고된 수량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입고 후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입고수량 만큼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</a:rPr>
                        <a:t>입하중수량은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 감소됨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482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입고수량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세방전지에서 입고한 수량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482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미납수량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거래처가 추가로 납품해야 할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 수량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입하문서 미 생성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482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반품수량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세방전지에서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반품처리한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수량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55600" y="1638300"/>
            <a:ext cx="2717800" cy="279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b="1" dirty="0" smtClean="0">
                <a:latin typeface="+mn-ea"/>
                <a:ea typeface="+mn-ea"/>
              </a:rPr>
              <a:t>◈ 발주확인 리스트</a:t>
            </a:r>
            <a:r>
              <a:rPr lang="en-US" altLang="ko-KR" b="1" dirty="0" smtClean="0">
                <a:latin typeface="+mn-ea"/>
                <a:ea typeface="+mn-ea"/>
              </a:rPr>
              <a:t>: </a:t>
            </a:r>
            <a:r>
              <a:rPr lang="ko-KR" altLang="en-US" b="1" dirty="0" smtClean="0">
                <a:latin typeface="+mn-ea"/>
                <a:ea typeface="+mn-ea"/>
              </a:rPr>
              <a:t>조회 결과 </a:t>
            </a:r>
            <a:endParaRPr lang="ko-KR" altLang="en-US" b="1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048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048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1_6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구매발주 확인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구매발주 확인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8" name="표 17"/>
          <p:cNvGraphicFramePr>
            <a:graphicFrameLocks noGrp="1"/>
          </p:cNvGraphicFramePr>
          <p:nvPr/>
        </p:nvGraphicFramePr>
        <p:xfrm>
          <a:off x="593725" y="1993904"/>
          <a:ext cx="8728075" cy="408939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545324"/>
                <a:gridCol w="7182751"/>
              </a:tblGrid>
              <a:tr h="34078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조회필드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필드 설명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3407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생산본부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세방전지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납품처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 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세방전지본사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광주생산본부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창원생산본부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407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담당자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구매발주 담당자 이름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407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작업번호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세방전지 생산 작업번호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4078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W/C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세방전지 생산 작업장 코드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407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브랜드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품목 브랜드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407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바이어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품목에 대한 바이어 형명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407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작업일자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납품 요청일자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407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작업시간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납품 요청시간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407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반품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반품오더일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경우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반품 지시자가 선택됨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407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업체확인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거래처 발주확인 여부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녹색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 –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발주 확인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노랑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 -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발주 미확인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407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납품완료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납품완료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입고기준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여부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녹색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납품 완료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황색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납품 미완료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55600" y="1638300"/>
            <a:ext cx="2717800" cy="279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b="1" dirty="0" smtClean="0">
                <a:latin typeface="+mn-ea"/>
                <a:ea typeface="+mn-ea"/>
              </a:rPr>
              <a:t>◈ 발주확인 리스트</a:t>
            </a:r>
            <a:r>
              <a:rPr lang="en-US" altLang="ko-KR" b="1" dirty="0" smtClean="0">
                <a:latin typeface="+mn-ea"/>
                <a:ea typeface="+mn-ea"/>
              </a:rPr>
              <a:t>: </a:t>
            </a:r>
            <a:r>
              <a:rPr lang="ko-KR" altLang="en-US" b="1" dirty="0" smtClean="0">
                <a:latin typeface="+mn-ea"/>
                <a:ea typeface="+mn-ea"/>
              </a:rPr>
              <a:t>조회 결과 </a:t>
            </a:r>
            <a:r>
              <a:rPr lang="en-US" altLang="ko-KR" b="1" dirty="0" smtClean="0">
                <a:latin typeface="+mn-ea"/>
                <a:ea typeface="+mn-ea"/>
              </a:rPr>
              <a:t>(</a:t>
            </a:r>
            <a:r>
              <a:rPr lang="ko-KR" altLang="en-US" b="1" dirty="0" smtClean="0">
                <a:latin typeface="+mn-ea"/>
                <a:ea typeface="+mn-ea"/>
              </a:rPr>
              <a:t>계속</a:t>
            </a:r>
            <a:r>
              <a:rPr lang="en-US" altLang="ko-KR" b="1" dirty="0" smtClean="0">
                <a:latin typeface="+mn-ea"/>
                <a:ea typeface="+mn-ea"/>
              </a:rPr>
              <a:t>)</a:t>
            </a:r>
            <a:r>
              <a:rPr lang="ko-KR" altLang="en-US" b="1" dirty="0" smtClean="0">
                <a:latin typeface="+mn-ea"/>
                <a:ea typeface="+mn-ea"/>
              </a:rPr>
              <a:t> </a:t>
            </a:r>
            <a:endParaRPr lang="ko-KR" altLang="en-US" b="1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714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7629" y="1612028"/>
            <a:ext cx="9097200" cy="314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2006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5570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2_1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478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발주협업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입하문서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검색조건을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입하문서 생성 대상인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리스트가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※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리스트에는 발주확인이 완료되고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미납 수량이 존재하는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건만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구매발주 확인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3313270" y="1773423"/>
            <a:ext cx="660083" cy="25727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652697" y="1962698"/>
            <a:ext cx="647721" cy="20002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4024835" y="164160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258358" y="190501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57218" y="2966616"/>
            <a:ext cx="5486400" cy="8028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57218" y="2533878"/>
            <a:ext cx="457200" cy="23326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1088252" y="242276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6096521" y="314177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9720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5570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2_2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73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특정 작업번호 또는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W/C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값으로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조회할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아이콘을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‘*’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문자를 사용해 특정문자를 포함한 건 조회가 가능함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W/C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필드에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‘*P22*’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입력하면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P22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포함한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W/C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구매오더만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조회됨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조회하고자 하는 작업번호 또는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W/C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입력하고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Enter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키를 누르면 조건에 일치하는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구매오더만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입하문서 생성 대상인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건을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다음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입하문서 생성하기 위한 다음 단계로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678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7675" y="1615756"/>
            <a:ext cx="9010650" cy="2969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629226" y="4115716"/>
            <a:ext cx="352426" cy="47941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9072362" y="3570188"/>
            <a:ext cx="300238" cy="23981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29937" y="373323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851142" y="165004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 r="30854" b="67107"/>
          <a:stretch>
            <a:fillRect/>
          </a:stretch>
        </p:blipFill>
        <p:spPr bwMode="auto">
          <a:xfrm>
            <a:off x="8617256" y="4162426"/>
            <a:ext cx="771181" cy="433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790" name="Picture 6"/>
          <p:cNvPicPr>
            <a:picLocks noChangeAspect="1" noChangeArrowheads="1"/>
          </p:cNvPicPr>
          <p:nvPr/>
        </p:nvPicPr>
        <p:blipFill>
          <a:blip r:embed="rId4" cstate="print"/>
          <a:srcRect l="1910" r="49118" b="18174"/>
          <a:stretch>
            <a:fillRect/>
          </a:stretch>
        </p:blipFill>
        <p:spPr bwMode="auto">
          <a:xfrm>
            <a:off x="8634412" y="3999391"/>
            <a:ext cx="447675" cy="120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4" cstate="print"/>
          <a:srcRect l="51146" r="13404" b="19540"/>
          <a:stretch>
            <a:fillRect/>
          </a:stretch>
        </p:blipFill>
        <p:spPr bwMode="auto">
          <a:xfrm>
            <a:off x="9082088" y="3996532"/>
            <a:ext cx="278606" cy="111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8577062" y="3925788"/>
            <a:ext cx="827288" cy="23981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9452092" y="349789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381700" y="1896392"/>
            <a:ext cx="485199" cy="22768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9452092" y="404082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6791" name="Picture 7"/>
          <p:cNvPicPr>
            <a:picLocks noChangeAspect="1" noChangeArrowheads="1"/>
          </p:cNvPicPr>
          <p:nvPr/>
        </p:nvPicPr>
        <p:blipFill>
          <a:blip r:embed="rId5" cstate="print"/>
          <a:srcRect l="5263" b="11290"/>
          <a:stretch>
            <a:fillRect/>
          </a:stretch>
        </p:blipFill>
        <p:spPr bwMode="auto">
          <a:xfrm>
            <a:off x="4295775" y="4891088"/>
            <a:ext cx="3429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62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0339" y="1664793"/>
            <a:ext cx="9097200" cy="2361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97546920"/>
              </p:ext>
            </p:extLst>
          </p:nvPr>
        </p:nvGraphicFramePr>
        <p:xfrm>
          <a:off x="344488" y="1281671"/>
          <a:ext cx="9215437" cy="51572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28712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2_3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입하문서 생성을 위한 입하 정보를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출하일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거래처에서 자재가 출발하는 일자를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예상입하일자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입하시간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자재가 세방전지에 도착하는 일자 및 시간을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입하문서 생성을 위한 상세품목 정보를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엑셀 업로드 절차는 후속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장표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참조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)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납품 수량을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미납수량이 기본 값으로 입력되어 있음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공급업체생산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LOT: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거래처에서의 생산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LOT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번호를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비고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납품 품목에 대해 거래처에서 세방전지에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전달하고자하는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사항을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라인을 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행 삭제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입하문서 생성 대상에서 제외시킬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448572" y="2433505"/>
            <a:ext cx="4129882" cy="27621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4638306" y="226131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638978" y="3535800"/>
            <a:ext cx="1167788" cy="43179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832518" y="321079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26176" y="3051665"/>
            <a:ext cx="428625" cy="203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976835" y="280439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1997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345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2_4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7456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 정보 엑셀 업로드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엑셀 양식 다운로드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엑셀 업로드를 위한 엑셀 양식 다운로드를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[Download]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파일 다운로드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누르면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입하문서 품목 정보가 로컬 폴더로 다운로드 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6786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15814"/>
          <a:stretch>
            <a:fillRect/>
          </a:stretch>
        </p:blipFill>
        <p:spPr bwMode="auto">
          <a:xfrm>
            <a:off x="407629" y="1608463"/>
            <a:ext cx="90972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4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17900" y="2734559"/>
            <a:ext cx="2895600" cy="1671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1708565" y="1902157"/>
            <a:ext cx="681039" cy="22541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2463693" y="167047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498035" y="314632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5057775" y="3565308"/>
            <a:ext cx="619126" cy="22541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81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3700" y="1648703"/>
            <a:ext cx="9118600" cy="3560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286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761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2_5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25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 정보 엑셀 업로드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엑셀 양식 작성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엑셀 파일을 열어 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공급업체생산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LOT,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비고에 각각 정보를 입력하고 문서를 저장한다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612775" y="3238501"/>
            <a:ext cx="1914525" cy="3556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2589735" y="320370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048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094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2_6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954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 정보 엑셀 업로드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엑셀 양식 업로드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[Upload]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Excel Upload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창이 나타난다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Excel Upload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창에서 엑셀 파일을 지정하고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[Upload]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입하문서 품목 정보가 일괄 업로드 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7810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7629" y="1663543"/>
            <a:ext cx="9097200" cy="2856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2" y="2752317"/>
            <a:ext cx="2743198" cy="1375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2403508" y="2019300"/>
            <a:ext cx="645415" cy="2476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646420" y="3196175"/>
            <a:ext cx="525780" cy="2133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132739" y="193942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5386912" y="277655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834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6612" y="1704975"/>
            <a:ext cx="9097200" cy="314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794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74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2_7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49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입하문서 생성을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입하문서생성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창이 나타난다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 입하문서가 생성된다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880316" y="2054143"/>
            <a:ext cx="796291" cy="2349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640412" y="169874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8278393" y="4100604"/>
            <a:ext cx="390526" cy="21589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7878866" y="398370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858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0239" y="2019089"/>
            <a:ext cx="9097200" cy="2857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15976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967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2_8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입하문서가 정상적으로 생성되면                            라는 메시지가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리스트 우측에 생성된 입하문서 번호를 확인할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해당 입하문서에 대해 납품서 출력을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인쇄출력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파일 다운로드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팝업 창이 나타난다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열기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또는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클릭해서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납품서 조회 및 파일 보관이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※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납품서 양식은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PDF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파일 형태로 저장되므로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사용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PC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PDF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뷰어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프로그램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Adobe Reader)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 설치되어 있어야 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5" name="Picture 3"/>
          <p:cNvPicPr>
            <a:picLocks noChangeAspect="1" noChangeArrowheads="1"/>
          </p:cNvPicPr>
          <p:nvPr/>
        </p:nvPicPr>
        <p:blipFill rotWithShape="1">
          <a:blip r:embed="rId3" cstate="print"/>
          <a:srcRect b="87306"/>
          <a:stretch/>
        </p:blipFill>
        <p:spPr bwMode="auto">
          <a:xfrm>
            <a:off x="390525" y="1604842"/>
            <a:ext cx="9124950" cy="433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883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76612" y="3022580"/>
            <a:ext cx="3152776" cy="1720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357188" y="1639888"/>
            <a:ext cx="1014412" cy="21431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8890027" y="4401456"/>
            <a:ext cx="534353" cy="41961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904064" y="2233526"/>
            <a:ext cx="581502" cy="25146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400550" y="3925887"/>
            <a:ext cx="661988" cy="21431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438800" y="156697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8626149" y="401088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1457514" y="248498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3996262" y="383869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68625" y="5078414"/>
            <a:ext cx="1362075" cy="18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0053"/>
          <a:ext cx="9215437" cy="507626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2904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2_9.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581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납품서는 대금결재용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협력회사용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부로 구성되어 있으며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용도에 따라 출력하여 사용한다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0576" y="1593173"/>
            <a:ext cx="5124451" cy="3256399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517" y="2114548"/>
            <a:ext cx="5129212" cy="3237708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0882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7629" y="1646452"/>
            <a:ext cx="9097200" cy="314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794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586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3_1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조회 및 납품서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재출력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208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발주협업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입하문서 관리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입하문서를 조회를 위한 검색조건을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입하문서 리스트가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0" name="직사각형 9"/>
          <p:cNvSpPr/>
          <p:nvPr/>
        </p:nvSpPr>
        <p:spPr>
          <a:xfrm>
            <a:off x="546099" y="3248325"/>
            <a:ext cx="7011471" cy="55249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7664955" y="318018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584200" y="2755900"/>
            <a:ext cx="431800" cy="1905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107012" y="266394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271298" y="1865061"/>
            <a:ext cx="712470" cy="23657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336796" y="2108200"/>
            <a:ext cx="740410" cy="203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048535" y="159612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2972115" y="220199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048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856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3_2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조회 및 납품서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재출력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192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납품서를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재출력할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출력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납품서을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출력하면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출력여부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필드에 체크박스가 자동으로 선택된다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파일 다운로드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열기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또는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납품서 조회 및 저장할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입하문서의 상세내역을 조회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입하문서를 클릭하면 상세화면으로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51906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7629" y="1652528"/>
            <a:ext cx="9097200" cy="2684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088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05187" y="3078873"/>
            <a:ext cx="3095626" cy="1689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8149727" y="3886807"/>
            <a:ext cx="355600" cy="1905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381500" y="3964996"/>
            <a:ext cx="673100" cy="2159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145628" y="3910524"/>
            <a:ext cx="734711" cy="1778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8566695" y="370965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4002612" y="38603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628451" y="352320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930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6612" y="1690683"/>
            <a:ext cx="9097200" cy="2597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540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1760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3_3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조회 및 납품서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재출력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780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입하문서 상세내역이 리스트로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세방전지에서 전량 입고가 완료되면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필드가        에서     으로 변경된다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4" name="직사각형 13"/>
          <p:cNvSpPr/>
          <p:nvPr/>
        </p:nvSpPr>
        <p:spPr>
          <a:xfrm>
            <a:off x="474210" y="3654721"/>
            <a:ext cx="8953500" cy="6223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9032730" y="322599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00588" y="4811713"/>
            <a:ext cx="252412" cy="228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18124" y="4819649"/>
            <a:ext cx="269875" cy="245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42011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5437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4_1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삭제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9829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입하문서를 잘못 생성한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생성된 입하문서를 삭제 처리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입고 완료된 입하문서는 삭제 불가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삭제 대상인 입하문서를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입하삭제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입하삭제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 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해당 입하문서가 삭제된다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입하문서가 삭제되면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취소한 수량만큼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입하중수량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은 감소하고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미납수량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은 증가한다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53954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780" y="1641513"/>
            <a:ext cx="9097200" cy="278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654361" y="3951660"/>
            <a:ext cx="457200" cy="2017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936061" y="3852643"/>
            <a:ext cx="364967" cy="23665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48871" y="2008130"/>
            <a:ext cx="546100" cy="2286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645527" y="352743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038662" y="174424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7526327" y="374491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4978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595" y="2030150"/>
            <a:ext cx="9097200" cy="314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429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28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4_2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삭제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입하문서 삭제되면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        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라는 메시지가 조회되고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입하문서는 리스트에서 제외된다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입하문서 삭제가 되지 않은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처리상태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원인 메시지가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입고 완료된 입하문서는 삭제 불가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입하문서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3955" name="Picture 3"/>
          <p:cNvPicPr>
            <a:picLocks noChangeAspect="1" noChangeArrowheads="1"/>
          </p:cNvPicPr>
          <p:nvPr/>
        </p:nvPicPr>
        <p:blipFill rotWithShape="1">
          <a:blip r:embed="rId3" cstate="print"/>
          <a:srcRect r="1009" b="84972"/>
          <a:stretch/>
        </p:blipFill>
        <p:spPr bwMode="auto">
          <a:xfrm>
            <a:off x="390525" y="1601789"/>
            <a:ext cx="9032875" cy="491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368300" y="1638300"/>
            <a:ext cx="1244600" cy="1905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678512" y="155904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4" cstate="print"/>
          <a:srcRect t="7901"/>
          <a:stretch>
            <a:fillRect/>
          </a:stretch>
        </p:blipFill>
        <p:spPr bwMode="auto">
          <a:xfrm>
            <a:off x="2027239" y="5514975"/>
            <a:ext cx="1617662" cy="203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8583182" y="4218479"/>
            <a:ext cx="774700" cy="97611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8518122" y="378980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02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7629" y="1598827"/>
            <a:ext cx="9097200" cy="317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3624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47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5_1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입고송장 조회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발주협업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입하송장 조회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송장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문서 검색조건을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송장문서 리스트가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입고송장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" name="직사각형 18"/>
          <p:cNvSpPr/>
          <p:nvPr/>
        </p:nvSpPr>
        <p:spPr>
          <a:xfrm>
            <a:off x="546100" y="3210225"/>
            <a:ext cx="7922128" cy="3937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8536667" y="314008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84200" y="2717800"/>
            <a:ext cx="431800" cy="1905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1107012" y="262584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271298" y="1809668"/>
            <a:ext cx="712470" cy="23657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4094649" y="2046239"/>
            <a:ext cx="673100" cy="203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4040712" y="166064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4795912" y="183283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556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28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5_2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입고송장 조회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71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송장문서 상세내역을 조회하고자 할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송장 문서를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상세화면으로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입고송장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7026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6607" y="1632630"/>
            <a:ext cx="9097200" cy="314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942972" y="3724993"/>
            <a:ext cx="603504" cy="1905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386159" y="326825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667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983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5_3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입고송장 조회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684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선택한 송장문서에 대한 상세 입고내역이 리스트로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뒤로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이전 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입고송장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8050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6612" y="1648517"/>
            <a:ext cx="9097200" cy="314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444500" y="1968655"/>
            <a:ext cx="431800" cy="2286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44334" y="3260683"/>
            <a:ext cx="8788400" cy="15344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989235" y="287553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929212" y="172414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074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7629" y="1632165"/>
            <a:ext cx="9097200" cy="314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794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459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5_4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입고송장 조회</a:t>
                      </a:r>
                      <a:endParaRPr kumimoji="0" lang="ko-KR" altLang="en-US" sz="12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335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송장확인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거래처가 송장 내역을 확인하고 이상이 없는 경우에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송장에 대해 확인 처리한다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확인 대상인 송장문서를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송장확인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송장확인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송장확인이 완료된다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입고송장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1470908" y="1880519"/>
            <a:ext cx="647700" cy="2413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2196920" y="180126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611053" y="3673673"/>
            <a:ext cx="317500" cy="85532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362002" y="3530601"/>
            <a:ext cx="381000" cy="1905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924927" y="336688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4970414" y="345134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048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28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5_5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입고송장 조회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63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송장확인 처리가 정상적으로 완료되면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     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라는 메시지가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송장확인 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확인상태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필드가       에서     으로 변경됨을 확인할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발주협업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입고송장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8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812" y="1600703"/>
            <a:ext cx="9096376" cy="3300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71849" y="5500688"/>
            <a:ext cx="1426933" cy="22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8953500" y="3657600"/>
            <a:ext cx="495300" cy="5588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513412" y="155904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93700" y="1651000"/>
            <a:ext cx="1054100" cy="1651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8688912" y="314654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2888" y="5776913"/>
            <a:ext cx="252412" cy="228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00424" y="5784849"/>
            <a:ext cx="269875" cy="245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6330950" y="5424488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2013.04.01</a:t>
            </a:r>
            <a:endParaRPr lang="en-US" altLang="ko-KR" sz="1400" b="1" dirty="0" smtClean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" name="Rectangle 13"/>
          <p:cNvSpPr>
            <a:spLocks noChangeArrowheads="1"/>
          </p:cNvSpPr>
          <p:nvPr/>
        </p:nvSpPr>
        <p:spPr bwMode="gray">
          <a:xfrm>
            <a:off x="3146425" y="3198018"/>
            <a:ext cx="6759575" cy="1424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 smtClean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협력사포탈 업무 매뉴얼</a:t>
            </a:r>
            <a:endParaRPr lang="en-US" altLang="ko-KR" sz="2800" b="1" dirty="0" smtClean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ko-KR" sz="2000" b="1" dirty="0" smtClean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(</a:t>
            </a:r>
            <a:r>
              <a:rPr lang="ko-KR" altLang="en-US" sz="2000" b="1" dirty="0" smtClean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전자입찰 관리</a:t>
            </a:r>
            <a:r>
              <a:rPr lang="en-US" altLang="ko-KR" sz="2000" b="1" dirty="0" smtClean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)</a:t>
            </a:r>
          </a:p>
          <a:p>
            <a:pPr eaLnBrk="0" hangingPunct="0">
              <a:lnSpc>
                <a:spcPct val="150000"/>
              </a:lnSpc>
            </a:pP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003300" y="1052513"/>
            <a:ext cx="7902575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업무매뉴얼 개요</a:t>
            </a:r>
            <a:endParaRPr lang="ko-KR" altLang="en-US" dirty="0" smtClean="0"/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" name="Group 181"/>
          <p:cNvGraphicFramePr>
            <a:graphicFrameLocks noGrp="1"/>
          </p:cNvGraphicFramePr>
          <p:nvPr/>
        </p:nvGraphicFramePr>
        <p:xfrm>
          <a:off x="471714" y="1694090"/>
          <a:ext cx="8962572" cy="1872000"/>
        </p:xfrm>
        <a:graphic>
          <a:graphicData uri="http://schemas.openxmlformats.org/drawingml/2006/table">
            <a:tbl>
              <a:tblPr/>
              <a:tblGrid>
                <a:gridCol w="749106"/>
                <a:gridCol w="1827180"/>
                <a:gridCol w="4075571"/>
                <a:gridCol w="2310715"/>
              </a:tblGrid>
              <a:tr h="46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 설명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메뉴 경로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전자입찰 조회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입찰자에 공시된 입찰 정보를 조회한다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전자입찰 응찰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입찰에 대해 견적을 제출한다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전자입찰 응찰 변경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입찰에 대해 기 제출한 견적을 변경한다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마감일 이내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302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1887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1_1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조회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415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제출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리스트가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이벤트 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이벤트 내역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내역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응답상태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입찰건에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대한 입찰자의 응찰 여부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우측 도표 참고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종료일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종료시간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견적제출 마감일자와 시간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상세내용을 조회하기 위해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번호를 클릭하거나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라인을 선택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이벤트 조회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9721658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2" cstate="print"/>
          <a:srcRect l="1848" t="38111" b="-6631"/>
          <a:stretch>
            <a:fillRect/>
          </a:stretch>
        </p:blipFill>
        <p:spPr bwMode="auto">
          <a:xfrm>
            <a:off x="399141" y="2357610"/>
            <a:ext cx="9102048" cy="2060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타원 15"/>
          <p:cNvSpPr/>
          <p:nvPr/>
        </p:nvSpPr>
        <p:spPr>
          <a:xfrm>
            <a:off x="3442226" y="189559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782197" y="3328684"/>
            <a:ext cx="781682" cy="18569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1613424" y="297955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93781" y="3835094"/>
            <a:ext cx="2600325" cy="13335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2" name="직사각형 21"/>
          <p:cNvSpPr/>
          <p:nvPr/>
        </p:nvSpPr>
        <p:spPr>
          <a:xfrm>
            <a:off x="5871990" y="3310016"/>
            <a:ext cx="867234" cy="21538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3" name="직선 연결선 22"/>
          <p:cNvCxnSpPr>
            <a:stCxn id="22" idx="2"/>
          </p:cNvCxnSpPr>
          <p:nvPr/>
        </p:nvCxnSpPr>
        <p:spPr>
          <a:xfrm>
            <a:off x="6305607" y="3525397"/>
            <a:ext cx="195492" cy="262454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2425" y="1657265"/>
            <a:ext cx="9001150" cy="641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직사각형 24"/>
          <p:cNvSpPr/>
          <p:nvPr/>
        </p:nvSpPr>
        <p:spPr>
          <a:xfrm>
            <a:off x="1841595" y="2047875"/>
            <a:ext cx="704851" cy="2222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1397620" y="203688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20294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26426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1_2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조회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574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선택하면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개요가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입찰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헤더 상세정보를 확인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제출 기한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 제출 마감일자와 시간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통화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 금액의 통화 단위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플랜트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1100-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세방전지본사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1200-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광주생산본부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1300-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창원생산본부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지급조건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본 입찰 건에 대한 대금지급조건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인도조건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위치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본 입찰 건에 대한 인도조건 및 위치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 필요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 필수 등록 여부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옵션이 선택되어 있으면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 미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등록시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견적 제출이 불가함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견적유형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협상 여부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758590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43587" y="3948114"/>
            <a:ext cx="3188800" cy="1166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그룹 10"/>
          <p:cNvGrpSpPr/>
          <p:nvPr/>
        </p:nvGrpSpPr>
        <p:grpSpPr>
          <a:xfrm>
            <a:off x="419100" y="1585201"/>
            <a:ext cx="9067800" cy="2310524"/>
            <a:chOff x="419100" y="1585201"/>
            <a:chExt cx="9067800" cy="2310524"/>
          </a:xfrm>
        </p:grpSpPr>
        <p:pic>
          <p:nvPicPr>
            <p:cNvPr id="13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 b="31506"/>
            <a:stretch>
              <a:fillRect/>
            </a:stretch>
          </p:blipFill>
          <p:spPr bwMode="auto">
            <a:xfrm>
              <a:off x="419100" y="1585201"/>
              <a:ext cx="9067800" cy="23105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 b="6027"/>
            <a:stretch>
              <a:fillRect/>
            </a:stretch>
          </p:blipFill>
          <p:spPr bwMode="auto">
            <a:xfrm>
              <a:off x="2532063" y="2700339"/>
              <a:ext cx="2370137" cy="11223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직사각형 18"/>
          <p:cNvSpPr/>
          <p:nvPr/>
        </p:nvSpPr>
        <p:spPr>
          <a:xfrm>
            <a:off x="523874" y="2295526"/>
            <a:ext cx="661988" cy="2286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1275286" y="223690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477520" y="2713990"/>
            <a:ext cx="4467860" cy="111887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5026549" y="273538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23" name="직선 연결선 22"/>
          <p:cNvCxnSpPr/>
          <p:nvPr/>
        </p:nvCxnSpPr>
        <p:spPr>
          <a:xfrm>
            <a:off x="3957638" y="3471863"/>
            <a:ext cx="1885949" cy="1059657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937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0617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1_3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조회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320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입찰 품목 정보가 하단에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제품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ID: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품목코드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품목 내역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입찰수량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납품일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품목에 대한 납품 요청일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노트 및 첨부파일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품목에 대해 추가 전달사항 및 첨부파일이 있는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건수가 표기됨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8570029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2" cstate="print"/>
          <a:srcRect b="14294"/>
          <a:stretch>
            <a:fillRect/>
          </a:stretch>
        </p:blipFill>
        <p:spPr bwMode="auto">
          <a:xfrm>
            <a:off x="381000" y="1597296"/>
            <a:ext cx="9144000" cy="2682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595314" y="3073400"/>
            <a:ext cx="8777286" cy="3175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065230" y="2320926"/>
            <a:ext cx="554020" cy="2286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1715042" y="226230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8926102" y="257726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302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5570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1_4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조회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732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노트 및 첨부파일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선택하면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관련 전달사항 및 첨부파일이 조회화면으로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노트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범주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필드를 선택하면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세방전지 구매담당자의 전달사항이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선택하면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세방전지 구매담당자가 첨부한 파일 조회 및 다운로드가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클릭해서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입찰 건에 대해 견적을 제출한다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3613446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2" cstate="print"/>
          <a:srcRect b="5037"/>
          <a:stretch>
            <a:fillRect/>
          </a:stretch>
        </p:blipFill>
        <p:spPr bwMode="auto">
          <a:xfrm>
            <a:off x="390525" y="1583143"/>
            <a:ext cx="9124950" cy="2745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1509730" y="2295526"/>
            <a:ext cx="1004870" cy="2286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2573880" y="223690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192230" y="3070226"/>
            <a:ext cx="2414570" cy="15557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3335880" y="264330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690812" y="3908426"/>
            <a:ext cx="788987" cy="15557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2302417" y="380535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166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3850" y="1955799"/>
            <a:ext cx="2571750" cy="147684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4166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75200" y="3171825"/>
            <a:ext cx="2489200" cy="135868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cxnSp>
        <p:nvCxnSpPr>
          <p:cNvPr id="23" name="직선 연결선 22"/>
          <p:cNvCxnSpPr>
            <a:stCxn id="18" idx="6"/>
            <a:endCxn id="241668" idx="1"/>
          </p:cNvCxnSpPr>
          <p:nvPr/>
        </p:nvCxnSpPr>
        <p:spPr>
          <a:xfrm flipV="1">
            <a:off x="3656513" y="2694223"/>
            <a:ext cx="477337" cy="121273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>
            <a:stCxn id="19" idx="3"/>
            <a:endCxn id="241669" idx="1"/>
          </p:cNvCxnSpPr>
          <p:nvPr/>
        </p:nvCxnSpPr>
        <p:spPr>
          <a:xfrm flipV="1">
            <a:off x="3479799" y="3851169"/>
            <a:ext cx="1295401" cy="135044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직사각형 29"/>
          <p:cNvSpPr/>
          <p:nvPr/>
        </p:nvSpPr>
        <p:spPr>
          <a:xfrm>
            <a:off x="2622550" y="1784351"/>
            <a:ext cx="504824" cy="15557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2205580" y="166540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69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525" y="1595227"/>
            <a:ext cx="9124950" cy="361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048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904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2_1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011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선택하여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정보를 확인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통화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지급조건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 필요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플랜트 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해당 입찰 건에 대한 견적 제출기한과 남은 시간 정보를 확인할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본 건에 대한 입찰 정보를 확인한다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통화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지급조건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인도조건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위치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 필요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플랜트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7295094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5" name="직사각형 14"/>
          <p:cNvSpPr/>
          <p:nvPr/>
        </p:nvSpPr>
        <p:spPr>
          <a:xfrm>
            <a:off x="523874" y="2338389"/>
            <a:ext cx="661988" cy="23336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46599" y="195115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338511" y="2009776"/>
            <a:ext cx="2747963" cy="23336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2904062" y="190829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9" y="2752720"/>
            <a:ext cx="2519360" cy="1214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409573" y="2886075"/>
            <a:ext cx="2476502" cy="10858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989785" y="275125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62489" y="2743201"/>
            <a:ext cx="3052761" cy="1471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19652" y="2790825"/>
            <a:ext cx="2291549" cy="139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3340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046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2_2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87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선택하여 입찰 가격을 입력화면으로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품목 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업체 입찰 가격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필드에 입찰 금액을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우측 하단에 전체 품목에 대한 견적 총액을 최종 확인한다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그룹 14"/>
          <p:cNvGrpSpPr/>
          <p:nvPr/>
        </p:nvGrpSpPr>
        <p:grpSpPr>
          <a:xfrm>
            <a:off x="393700" y="1584292"/>
            <a:ext cx="9118600" cy="3257616"/>
            <a:chOff x="393700" y="1584292"/>
            <a:chExt cx="9118600" cy="3257616"/>
          </a:xfrm>
        </p:grpSpPr>
        <p:pic>
          <p:nvPicPr>
            <p:cNvPr id="243715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3700" y="1584292"/>
              <a:ext cx="9118600" cy="32576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3716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274050" y="4584700"/>
              <a:ext cx="1108075" cy="143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86457463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5267325" y="2901951"/>
            <a:ext cx="803276" cy="49847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789512" y="193528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109662" y="2314576"/>
            <a:ext cx="538163" cy="24129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7833248" y="446099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8229600" y="4535490"/>
            <a:ext cx="1174750" cy="23653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109099" y="248296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3387" y="1617339"/>
            <a:ext cx="9039226" cy="262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12420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112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2_3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87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노트 및 첨부파일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 전달사항 및 첨부파일 등록 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입찰자 텍스트 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노트에서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 비고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입찰 담당자에게 전달사항을 입력하고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첨부파일 등록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 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첨부할 파일을 선택하고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[RFx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 필요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선택되어 있으면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첨부파일을 필수로 등록하여야 견적 제출이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정보 입력이 완료되면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417409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549277" y="2781300"/>
            <a:ext cx="349248" cy="17621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947626" y="255694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09574" y="1773236"/>
            <a:ext cx="347663" cy="24129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870473" y="168127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1255284" y="339895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49277" y="3604260"/>
            <a:ext cx="655636" cy="17621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0" name="직선 연결선 19"/>
          <p:cNvCxnSpPr>
            <a:stCxn id="8" idx="6"/>
          </p:cNvCxnSpPr>
          <p:nvPr/>
        </p:nvCxnSpPr>
        <p:spPr>
          <a:xfrm flipV="1">
            <a:off x="1268259" y="2609850"/>
            <a:ext cx="1427315" cy="119288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>
            <a:stCxn id="16" idx="6"/>
            <a:endCxn id="249860" idx="1"/>
          </p:cNvCxnSpPr>
          <p:nvPr/>
        </p:nvCxnSpPr>
        <p:spPr>
          <a:xfrm>
            <a:off x="1575917" y="3571148"/>
            <a:ext cx="1580033" cy="161860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986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55950" y="3132140"/>
            <a:ext cx="3276483" cy="1201736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4986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30500" y="1520826"/>
            <a:ext cx="2327275" cy="146318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1574799" y="2325686"/>
            <a:ext cx="923926" cy="24129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1471502" y="193782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28720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6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2_4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192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대한 견적을 제출하면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                       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메시지가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편집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제출 기한 내에서 제출한 견적에 대한 변경이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제출기한 이후 변경 불가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576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812" y="1566831"/>
            <a:ext cx="9096376" cy="3724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1663181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406400" y="2011363"/>
            <a:ext cx="188595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06401" y="1758952"/>
            <a:ext cx="45085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2396379" y="19508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948579" y="15698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576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57475" y="5449889"/>
            <a:ext cx="244792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4769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046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3_1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 변경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4303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및 경매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리스트가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 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입찰에 대해 제출한 응찰 번호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 상태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입찰에 대한 응찰 여부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 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클릭하여 응찰 조회화면으로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7527093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7" name="Picture 3"/>
          <p:cNvPicPr>
            <a:picLocks noChangeAspect="1" noChangeArrowheads="1"/>
          </p:cNvPicPr>
          <p:nvPr/>
        </p:nvPicPr>
        <p:blipFill>
          <a:blip r:embed="rId2" cstate="print"/>
          <a:srcRect l="3085" t="35922"/>
          <a:stretch>
            <a:fillRect/>
          </a:stretch>
        </p:blipFill>
        <p:spPr bwMode="auto">
          <a:xfrm>
            <a:off x="428586" y="2324559"/>
            <a:ext cx="9086889" cy="2056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>
            <a:off x="5310130" y="3613532"/>
            <a:ext cx="729007" cy="2091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062624" y="321716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2425" y="1657265"/>
            <a:ext cx="9001150" cy="641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1852612" y="2047875"/>
            <a:ext cx="704851" cy="2222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1408637" y="203688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3272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4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3_2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 변경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65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선택하여 입찰 품목 상세화면으로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응찰내용 변경을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편집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변경 모드로 전환된다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 변경은 제출기한 내에서만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7811" name="Picture 3"/>
          <p:cNvPicPr>
            <a:picLocks noChangeAspect="1" noChangeArrowheads="1"/>
          </p:cNvPicPr>
          <p:nvPr/>
        </p:nvPicPr>
        <p:blipFill>
          <a:blip r:embed="rId2" cstate="print"/>
          <a:srcRect b="2826"/>
          <a:stretch>
            <a:fillRect/>
          </a:stretch>
        </p:blipFill>
        <p:spPr bwMode="auto">
          <a:xfrm>
            <a:off x="433387" y="1610902"/>
            <a:ext cx="9039226" cy="3313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5353512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1152526" y="2331659"/>
            <a:ext cx="490537" cy="21272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727726" y="225398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23865" y="1790321"/>
            <a:ext cx="447674" cy="19843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984776" y="166978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0957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903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 변경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192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품목 상세화면의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업체 입찰 가격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필드에서 견적 금액을 변경한다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노트 및 첨부파일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탭에서 전달사항 및 첨부파일 등록이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전자입찰 응찰 부분 참고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클릭해서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견적을 최종 제출한다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견적 제출이 완료되면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                    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라는 메시지가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6892357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525" y="1590389"/>
            <a:ext cx="9124950" cy="3305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352425" y="1758953"/>
            <a:ext cx="394335" cy="19843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799036" y="179336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5267325" y="3079753"/>
            <a:ext cx="815975" cy="31114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5015436" y="268236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986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33613" y="5903913"/>
            <a:ext cx="221932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28575">
          <a:solidFill>
            <a:srgbClr val="FF0000"/>
          </a:solidFill>
        </a:ln>
      </a:spPr>
      <a:bodyPr rtlCol="0" anchor="ctr"/>
      <a:lstStyle>
        <a:defPPr marL="92075" indent="-92075" algn="ctr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17686</TotalTime>
  <Words>2690</Words>
  <Application>Microsoft Office PowerPoint</Application>
  <PresentationFormat>A4 용지(210x297mm)</PresentationFormat>
  <Paragraphs>655</Paragraphs>
  <Slides>47</Slides>
  <Notes>3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47</vt:i4>
      </vt:variant>
    </vt:vector>
  </HeadingPairs>
  <TitlesOfParts>
    <vt:vector size="50" baseType="lpstr">
      <vt:lpstr>Office Theme</vt:lpstr>
      <vt:lpstr>1_Office Theme</vt:lpstr>
      <vt:lpstr>비트맵 이미지</vt:lpstr>
      <vt:lpstr>슬라이드 0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업무매뉴얼 개요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업무매뉴얼 개요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  <vt:lpstr>슬라이드 43</vt:lpstr>
      <vt:lpstr>슬라이드 44</vt:lpstr>
      <vt:lpstr>슬라이드 45</vt:lpstr>
      <vt:lpstr>슬라이드 46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김효섭</cp:lastModifiedBy>
  <cp:revision>684</cp:revision>
  <cp:lastPrinted>2006-08-30T13:33:06Z</cp:lastPrinted>
  <dcterms:created xsi:type="dcterms:W3CDTF">2008-05-17T00:48:54Z</dcterms:created>
  <dcterms:modified xsi:type="dcterms:W3CDTF">2013-03-29T11:53:25Z</dcterms:modified>
</cp:coreProperties>
</file>