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16"/>
  </p:notesMasterIdLst>
  <p:handoutMasterIdLst>
    <p:handoutMasterId r:id="rId17"/>
  </p:handoutMasterIdLst>
  <p:sldIdLst>
    <p:sldId id="374" r:id="rId3"/>
    <p:sldId id="375" r:id="rId4"/>
    <p:sldId id="450" r:id="rId5"/>
    <p:sldId id="392" r:id="rId6"/>
    <p:sldId id="394" r:id="rId7"/>
    <p:sldId id="468" r:id="rId8"/>
    <p:sldId id="396" r:id="rId9"/>
    <p:sldId id="451" r:id="rId10"/>
    <p:sldId id="457" r:id="rId11"/>
    <p:sldId id="452" r:id="rId12"/>
    <p:sldId id="461" r:id="rId13"/>
    <p:sldId id="465" r:id="rId14"/>
    <p:sldId id="467" r:id="rId15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FF"/>
    <a:srgbClr val="103991"/>
    <a:srgbClr val="0083CD"/>
    <a:srgbClr val="FF0000"/>
    <a:srgbClr val="333333"/>
    <a:srgbClr val="EAEAEA"/>
    <a:srgbClr val="808080"/>
    <a:srgbClr val="00000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79" autoAdjust="0"/>
    <p:restoredTop sz="97138" autoAdjust="0"/>
  </p:normalViewPr>
  <p:slideViewPr>
    <p:cSldViewPr snapToGrid="0" showGuides="1">
      <p:cViewPr varScale="1">
        <p:scale>
          <a:sx n="116" d="100"/>
          <a:sy n="116" d="100"/>
        </p:scale>
        <p:origin x="-1458" y="-96"/>
      </p:cViewPr>
      <p:guideLst>
        <p:guide orient="horz" pos="2160"/>
        <p:guide pos="37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9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70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4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8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90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4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5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6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50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oleObject" Target="../embeddings/oleObject1.bin"/><Relationship Id="rId5" Type="http://schemas.openxmlformats.org/officeDocument/2006/relationships/slideLayout" Target="../slideLayouts/slideLayout5.xml"/><Relationship Id="rId10" Type="http://schemas.openxmlformats.org/officeDocument/2006/relationships/vmlDrawing" Target="../drawings/vmlDrawing1.v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1.xml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vmlDrawing" Target="../drawings/vmlDrawing9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3" name="비트맵 이미지" r:id="rId11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7" r:id="rId6"/>
    <p:sldLayoutId id="2147484628" r:id="rId7"/>
    <p:sldLayoutId id="2147484629" r:id="rId8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8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3.vml"/><Relationship Id="rId5" Type="http://schemas.openxmlformats.org/officeDocument/2006/relationships/oleObject" Target="../embeddings/Microsoft_Office_Excel_97-2003_____1.xls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epdev.sgnsis.com:50000/irj/portal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2013.02.28</a:t>
            </a:r>
          </a:p>
          <a:p>
            <a:pPr algn="r"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SD_</a:t>
            </a:r>
            <a:r>
              <a:rPr kumimoji="1" lang="ko-KR" altLang="en-US" sz="2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무브요청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165119028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2012.09.03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이상철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5059362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50593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공장별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자재에 대해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무브요청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 및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요청하여 진행방법을 습득한다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508000" y="1443038"/>
          <a:ext cx="8856663" cy="4473344"/>
        </p:xfrm>
        <a:graphic>
          <a:graphicData uri="http://schemas.openxmlformats.org/drawingml/2006/table">
            <a:tbl>
              <a:tblPr/>
              <a:tblGrid>
                <a:gridCol w="1903186"/>
                <a:gridCol w="4596493"/>
                <a:gridCol w="2356984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03239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예약전표 생성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963(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무상출고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-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내수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)---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내수영업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961(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무상출고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-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수출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)---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수출영업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MB21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 vMerge="1"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5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201,965(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창고에서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코스트센타에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소비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)—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생산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&amp;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기타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예약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LIST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예약전표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List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조회</a:t>
                      </a:r>
                      <a:endParaRPr lang="en-US" altLang="ko-KR" sz="1200" b="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l" latinLnBrk="1"/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재고가 없으면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PR/PO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생성 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GR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후 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M/O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처리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자재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MB25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예약수량 출고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자재창고에서 출고처리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MB1A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18">
                <a:tc rowSpan="2"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창고간 이동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PR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요청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영업→구매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자재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제품창고로 자재 이동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자재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구매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MB51N</a:t>
                      </a:r>
                    </a:p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MB1B(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이동유형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:311)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자재이전전기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1100(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자재창고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→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3100(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제품창고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출고증출력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출고증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&amp;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자재 제품창고로 이동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구매자재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수송요청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영업→공장 제품관리 담당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ZMMR0100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632"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재고확인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재고확인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구매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자재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MMBE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2060575"/>
          <a:ext cx="8528050" cy="2305052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무브오더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사전 작업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양 공장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무브오더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 담당에 필요 자재내역 을 메일로 요청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자재코드를 공장 자재 담당이 영업으로 회신하면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예약전표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OFF-line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사전 작업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직사각형 14"/>
          <p:cNvSpPr/>
          <p:nvPr/>
        </p:nvSpPr>
        <p:spPr>
          <a:xfrm>
            <a:off x="2413686" y="2866768"/>
            <a:ext cx="255373" cy="98854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예약전표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공장 생산 및 기타 부서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lang="en-US" altLang="ko-KR" sz="12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①출고 요청일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②이동유형을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963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박스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스티커등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추가소요자재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Y25 : BOM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미구성자재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케이블류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1200(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광주공장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1300(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창원공장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200" b="0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MB21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7" name="Picture 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77624" y="1638981"/>
            <a:ext cx="5991225" cy="3831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374740" y="2847880"/>
            <a:ext cx="360040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2374740" y="2631856"/>
            <a:ext cx="1224136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2374740" y="2991896"/>
            <a:ext cx="360040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/>
          <p:cNvSpPr/>
          <p:nvPr/>
        </p:nvSpPr>
        <p:spPr>
          <a:xfrm>
            <a:off x="2086708" y="2847880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20" name="타원 19"/>
          <p:cNvSpPr/>
          <p:nvPr/>
        </p:nvSpPr>
        <p:spPr>
          <a:xfrm>
            <a:off x="2070379" y="262369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21" name="타원 20"/>
          <p:cNvSpPr/>
          <p:nvPr/>
        </p:nvSpPr>
        <p:spPr>
          <a:xfrm>
            <a:off x="2086708" y="3063904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22" name="직사각형 21"/>
          <p:cNvSpPr/>
          <p:nvPr/>
        </p:nvSpPr>
        <p:spPr>
          <a:xfrm>
            <a:off x="709220" y="1824423"/>
            <a:ext cx="360040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타원 22"/>
          <p:cNvSpPr/>
          <p:nvPr/>
        </p:nvSpPr>
        <p:spPr>
          <a:xfrm>
            <a:off x="508279" y="1746732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4</a:t>
            </a:r>
            <a:endParaRPr lang="ko-KR" altLang="en-US" sz="1000" b="1" dirty="0"/>
          </a:p>
        </p:txBody>
      </p:sp>
      <p:sp>
        <p:nvSpPr>
          <p:cNvPr id="15" name="직사각형 14"/>
          <p:cNvSpPr/>
          <p:nvPr/>
        </p:nvSpPr>
        <p:spPr>
          <a:xfrm>
            <a:off x="2413686" y="2866768"/>
            <a:ext cx="255373" cy="98854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37088" y="2784386"/>
            <a:ext cx="42030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963</a:t>
            </a:r>
            <a:endParaRPr lang="ko-KR" altLang="en-US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예약전표 입력 코스트 센터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공장 생산 및 기타 부서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lang="en-US" altLang="ko-KR" sz="12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FORM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코스트센터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요청자의 부서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ENTER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품목에 자재 및 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(1100)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MB21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44275" y="1698172"/>
            <a:ext cx="4086905" cy="3894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995589" y="2426191"/>
            <a:ext cx="3086855" cy="3284652"/>
          </a:xfrm>
          <a:prstGeom prst="rect">
            <a:avLst/>
          </a:prstGeom>
          <a:noFill/>
          <a:ln w="15875">
            <a:solidFill>
              <a:srgbClr val="0083CD"/>
            </a:solidFill>
            <a:miter lim="800000"/>
            <a:headEnd/>
            <a:tailEnd/>
          </a:ln>
        </p:spPr>
      </p:pic>
      <p:sp>
        <p:nvSpPr>
          <p:cNvPr id="23" name="직사각형 22"/>
          <p:cNvSpPr/>
          <p:nvPr/>
        </p:nvSpPr>
        <p:spPr>
          <a:xfrm>
            <a:off x="579664" y="2565548"/>
            <a:ext cx="1355272" cy="2266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550801" y="2924777"/>
            <a:ext cx="3376220" cy="3082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타원 24"/>
          <p:cNvSpPr/>
          <p:nvPr/>
        </p:nvSpPr>
        <p:spPr>
          <a:xfrm>
            <a:off x="389358" y="2394318"/>
            <a:ext cx="216024" cy="123945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26" name="타원 25"/>
          <p:cNvSpPr/>
          <p:nvPr/>
        </p:nvSpPr>
        <p:spPr>
          <a:xfrm>
            <a:off x="352593" y="2803343"/>
            <a:ext cx="216024" cy="123945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graphicFrame>
        <p:nvGraphicFramePr>
          <p:cNvPr id="11" name="개체 10"/>
          <p:cNvGraphicFramePr>
            <a:graphicFrameLocks noChangeAspect="1"/>
          </p:cNvGraphicFramePr>
          <p:nvPr/>
        </p:nvGraphicFramePr>
        <p:xfrm>
          <a:off x="7327447" y="3551918"/>
          <a:ext cx="914400" cy="771525"/>
        </p:xfrm>
        <a:graphic>
          <a:graphicData uri="http://schemas.openxmlformats.org/presentationml/2006/ole">
            <p:oleObj spid="_x0000_s238595" name="Worksheet" showAsIcon="1" r:id="rId5" imgW="914400" imgH="77148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1-3.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예약전표 입력 코스트 센터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공장 생산 및 기타 부서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lang="en-US" altLang="ko-KR" sz="12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더블클릭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②수령인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하역지점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텍스트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76250"/>
          <a:ext cx="9217025" cy="735014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420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MB21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44275" y="1698172"/>
            <a:ext cx="4086905" cy="3894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3362038" y="3049962"/>
            <a:ext cx="564983" cy="1749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020231" y="2874509"/>
            <a:ext cx="4606698" cy="3296229"/>
          </a:xfrm>
          <a:prstGeom prst="rect">
            <a:avLst/>
          </a:prstGeom>
          <a:noFill/>
          <a:ln w="9525">
            <a:solidFill>
              <a:srgbClr val="103991"/>
            </a:solidFill>
            <a:miter lim="800000"/>
            <a:headEnd/>
            <a:tailEnd/>
          </a:ln>
        </p:spPr>
      </p:pic>
      <p:sp>
        <p:nvSpPr>
          <p:cNvPr id="21" name="직사각형 20"/>
          <p:cNvSpPr/>
          <p:nvPr/>
        </p:nvSpPr>
        <p:spPr>
          <a:xfrm>
            <a:off x="4898571" y="5559879"/>
            <a:ext cx="2988128" cy="5339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타원 26"/>
          <p:cNvSpPr/>
          <p:nvPr/>
        </p:nvSpPr>
        <p:spPr>
          <a:xfrm>
            <a:off x="4670166" y="5442318"/>
            <a:ext cx="216024" cy="16654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28" name="타원 27"/>
          <p:cNvSpPr/>
          <p:nvPr/>
        </p:nvSpPr>
        <p:spPr>
          <a:xfrm>
            <a:off x="3597923" y="2827024"/>
            <a:ext cx="216024" cy="16654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1-4.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예약전표 입력 완료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공장 생산 및 기타 부서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lang="en-US" altLang="ko-KR" sz="12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②예약전표 전기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전표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메일로 공장 자재 담당자에게  발송한다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별도 진행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자재에서는 재고가 없을 경우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생성한다</a:t>
                      </a:r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MB21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예약 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22550" y="1853284"/>
            <a:ext cx="4418919" cy="3535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2062145" y="1905760"/>
            <a:ext cx="274974" cy="1573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795679" y="5229401"/>
            <a:ext cx="1514814" cy="2097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타원 11"/>
          <p:cNvSpPr/>
          <p:nvPr/>
        </p:nvSpPr>
        <p:spPr>
          <a:xfrm>
            <a:off x="666521" y="5050963"/>
            <a:ext cx="206231" cy="1495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13" name="타원 12"/>
          <p:cNvSpPr/>
          <p:nvPr/>
        </p:nvSpPr>
        <p:spPr>
          <a:xfrm>
            <a:off x="1933799" y="1777082"/>
            <a:ext cx="206231" cy="134923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고가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(ES cable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 프로세스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lang="en-US" altLang="ko-KR" sz="12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cable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일괄요청 부분은 금액이 크므로 반드시 사전품의 필요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고가 자재는 영업에서 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PR </a:t>
                      </a:r>
                      <a:r>
                        <a:rPr lang="ko-KR" altLang="en-US" sz="11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생성후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ERP</a:t>
                      </a:r>
                      <a:r>
                        <a:rPr lang="en-US" altLang="ko-KR" sz="11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시스템으로 수송요청</a:t>
                      </a:r>
                      <a:endParaRPr lang="ko-KR" altLang="en-US" sz="1100" b="0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5135335" y="3199572"/>
            <a:ext cx="1741715" cy="530679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dirty="0" smtClean="0">
                <a:solidFill>
                  <a:schemeClr val="tx1"/>
                </a:solidFill>
              </a:rPr>
              <a:t>자재 담당자는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PO</a:t>
            </a:r>
            <a:r>
              <a:rPr lang="ko-KR" altLang="en-US" dirty="0" smtClean="0">
                <a:solidFill>
                  <a:schemeClr val="tx1"/>
                </a:solidFill>
              </a:rPr>
              <a:t>생성 입고요청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593520" y="3196850"/>
            <a:ext cx="2027466" cy="530679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자재 제품 창고에 전달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549728" y="3119913"/>
            <a:ext cx="1540329" cy="685966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smtClean="0">
                <a:solidFill>
                  <a:schemeClr val="tx1"/>
                </a:solidFill>
              </a:rPr>
              <a:t>영업기획 </a:t>
            </a:r>
            <a:r>
              <a:rPr lang="ko-KR" altLang="en-US" sz="1200" dirty="0" smtClean="0">
                <a:solidFill>
                  <a:schemeClr val="tx1"/>
                </a:solidFill>
              </a:rPr>
              <a:t>수송요청 및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dirty="0" smtClean="0">
                <a:solidFill>
                  <a:schemeClr val="tx1"/>
                </a:solidFill>
              </a:rPr>
              <a:t>제품담당 수송처리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왼쪽 화살표 15"/>
          <p:cNvSpPr/>
          <p:nvPr/>
        </p:nvSpPr>
        <p:spPr>
          <a:xfrm>
            <a:off x="4718957" y="3330200"/>
            <a:ext cx="244929" cy="228600"/>
          </a:xfrm>
          <a:prstGeom prst="lef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왼쪽 화살표 16"/>
          <p:cNvSpPr/>
          <p:nvPr/>
        </p:nvSpPr>
        <p:spPr>
          <a:xfrm>
            <a:off x="2193472" y="3319314"/>
            <a:ext cx="244929" cy="228600"/>
          </a:xfrm>
          <a:prstGeom prst="lef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56532" y="2222578"/>
            <a:ext cx="1510393" cy="468086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영업기획</a:t>
            </a:r>
            <a:r>
              <a:rPr lang="en-US" altLang="ko-KR" sz="1200" dirty="0" smtClean="0">
                <a:solidFill>
                  <a:schemeClr val="tx1"/>
                </a:solidFill>
              </a:rPr>
              <a:t>(</a:t>
            </a:r>
            <a:r>
              <a:rPr lang="en-US" altLang="ko-KR" sz="1200" dirty="0" smtClean="0">
                <a:solidFill>
                  <a:schemeClr val="tx1"/>
                </a:solidFill>
              </a:rPr>
              <a:t>PR)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2" name="위로 굽은 화살표 21"/>
          <p:cNvSpPr/>
          <p:nvPr/>
        </p:nvSpPr>
        <p:spPr>
          <a:xfrm flipV="1">
            <a:off x="2162174" y="2328714"/>
            <a:ext cx="3571875" cy="457200"/>
          </a:xfrm>
          <a:prstGeom prst="bentUpArrow">
            <a:avLst>
              <a:gd name="adj1" fmla="val 31383"/>
              <a:gd name="adj2" fmla="val 31383"/>
              <a:gd name="adj3" fmla="val 29255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6-1.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고가 자재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lang="en-US" altLang="ko-KR" sz="12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①전표유형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Z1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원부자재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납품요청일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저장한다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고가 자재는 영업에서 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PR 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생성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ME51N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18220" y="1647825"/>
            <a:ext cx="6482655" cy="3819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직사각형 19"/>
          <p:cNvSpPr/>
          <p:nvPr/>
        </p:nvSpPr>
        <p:spPr>
          <a:xfrm>
            <a:off x="2247949" y="3190875"/>
            <a:ext cx="3705175" cy="28574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1371649" y="2181225"/>
            <a:ext cx="1543001" cy="1905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타원 23"/>
          <p:cNvSpPr/>
          <p:nvPr/>
        </p:nvSpPr>
        <p:spPr>
          <a:xfrm>
            <a:off x="2319561" y="299392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25" name="타원 24"/>
          <p:cNvSpPr/>
          <p:nvPr/>
        </p:nvSpPr>
        <p:spPr>
          <a:xfrm>
            <a:off x="1414686" y="191760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45205336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상신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요청서의 결재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상신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프로세스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(Notes)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ERP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처리된 구매요청이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I/F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구매요청서로 전환됨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(Batch Job) – ZMMI0120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①구매 요청자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결재 작성함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內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“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임서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저장함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클릭하면  본인이 상신할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 요청서가 보임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결재선을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팀장까지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지정후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결재상신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주소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lang="en-US" sz="1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" tooltip="http://epdev.sgnsis.com:50000/irj/portal#"/>
                        </a:rPr>
                        <a:t>http://epdev.sgnsis.com:50000/irj/portal#</a:t>
                      </a:r>
                      <a:endParaRPr lang="en-US" sz="10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9556900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 Notes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결재상신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요청서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 상신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85220" y="1635854"/>
            <a:ext cx="4329680" cy="3708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1289822" y="2738500"/>
            <a:ext cx="3625077" cy="146339"/>
          </a:xfrm>
          <a:prstGeom prst="rect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61421" y="2922939"/>
            <a:ext cx="481579" cy="115660"/>
          </a:xfrm>
          <a:prstGeom prst="rect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433005" y="2881987"/>
            <a:ext cx="154823" cy="19594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13881</TotalTime>
  <Words>710</Words>
  <Application>Microsoft Office PowerPoint</Application>
  <PresentationFormat>A4 용지(210x297mm)</PresentationFormat>
  <Paragraphs>226</Paragraphs>
  <Slides>13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2</vt:i4>
      </vt:variant>
      <vt:variant>
        <vt:lpstr>슬라이드 제목</vt:lpstr>
      </vt:variant>
      <vt:variant>
        <vt:i4>13</vt:i4>
      </vt:variant>
    </vt:vector>
  </HeadingPairs>
  <TitlesOfParts>
    <vt:vector size="17" baseType="lpstr">
      <vt:lpstr>Office Theme</vt:lpstr>
      <vt:lpstr>1_Office Theme</vt:lpstr>
      <vt:lpstr>비트맵 이미지</vt:lpstr>
      <vt:lpstr>Microsoft Office Excel 97-2003 워크시트</vt:lpstr>
      <vt:lpstr>슬라이드 0</vt:lpstr>
      <vt:lpstr>문서 개정 이력</vt:lpstr>
      <vt:lpstr>교육 개요</vt:lpstr>
      <vt:lpstr>교육 개요</vt:lpstr>
      <vt:lpstr>교육 개요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477</cp:revision>
  <cp:lastPrinted>2006-08-30T13:33:06Z</cp:lastPrinted>
  <dcterms:created xsi:type="dcterms:W3CDTF">2008-05-17T00:48:54Z</dcterms:created>
  <dcterms:modified xsi:type="dcterms:W3CDTF">2013-03-19T14:05:49Z</dcterms:modified>
</cp:coreProperties>
</file>