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23"/>
  </p:notesMasterIdLst>
  <p:sldIdLst>
    <p:sldId id="277" r:id="rId2"/>
    <p:sldId id="278" r:id="rId3"/>
    <p:sldId id="279" r:id="rId4"/>
    <p:sldId id="256" r:id="rId5"/>
    <p:sldId id="257" r:id="rId6"/>
    <p:sldId id="258" r:id="rId7"/>
    <p:sldId id="259" r:id="rId8"/>
    <p:sldId id="260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embeddedFontLst>
    <p:embeddedFont>
      <p:font typeface="Verdana" pitchFamily="34" charset="0"/>
      <p:regular r:id="rId24"/>
      <p:bold r:id="rId25"/>
      <p:italic r:id="rId26"/>
      <p:boldItalic r:id="rId27"/>
    </p:embeddedFont>
    <p:embeddedFont>
      <p:font typeface="맑은 고딕" pitchFamily="50" charset="-127"/>
      <p:regular r:id="rId28"/>
      <p:bold r:id="rId29"/>
    </p:embeddedFont>
    <p:embeddedFont>
      <p:font typeface="Arial Unicode MS" pitchFamily="50" charset="-127"/>
      <p:regular r:id="rId30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FE3EB1-41D0-4952-A620-8E9CDFBEACA8}" type="datetimeFigureOut">
              <a:rPr lang="ko-KR" altLang="en-US" smtClean="0"/>
              <a:pPr/>
              <a:t>2013-10-17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E88B15-00AB-4D25-98F8-46DBD8EB3D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3884701" y="8684880"/>
            <a:ext cx="2972202" cy="456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619250"/>
            <a:ext cx="4038600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4648200" y="1619250"/>
            <a:ext cx="4038600" cy="4525963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3" y="0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2910254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144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9293" y="1185863"/>
            <a:ext cx="2312377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50420" y="6373813"/>
            <a:ext cx="139358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62297" y="0"/>
            <a:ext cx="1547446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09743" y="0"/>
            <a:ext cx="1534257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0254" y="0"/>
            <a:ext cx="1594338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10393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3452097028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102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0905" y="360364"/>
            <a:ext cx="8122626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0905" y="1711326"/>
            <a:ext cx="8122626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3034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14497858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0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34870821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1" name="비트맵 이미지" r:id="rId5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18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06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928293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10"/>
          <p:cNvSpPr>
            <a:spLocks noChangeArrowheads="1"/>
          </p:cNvSpPr>
          <p:nvPr/>
        </p:nvSpPr>
        <p:spPr bwMode="gray">
          <a:xfrm>
            <a:off x="323850" y="0"/>
            <a:ext cx="8496300" cy="161925"/>
          </a:xfrm>
          <a:prstGeom prst="rect">
            <a:avLst/>
          </a:prstGeom>
          <a:solidFill>
            <a:srgbClr val="F0AB00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29" name="Rectangle 11"/>
          <p:cNvSpPr>
            <a:spLocks noChangeArrowheads="1"/>
          </p:cNvSpPr>
          <p:nvPr/>
        </p:nvSpPr>
        <p:spPr bwMode="gray">
          <a:xfrm>
            <a:off x="323850" y="6535738"/>
            <a:ext cx="8496300" cy="323850"/>
          </a:xfrm>
          <a:prstGeom prst="rect">
            <a:avLst/>
          </a:prstGeom>
          <a:solidFill>
            <a:schemeClr val="tx1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30" name="TextBox 12"/>
          <p:cNvSpPr txBox="1">
            <a:spLocks noChangeArrowheads="1"/>
          </p:cNvSpPr>
          <p:nvPr/>
        </p:nvSpPr>
        <p:spPr bwMode="gray">
          <a:xfrm>
            <a:off x="323850" y="6635750"/>
            <a:ext cx="1503363" cy="1111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 lIns="72000" tIns="0" rIns="0" bIns="0">
            <a:spAutoFit/>
          </a:bodyPr>
          <a:lstStyle>
            <a:lvl1pPr marL="133350" indent="-1333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Clr>
                <a:schemeClr val="bg1"/>
              </a:buClr>
              <a:buFont typeface="Arial" charset="0"/>
              <a:buChar char="©"/>
              <a:defRPr/>
            </a:pPr>
            <a:r>
              <a:rPr lang="en-US" sz="800" dirty="0" smtClean="0">
                <a:solidFill>
                  <a:schemeClr val="bg1"/>
                </a:solidFill>
              </a:rPr>
              <a:t>SAP AG. All rights reserved.</a:t>
            </a:r>
          </a:p>
        </p:txBody>
      </p:sp>
      <p:sp>
        <p:nvSpPr>
          <p:cNvPr id="1031" name="TextBox 13"/>
          <p:cNvSpPr txBox="1">
            <a:spLocks noChangeArrowheads="1"/>
          </p:cNvSpPr>
          <p:nvPr/>
        </p:nvSpPr>
        <p:spPr bwMode="gray">
          <a:xfrm>
            <a:off x="8624888" y="6635750"/>
            <a:ext cx="19843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 lIns="0" tIns="0" rIns="72000" bIns="0">
            <a:spAutoFit/>
          </a:bodyPr>
          <a:lstStyle/>
          <a:p>
            <a:pPr marL="93663" indent="-93663" algn="r">
              <a:lnSpc>
                <a:spcPct val="90000"/>
              </a:lnSpc>
              <a:buClr>
                <a:schemeClr val="accent2"/>
              </a:buClr>
              <a:buFont typeface="Arial" charset="0"/>
              <a:buNone/>
            </a:pPr>
            <a:fld id="{14157F48-42B5-4198-A722-140DAEDA300C}" type="slidenum">
              <a:rPr lang="en-US" altLang="ko-KR" sz="800">
                <a:solidFill>
                  <a:schemeClr val="bg1"/>
                </a:solidFill>
                <a:ea typeface="굴림" charset="-127"/>
              </a:rPr>
              <a:pPr marL="93663" indent="-93663" algn="r">
                <a:lnSpc>
                  <a:spcPct val="90000"/>
                </a:lnSpc>
                <a:buClr>
                  <a:schemeClr val="accent2"/>
                </a:buClr>
                <a:buFont typeface="Arial" charset="0"/>
                <a:buNone/>
              </a:pPr>
              <a:t>‹#›</a:t>
            </a:fld>
            <a:endParaRPr lang="en-US" altLang="ko-KR" sz="800">
              <a:solidFill>
                <a:schemeClr val="bg1"/>
              </a:solidFill>
              <a:ea typeface="굴림" charset="-127"/>
            </a:endParaRPr>
          </a:p>
        </p:txBody>
      </p:sp>
      <p:sp>
        <p:nvSpPr>
          <p:cNvPr id="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57200" y="161925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altLang="ko-KR" smtClean="0"/>
          </a:p>
        </p:txBody>
      </p:sp>
      <p:sp>
        <p:nvSpPr>
          <p:cNvPr id="3" name="Title Placeholder 9"/>
          <p:cNvSpPr>
            <a:spLocks noGrp="1"/>
          </p:cNvSpPr>
          <p:nvPr>
            <p:ph type="title"/>
          </p:nvPr>
        </p:nvSpPr>
        <p:spPr bwMode="auto">
          <a:xfrm>
            <a:off x="457200" y="863600"/>
            <a:ext cx="8229600" cy="69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altLang="ko-KR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9pPr>
    </p:titleStyle>
    <p:bodyStyle>
      <a:lvl1pPr algn="l" rtl="0" eaLnBrk="1" fontAlgn="base" latinLnBrk="1" hangingPunct="1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  <a:ea typeface="+mn-ea"/>
          <a:cs typeface="+mn-cs"/>
        </a:defRPr>
      </a:lvl1pPr>
      <a:lvl2pPr marL="365125" indent="9207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2pPr>
      <a:lvl3pPr marL="631825" indent="282575" algn="l" rtl="0" eaLnBrk="1" fontAlgn="base" latinLnBrk="1" hangingPunct="1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3pPr>
      <a:lvl4pPr marL="981075" indent="39052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4pPr>
      <a:lvl5pPr marL="1263650" indent="5651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5pPr>
      <a:lvl6pPr marL="17208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6pPr>
      <a:lvl7pPr marL="21780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7pPr>
      <a:lvl8pPr marL="26352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8pPr>
      <a:lvl9pPr marL="30924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2904394" y="3073400"/>
            <a:ext cx="623960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>
                <a:solidFill>
                  <a:srgbClr val="333333"/>
                </a:solidFill>
                <a:cs typeface="Arial" pitchFamily="34" charset="0"/>
              </a:rPr>
              <a:t>사용자 교육 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매뉴얼</a:t>
            </a:r>
            <a:endParaRPr lang="en-US" altLang="ko-KR" sz="2400" b="1" dirty="0" smtClean="0">
              <a:solidFill>
                <a:srgbClr val="333333"/>
              </a:solidFill>
              <a:cs typeface="Arial" pitchFamily="34" charset="0"/>
            </a:endParaRPr>
          </a:p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2400" b="1" dirty="0" smtClean="0">
                <a:solidFill>
                  <a:srgbClr val="333333"/>
                </a:solidFill>
                <a:cs typeface="Arial" pitchFamily="34" charset="0"/>
              </a:rPr>
              <a:t>SFA_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잠재고객생성</a:t>
            </a:r>
            <a:endParaRPr lang="en-US" altLang="ko-KR" sz="24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843954" y="5424491"/>
            <a:ext cx="2096966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333333"/>
                </a:solidFill>
                <a:cs typeface="Arial" pitchFamily="34" charset="0"/>
              </a:rPr>
              <a:t>2013.09.03</a:t>
            </a:r>
            <a:endParaRPr lang="en-US" altLang="ko-KR" sz="1200" b="1" dirty="0">
              <a:solidFill>
                <a:srgbClr val="333333"/>
              </a:solidFill>
              <a:cs typeface="Arial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ERP 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구축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2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차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TFT</a:t>
            </a:r>
            <a:endParaRPr lang="ko-KR" altLang="en-US" sz="1200" b="1" dirty="0">
              <a:solidFill>
                <a:srgbClr val="333333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25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2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820828547"/>
              </p:ext>
            </p:extLst>
          </p:nvPr>
        </p:nvGraphicFramePr>
        <p:xfrm>
          <a:off x="284285" y="1322388"/>
          <a:ext cx="8483111" cy="3549652"/>
        </p:xfrm>
        <a:graphic>
          <a:graphicData uri="http://schemas.openxmlformats.org/drawingml/2006/table">
            <a:tbl>
              <a:tblPr/>
              <a:tblGrid>
                <a:gridCol w="1101091"/>
                <a:gridCol w="712638"/>
                <a:gridCol w="5311228"/>
                <a:gridCol w="135815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2013.09.03</a:t>
                      </a: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김중환 과장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8711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789236" y="836613"/>
            <a:ext cx="6431573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600" b="1" dirty="0">
                <a:solidFill>
                  <a:prstClr val="black"/>
                </a:solidFill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923192" y="836613"/>
            <a:ext cx="767862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dirty="0">
                <a:solidFill>
                  <a:prstClr val="black"/>
                </a:solidFill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08912529"/>
              </p:ext>
            </p:extLst>
          </p:nvPr>
        </p:nvGraphicFramePr>
        <p:xfrm>
          <a:off x="317990" y="1412878"/>
          <a:ext cx="8573965" cy="4824413"/>
        </p:xfrm>
        <a:graphic>
          <a:graphicData uri="http://schemas.openxmlformats.org/drawingml/2006/table">
            <a:tbl>
              <a:tblPr/>
              <a:tblGrid>
                <a:gridCol w="8573965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잠재고객생성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영업활동 대상 고객에 대해 잠재고객으로의 관리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시스템에 잠재고객으로 생성 및 관리작업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52048" y="69851"/>
            <a:ext cx="6446227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6765681" y="80963"/>
            <a:ext cx="2325565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272849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en-US" altLang="ko-KR" smtClean="0">
                <a:solidFill>
                  <a:srgbClr val="000000"/>
                </a:solidFill>
              </a:rPr>
              <a:t>HOME 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고객조회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59" y="863600"/>
            <a:ext cx="5654040" cy="2066649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고객조회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잠재고객생성 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(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)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2637408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고객조회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고객이름을 입력 후 </a:t>
            </a:r>
            <a:r>
              <a:rPr lang="en-US" altLang="ko-KR" dirty="0" smtClean="0">
                <a:solidFill>
                  <a:srgbClr val="000000"/>
                </a:solidFill>
              </a:rPr>
              <a:t>ENTER.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552735" y="863599"/>
            <a:ext cx="4614090" cy="5281612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고객조회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중복확인 화면에서 </a:t>
            </a:r>
            <a:r>
              <a:rPr lang="ko-KR" altLang="en-US" dirty="0" err="1" smtClean="0">
                <a:solidFill>
                  <a:srgbClr val="000000"/>
                </a:solidFill>
              </a:rPr>
              <a:t>중복되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 </a:t>
            </a:r>
            <a:r>
              <a:rPr lang="ko-KR" altLang="en-US" dirty="0" smtClean="0">
                <a:solidFill>
                  <a:srgbClr val="000000"/>
                </a:solidFill>
              </a:rPr>
              <a:t>는 거래처가 없으면 확인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 </a:t>
            </a:r>
            <a:r>
              <a:rPr lang="ko-KR" altLang="en-US" dirty="0" smtClean="0">
                <a:solidFill>
                  <a:srgbClr val="000000"/>
                </a:solidFill>
              </a:rPr>
              <a:t>을 클릭하여 입력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357489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고객조회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주소를 입력합니다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667604" y="863599"/>
            <a:ext cx="4384349" cy="5281612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고객조회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해당 주소를 리스트에서 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</a:t>
            </a:r>
            <a:r>
              <a:rPr lang="ko-KR" altLang="en-US" dirty="0" smtClean="0">
                <a:solidFill>
                  <a:srgbClr val="000000"/>
                </a:solidFill>
              </a:rPr>
              <a:t>선택하여 지정합니다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1" y="863600"/>
            <a:ext cx="5654038" cy="2881304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고객조회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상세주소를 기입합니다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2799896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고객조회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확인을 클릭하여 주소입력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</a:t>
            </a:r>
            <a:r>
              <a:rPr lang="ko-KR" altLang="en-US" dirty="0" smtClean="0">
                <a:solidFill>
                  <a:srgbClr val="000000"/>
                </a:solidFill>
              </a:rPr>
              <a:t>을 완료합니다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399437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고객조회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 </a:t>
            </a:r>
            <a:r>
              <a:rPr lang="ko-KR" altLang="en-US" dirty="0" smtClean="0">
                <a:solidFill>
                  <a:srgbClr val="000000"/>
                </a:solidFill>
              </a:rPr>
              <a:t>해당 유통경로를 기입합니다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129287" y="863599"/>
            <a:ext cx="3460986" cy="5281612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고객조회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상세정보나 </a:t>
            </a:r>
            <a:r>
              <a:rPr lang="en-US" altLang="ko-KR" dirty="0" smtClean="0">
                <a:solidFill>
                  <a:srgbClr val="000000"/>
                </a:solidFill>
              </a:rPr>
              <a:t>Contact(</a:t>
            </a:r>
            <a:r>
              <a:rPr lang="ko-KR" altLang="en-US" dirty="0" smtClean="0">
                <a:solidFill>
                  <a:srgbClr val="000000"/>
                </a:solidFill>
              </a:rPr>
              <a:t>담당</a:t>
            </a:r>
            <a:r>
              <a:rPr lang="en-US" altLang="ko-KR" dirty="0" smtClean="0">
                <a:solidFill>
                  <a:srgbClr val="000000"/>
                </a:solidFill>
              </a:rPr>
              <a:t>)</a:t>
            </a: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</a:t>
            </a:r>
            <a:r>
              <a:rPr lang="ko-KR" altLang="en-US" dirty="0" smtClean="0">
                <a:solidFill>
                  <a:srgbClr val="000000"/>
                </a:solidFill>
              </a:rPr>
              <a:t>정보 </a:t>
            </a:r>
            <a:r>
              <a:rPr lang="ko-KR" altLang="en-US" dirty="0" err="1" smtClean="0">
                <a:solidFill>
                  <a:srgbClr val="000000"/>
                </a:solidFill>
              </a:rPr>
              <a:t>필요시</a:t>
            </a:r>
            <a:r>
              <a:rPr lang="ko-KR" altLang="en-US" dirty="0" smtClean="0">
                <a:solidFill>
                  <a:srgbClr val="000000"/>
                </a:solidFill>
              </a:rPr>
              <a:t> 기입합니다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98596" y="863600"/>
            <a:ext cx="3573804" cy="528161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고객조회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복수 담당자 입력 </a:t>
            </a:r>
            <a:r>
              <a:rPr lang="ko-KR" altLang="en-US" dirty="0" err="1" smtClean="0">
                <a:solidFill>
                  <a:srgbClr val="000000"/>
                </a:solidFill>
              </a:rPr>
              <a:t>필요시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Contact </a:t>
            </a:r>
            <a:r>
              <a:rPr lang="ko-KR" altLang="en-US" dirty="0" smtClean="0">
                <a:solidFill>
                  <a:srgbClr val="000000"/>
                </a:solidFill>
              </a:rPr>
              <a:t>추가 버튼을 눌러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</a:t>
            </a:r>
            <a:r>
              <a:rPr lang="ko-KR" altLang="en-US" dirty="0" smtClean="0">
                <a:solidFill>
                  <a:srgbClr val="000000"/>
                </a:solidFill>
              </a:rPr>
              <a:t>입력란을 추가합니다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2320512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고객조회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추가 담당자를 입력합니다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750529" y="863599"/>
            <a:ext cx="3421871" cy="5281612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고객조회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 </a:t>
            </a:r>
            <a:r>
              <a:rPr lang="ko-KR" altLang="en-US" dirty="0" smtClean="0">
                <a:solidFill>
                  <a:srgbClr val="000000"/>
                </a:solidFill>
              </a:rPr>
              <a:t>고객등록 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(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)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1098415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웹 페이지의 메시지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확인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2877502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고객조회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방문주기 관리가 필요한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</a:t>
            </a:r>
            <a:r>
              <a:rPr lang="ko-KR" altLang="en-US" dirty="0" smtClean="0">
                <a:solidFill>
                  <a:srgbClr val="000000"/>
                </a:solidFill>
              </a:rPr>
              <a:t>경우 방문주기 입력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(</a:t>
            </a:r>
            <a:r>
              <a:rPr lang="ko-KR" altLang="en-US" dirty="0" smtClean="0">
                <a:solidFill>
                  <a:srgbClr val="000000"/>
                </a:solidFill>
              </a:rPr>
              <a:t>방문주기가 입력된 판매처</a:t>
            </a:r>
            <a:r>
              <a:rPr lang="en-US" altLang="ko-KR" dirty="0" smtClean="0">
                <a:solidFill>
                  <a:srgbClr val="000000"/>
                </a:solidFill>
              </a:rPr>
              <a:t>,</a:t>
            </a: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</a:t>
            </a:r>
            <a:r>
              <a:rPr lang="ko-KR" altLang="en-US" dirty="0" smtClean="0">
                <a:solidFill>
                  <a:srgbClr val="000000"/>
                </a:solidFill>
              </a:rPr>
              <a:t>잠재고객의 경우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</a:t>
            </a:r>
            <a:r>
              <a:rPr lang="ko-KR" altLang="en-US" dirty="0" smtClean="0">
                <a:solidFill>
                  <a:srgbClr val="000000"/>
                </a:solidFill>
              </a:rPr>
              <a:t>고객방문 </a:t>
            </a:r>
            <a:r>
              <a:rPr lang="ko-KR" altLang="en-US" dirty="0" err="1" smtClean="0">
                <a:solidFill>
                  <a:srgbClr val="000000"/>
                </a:solidFill>
              </a:rPr>
              <a:t>스케쥴링이</a:t>
            </a:r>
            <a:r>
              <a:rPr lang="ko-KR" altLang="en-US" dirty="0" smtClean="0">
                <a:solidFill>
                  <a:srgbClr val="000000"/>
                </a:solidFill>
              </a:rPr>
              <a:t> 제공됨</a:t>
            </a:r>
            <a:r>
              <a:rPr lang="en-US" altLang="ko-KR" dirty="0" smtClean="0">
                <a:solidFill>
                  <a:srgbClr val="000000"/>
                </a:solidFill>
              </a:rPr>
              <a:t>)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882286" y="863599"/>
            <a:ext cx="1954983" cy="5281612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고객조회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방문주기 저장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1111147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웹 페이지의 메시지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확인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3946288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endParaRPr lang="ko-KR" altLang="en-US" smtClean="0"/>
          </a:p>
          <a:p>
            <a:endParaRPr lang="ko-KR" altLang="en-US"/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298015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sap</Template>
  <TotalTime>31</TotalTime>
  <Words>241</Words>
  <Application>Microsoft Office PowerPoint</Application>
  <PresentationFormat>화면 슬라이드 쇼(4:3)</PresentationFormat>
  <Paragraphs>84</Paragraphs>
  <Slides>21</Slides>
  <Notes>2</Notes>
  <HiddenSlides>0</HiddenSlides>
  <MMClips>0</MMClips>
  <ScaleCrop>false</ScaleCrop>
  <HeadingPairs>
    <vt:vector size="8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9" baseType="lpstr">
      <vt:lpstr>굴림</vt:lpstr>
      <vt:lpstr>Arial</vt:lpstr>
      <vt:lpstr>Verdana</vt:lpstr>
      <vt:lpstr>맑은 고딕</vt:lpstr>
      <vt:lpstr>윤고딕130</vt:lpstr>
      <vt:lpstr>Arial Unicode MS</vt:lpstr>
      <vt:lpstr>Custom Design</vt:lpstr>
      <vt:lpstr>비트맵 이미지</vt:lpstr>
      <vt:lpstr>슬라이드 1</vt:lpstr>
      <vt:lpstr>문서 개정 이력</vt:lpstr>
      <vt:lpstr>사용자 교육 개요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고객관리</dc:title>
  <dc:creator>gbattery</dc:creator>
  <cp:lastModifiedBy>gbattery</cp:lastModifiedBy>
  <cp:revision>3</cp:revision>
  <dcterms:created xsi:type="dcterms:W3CDTF">2013-10-16T11:19:49Z</dcterms:created>
  <dcterms:modified xsi:type="dcterms:W3CDTF">2013-10-17T00:38:54Z</dcterms:modified>
</cp:coreProperties>
</file>