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7" r:id="rId2"/>
    <p:sldId id="265" r:id="rId3"/>
    <p:sldId id="267" r:id="rId4"/>
    <p:sldId id="268" r:id="rId5"/>
    <p:sldId id="269" r:id="rId6"/>
    <p:sldId id="270" r:id="rId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4963" autoAdjust="0"/>
    <p:restoredTop sz="94660"/>
  </p:normalViewPr>
  <p:slideViewPr>
    <p:cSldViewPr>
      <p:cViewPr>
        <p:scale>
          <a:sx n="90" d="100"/>
          <a:sy n="90" d="100"/>
        </p:scale>
        <p:origin x="-183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AE3C09-E2F6-4AF1-B57E-9A7AD7477940}" type="datetimeFigureOut">
              <a:rPr lang="ko-KR" altLang="en-US" smtClean="0"/>
              <a:pPr/>
              <a:t>2013-11-13</a:t>
            </a:fld>
            <a:endParaRPr lang="ko-KR" alt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462CCD-22EB-4BA8-903F-7FFCABD99AB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4095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14497858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2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487082193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13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9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latinLnBrk="0">
              <a:defRPr/>
            </a:pPr>
            <a:fld id="{DAF38886-140C-4545-929E-F40C57073A52}" type="slidenum">
              <a:rPr lang="en-US" smtClean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rPr>
              <a:pPr latinLnBrk="0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52046" y="70024"/>
            <a:ext cx="6446959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52046" y="804618"/>
            <a:ext cx="8639908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6765475" y="80206"/>
            <a:ext cx="2325454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282935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4593" y="0"/>
            <a:ext cx="1557704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2910254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144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algn="ctr" eaLnBrk="0" fontAlgn="base" latinLnBrk="0" hangingPunct="0">
              <a:spcBef>
                <a:spcPct val="25000"/>
              </a:spcBef>
              <a:spcAft>
                <a:spcPct val="0"/>
              </a:spcAft>
            </a:pPr>
            <a:endParaRPr lang="ko-KR" altLang="ko-KR" sz="1400" b="1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93" y="1185863"/>
            <a:ext cx="2312377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1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420" y="6373813"/>
            <a:ext cx="1393580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297" y="0"/>
            <a:ext cx="1547446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743" y="0"/>
            <a:ext cx="1534257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254" y="0"/>
            <a:ext cx="1594338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03936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362256520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3" name="비트맵 이미지" r:id="rId3" imgW="4029637" imgH="1228571" progId="PBrush">
                  <p:embed/>
                </p:oleObj>
              </mc:Choice>
              <mc:Fallback>
                <p:oleObj name="비트맵 이미지" r:id="rId3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19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9333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oleObject" Target="../embeddings/oleObject1.bin"/><Relationship Id="rId5" Type="http://schemas.openxmlformats.org/officeDocument/2006/relationships/vmlDrawing" Target="../drawings/vmlDrawing1.v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144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pPr algn="ctr" fontAlgn="base" latinLnBrk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>
            <p:extLst>
              <p:ext uri="{D42A27DB-BD31-4B8C-83A1-F6EECF244321}">
                <p14:modId xmlns:p14="http://schemas.microsoft.com/office/powerpoint/2010/main" val="2286817369"/>
              </p:ext>
            </p:extLst>
          </p:nvPr>
        </p:nvGraphicFramePr>
        <p:xfrm>
          <a:off x="52755" y="6540500"/>
          <a:ext cx="112395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비트맵 이미지" r:id="rId6" imgW="4029637" imgH="1228571" progId="PBrush">
                  <p:embed/>
                </p:oleObj>
              </mc:Choice>
              <mc:Fallback>
                <p:oleObj name="비트맵 이미지" r:id="rId6" imgW="4029637" imgH="1228571" progId="PBrush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55" y="6540500"/>
                        <a:ext cx="1123950" cy="317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DDDDDD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C6D9F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28" name="Picture 19"/>
          <p:cNvPicPr>
            <a:picLocks noChangeAspect="1" noChangeArrowheads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174" y="6535738"/>
            <a:ext cx="888023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505200" y="6465889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fontAlgn="base" latinLnBrk="0">
              <a:spcBef>
                <a:spcPct val="0"/>
              </a:spcBef>
              <a:spcAft>
                <a:spcPct val="0"/>
              </a:spcAft>
              <a:defRPr/>
            </a:pPr>
            <a:fld id="{104EC927-9575-4CD6-B15D-88D333E939E4}" type="slidenum">
              <a:rPr lang="en-US" smtClean="0">
                <a:solidFill>
                  <a:prstClr val="black"/>
                </a:solidFill>
              </a:rPr>
              <a:pPr fontAlgn="base" latinLnBrk="0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613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6" r:id="rId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2904394" y="3073400"/>
            <a:ext cx="6239608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400" b="1" dirty="0" smtClean="0">
                <a:solidFill>
                  <a:srgbClr val="333333"/>
                </a:solidFill>
                <a:cs typeface="Arial" pitchFamily="34" charset="0"/>
              </a:rPr>
              <a:t>사용자 </a:t>
            </a:r>
            <a:r>
              <a:rPr lang="ko-KR" altLang="en-US" sz="2400" b="1" dirty="0">
                <a:solidFill>
                  <a:srgbClr val="333333"/>
                </a:solidFill>
                <a:cs typeface="Arial" pitchFamily="34" charset="0"/>
              </a:rPr>
              <a:t>매뉴얼</a:t>
            </a:r>
            <a:endParaRPr lang="en-US" altLang="ko-KR" sz="24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843954" y="5424491"/>
            <a:ext cx="2096966" cy="51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 smtClean="0">
                <a:solidFill>
                  <a:srgbClr val="333333"/>
                </a:solidFill>
                <a:cs typeface="Arial" pitchFamily="34" charset="0"/>
              </a:rPr>
              <a:t>2013.11.13</a:t>
            </a:r>
            <a:endParaRPr lang="en-US" altLang="ko-KR" sz="1200" b="1" dirty="0">
              <a:solidFill>
                <a:srgbClr val="333333"/>
              </a:solidFill>
              <a:cs typeface="Arial" pitchFamily="34" charset="0"/>
            </a:endParaRPr>
          </a:p>
          <a:p>
            <a:pPr algn="r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ERP 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구축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2</a:t>
            </a:r>
            <a:r>
              <a:rPr lang="ko-KR" altLang="en-US" sz="1200" b="1" dirty="0">
                <a:solidFill>
                  <a:srgbClr val="333333"/>
                </a:solidFill>
                <a:cs typeface="Arial" pitchFamily="34" charset="0"/>
              </a:rPr>
              <a:t>차 </a:t>
            </a:r>
            <a:r>
              <a:rPr lang="en-US" altLang="ko-KR" sz="1200" b="1" dirty="0">
                <a:solidFill>
                  <a:srgbClr val="333333"/>
                </a:solidFill>
                <a:cs typeface="Arial" pitchFamily="34" charset="0"/>
              </a:rPr>
              <a:t>TFT</a:t>
            </a:r>
            <a:endParaRPr lang="ko-KR" altLang="en-US" sz="1200" b="1" dirty="0">
              <a:solidFill>
                <a:srgbClr val="333333"/>
              </a:solidFill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4355976" y="4149080"/>
            <a:ext cx="4788024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ctr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2000" b="1" dirty="0" err="1" smtClean="0">
                <a:solidFill>
                  <a:srgbClr val="333333"/>
                </a:solidFill>
                <a:cs typeface="Arial" pitchFamily="34" charset="0"/>
              </a:rPr>
              <a:t>계획북</a:t>
            </a:r>
            <a:r>
              <a:rPr lang="ko-KR" altLang="en-US" sz="2000" b="1" dirty="0" smtClean="0">
                <a:solidFill>
                  <a:srgbClr val="333333"/>
                </a:solidFill>
                <a:cs typeface="Arial" pitchFamily="34" charset="0"/>
              </a:rPr>
              <a:t> </a:t>
            </a:r>
            <a:r>
              <a:rPr lang="ko-KR" altLang="en-US" sz="2000" b="1" dirty="0">
                <a:solidFill>
                  <a:srgbClr val="333333"/>
                </a:solidFill>
                <a:cs typeface="Arial" pitchFamily="34" charset="0"/>
              </a:rPr>
              <a:t>데이터 추출 </a:t>
            </a:r>
            <a:endParaRPr lang="en-US" altLang="ko-KR" sz="2000" b="1" dirty="0">
              <a:solidFill>
                <a:srgbClr val="333333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252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8021113"/>
              </p:ext>
            </p:extLst>
          </p:nvPr>
        </p:nvGraphicFramePr>
        <p:xfrm>
          <a:off x="317989" y="1295402"/>
          <a:ext cx="8506557" cy="5085926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24216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42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추출용 계획 북 관리 버튼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누르면 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데이터 추출용 계획 북 관리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화면으로 이동되고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실행 버튼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누르면 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“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추출 데이터 저장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”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화면으로 이동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실행 조건 입력 시 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(1)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추출구분은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“A-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제품용도별 판매계획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선택할 것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          (2)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제품용도는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“A1 ~ A5”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중 추출 작업 수행하는 사람이 작업한 것을 선택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  <a:sym typeface="Wingdings" panose="05000000000000000000" pitchFamily="2" charset="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ko-KR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※</a:t>
                      </a:r>
                      <a:r>
                        <a:rPr kumimoji="0" lang="en-US" altLang="ko-KR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</a:t>
                      </a:r>
                      <a:r>
                        <a:rPr kumimoji="0" lang="ko-KR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주의 사항 </a:t>
                      </a:r>
                      <a:r>
                        <a:rPr kumimoji="0" lang="en-US" altLang="ko-KR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: </a:t>
                      </a:r>
                      <a:r>
                        <a:rPr kumimoji="0" lang="ko-KR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직판</a:t>
                      </a:r>
                      <a:r>
                        <a:rPr kumimoji="0" lang="en-US" altLang="ko-KR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(A3)/</a:t>
                      </a:r>
                      <a:r>
                        <a:rPr kumimoji="0" lang="ko-KR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특판</a:t>
                      </a:r>
                      <a:r>
                        <a:rPr kumimoji="0" lang="en-US" altLang="ko-KR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(A2)</a:t>
                      </a:r>
                      <a:r>
                        <a:rPr kumimoji="0" lang="ko-KR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 의 경우</a:t>
                      </a:r>
                      <a:r>
                        <a:rPr kumimoji="0" lang="en-US" altLang="ko-KR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, </a:t>
                      </a:r>
                      <a:r>
                        <a:rPr kumimoji="0" lang="ko-KR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담당이 </a:t>
                      </a:r>
                      <a:r>
                        <a:rPr kumimoji="0" lang="en-US" altLang="ko-KR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2</a:t>
                      </a:r>
                      <a:r>
                        <a:rPr kumimoji="0" lang="ko-KR" altLang="en-US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명 이상이기 때문에 제일 나중에 작업하는 사람이 추출 작업을 수행해야 됨</a:t>
                      </a:r>
                      <a:r>
                        <a:rPr kumimoji="0" lang="en-US" altLang="ko-KR" sz="11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.</a:t>
                      </a:r>
                      <a:endParaRPr kumimoji="0" lang="en-US" altLang="ko-KR" sz="1100" b="1" i="0" u="sng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303031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ZSOR0010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계획북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 추출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북에서 수립한 계획 결과를 개발 테이블에 저장하기 위한 작업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5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412776"/>
            <a:ext cx="6362700" cy="1981200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36" name="직사각형 35"/>
          <p:cNvSpPr/>
          <p:nvPr/>
        </p:nvSpPr>
        <p:spPr>
          <a:xfrm>
            <a:off x="1043608" y="1804715"/>
            <a:ext cx="1512168" cy="194758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38" name="타원 37"/>
          <p:cNvSpPr/>
          <p:nvPr/>
        </p:nvSpPr>
        <p:spPr>
          <a:xfrm>
            <a:off x="971600" y="1628800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  <p:sp>
        <p:nvSpPr>
          <p:cNvPr id="40" name="직사각형 39"/>
          <p:cNvSpPr/>
          <p:nvPr/>
        </p:nvSpPr>
        <p:spPr>
          <a:xfrm>
            <a:off x="571451" y="1791659"/>
            <a:ext cx="237290" cy="197181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41" name="타원 40"/>
          <p:cNvSpPr/>
          <p:nvPr/>
        </p:nvSpPr>
        <p:spPr>
          <a:xfrm>
            <a:off x="467544" y="1628800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6567493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9973774"/>
              </p:ext>
            </p:extLst>
          </p:nvPr>
        </p:nvGraphicFramePr>
        <p:xfrm>
          <a:off x="317989" y="1295402"/>
          <a:ext cx="8506557" cy="5085926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3429742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561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추출 대상 계획 북과 데이터 </a:t>
                      </a:r>
                      <a:r>
                        <a:rPr kumimoji="0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뷰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정보를 입력 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수립 결과를 확정하기 위한 담당자를 지정함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※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신규 계획 북이 발생되지 않는 한 변경할 필요가 없고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 별 확정 처리 담당이 바뀌는 경우에만 </a:t>
                      </a:r>
                      <a:r>
                        <a:rPr kumimoji="0" lang="ko-KR" altLang="en-US" sz="1000" b="1" i="0" u="sng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확정자를</a:t>
                      </a:r>
                      <a:r>
                        <a:rPr kumimoji="0" lang="ko-KR" altLang="en-US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변경해주면 됨</a:t>
                      </a:r>
                      <a:r>
                        <a:rPr kumimoji="0" lang="en-US" altLang="ko-KR" sz="10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4966370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ZSOR0010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계획북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 추출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북에서 수립한 계획 결과를 개발 테이블에 저장하기 위한 작업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55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8343900" cy="298132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직사각형 5"/>
          <p:cNvSpPr/>
          <p:nvPr/>
        </p:nvSpPr>
        <p:spPr>
          <a:xfrm>
            <a:off x="7236296" y="2348880"/>
            <a:ext cx="792088" cy="2016224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7" name="타원 6"/>
          <p:cNvSpPr/>
          <p:nvPr/>
        </p:nvSpPr>
        <p:spPr>
          <a:xfrm>
            <a:off x="7164288" y="2132856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979712" y="2348880"/>
            <a:ext cx="3960440" cy="2016224"/>
          </a:xfrm>
          <a:prstGeom prst="rect">
            <a:avLst/>
          </a:prstGeom>
          <a:noFill/>
          <a:ln w="19050">
            <a:solidFill>
              <a:srgbClr val="FF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907704" y="2132856"/>
            <a:ext cx="216024" cy="216024"/>
          </a:xfrm>
          <a:prstGeom prst="ellipse">
            <a:avLst/>
          </a:prstGeom>
          <a:solidFill>
            <a:srgbClr val="FFFF00"/>
          </a:solidFill>
          <a:ln w="952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>
                <a:solidFill>
                  <a:srgbClr val="FF0000"/>
                </a:solidFill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2270365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4575411"/>
              </p:ext>
            </p:extLst>
          </p:nvPr>
        </p:nvGraphicFramePr>
        <p:xfrm>
          <a:off x="317989" y="1259203"/>
          <a:ext cx="8506557" cy="4978109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461806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추출된 정보를 확인 후 저장 버튼을 누르면 개발 테이블에 저장 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419148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ZSOR0010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계획북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 추출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북에서 수립한 계획 결과를 개발 테이블에 저장하기 위한 작업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0" y="1395189"/>
            <a:ext cx="8388424" cy="441007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5128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351477"/>
              </p:ext>
            </p:extLst>
          </p:nvPr>
        </p:nvGraphicFramePr>
        <p:xfrm>
          <a:off x="317989" y="1295402"/>
          <a:ext cx="8506557" cy="5085926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242163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642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arenBoth"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추출구분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제품용도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조회일자를 입력 후 실행 버튼을 누르면 결과 화면으로 이동함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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조회일자는 계획 수립한 주의 일자를 입력하면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예를 들어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, 2013.11.11(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월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에 계획한 결과를 조회하고자 하는 경우 조회일자에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2013.11.11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을 입력하고 실행하면 됨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  <a:sym typeface="Wingdings" panose="05000000000000000000" pitchFamily="2" charset="2"/>
                        </a:rPr>
                        <a:t>)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3199893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ZSOR0011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계획북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추출 결과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북에서 수립한 계획 결과를 개발 테이블에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후 저장 결과를 조회할 수 있는 화면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5467350" cy="2162175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1326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253563"/>
              </p:ext>
            </p:extLst>
          </p:nvPr>
        </p:nvGraphicFramePr>
        <p:xfrm>
          <a:off x="317989" y="1259203"/>
          <a:ext cx="8506557" cy="4978109"/>
        </p:xfrm>
        <a:graphic>
          <a:graphicData uri="http://schemas.openxmlformats.org/drawingml/2006/table">
            <a:tbl>
              <a:tblPr/>
              <a:tblGrid>
                <a:gridCol w="8506557"/>
              </a:tblGrid>
              <a:tr h="461806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북에서 추출한 정보를 조회할 수 있음</a:t>
                      </a: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84406" marR="84406"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5602122"/>
              </p:ext>
            </p:extLst>
          </p:nvPr>
        </p:nvGraphicFramePr>
        <p:xfrm>
          <a:off x="317990" y="493716"/>
          <a:ext cx="8508023" cy="717551"/>
        </p:xfrm>
        <a:graphic>
          <a:graphicData uri="http://schemas.openxmlformats.org/drawingml/2006/table">
            <a:tbl>
              <a:tblPr/>
              <a:tblGrid>
                <a:gridCol w="1301682"/>
                <a:gridCol w="7206341"/>
              </a:tblGrid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ZSOR0011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계획북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 추출 결과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사용 목적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계획 북에서 수립한 계획 결과를 개발 테이블에 저장 후 저장 결과를 조회할 수 있는 화면</a:t>
                      </a:r>
                    </a:p>
                  </a:txBody>
                  <a:tcPr marL="33231" marR="33231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269" y="1340768"/>
            <a:ext cx="8396857" cy="4392488"/>
          </a:xfrm>
          <a:prstGeom prst="rect">
            <a:avLst/>
          </a:prstGeom>
          <a:noFill/>
          <a:ln w="19050">
            <a:solidFill>
              <a:srgbClr val="0000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25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Grayscale">
    <a:dk1>
      <a:sysClr val="windowText" lastClr="000000"/>
    </a:dk1>
    <a:lt1>
      <a:sysClr val="window" lastClr="FFFFFF"/>
    </a:lt1>
    <a:dk2>
      <a:srgbClr val="000000"/>
    </a:dk2>
    <a:lt2>
      <a:srgbClr val="F8F8F8"/>
    </a:lt2>
    <a:accent1>
      <a:srgbClr val="DDDDDD"/>
    </a:accent1>
    <a:accent2>
      <a:srgbClr val="B2B2B2"/>
    </a:accent2>
    <a:accent3>
      <a:srgbClr val="969696"/>
    </a:accent3>
    <a:accent4>
      <a:srgbClr val="808080"/>
    </a:accent4>
    <a:accent5>
      <a:srgbClr val="5F5F5F"/>
    </a:accent5>
    <a:accent6>
      <a:srgbClr val="4D4D4D"/>
    </a:accent6>
    <a:hlink>
      <a:srgbClr val="5F5F5F"/>
    </a:hlink>
    <a:folHlink>
      <a:srgbClr val="919191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2190</TotalTime>
  <Words>331</Words>
  <Application>Microsoft Office PowerPoint</Application>
  <PresentationFormat>화면 슬라이드 쇼(4:3)</PresentationFormat>
  <Paragraphs>57</Paragraphs>
  <Slides>6</Slides>
  <Notes>1</Notes>
  <HiddenSlides>0</HiddenSlides>
  <MMClips>0</MMClips>
  <ScaleCrop>false</ScaleCrop>
  <HeadingPairs>
    <vt:vector size="6" baseType="variant"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8" baseType="lpstr">
      <vt:lpstr>1_Office Theme</vt:lpstr>
      <vt:lpstr>비트맵 이미지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Accenture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사용자 교육 매뉴얼</dc:title>
  <dc:creator>gbattery</dc:creator>
  <cp:lastModifiedBy>Gang, Dong-Hyong</cp:lastModifiedBy>
  <cp:revision>220</cp:revision>
  <dcterms:created xsi:type="dcterms:W3CDTF">2013-06-03T09:19:07Z</dcterms:created>
  <dcterms:modified xsi:type="dcterms:W3CDTF">2013-11-13T07:50:57Z</dcterms:modified>
</cp:coreProperties>
</file>