
<file path=[Content_Types].xml><?xml version="1.0" encoding="utf-8"?>
<Types xmlns="http://schemas.openxmlformats.org/package/2006/content-types">
  <Override PartName="/ppt/slideLayouts/slideLayout3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29"/>
  </p:notesMasterIdLst>
  <p:handoutMasterIdLst>
    <p:handoutMasterId r:id="rId30"/>
  </p:handoutMasterIdLst>
  <p:sldIdLst>
    <p:sldId id="374" r:id="rId3"/>
    <p:sldId id="375" r:id="rId4"/>
    <p:sldId id="476" r:id="rId5"/>
    <p:sldId id="517" r:id="rId6"/>
    <p:sldId id="515" r:id="rId7"/>
    <p:sldId id="516" r:id="rId8"/>
    <p:sldId id="451" r:id="rId9"/>
    <p:sldId id="453" r:id="rId10"/>
    <p:sldId id="519" r:id="rId11"/>
    <p:sldId id="520" r:id="rId12"/>
    <p:sldId id="528" r:id="rId13"/>
    <p:sldId id="521" r:id="rId14"/>
    <p:sldId id="522" r:id="rId15"/>
    <p:sldId id="523" r:id="rId16"/>
    <p:sldId id="524" r:id="rId17"/>
    <p:sldId id="529" r:id="rId18"/>
    <p:sldId id="525" r:id="rId19"/>
    <p:sldId id="526" r:id="rId20"/>
    <p:sldId id="527" r:id="rId21"/>
    <p:sldId id="530" r:id="rId22"/>
    <p:sldId id="531" r:id="rId23"/>
    <p:sldId id="532" r:id="rId24"/>
    <p:sldId id="533" r:id="rId25"/>
    <p:sldId id="534" r:id="rId26"/>
    <p:sldId id="535" r:id="rId27"/>
    <p:sldId id="536" r:id="rId28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FF"/>
    <a:srgbClr val="0083CD"/>
    <a:srgbClr val="FFCCFF"/>
    <a:srgbClr val="FF0000"/>
    <a:srgbClr val="333333"/>
    <a:srgbClr val="EAEAEA"/>
    <a:srgbClr val="103991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20" autoAdjust="0"/>
    <p:restoredTop sz="98692" autoAdjust="0"/>
  </p:normalViewPr>
  <p:slideViewPr>
    <p:cSldViewPr snapToGrid="0" showGuides="1">
      <p:cViewPr>
        <p:scale>
          <a:sx n="106" d="100"/>
          <a:sy n="106" d="100"/>
        </p:scale>
        <p:origin x="-1920" y="-330"/>
      </p:cViewPr>
      <p:guideLst>
        <p:guide orient="horz" pos="1027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5000"/>
              </a:spcAft>
              <a:buChar char="•"/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5000"/>
              </a:spcAft>
              <a:buChar char="•"/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5000"/>
              </a:spcAft>
              <a:buChar char="•"/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5000"/>
              </a:spcAft>
              <a:buChar char="•"/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fld id="{846DF4AF-205F-4F78-A824-12C97C511B46}" type="slidenum">
              <a:rPr lang="ko-KR" altLang="en-US" sz="1200" b="0" smtClean="0">
                <a:solidFill>
                  <a:schemeClr val="tx1"/>
                </a:solidFill>
                <a:ea typeface="MS PGothic" pitchFamily="34" charset="-128"/>
              </a:rPr>
              <a:pPr/>
              <a:t>19</a:t>
            </a:fld>
            <a:endParaRPr lang="en-US" altLang="ko-KR" sz="1200" b="0" smtClean="0">
              <a:solidFill>
                <a:schemeClr val="tx1"/>
              </a:solidFill>
              <a:ea typeface="MS PGothic" pitchFamily="34" charset="-128"/>
            </a:endParaRPr>
          </a:p>
        </p:txBody>
      </p:sp>
      <p:sp>
        <p:nvSpPr>
          <p:cNvPr id="40963" name="Rectangle 7"/>
          <p:cNvSpPr txBox="1">
            <a:spLocks noGrp="1" noChangeArrowheads="1"/>
          </p:cNvSpPr>
          <p:nvPr/>
        </p:nvSpPr>
        <p:spPr bwMode="auto">
          <a:xfrm>
            <a:off x="5622723" y="6455944"/>
            <a:ext cx="4302221" cy="34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1" tIns="45711" rIns="91421" bIns="45711" anchor="b"/>
          <a:lstStyle>
            <a:lvl1pPr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5000"/>
              </a:spcAft>
              <a:buChar char="•"/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5000"/>
              </a:spcAft>
              <a:buChar char="•"/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5000"/>
              </a:spcAft>
              <a:buChar char="•"/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5000"/>
              </a:spcAft>
              <a:buChar char="•"/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r">
              <a:spcBef>
                <a:spcPct val="0"/>
              </a:spcBef>
              <a:spcAft>
                <a:spcPct val="0"/>
              </a:spcAft>
              <a:buFontTx/>
              <a:buNone/>
            </a:pPr>
            <a:fld id="{E1602362-C94B-4338-87A9-E80AFADC7AD5}" type="slidenum">
              <a:rPr lang="ko-KR" altLang="en-US" sz="1200" b="0">
                <a:solidFill>
                  <a:schemeClr val="tx1"/>
                </a:solidFill>
                <a:ea typeface="MS PGothic" pitchFamily="34" charset="-128"/>
              </a:rPr>
              <a:pPr algn="r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19</a:t>
            </a:fld>
            <a:endParaRPr lang="en-US" altLang="ko-KR" sz="1200" b="0">
              <a:solidFill>
                <a:schemeClr val="tx1"/>
              </a:solidFill>
              <a:ea typeface="MS PGothic" pitchFamily="34" charset="-128"/>
            </a:endParaRPr>
          </a:p>
        </p:txBody>
      </p:sp>
      <p:sp>
        <p:nvSpPr>
          <p:cNvPr id="4096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122613" y="509588"/>
            <a:ext cx="3681412" cy="2549525"/>
          </a:xfrm>
          <a:ln/>
        </p:spPr>
      </p:sp>
      <p:sp>
        <p:nvSpPr>
          <p:cNvPr id="4096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5000"/>
              </a:spcAft>
              <a:buChar char="•"/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5000"/>
              </a:spcAft>
              <a:buChar char="•"/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5000"/>
              </a:spcAft>
              <a:buChar char="•"/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5000"/>
              </a:spcAft>
              <a:buChar char="•"/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fld id="{D01D2D09-D760-4660-B341-FA9AA858254C}" type="slidenum">
              <a:rPr lang="ko-KR" altLang="en-US" sz="1200" b="0" smtClean="0">
                <a:solidFill>
                  <a:schemeClr val="tx1"/>
                </a:solidFill>
                <a:ea typeface="MS PGothic" pitchFamily="34" charset="-128"/>
              </a:rPr>
              <a:pPr/>
              <a:t>20</a:t>
            </a:fld>
            <a:endParaRPr lang="en-US" altLang="ko-KR" sz="1200" b="0" smtClean="0">
              <a:solidFill>
                <a:schemeClr val="tx1"/>
              </a:solidFill>
              <a:ea typeface="MS PGothic" pitchFamily="34" charset="-128"/>
            </a:endParaRPr>
          </a:p>
        </p:txBody>
      </p:sp>
      <p:sp>
        <p:nvSpPr>
          <p:cNvPr id="41987" name="Rectangle 7"/>
          <p:cNvSpPr txBox="1">
            <a:spLocks noGrp="1" noChangeArrowheads="1"/>
          </p:cNvSpPr>
          <p:nvPr/>
        </p:nvSpPr>
        <p:spPr bwMode="auto">
          <a:xfrm>
            <a:off x="5622723" y="6455944"/>
            <a:ext cx="4302221" cy="34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1" tIns="45711" rIns="91421" bIns="45711" anchor="b"/>
          <a:lstStyle>
            <a:lvl1pPr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eaLnBrk="0" fontAlgn="base" hangingPunct="0">
              <a:spcBef>
                <a:spcPct val="35000"/>
              </a:spcBef>
              <a:spcAft>
                <a:spcPct val="5000"/>
              </a:spcAft>
              <a:buChar char="•"/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eaLnBrk="0" fontAlgn="base" hangingPunct="0">
              <a:spcBef>
                <a:spcPct val="35000"/>
              </a:spcBef>
              <a:spcAft>
                <a:spcPct val="5000"/>
              </a:spcAft>
              <a:buChar char="•"/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eaLnBrk="0" fontAlgn="base" hangingPunct="0">
              <a:spcBef>
                <a:spcPct val="35000"/>
              </a:spcBef>
              <a:spcAft>
                <a:spcPct val="5000"/>
              </a:spcAft>
              <a:buChar char="•"/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eaLnBrk="0" fontAlgn="base" hangingPunct="0">
              <a:spcBef>
                <a:spcPct val="35000"/>
              </a:spcBef>
              <a:spcAft>
                <a:spcPct val="5000"/>
              </a:spcAft>
              <a:buChar char="•"/>
              <a:defRPr sz="1400" b="1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r">
              <a:spcBef>
                <a:spcPct val="0"/>
              </a:spcBef>
              <a:spcAft>
                <a:spcPct val="0"/>
              </a:spcAft>
              <a:buFontTx/>
              <a:buNone/>
            </a:pPr>
            <a:fld id="{40BD1631-938C-42E4-BB3D-748F4F94B75C}" type="slidenum">
              <a:rPr lang="ko-KR" altLang="en-US" sz="1200" b="0">
                <a:solidFill>
                  <a:schemeClr val="tx1"/>
                </a:solidFill>
                <a:ea typeface="MS PGothic" pitchFamily="34" charset="-128"/>
              </a:rPr>
              <a:pPr algn="r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20</a:t>
            </a:fld>
            <a:endParaRPr lang="en-US" altLang="ko-KR" sz="1200" b="0">
              <a:solidFill>
                <a:schemeClr val="tx1"/>
              </a:solidFill>
              <a:ea typeface="MS PGothic" pitchFamily="34" charset="-128"/>
            </a:endParaRPr>
          </a:p>
        </p:txBody>
      </p:sp>
      <p:sp>
        <p:nvSpPr>
          <p:cNvPr id="419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122613" y="509588"/>
            <a:ext cx="3681412" cy="2549525"/>
          </a:xfrm>
          <a:ln/>
        </p:spPr>
      </p:sp>
      <p:sp>
        <p:nvSpPr>
          <p:cNvPr id="4198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2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2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2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8.vml"/><Relationship Id="rId4" Type="http://schemas.openxmlformats.org/officeDocument/2006/relationships/image" Target="../media/image2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9.vml"/><Relationship Id="rId4" Type="http://schemas.openxmlformats.org/officeDocument/2006/relationships/image" Target="../media/image2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0.vml"/><Relationship Id="rId4" Type="http://schemas.openxmlformats.org/officeDocument/2006/relationships/image" Target="../media/image2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2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2.vml"/><Relationship Id="rId4" Type="http://schemas.openxmlformats.org/officeDocument/2006/relationships/image" Target="../media/image2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2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2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5.vml"/><Relationship Id="rId4" Type="http://schemas.openxmlformats.org/officeDocument/2006/relationships/image" Target="../media/image2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6.vml"/><Relationship Id="rId4" Type="http://schemas.openxmlformats.org/officeDocument/2006/relationships/image" Target="../media/image2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7.vml"/><Relationship Id="rId4" Type="http://schemas.openxmlformats.org/officeDocument/2006/relationships/image" Target="../media/image2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8.vml"/><Relationship Id="rId4" Type="http://schemas.openxmlformats.org/officeDocument/2006/relationships/image" Target="../media/image2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9.vml"/><Relationship Id="rId4" Type="http://schemas.openxmlformats.org/officeDocument/2006/relationships/image" Target="../media/image2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0.vml"/><Relationship Id="rId4" Type="http://schemas.openxmlformats.org/officeDocument/2006/relationships/image" Target="../media/image2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1.vml"/><Relationship Id="rId4" Type="http://schemas.openxmlformats.org/officeDocument/2006/relationships/image" Target="../media/image2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2.vml"/><Relationship Id="rId4" Type="http://schemas.openxmlformats.org/officeDocument/2006/relationships/image" Target="../media/image2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3.vml"/><Relationship Id="rId4" Type="http://schemas.openxmlformats.org/officeDocument/2006/relationships/image" Target="../media/image2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4.vml"/><Relationship Id="rId4" Type="http://schemas.openxmlformats.org/officeDocument/2006/relationships/image" Target="../media/image2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5.vml"/><Relationship Id="rId4" Type="http://schemas.openxmlformats.org/officeDocument/2006/relationships/image" Target="../media/image2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6.vml"/><Relationship Id="rId4" Type="http://schemas.openxmlformats.org/officeDocument/2006/relationships/image" Target="../media/image2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7.vml"/><Relationship Id="rId4" Type="http://schemas.openxmlformats.org/officeDocument/2006/relationships/image" Target="../media/image2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8.vml"/><Relationship Id="rId4" Type="http://schemas.openxmlformats.org/officeDocument/2006/relationships/image" Target="../media/image2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9.vml"/><Relationship Id="rId4" Type="http://schemas.openxmlformats.org/officeDocument/2006/relationships/image" Target="../media/image2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0.vml"/><Relationship Id="rId4" Type="http://schemas.openxmlformats.org/officeDocument/2006/relationships/image" Target="../media/image2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1.vml"/><Relationship Id="rId4" Type="http://schemas.openxmlformats.org/officeDocument/2006/relationships/image" Target="../media/image2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2.vml"/><Relationship Id="rId4" Type="http://schemas.openxmlformats.org/officeDocument/2006/relationships/image" Target="../media/image2.pn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3.vml"/><Relationship Id="rId4" Type="http://schemas.openxmlformats.org/officeDocument/2006/relationships/image" Target="../media/image2.pn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4.vml"/><Relationship Id="rId4" Type="http://schemas.openxmlformats.org/officeDocument/2006/relationships/image" Target="../media/image2.pn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46.vml"/><Relationship Id="rId5" Type="http://schemas.openxmlformats.org/officeDocument/2006/relationships/oleObject" Target="../embeddings/oleObject48.bin"/><Relationship Id="rId4" Type="http://schemas.openxmlformats.org/officeDocument/2006/relationships/image" Target="../media/image9.pn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47.vml"/><Relationship Id="rId4" Type="http://schemas.openxmlformats.org/officeDocument/2006/relationships/image" Target="../media/image9.pn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48.vml"/><Relationship Id="rId4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89860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89861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1185863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288" y="6373813"/>
            <a:ext cx="1509712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067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169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272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477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579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681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784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768358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886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768316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9989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7945064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091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1252063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193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7681366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296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2641733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398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8029735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501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4460893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603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2705165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705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2171538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808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3920978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0910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6951586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013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8526486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115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1737286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217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7153853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320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3218150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422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2215930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525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274126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627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93213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729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84195966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832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0805068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1934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0263872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037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6633033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139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521789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241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9382834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344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69621754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0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446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26960919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549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5243152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651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03234837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753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56183275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856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11550067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9587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79661149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0611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71745446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1635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54498807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2659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12947828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3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3683" name="비트맵 이미지" r:id="rId3" imgW="4029637" imgH="1228571" progId="PBrush">
              <p:embed/>
            </p:oleObj>
          </a:graphicData>
        </a:graphic>
      </p:graphicFrame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93698085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1185863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288" y="6373813"/>
            <a:ext cx="1509712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4916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4917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5731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675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oleObject" Target="../embeddings/oleObject1.bin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47.xml"/><Relationship Id="rId7" Type="http://schemas.openxmlformats.org/officeDocument/2006/relationships/oleObject" Target="../embeddings/oleObject46.bin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vmlDrawing" Target="../drawings/vmlDrawing45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1239" name="비트맵 이미지" r:id="rId47" imgW="4029637" imgH="1228571" progId="PBrush">
              <p:embed/>
            </p:oleObj>
          </a:graphicData>
        </a:graphic>
      </p:graphicFrame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4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7" r:id="rId6"/>
    <p:sldLayoutId id="2147484628" r:id="rId7"/>
    <p:sldLayoutId id="2147484629" r:id="rId8"/>
    <p:sldLayoutId id="2147484630" r:id="rId9"/>
    <p:sldLayoutId id="2147484631" r:id="rId10"/>
    <p:sldLayoutId id="2147484632" r:id="rId11"/>
    <p:sldLayoutId id="2147484633" r:id="rId12"/>
    <p:sldLayoutId id="2147484634" r:id="rId13"/>
    <p:sldLayoutId id="2147484635" r:id="rId14"/>
    <p:sldLayoutId id="2147484636" r:id="rId15"/>
    <p:sldLayoutId id="2147484637" r:id="rId16"/>
    <p:sldLayoutId id="2147484638" r:id="rId17"/>
    <p:sldLayoutId id="2147484639" r:id="rId18"/>
    <p:sldLayoutId id="2147484640" r:id="rId19"/>
    <p:sldLayoutId id="2147484641" r:id="rId20"/>
    <p:sldLayoutId id="2147484642" r:id="rId21"/>
    <p:sldLayoutId id="2147484643" r:id="rId22"/>
    <p:sldLayoutId id="2147484644" r:id="rId23"/>
    <p:sldLayoutId id="2147484645" r:id="rId24"/>
    <p:sldLayoutId id="2147484646" r:id="rId25"/>
    <p:sldLayoutId id="2147484647" r:id="rId26"/>
    <p:sldLayoutId id="2147484648" r:id="rId27"/>
    <p:sldLayoutId id="2147484649" r:id="rId28"/>
    <p:sldLayoutId id="2147484650" r:id="rId29"/>
    <p:sldLayoutId id="2147484651" r:id="rId30"/>
    <p:sldLayoutId id="2147484652" r:id="rId31"/>
    <p:sldLayoutId id="2147484653" r:id="rId32"/>
    <p:sldLayoutId id="2147484654" r:id="rId33"/>
    <p:sldLayoutId id="2147484655" r:id="rId34"/>
    <p:sldLayoutId id="2147484656" r:id="rId35"/>
    <p:sldLayoutId id="2147484657" r:id="rId36"/>
    <p:sldLayoutId id="2147484658" r:id="rId37"/>
    <p:sldLayoutId id="2147484659" r:id="rId38"/>
    <p:sldLayoutId id="2147484660" r:id="rId39"/>
    <p:sldLayoutId id="2147484661" r:id="rId40"/>
    <p:sldLayoutId id="2147484662" r:id="rId41"/>
    <p:sldLayoutId id="2147484663" r:id="rId42"/>
    <p:sldLayoutId id="2147484664" r:id="rId43"/>
    <p:sldLayoutId id="2147484665" r:id="rId44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2051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263" name="비트맵 이미지" r:id="rId7" imgW="4029637" imgH="1228571" progId="PBrush">
              <p:embed/>
            </p:oleObj>
          </a:graphicData>
        </a:graphic>
      </p:graphicFrame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13" Type="http://schemas.openxmlformats.org/officeDocument/2006/relationships/image" Target="../media/image54.png"/><Relationship Id="rId18" Type="http://schemas.openxmlformats.org/officeDocument/2006/relationships/image" Target="../media/image59.png"/><Relationship Id="rId26" Type="http://schemas.openxmlformats.org/officeDocument/2006/relationships/image" Target="../media/image67.png"/><Relationship Id="rId3" Type="http://schemas.openxmlformats.org/officeDocument/2006/relationships/image" Target="../media/image44.png"/><Relationship Id="rId21" Type="http://schemas.openxmlformats.org/officeDocument/2006/relationships/image" Target="../media/image62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17" Type="http://schemas.openxmlformats.org/officeDocument/2006/relationships/image" Target="../media/image58.png"/><Relationship Id="rId25" Type="http://schemas.openxmlformats.org/officeDocument/2006/relationships/image" Target="../media/image66.png"/><Relationship Id="rId33" Type="http://schemas.openxmlformats.org/officeDocument/2006/relationships/image" Target="../media/image74.jpeg"/><Relationship Id="rId2" Type="http://schemas.openxmlformats.org/officeDocument/2006/relationships/image" Target="../media/image43.png"/><Relationship Id="rId16" Type="http://schemas.openxmlformats.org/officeDocument/2006/relationships/image" Target="../media/image57.png"/><Relationship Id="rId20" Type="http://schemas.openxmlformats.org/officeDocument/2006/relationships/image" Target="../media/image61.png"/><Relationship Id="rId29" Type="http://schemas.openxmlformats.org/officeDocument/2006/relationships/image" Target="../media/image7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24" Type="http://schemas.openxmlformats.org/officeDocument/2006/relationships/image" Target="../media/image65.jpeg"/><Relationship Id="rId32" Type="http://schemas.openxmlformats.org/officeDocument/2006/relationships/image" Target="../media/image73.png"/><Relationship Id="rId5" Type="http://schemas.openxmlformats.org/officeDocument/2006/relationships/image" Target="../media/image46.png"/><Relationship Id="rId15" Type="http://schemas.openxmlformats.org/officeDocument/2006/relationships/image" Target="../media/image56.png"/><Relationship Id="rId23" Type="http://schemas.openxmlformats.org/officeDocument/2006/relationships/image" Target="../media/image64.png"/><Relationship Id="rId28" Type="http://schemas.openxmlformats.org/officeDocument/2006/relationships/image" Target="../media/image69.png"/><Relationship Id="rId10" Type="http://schemas.openxmlformats.org/officeDocument/2006/relationships/image" Target="../media/image51.png"/><Relationship Id="rId19" Type="http://schemas.openxmlformats.org/officeDocument/2006/relationships/image" Target="../media/image60.png"/><Relationship Id="rId31" Type="http://schemas.openxmlformats.org/officeDocument/2006/relationships/image" Target="../media/image72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Relationship Id="rId14" Type="http://schemas.openxmlformats.org/officeDocument/2006/relationships/image" Target="../media/image55.png"/><Relationship Id="rId22" Type="http://schemas.openxmlformats.org/officeDocument/2006/relationships/image" Target="../media/image63.png"/><Relationship Id="rId27" Type="http://schemas.openxmlformats.org/officeDocument/2006/relationships/image" Target="../media/image68.png"/><Relationship Id="rId30" Type="http://schemas.openxmlformats.org/officeDocument/2006/relationships/image" Target="../media/image7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5.jpeg"/><Relationship Id="rId18" Type="http://schemas.openxmlformats.org/officeDocument/2006/relationships/image" Target="../media/image90.jpeg"/><Relationship Id="rId26" Type="http://schemas.openxmlformats.org/officeDocument/2006/relationships/image" Target="../media/image98.jpeg"/><Relationship Id="rId3" Type="http://schemas.openxmlformats.org/officeDocument/2006/relationships/image" Target="../media/image75.png"/><Relationship Id="rId21" Type="http://schemas.openxmlformats.org/officeDocument/2006/relationships/image" Target="../media/image93.jpeg"/><Relationship Id="rId7" Type="http://schemas.openxmlformats.org/officeDocument/2006/relationships/image" Target="../media/image79.png"/><Relationship Id="rId12" Type="http://schemas.openxmlformats.org/officeDocument/2006/relationships/image" Target="../media/image84.png"/><Relationship Id="rId17" Type="http://schemas.openxmlformats.org/officeDocument/2006/relationships/image" Target="../media/image89.jpeg"/><Relationship Id="rId25" Type="http://schemas.openxmlformats.org/officeDocument/2006/relationships/image" Target="../media/image97.jpe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88.jpeg"/><Relationship Id="rId20" Type="http://schemas.openxmlformats.org/officeDocument/2006/relationships/image" Target="../media/image92.jpeg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78.png"/><Relationship Id="rId11" Type="http://schemas.openxmlformats.org/officeDocument/2006/relationships/image" Target="../media/image83.png"/><Relationship Id="rId24" Type="http://schemas.openxmlformats.org/officeDocument/2006/relationships/image" Target="../media/image96.jpeg"/><Relationship Id="rId5" Type="http://schemas.openxmlformats.org/officeDocument/2006/relationships/image" Target="../media/image77.png"/><Relationship Id="rId15" Type="http://schemas.openxmlformats.org/officeDocument/2006/relationships/image" Target="../media/image87.jpeg"/><Relationship Id="rId23" Type="http://schemas.openxmlformats.org/officeDocument/2006/relationships/image" Target="../media/image95.jpeg"/><Relationship Id="rId10" Type="http://schemas.openxmlformats.org/officeDocument/2006/relationships/image" Target="../media/image82.png"/><Relationship Id="rId19" Type="http://schemas.openxmlformats.org/officeDocument/2006/relationships/image" Target="../media/image91.png"/><Relationship Id="rId4" Type="http://schemas.openxmlformats.org/officeDocument/2006/relationships/image" Target="../media/image76.png"/><Relationship Id="rId9" Type="http://schemas.openxmlformats.org/officeDocument/2006/relationships/image" Target="../media/image81.png"/><Relationship Id="rId14" Type="http://schemas.openxmlformats.org/officeDocument/2006/relationships/image" Target="../media/image86.jpeg"/><Relationship Id="rId22" Type="http://schemas.openxmlformats.org/officeDocument/2006/relationships/image" Target="../media/image94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073400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매뉴얼</a:t>
            </a:r>
            <a:endParaRPr lang="en-US" altLang="ko-KR" sz="2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2012.09.03</a:t>
            </a:r>
          </a:p>
          <a:p>
            <a:pPr algn="r" eaLnBrk="0" hangingPunct="0"/>
            <a:r>
              <a:rPr lang="en-US" altLang="ko-KR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ERP </a:t>
            </a:r>
            <a:r>
              <a:rPr lang="ko-KR" altLang="en-US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구축 </a:t>
            </a:r>
            <a:r>
              <a:rPr lang="en-US" altLang="ko-KR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890749778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2013.03.07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재고실사관리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이상철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자재 입</a:t>
            </a:r>
            <a:r>
              <a:rPr lang="en-US" altLang="ko-KR" dirty="0" smtClean="0"/>
              <a:t>/</a:t>
            </a:r>
            <a:r>
              <a:rPr lang="ko-KR" altLang="en-US" dirty="0" smtClean="0"/>
              <a:t>출고관리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" name="Group 45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61978602"/>
              </p:ext>
            </p:extLst>
          </p:nvPr>
        </p:nvGraphicFramePr>
        <p:xfrm>
          <a:off x="971549" y="1630364"/>
          <a:ext cx="8010525" cy="2244132"/>
        </p:xfrm>
        <a:graphic>
          <a:graphicData uri="http://schemas.openxmlformats.org/drawingml/2006/table">
            <a:tbl>
              <a:tblPr/>
              <a:tblGrid>
                <a:gridCol w="634763"/>
                <a:gridCol w="2950305"/>
                <a:gridCol w="2950305"/>
                <a:gridCol w="1475152"/>
              </a:tblGrid>
              <a:tr h="2245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No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단원명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관련 </a:t>
                      </a: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Transaction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T-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코드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23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8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9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부록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: SAP navigation guide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타원 8"/>
          <p:cNvSpPr/>
          <p:nvPr/>
        </p:nvSpPr>
        <p:spPr>
          <a:xfrm>
            <a:off x="-84978" y="1123332"/>
            <a:ext cx="1707590" cy="1488141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관련 내용 업데이트 </a:t>
            </a:r>
            <a:r>
              <a:rPr lang="ko-KR" altLang="en-US" sz="1200" dirty="0" smtClean="0">
                <a:solidFill>
                  <a:schemeClr val="tx1"/>
                </a:solidFill>
              </a:rPr>
              <a:t>필요</a:t>
            </a:r>
          </a:p>
        </p:txBody>
      </p:sp>
    </p:spTree>
    <p:extLst>
      <p:ext uri="{BB962C8B-B14F-4D97-AF65-F5344CB8AC3E}">
        <p14:creationId xmlns="" xmlns:p14="http://schemas.microsoft.com/office/powerpoint/2010/main" val="1635048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94854993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1450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재고실사관리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-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개      요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: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355600" marR="0" lvl="0" indent="-1778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-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운영원칙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: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9" name="타원 8"/>
          <p:cNvSpPr/>
          <p:nvPr/>
        </p:nvSpPr>
        <p:spPr>
          <a:xfrm>
            <a:off x="-84978" y="1123332"/>
            <a:ext cx="1707590" cy="1488141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관련 내용 업데이트 </a:t>
            </a:r>
            <a:r>
              <a:rPr lang="ko-KR" altLang="en-US" sz="1200" dirty="0" smtClean="0">
                <a:solidFill>
                  <a:schemeClr val="tx1"/>
                </a:solidFill>
              </a:rPr>
              <a:t>필요</a:t>
            </a:r>
          </a:p>
        </p:txBody>
      </p:sp>
      <p:sp>
        <p:nvSpPr>
          <p:cNvPr id="1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자재 입</a:t>
            </a:r>
            <a:r>
              <a:rPr lang="en-US" altLang="ko-KR" dirty="0" smtClean="0"/>
              <a:t>/</a:t>
            </a:r>
            <a:r>
              <a:rPr lang="ko-KR" altLang="en-US" dirty="0" smtClean="0"/>
              <a:t>출고관리</a:t>
            </a:r>
          </a:p>
        </p:txBody>
      </p:sp>
    </p:spTree>
    <p:extLst>
      <p:ext uri="{BB962C8B-B14F-4D97-AF65-F5344CB8AC3E}">
        <p14:creationId xmlns="" xmlns:p14="http://schemas.microsoft.com/office/powerpoint/2010/main" val="397845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60139153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>
                <a:cs typeface="Arial" pitchFamily="34" charset="0"/>
              </a:rPr>
              <a:t>교육 개요</a:t>
            </a:r>
          </a:p>
        </p:txBody>
      </p:sp>
      <p:graphicFrame>
        <p:nvGraphicFramePr>
          <p:cNvPr id="32" name="Group 16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96491403"/>
              </p:ext>
            </p:extLst>
          </p:nvPr>
        </p:nvGraphicFramePr>
        <p:xfrm>
          <a:off x="485776" y="1371601"/>
          <a:ext cx="8943974" cy="4838700"/>
        </p:xfrm>
        <a:graphic>
          <a:graphicData uri="http://schemas.openxmlformats.org/drawingml/2006/table">
            <a:tbl>
              <a:tblPr/>
              <a:tblGrid>
                <a:gridCol w="276057"/>
                <a:gridCol w="276057"/>
                <a:gridCol w="8391860"/>
              </a:tblGrid>
              <a:tr h="61433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72392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협력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업체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72399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공장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구매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2804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품질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33" name="그룹 32"/>
          <p:cNvGrpSpPr/>
          <p:nvPr/>
        </p:nvGrpSpPr>
        <p:grpSpPr>
          <a:xfrm>
            <a:off x="1138238" y="2072610"/>
            <a:ext cx="8200072" cy="4068565"/>
            <a:chOff x="1309688" y="1863060"/>
            <a:chExt cx="8200072" cy="4068565"/>
          </a:xfrm>
        </p:grpSpPr>
        <p:sp>
          <p:nvSpPr>
            <p:cNvPr id="34" name="AutoShape 41"/>
            <p:cNvSpPr>
              <a:spLocks noChangeArrowheads="1"/>
            </p:cNvSpPr>
            <p:nvPr/>
          </p:nvSpPr>
          <p:spPr bwMode="auto">
            <a:xfrm>
              <a:off x="1362075" y="1863060"/>
              <a:ext cx="1714500" cy="414338"/>
            </a:xfrm>
            <a:prstGeom prst="round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1000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01</a:t>
              </a:r>
              <a:r>
                <a:rPr lang="en-US" altLang="ko-KR" sz="1000" dirty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. </a:t>
              </a:r>
              <a:r>
                <a:rPr lang="en-US" altLang="ko-KR" sz="1000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MM.02.01.01 </a:t>
              </a:r>
              <a:r>
                <a:rPr lang="ko-KR" altLang="en-US" sz="1000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납품서</a:t>
              </a:r>
              <a:r>
                <a:rPr lang="en-US" altLang="ko-KR" sz="1000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/>
              </a:r>
              <a:br>
                <a:rPr lang="en-US" altLang="ko-KR" sz="1000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</a:br>
              <a:r>
                <a:rPr lang="en-US" altLang="ko-KR" sz="1000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(SRM)</a:t>
              </a:r>
              <a:endParaRPr lang="en-US" altLang="ko-KR" sz="10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35" name="AutoShape 5"/>
            <p:cNvSpPr>
              <a:spLocks noChangeArrowheads="1"/>
            </p:cNvSpPr>
            <p:nvPr/>
          </p:nvSpPr>
          <p:spPr bwMode="auto">
            <a:xfrm>
              <a:off x="3662363" y="3687763"/>
              <a:ext cx="1014412" cy="369887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04.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</a:rPr>
                <a:t>검사의뢰</a:t>
              </a:r>
              <a:endParaRPr lang="ko-KR" altLang="en-US" sz="1000" dirty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36" name="직선 화살표 연결선 35"/>
            <p:cNvCxnSpPr>
              <a:endCxn id="35" idx="1"/>
            </p:cNvCxnSpPr>
            <p:nvPr/>
          </p:nvCxnSpPr>
          <p:spPr>
            <a:xfrm>
              <a:off x="2895600" y="3871912"/>
              <a:ext cx="766763" cy="795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화살표 연결선 36"/>
            <p:cNvCxnSpPr>
              <a:stCxn id="35" idx="2"/>
              <a:endCxn id="41" idx="0"/>
            </p:cNvCxnSpPr>
            <p:nvPr/>
          </p:nvCxnSpPr>
          <p:spPr>
            <a:xfrm>
              <a:off x="4169569" y="4057650"/>
              <a:ext cx="0" cy="1124427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화살표 연결선 37"/>
            <p:cNvCxnSpPr/>
            <p:nvPr/>
          </p:nvCxnSpPr>
          <p:spPr>
            <a:xfrm>
              <a:off x="2102643" y="2277398"/>
              <a:ext cx="1" cy="580101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직선 화살표 연결선 38"/>
            <p:cNvCxnSpPr>
              <a:stCxn id="41" idx="3"/>
            </p:cNvCxnSpPr>
            <p:nvPr/>
          </p:nvCxnSpPr>
          <p:spPr>
            <a:xfrm flipV="1">
              <a:off x="4676775" y="5329237"/>
              <a:ext cx="581025" cy="795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AutoShape 46"/>
            <p:cNvSpPr>
              <a:spLocks noChangeArrowheads="1"/>
            </p:cNvSpPr>
            <p:nvPr/>
          </p:nvSpPr>
          <p:spPr bwMode="auto">
            <a:xfrm>
              <a:off x="5257800" y="5068392"/>
              <a:ext cx="1590675" cy="52577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 lIns="36000" rIns="36000" anchor="ctr">
              <a:noAutofit/>
            </a:bodyPr>
            <a:lstStyle/>
            <a:p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06.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</a:rPr>
                <a:t>검사 결과 입력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</a:endParaRPr>
            </a:p>
            <a:p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(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</a:rPr>
                <a:t>입하증 바코드 스캔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)</a:t>
              </a:r>
            </a:p>
            <a:p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MB1B </a:t>
              </a:r>
            </a:p>
          </p:txBody>
        </p:sp>
        <p:sp>
          <p:nvSpPr>
            <p:cNvPr id="41" name="AutoShape 5"/>
            <p:cNvSpPr>
              <a:spLocks noChangeArrowheads="1"/>
            </p:cNvSpPr>
            <p:nvPr/>
          </p:nvSpPr>
          <p:spPr bwMode="auto">
            <a:xfrm>
              <a:off x="3662362" y="5145088"/>
              <a:ext cx="1014413" cy="369887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05.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</a:rPr>
                <a:t>수입검사</a:t>
              </a:r>
              <a:endParaRPr lang="ko-KR" altLang="en-US" sz="1000" dirty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42" name="직선 화살표 연결선 41"/>
            <p:cNvCxnSpPr>
              <a:stCxn id="40" idx="0"/>
              <a:endCxn id="43" idx="2"/>
            </p:cNvCxnSpPr>
            <p:nvPr/>
          </p:nvCxnSpPr>
          <p:spPr>
            <a:xfrm flipH="1" flipV="1">
              <a:off x="6051277" y="4048125"/>
              <a:ext cx="1861" cy="1020267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AutoShape 5"/>
            <p:cNvSpPr>
              <a:spLocks noChangeArrowheads="1"/>
            </p:cNvSpPr>
            <p:nvPr/>
          </p:nvSpPr>
          <p:spPr bwMode="auto">
            <a:xfrm>
              <a:off x="5362575" y="3676650"/>
              <a:ext cx="1377403" cy="371475"/>
            </a:xfrm>
            <a:prstGeom prst="flowChartManualInpu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07.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</a:rPr>
                <a:t>자재창고 이동</a:t>
              </a:r>
              <a:endParaRPr lang="ko-KR" altLang="en-US" sz="10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44" name="AutoShape 4"/>
            <p:cNvSpPr>
              <a:spLocks noChangeArrowheads="1"/>
            </p:cNvSpPr>
            <p:nvPr/>
          </p:nvSpPr>
          <p:spPr bwMode="auto">
            <a:xfrm>
              <a:off x="8464146" y="3671888"/>
              <a:ext cx="1045614" cy="381000"/>
            </a:xfrm>
            <a:prstGeom prst="round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09. MM.02.02.01 </a:t>
              </a:r>
            </a:p>
            <a:p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</a:rPr>
                <a:t>생산출고</a:t>
              </a:r>
              <a:endParaRPr lang="ko-KR" altLang="en-US" sz="1000" dirty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45" name="직선 화살표 연결선 44"/>
            <p:cNvCxnSpPr>
              <a:stCxn id="43" idx="3"/>
              <a:endCxn id="46" idx="1"/>
            </p:cNvCxnSpPr>
            <p:nvPr/>
          </p:nvCxnSpPr>
          <p:spPr>
            <a:xfrm>
              <a:off x="6739978" y="3862388"/>
              <a:ext cx="202221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AutoShape 6"/>
            <p:cNvSpPr>
              <a:spLocks noChangeArrowheads="1"/>
            </p:cNvSpPr>
            <p:nvPr/>
          </p:nvSpPr>
          <p:spPr bwMode="auto">
            <a:xfrm>
              <a:off x="6942199" y="3603626"/>
              <a:ext cx="1020701" cy="520700"/>
            </a:xfrm>
            <a:prstGeom prst="flowChartDecision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</a:rPr>
                <a:t>재고 상태 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?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47" name="직선 화살표 연결선 46"/>
            <p:cNvCxnSpPr>
              <a:stCxn id="46" idx="3"/>
            </p:cNvCxnSpPr>
            <p:nvPr/>
          </p:nvCxnSpPr>
          <p:spPr>
            <a:xfrm flipV="1">
              <a:off x="7962900" y="3862388"/>
              <a:ext cx="501246" cy="1588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직사각형 47"/>
            <p:cNvSpPr/>
            <p:nvPr/>
          </p:nvSpPr>
          <p:spPr>
            <a:xfrm>
              <a:off x="8001001" y="3616990"/>
              <a:ext cx="40005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OK</a:t>
              </a:r>
              <a:endParaRPr lang="ko-KR" altLang="en-US" sz="1000" dirty="0"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49" name="직선 화살표 연결선 48"/>
            <p:cNvCxnSpPr>
              <a:stCxn id="46" idx="0"/>
              <a:endCxn id="51" idx="2"/>
            </p:cNvCxnSpPr>
            <p:nvPr/>
          </p:nvCxnSpPr>
          <p:spPr>
            <a:xfrm flipH="1" flipV="1">
              <a:off x="7448908" y="3107866"/>
              <a:ext cx="3642" cy="49576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직사각형 49"/>
            <p:cNvSpPr/>
            <p:nvPr/>
          </p:nvSpPr>
          <p:spPr>
            <a:xfrm>
              <a:off x="7096126" y="3339227"/>
              <a:ext cx="43815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NG</a:t>
              </a:r>
              <a:endParaRPr lang="ko-KR" altLang="en-US" sz="1000" dirty="0"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1" name="AutoShape 4"/>
            <p:cNvSpPr>
              <a:spLocks noChangeArrowheads="1"/>
            </p:cNvSpPr>
            <p:nvPr/>
          </p:nvSpPr>
          <p:spPr bwMode="auto">
            <a:xfrm>
              <a:off x="6696433" y="2673526"/>
              <a:ext cx="1504949" cy="434340"/>
            </a:xfrm>
            <a:prstGeom prst="round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08. </a:t>
              </a:r>
              <a:r>
                <a:rPr lang="en-US" altLang="ko-KR" sz="1000" dirty="0">
                  <a:latin typeface="맑은 고딕" pitchFamily="50" charset="-127"/>
                  <a:ea typeface="맑은 고딕" pitchFamily="50" charset="-127"/>
                </a:rPr>
                <a:t>MM.02.04.01</a:t>
              </a:r>
              <a:br>
                <a:rPr lang="en-US" altLang="ko-KR" sz="1000" dirty="0">
                  <a:latin typeface="맑은 고딕" pitchFamily="50" charset="-127"/>
                  <a:ea typeface="맑은 고딕" pitchFamily="50" charset="-127"/>
                </a:rPr>
              </a:b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</a:rPr>
                <a:t>내자반품출</a:t>
              </a:r>
              <a:r>
                <a:rPr lang="ko-KR" altLang="en-US" sz="1000" dirty="0">
                  <a:latin typeface="맑은 고딕" pitchFamily="50" charset="-127"/>
                  <a:ea typeface="맑은 고딕" pitchFamily="50" charset="-127"/>
                </a:rPr>
                <a:t>고</a:t>
              </a:r>
            </a:p>
          </p:txBody>
        </p:sp>
        <p:sp>
          <p:nvSpPr>
            <p:cNvPr id="52" name="AutoShape 46"/>
            <p:cNvSpPr>
              <a:spLocks noChangeArrowheads="1"/>
            </p:cNvSpPr>
            <p:nvPr/>
          </p:nvSpPr>
          <p:spPr bwMode="auto">
            <a:xfrm>
              <a:off x="1309688" y="2857499"/>
              <a:ext cx="1585912" cy="39052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 lIns="36000" rIns="36000" anchor="ctr">
              <a:noAutofit/>
            </a:bodyPr>
            <a:lstStyle/>
            <a:p>
              <a:r>
                <a:rPr lang="en-US" altLang="ko-KR" sz="1000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02. </a:t>
              </a:r>
              <a:r>
                <a:rPr lang="ko-KR" altLang="en-US" sz="1000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출발정보접수</a:t>
              </a:r>
              <a:endPara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r>
                <a:rPr lang="ko-KR" altLang="en-US" sz="1000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lang="en-US" altLang="ko-KR" sz="1000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(SRM)</a:t>
              </a:r>
              <a:endParaRPr lang="en-US" altLang="ko-KR" sz="10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53" name="AutoShape 46"/>
            <p:cNvSpPr>
              <a:spLocks noChangeArrowheads="1"/>
            </p:cNvSpPr>
            <p:nvPr/>
          </p:nvSpPr>
          <p:spPr bwMode="auto">
            <a:xfrm>
              <a:off x="1309688" y="3676649"/>
              <a:ext cx="1585912" cy="39052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square" lIns="36000" rIns="36000" anchor="ctr">
              <a:noAutofit/>
            </a:bodyPr>
            <a:lstStyle/>
            <a:p>
              <a:r>
                <a:rPr lang="en-US" altLang="ko-KR" sz="1000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03. </a:t>
              </a:r>
              <a:r>
                <a:rPr lang="ko-KR" altLang="en-US" sz="1000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공장 입</a:t>
              </a:r>
              <a:r>
                <a:rPr lang="ko-KR" altLang="en-US" sz="1000" dirty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고</a:t>
              </a:r>
              <a:r>
                <a:rPr lang="en-US" altLang="ko-KR" sz="1000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/</a:t>
              </a:r>
              <a:r>
                <a:rPr lang="ko-KR" altLang="en-US" sz="1000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바코드</a:t>
              </a:r>
              <a:endParaRPr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r>
                <a:rPr lang="en-US" altLang="ko-KR" sz="1000" dirty="0" smtClean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MIGO (QI)</a:t>
              </a:r>
              <a:endParaRPr lang="en-US" altLang="ko-KR" sz="10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cxnSp>
          <p:nvCxnSpPr>
            <p:cNvPr id="54" name="직선 화살표 연결선 53"/>
            <p:cNvCxnSpPr/>
            <p:nvPr/>
          </p:nvCxnSpPr>
          <p:spPr>
            <a:xfrm>
              <a:off x="2102644" y="3248024"/>
              <a:ext cx="0" cy="428625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직사각형 54"/>
            <p:cNvSpPr/>
            <p:nvPr/>
          </p:nvSpPr>
          <p:spPr>
            <a:xfrm>
              <a:off x="3576638" y="5531515"/>
              <a:ext cx="114776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/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 -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</a:rPr>
                <a:t>장기검사 품목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 algn="l"/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   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</a:rPr>
                <a:t>포함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</a:rPr>
                <a:t>.</a:t>
              </a:r>
              <a:endParaRPr lang="ko-KR" altLang="en-US" sz="1000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" name="타원 1"/>
          <p:cNvSpPr/>
          <p:nvPr/>
        </p:nvSpPr>
        <p:spPr>
          <a:xfrm>
            <a:off x="-84978" y="1123332"/>
            <a:ext cx="1707590" cy="1488141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관련 내용 업데이트 </a:t>
            </a:r>
            <a:r>
              <a:rPr lang="ko-KR" altLang="en-US" sz="1200" dirty="0" smtClean="0">
                <a:solidFill>
                  <a:schemeClr val="tx1"/>
                </a:solidFill>
              </a:rPr>
              <a:t>필요</a:t>
            </a:r>
          </a:p>
        </p:txBody>
      </p:sp>
      <p:sp>
        <p:nvSpPr>
          <p:cNvPr id="57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자재 입</a:t>
            </a:r>
            <a:r>
              <a:rPr lang="en-US" altLang="ko-KR" dirty="0" smtClean="0"/>
              <a:t>/</a:t>
            </a:r>
            <a:r>
              <a:rPr lang="ko-KR" altLang="en-US" dirty="0" smtClean="0"/>
              <a:t>출고관리</a:t>
            </a:r>
          </a:p>
        </p:txBody>
      </p:sp>
    </p:spTree>
    <p:extLst>
      <p:ext uri="{BB962C8B-B14F-4D97-AF65-F5344CB8AC3E}">
        <p14:creationId xmlns="" xmlns:p14="http://schemas.microsoft.com/office/powerpoint/2010/main" val="82233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graphicFrame>
        <p:nvGraphicFramePr>
          <p:cNvPr id="8" name="Group 5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93758048"/>
              </p:ext>
            </p:extLst>
          </p:nvPr>
        </p:nvGraphicFramePr>
        <p:xfrm>
          <a:off x="485776" y="1362077"/>
          <a:ext cx="8924924" cy="4945234"/>
        </p:xfrm>
        <a:graphic>
          <a:graphicData uri="http://schemas.openxmlformats.org/drawingml/2006/table">
            <a:tbl>
              <a:tblPr/>
              <a:tblGrid>
                <a:gridCol w="603466"/>
                <a:gridCol w="1467372"/>
                <a:gridCol w="1666409"/>
                <a:gridCol w="3093548"/>
                <a:gridCol w="1094706"/>
                <a:gridCol w="999423"/>
              </a:tblGrid>
              <a:tr h="485278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itchFamily="2" charset="2"/>
                        </a:rPr>
                        <a:t>프로세스 흐름도 기능 설명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39420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업무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69847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자재전표 배치생성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MI31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042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배치입력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SM35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984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+mn-ea"/>
                          <a:ea typeface="+mn-ea"/>
                        </a:rPr>
                        <a:t>03</a:t>
                      </a:r>
                      <a:endParaRPr lang="ko-KR" altLang="en-US" sz="1050" b="1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재고실사 문서 조회 및 결과 입력</a:t>
                      </a: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ZMMR0210</a:t>
                      </a: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24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재고 실사 결과 보고 및 차이 전기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ZMMR0230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9847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…</a:t>
                      </a:r>
                      <a:endParaRPr kumimoji="1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9847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06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984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+mn-ea"/>
                          <a:ea typeface="+mn-ea"/>
                        </a:rPr>
                        <a:t>07</a:t>
                      </a:r>
                      <a:endParaRPr lang="ko-KR" altLang="en-US" sz="1050" b="1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984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+mn-ea"/>
                          <a:ea typeface="+mn-ea"/>
                        </a:rPr>
                        <a:t>08</a:t>
                      </a:r>
                      <a:endParaRPr lang="ko-KR" altLang="en-US" sz="1050" b="1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984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+mn-ea"/>
                          <a:ea typeface="+mn-ea"/>
                        </a:rPr>
                        <a:t>09</a:t>
                      </a:r>
                      <a:endParaRPr lang="ko-KR" altLang="en-US" sz="1050" b="1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타원 8"/>
          <p:cNvSpPr/>
          <p:nvPr/>
        </p:nvSpPr>
        <p:spPr>
          <a:xfrm>
            <a:off x="-84978" y="1123332"/>
            <a:ext cx="1707590" cy="1488141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관련 내용 업데이트 </a:t>
            </a:r>
            <a:r>
              <a:rPr lang="ko-KR" altLang="en-US" sz="1200" dirty="0" smtClean="0">
                <a:solidFill>
                  <a:schemeClr val="tx1"/>
                </a:solidFill>
              </a:rPr>
              <a:t>필요</a:t>
            </a:r>
          </a:p>
        </p:txBody>
      </p:sp>
      <p:sp>
        <p:nvSpPr>
          <p:cNvPr id="10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자재 입</a:t>
            </a:r>
            <a:r>
              <a:rPr lang="en-US" altLang="ko-KR" dirty="0" smtClean="0"/>
              <a:t>/</a:t>
            </a:r>
            <a:r>
              <a:rPr lang="ko-KR" altLang="en-US" dirty="0" smtClean="0"/>
              <a:t>출고관리</a:t>
            </a:r>
          </a:p>
        </p:txBody>
      </p:sp>
    </p:spTree>
    <p:extLst>
      <p:ext uri="{BB962C8B-B14F-4D97-AF65-F5344CB8AC3E}">
        <p14:creationId xmlns="" xmlns:p14="http://schemas.microsoft.com/office/powerpoint/2010/main" val="321921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34698430"/>
              </p:ext>
            </p:extLst>
          </p:nvPr>
        </p:nvGraphicFramePr>
        <p:xfrm>
          <a:off x="344488" y="1241962"/>
          <a:ext cx="9215437" cy="4924646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208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자재전표 배치생성 메뉴 경로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Menu Path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이용하여 선택하거나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상단의 명령 입력 창에 트랜잭션 코드 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MI31”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입력하여 “배치생성” 화면으로 이동함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3169488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실사 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배치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MI31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자재전표 배치생성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1630363"/>
            <a:ext cx="6837363" cy="397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32478634"/>
              </p:ext>
            </p:extLst>
          </p:nvPr>
        </p:nvGraphicFramePr>
        <p:xfrm>
          <a:off x="344488" y="1252474"/>
          <a:ext cx="9215437" cy="5287391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2815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실사일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정기적으로 하는 실사 일이며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 년도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30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 또는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31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일로 지정함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전기보류설정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전기보류설정을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 경우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재고실사 방식에서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폐창식을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의미하며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실사 문서를 완전히 완료하기 전에는 입출고 등의 행위를 시스템에서 할 수 없음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세방전지에서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개창식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방식으로 진행 시 해당 필드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하지 않음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장부재고잔고 동결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실사일에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따른 장부상의 재고를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Booking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Snap Shot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해 놓는 기능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실제 재고 실사는 기간은 오래 걸리기에 해당 시점의 재고를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Booking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한 후 진행하기 위함임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반드시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해야 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3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주의 사항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별로 문서를 각각 하나씩 만들어야 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62865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실사 주체가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1100(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플랜트를 제외하고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1200/1300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플랜트는 공장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)/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나누어지나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SAP Standard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에서는 구분을 할 수 없으므로 플랜트 별로 문서를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만듬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또한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실사 문서는 특별재고가 아닌 순수 플랜트 재고임을 감안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859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7" y="1268413"/>
            <a:ext cx="6827836" cy="4149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856657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실사 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배치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MI31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실사전표 배치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타원 15"/>
          <p:cNvSpPr/>
          <p:nvPr/>
        </p:nvSpPr>
        <p:spPr>
          <a:xfrm>
            <a:off x="25000" y="167243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49998" y="2476588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5000" y="2009775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263" y="1325563"/>
            <a:ext cx="2478000" cy="19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직선 화살표 연결선 6"/>
          <p:cNvCxnSpPr/>
          <p:nvPr/>
        </p:nvCxnSpPr>
        <p:spPr>
          <a:xfrm>
            <a:off x="761999" y="1596232"/>
            <a:ext cx="3940264" cy="308767"/>
          </a:xfrm>
          <a:prstGeom prst="straightConnector1">
            <a:avLst/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사각형 설명선 14"/>
          <p:cNvSpPr/>
          <p:nvPr/>
        </p:nvSpPr>
        <p:spPr>
          <a:xfrm>
            <a:off x="4943475" y="2514773"/>
            <a:ext cx="1657350" cy="342727"/>
          </a:xfrm>
          <a:prstGeom prst="wedgeRectCallout">
            <a:avLst>
              <a:gd name="adj1" fmla="val -46003"/>
              <a:gd name="adj2" fmla="val -181536"/>
            </a:avLst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ko-KR" altLang="en-US" sz="900" dirty="0" smtClean="0">
                <a:solidFill>
                  <a:schemeClr val="tx1"/>
                </a:solidFill>
              </a:rPr>
              <a:t>변형을 저장하여 </a:t>
            </a:r>
            <a:r>
              <a:rPr lang="en-US" altLang="ko-KR" sz="900" dirty="0" smtClean="0">
                <a:solidFill>
                  <a:schemeClr val="tx1"/>
                </a:solidFill>
              </a:rPr>
              <a:t>Default </a:t>
            </a:r>
            <a:r>
              <a:rPr lang="ko-KR" altLang="en-US" sz="900" dirty="0" smtClean="0">
                <a:solidFill>
                  <a:schemeClr val="tx1"/>
                </a:solidFill>
              </a:rPr>
              <a:t>입력 값 지정 가능함</a:t>
            </a:r>
          </a:p>
        </p:txBody>
      </p:sp>
    </p:spTree>
    <p:extLst>
      <p:ext uri="{BB962C8B-B14F-4D97-AF65-F5344CB8AC3E}">
        <p14:creationId xmlns="" xmlns:p14="http://schemas.microsoft.com/office/powerpoint/2010/main" val="290687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03984224"/>
              </p:ext>
            </p:extLst>
          </p:nvPr>
        </p:nvGraphicFramePr>
        <p:xfrm>
          <a:off x="344488" y="1295400"/>
          <a:ext cx="9215437" cy="4835525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3971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</a:t>
                      </a:r>
                      <a:r>
                        <a:rPr kumimoji="0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재고기준 버튼을 눌렀을 경우 화면 반드시</a:t>
                      </a: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실사 대상 자재 포함에 </a:t>
                      </a: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kumimoji="0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해야함</a:t>
                      </a: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만약 품질검사</a:t>
                      </a: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보류 재고가 실사 대상에 포함되지 않으면</a:t>
                      </a: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Check</a:t>
                      </a:r>
                      <a:r>
                        <a:rPr kumimoji="0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하지 않음</a:t>
                      </a: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</a:t>
                      </a:r>
                      <a:r>
                        <a:rPr kumimoji="0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시계버튼을 누르면 아래와 같은 화면이 나오면서 </a:t>
                      </a: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Batch</a:t>
                      </a:r>
                      <a:r>
                        <a:rPr kumimoji="0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수행하였다는 결과가 뜨게됨</a:t>
                      </a:r>
                      <a:r>
                        <a:rPr kumimoji="0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723802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실사 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배치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MI31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실사전표 배치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타원 15"/>
          <p:cNvSpPr/>
          <p:nvPr/>
        </p:nvSpPr>
        <p:spPr>
          <a:xfrm>
            <a:off x="2466975" y="186690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821664" y="163830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239627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1" y="1314450"/>
            <a:ext cx="6865937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628" name="Picture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125" y="1695450"/>
            <a:ext cx="139065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445" y="3939646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851" y="3771899"/>
            <a:ext cx="6856412" cy="23737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1483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24073436"/>
              </p:ext>
            </p:extLst>
          </p:nvPr>
        </p:nvGraphicFramePr>
        <p:xfrm>
          <a:off x="344488" y="1295400"/>
          <a:ext cx="9215437" cy="4835525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3971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2. Batch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생성된 실사 전표를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Batch Job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수행함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이는 자재가 많을 경우 시스템에 부하가 걸리지 않도록 해 주는 기능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.)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세션 이름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MB_MI01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찾아 선택 후 프로세스       버튼을 클릭함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배치 실행이 진행 중이면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 중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뜨며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에러 없이 완료 시에는 모든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MB_MI01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이라는 세션이 사라지게 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064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33" y="1628775"/>
            <a:ext cx="6834829" cy="288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94306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검색창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직접입력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SM35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배치입력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타원 15"/>
          <p:cNvSpPr/>
          <p:nvPr/>
        </p:nvSpPr>
        <p:spPr>
          <a:xfrm>
            <a:off x="2466975" y="1866902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821664" y="163830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730" y="3262208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165" y="3462234"/>
            <a:ext cx="3994535" cy="1789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397683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43428169"/>
              </p:ext>
            </p:extLst>
          </p:nvPr>
        </p:nvGraphicFramePr>
        <p:xfrm>
          <a:off x="344488" y="1241962"/>
          <a:ext cx="9215437" cy="4924646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208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문서 조회 및 결과 입력 메뉴 경로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Menu Path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이용하여 선택하거나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상단의 명령 입력 창에 트랜잭션 코드 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ZMMR0210”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입력하여 “재고실사 문서 조회 및 결과 입력” 화면으로 이동함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715860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실사 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결과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ZMMR0210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문서 조회 및 결과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6" y="1630363"/>
            <a:ext cx="6827837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217833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527783"/>
              </p:ext>
            </p:extLst>
          </p:nvPr>
        </p:nvGraphicFramePr>
        <p:xfrm>
          <a:off x="344488" y="1295400"/>
          <a:ext cx="9215437" cy="5120640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3971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먼저 기능 선택에 재고실사 문서 출력 체크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및 위에서 작성된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계획실사일을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해당 날자는 정기 실사 이므로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30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일이나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12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31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일로 입력함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계획실사일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미입력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시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전기일은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자동으로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Setting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하게 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전기일의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의미는 예를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30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일에 재고 실사 문서를 만든 경우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 이후에 발생한 입출고를 확인하기 위함임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자동으로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Setting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되는 대로 놔 두시면 됩니다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앞서 재고 실사 주관이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1200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1300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플랜트는 다르기 때문에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1200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1300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플랜트에서 실사하는 분들은 해당 주관에 반드시 체크해 주고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1100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플랜트의 경우는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ALL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체크함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실사 상태는 문서의 상태를 뜻하며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Default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모든 실사 문서가 보이도록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Setting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되어 있음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6284338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실사 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결과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ZMMR0210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문서 조회 및 결과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75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1285875"/>
            <a:ext cx="6038850" cy="4873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94319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4237166"/>
              </p:ext>
            </p:extLst>
          </p:nvPr>
        </p:nvGraphicFramePr>
        <p:xfrm>
          <a:off x="344488" y="1295400"/>
          <a:ext cx="9215437" cy="5015865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3324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유형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1: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창고재고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 가용재고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/ 2: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품질검사재고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3: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보류재고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실사직전의 장부수량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실사 문서를 만드실 때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실사일의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장부재고 잔고 동결된 값이 뜹니다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예를 들면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6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30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이나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12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월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31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일의 재고가 될 것입니다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입력단위 수량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이후 수량을 입력한 값이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뜨게됨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현재는 입력하지 않았으므로 값은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Zero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입니다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실사이후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수량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실사를 완료하지 않았으므로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초기값은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Zero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입니다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평가된 사용가능 재고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 가용재고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PID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이후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실사 문서를 만든 이후 입고 수량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개창식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PID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이후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GI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실사문서를 만든 이후 출고 수량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개창식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" name="그림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7319" y="2676832"/>
            <a:ext cx="6535833" cy="1927305"/>
          </a:xfrm>
          <a:prstGeom prst="rect">
            <a:avLst/>
          </a:prstGeom>
        </p:spPr>
      </p:pic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2717782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실사 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결과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ZMMR0210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문서 조회 및 결과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오른쪽으로 구부러진 화살표 1"/>
          <p:cNvSpPr/>
          <p:nvPr/>
        </p:nvSpPr>
        <p:spPr>
          <a:xfrm>
            <a:off x="361951" y="3238499"/>
            <a:ext cx="323849" cy="581025"/>
          </a:xfrm>
          <a:prstGeom prst="curvedRightArrow">
            <a:avLst/>
          </a:prstGeom>
          <a:solidFill>
            <a:srgbClr val="0000FF"/>
          </a:solidFill>
          <a:ln w="9525">
            <a:solidFill>
              <a:srgbClr val="0083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4" name="직선 화살표 연결선 3"/>
          <p:cNvCxnSpPr/>
          <p:nvPr/>
        </p:nvCxnSpPr>
        <p:spPr>
          <a:xfrm>
            <a:off x="1762125" y="2721658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6" y="1300163"/>
            <a:ext cx="9168001" cy="20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꺾인 연결선 8"/>
          <p:cNvCxnSpPr/>
          <p:nvPr/>
        </p:nvCxnSpPr>
        <p:spPr>
          <a:xfrm flipV="1">
            <a:off x="489204" y="2014382"/>
            <a:ext cx="1590608" cy="305256"/>
          </a:xfrm>
          <a:prstGeom prst="bentConnector3">
            <a:avLst>
              <a:gd name="adj1" fmla="val 967"/>
            </a:avLst>
          </a:prstGeom>
          <a:ln w="1905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082335" y="1781937"/>
            <a:ext cx="2113138" cy="369332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ko-KR" altLang="en-US" sz="900" dirty="0">
                <a:latin typeface="+mn-ea"/>
                <a:ea typeface="+mn-ea"/>
              </a:rPr>
              <a:t>모두 선택한 후에 </a:t>
            </a:r>
            <a:r>
              <a:rPr lang="en-US" altLang="ko-KR" sz="900" dirty="0">
                <a:latin typeface="+mn-ea"/>
                <a:ea typeface="+mn-ea"/>
              </a:rPr>
              <a:t>Generate Serial No. </a:t>
            </a:r>
            <a:r>
              <a:rPr lang="ko-KR" altLang="en-US" sz="900" dirty="0">
                <a:latin typeface="+mn-ea"/>
                <a:ea typeface="+mn-ea"/>
              </a:rPr>
              <a:t>버튼을 </a:t>
            </a:r>
            <a:r>
              <a:rPr lang="ko-KR" altLang="en-US" sz="900" dirty="0" smtClean="0">
                <a:latin typeface="+mn-ea"/>
                <a:ea typeface="+mn-ea"/>
              </a:rPr>
              <a:t>클릭</a:t>
            </a:r>
            <a:r>
              <a:rPr lang="en-US" altLang="ko-KR" sz="900" dirty="0">
                <a:latin typeface="+mn-ea"/>
                <a:ea typeface="+mn-ea"/>
              </a:rPr>
              <a:t> </a:t>
            </a:r>
            <a:r>
              <a:rPr lang="ko-KR" altLang="en-US" sz="900" dirty="0" smtClean="0">
                <a:latin typeface="+mn-ea"/>
                <a:ea typeface="+mn-ea"/>
              </a:rPr>
              <a:t>후 </a:t>
            </a:r>
            <a:r>
              <a:rPr lang="en-US" altLang="ko-KR" sz="900" dirty="0" smtClean="0">
                <a:latin typeface="+mn-ea"/>
                <a:ea typeface="+mn-ea"/>
              </a:rPr>
              <a:t>Serial </a:t>
            </a:r>
            <a:r>
              <a:rPr lang="en-US" altLang="ko-KR" sz="900" dirty="0">
                <a:latin typeface="+mn-ea"/>
                <a:ea typeface="+mn-ea"/>
              </a:rPr>
              <a:t>No. </a:t>
            </a:r>
            <a:r>
              <a:rPr lang="ko-KR" altLang="en-US" sz="900" dirty="0" smtClean="0">
                <a:latin typeface="+mn-ea"/>
                <a:ea typeface="+mn-ea"/>
              </a:rPr>
              <a:t>생성됨</a:t>
            </a:r>
            <a:endParaRPr lang="ko-KR" altLang="en-US" sz="1100" dirty="0"/>
          </a:p>
        </p:txBody>
      </p:sp>
      <p:cxnSp>
        <p:nvCxnSpPr>
          <p:cNvPr id="24" name="꺾인 연결선 23"/>
          <p:cNvCxnSpPr/>
          <p:nvPr/>
        </p:nvCxnSpPr>
        <p:spPr>
          <a:xfrm>
            <a:off x="722376" y="1691640"/>
            <a:ext cx="1357436" cy="322742"/>
          </a:xfrm>
          <a:prstGeom prst="bentConnector3">
            <a:avLst>
              <a:gd name="adj1" fmla="val -192"/>
            </a:avLst>
          </a:prstGeom>
          <a:ln w="1905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8618" name="직선 화살표 연결선 238617"/>
          <p:cNvCxnSpPr/>
          <p:nvPr/>
        </p:nvCxnSpPr>
        <p:spPr>
          <a:xfrm>
            <a:off x="1762125" y="1621398"/>
            <a:ext cx="2612651" cy="0"/>
          </a:xfrm>
          <a:prstGeom prst="straightConnector1">
            <a:avLst/>
          </a:prstGeom>
          <a:ln w="1905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4383719" y="1377493"/>
            <a:ext cx="2250163" cy="507831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ko-KR" sz="900" dirty="0">
                <a:latin typeface="+mn-ea"/>
                <a:ea typeface="+mn-ea"/>
              </a:rPr>
              <a:t>Serial No.</a:t>
            </a:r>
            <a:r>
              <a:rPr lang="ko-KR" altLang="en-US" sz="900" dirty="0">
                <a:latin typeface="+mn-ea"/>
                <a:ea typeface="+mn-ea"/>
              </a:rPr>
              <a:t>가 생성 후 역시 전체 선택하여</a:t>
            </a:r>
            <a:r>
              <a:rPr lang="en-US" altLang="ko-KR" sz="900" dirty="0">
                <a:latin typeface="+mn-ea"/>
                <a:ea typeface="+mn-ea"/>
              </a:rPr>
              <a:t>, </a:t>
            </a:r>
            <a:r>
              <a:rPr lang="en-US" altLang="ko-KR" sz="900" dirty="0" err="1">
                <a:latin typeface="+mn-ea"/>
                <a:ea typeface="+mn-ea"/>
              </a:rPr>
              <a:t>Phys.Inv.List</a:t>
            </a:r>
            <a:r>
              <a:rPr lang="en-US" altLang="ko-KR" sz="900" dirty="0">
                <a:latin typeface="+mn-ea"/>
                <a:ea typeface="+mn-ea"/>
              </a:rPr>
              <a:t> </a:t>
            </a:r>
            <a:r>
              <a:rPr lang="ko-KR" altLang="en-US" sz="900" dirty="0">
                <a:latin typeface="+mn-ea"/>
                <a:ea typeface="+mn-ea"/>
              </a:rPr>
              <a:t>버튼을 </a:t>
            </a:r>
            <a:r>
              <a:rPr lang="ko-KR" altLang="en-US" sz="900" dirty="0" smtClean="0">
                <a:latin typeface="+mn-ea"/>
                <a:ea typeface="+mn-ea"/>
              </a:rPr>
              <a:t>클릭하여 </a:t>
            </a:r>
            <a:r>
              <a:rPr lang="ko-KR" altLang="en-US" sz="900" dirty="0">
                <a:latin typeface="+mn-ea"/>
                <a:ea typeface="+mn-ea"/>
              </a:rPr>
              <a:t>실사 대상을 </a:t>
            </a:r>
            <a:r>
              <a:rPr lang="en-US" altLang="ko-KR" sz="900" dirty="0" smtClean="0">
                <a:latin typeface="+mn-ea"/>
                <a:ea typeface="+mn-ea"/>
              </a:rPr>
              <a:t>Download </a:t>
            </a:r>
            <a:r>
              <a:rPr lang="ko-KR" altLang="en-US" sz="900" dirty="0" smtClean="0">
                <a:latin typeface="+mn-ea"/>
                <a:ea typeface="+mn-ea"/>
              </a:rPr>
              <a:t>함</a:t>
            </a:r>
            <a:r>
              <a:rPr lang="en-US" altLang="ko-KR" sz="900" dirty="0" smtClean="0">
                <a:latin typeface="+mn-ea"/>
                <a:ea typeface="+mn-ea"/>
              </a:rPr>
              <a:t>.</a:t>
            </a:r>
            <a:endParaRPr lang="ko-KR" altLang="en-US" sz="1100" dirty="0"/>
          </a:p>
        </p:txBody>
      </p:sp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3018" y="3077172"/>
            <a:ext cx="2268000" cy="151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타원 70"/>
          <p:cNvSpPr/>
          <p:nvPr/>
        </p:nvSpPr>
        <p:spPr>
          <a:xfrm>
            <a:off x="132923" y="2277549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72" name="타원 71"/>
          <p:cNvSpPr/>
          <p:nvPr/>
        </p:nvSpPr>
        <p:spPr>
          <a:xfrm>
            <a:off x="153504" y="148380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1805959" y="1459230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>
                <a:solidFill>
                  <a:schemeClr val="tx1"/>
                </a:solidFill>
              </a:rPr>
              <a:t>3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74" name="타원 73"/>
          <p:cNvSpPr/>
          <p:nvPr/>
        </p:nvSpPr>
        <p:spPr>
          <a:xfrm>
            <a:off x="7677841" y="4266669"/>
            <a:ext cx="273853" cy="247650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4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cxnSp>
        <p:nvCxnSpPr>
          <p:cNvPr id="34" name="직선 화살표 연결선 33"/>
          <p:cNvCxnSpPr/>
          <p:nvPr/>
        </p:nvCxnSpPr>
        <p:spPr>
          <a:xfrm flipH="1">
            <a:off x="8102348" y="3077172"/>
            <a:ext cx="134484" cy="9933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사각형 설명선 78"/>
          <p:cNvSpPr/>
          <p:nvPr/>
        </p:nvSpPr>
        <p:spPr>
          <a:xfrm>
            <a:off x="8218894" y="2565095"/>
            <a:ext cx="1408670" cy="342727"/>
          </a:xfrm>
          <a:prstGeom prst="wedgeRectCallout">
            <a:avLst>
              <a:gd name="adj1" fmla="val -57883"/>
              <a:gd name="adj2" fmla="val 127116"/>
            </a:avLst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ko-KR" altLang="en-US" sz="900" dirty="0" err="1">
                <a:solidFill>
                  <a:schemeClr val="tx1"/>
                </a:solidFill>
              </a:rPr>
              <a:t>메크로</a:t>
            </a:r>
            <a:r>
              <a:rPr lang="ko-KR" altLang="en-US" sz="900" dirty="0">
                <a:solidFill>
                  <a:schemeClr val="tx1"/>
                </a:solidFill>
              </a:rPr>
              <a:t> 포함 버튼을 클릭하여 진행함</a:t>
            </a:r>
            <a:r>
              <a:rPr lang="en-US" altLang="ko-KR" sz="9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350747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144" y="1442098"/>
            <a:ext cx="8586000" cy="128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50216467"/>
              </p:ext>
            </p:extLst>
          </p:nvPr>
        </p:nvGraphicFramePr>
        <p:xfrm>
          <a:off x="344488" y="1295400"/>
          <a:ext cx="9215437" cy="4835525"/>
        </p:xfrm>
        <a:graphic>
          <a:graphicData uri="http://schemas.openxmlformats.org/drawingml/2006/table">
            <a:tbl>
              <a:tblPr/>
              <a:tblGrid>
                <a:gridCol w="8629183"/>
                <a:gridCol w="586254"/>
              </a:tblGrid>
              <a:tr h="4835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아래와 같은 리스트가 뜨며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다른이름으로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저장함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다운로드 받은 재고실사문서를 바탕으로 재고실사 진행함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실사 값을 다운로드 받은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Excel Sheet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입력함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Count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입력하여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 발생 시 자동으로 표기 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또한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차이가 발생하면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MVT. Reason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입력해야 함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MVT. Reason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아래와 같음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Test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아래와 같이 입력해 보도록 하겠습니다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2969785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실사 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결과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ZMMR0210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문서 조회 및 결과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2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98" y="3199875"/>
            <a:ext cx="1164000" cy="7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9623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98" y="4337236"/>
            <a:ext cx="8598001" cy="128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97716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409447"/>
              </p:ext>
            </p:extLst>
          </p:nvPr>
        </p:nvGraphicFramePr>
        <p:xfrm>
          <a:off x="344488" y="1295400"/>
          <a:ext cx="9215437" cy="4835525"/>
        </p:xfrm>
        <a:graphic>
          <a:graphicData uri="http://schemas.openxmlformats.org/drawingml/2006/table">
            <a:tbl>
              <a:tblPr/>
              <a:tblGrid>
                <a:gridCol w="8629183"/>
                <a:gridCol w="586254"/>
              </a:tblGrid>
              <a:tr h="4835525">
                <a:tc>
                  <a:txBody>
                    <a:bodyPr/>
                    <a:lstStyle/>
                    <a:p>
                      <a:endParaRPr lang="en-US" altLang="ko-KR" dirty="0" smtClean="0"/>
                    </a:p>
                    <a:p>
                      <a:endParaRPr lang="en-US" altLang="ko-KR" dirty="0" smtClean="0"/>
                    </a:p>
                    <a:p>
                      <a:endParaRPr lang="en-US" altLang="ko-KR" dirty="0" smtClean="0"/>
                    </a:p>
                    <a:p>
                      <a:endParaRPr lang="en-US" altLang="ko-KR" dirty="0" smtClean="0"/>
                    </a:p>
                    <a:p>
                      <a:endParaRPr lang="en-US" altLang="ko-KR" dirty="0" smtClean="0"/>
                    </a:p>
                    <a:p>
                      <a:r>
                        <a:rPr lang="ko-KR" altLang="en-US" sz="1000" dirty="0" smtClean="0"/>
                        <a:t>아래와 같이 </a:t>
                      </a:r>
                      <a:r>
                        <a:rPr lang="en-US" altLang="ko-KR" sz="1000" dirty="0" smtClean="0"/>
                        <a:t>Excel</a:t>
                      </a:r>
                      <a:r>
                        <a:rPr lang="ko-KR" altLang="en-US" sz="1000" dirty="0" smtClean="0"/>
                        <a:t>에 입력된 값이 뜨며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전체를 선택하여 </a:t>
                      </a:r>
                      <a:r>
                        <a:rPr lang="en-US" altLang="ko-KR" sz="1000" dirty="0" smtClean="0"/>
                        <a:t>Enter Inventory Count </a:t>
                      </a:r>
                      <a:r>
                        <a:rPr lang="ko-KR" altLang="en-US" sz="1000" dirty="0" smtClean="0"/>
                        <a:t>버튼을 </a:t>
                      </a:r>
                      <a:r>
                        <a:rPr lang="ko-KR" altLang="en-US" sz="1000" dirty="0" err="1" smtClean="0"/>
                        <a:t>클리함</a:t>
                      </a:r>
                      <a:r>
                        <a:rPr lang="en-US" altLang="ko-KR" sz="1000" dirty="0" smtClean="0"/>
                        <a:t>.</a:t>
                      </a:r>
                    </a:p>
                    <a:p>
                      <a:endParaRPr lang="en-US" altLang="ko-KR" sz="1000" dirty="0" smtClean="0"/>
                    </a:p>
                    <a:p>
                      <a:endParaRPr lang="en-US" altLang="ko-KR" dirty="0" smtClean="0"/>
                    </a:p>
                    <a:p>
                      <a:endParaRPr lang="en-US" altLang="ko-KR" dirty="0" smtClean="0"/>
                    </a:p>
                    <a:p>
                      <a:endParaRPr lang="en-US" altLang="ko-KR" dirty="0" smtClean="0"/>
                    </a:p>
                    <a:p>
                      <a:endParaRPr lang="en-US" altLang="ko-KR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r>
                        <a:rPr lang="en-US" altLang="ko-KR" sz="1000" dirty="0" smtClean="0"/>
                        <a:t>Enter Inventory Count  </a:t>
                      </a:r>
                      <a:r>
                        <a:rPr lang="ko-KR" altLang="en-US" sz="1000" dirty="0" smtClean="0"/>
                        <a:t>버튼을 누르면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실제 실사를 한 일자를 입력하라고 뜨며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err="1" smtClean="0"/>
                        <a:t>실제입력일을</a:t>
                      </a:r>
                      <a:r>
                        <a:rPr lang="ko-KR" altLang="en-US" sz="1000" dirty="0" smtClean="0"/>
                        <a:t> 입력 후      버튼을 클릭</a:t>
                      </a:r>
                      <a:r>
                        <a:rPr lang="en-US" altLang="ko-KR" sz="1000" dirty="0" smtClean="0"/>
                        <a:t>.</a:t>
                      </a:r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r>
                        <a:rPr lang="ko-KR" altLang="en-US" sz="1000" dirty="0" smtClean="0"/>
                        <a:t>리스트의 신호등이 녹색으로 바뀌면 성공됨</a:t>
                      </a:r>
                      <a:r>
                        <a:rPr lang="en-US" altLang="ko-KR" sz="1000" dirty="0" smtClean="0"/>
                        <a:t>.</a:t>
                      </a:r>
                      <a:endParaRPr lang="ko-KR" altLang="en-US" sz="1000" dirty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65404232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실사 전표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결과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Upload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ZMMR0210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문서 조회 및 결과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25" y="2969551"/>
            <a:ext cx="9185187" cy="13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699" y="4400430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1190" y="4634946"/>
            <a:ext cx="2040540" cy="762202"/>
          </a:xfrm>
          <a:prstGeom prst="rect">
            <a:avLst/>
          </a:prstGeom>
        </p:spPr>
      </p:pic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25" y="1304925"/>
            <a:ext cx="5748000" cy="13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00351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84082034"/>
              </p:ext>
            </p:extLst>
          </p:nvPr>
        </p:nvGraphicFramePr>
        <p:xfrm>
          <a:off x="344488" y="1241962"/>
          <a:ext cx="9215437" cy="4924646"/>
        </p:xfrm>
        <a:graphic>
          <a:graphicData uri="http://schemas.openxmlformats.org/drawingml/2006/table">
            <a:tbl>
              <a:tblPr/>
              <a:tblGrid>
                <a:gridCol w="6863834"/>
                <a:gridCol w="2351603"/>
              </a:tblGrid>
              <a:tr h="45208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결과 차이 전기 메뉴 경로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Menu Path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이용하여 선택하거나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상단의 명령 입력 창에 트랜잭션 코드 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ZMMR0230”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입력하여 “재고실사 결과 차이 전기” 화면으로 이동함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76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560120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결과 차이 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ZMMR0230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결과 차이 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3" y="1576572"/>
            <a:ext cx="6808789" cy="399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0059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3713859"/>
              </p:ext>
            </p:extLst>
          </p:nvPr>
        </p:nvGraphicFramePr>
        <p:xfrm>
          <a:off x="344488" y="1295400"/>
          <a:ext cx="9215437" cy="4835525"/>
        </p:xfrm>
        <a:graphic>
          <a:graphicData uri="http://schemas.openxmlformats.org/drawingml/2006/table">
            <a:tbl>
              <a:tblPr/>
              <a:tblGrid>
                <a:gridCol w="8629183"/>
                <a:gridCol w="586254"/>
              </a:tblGrid>
              <a:tr h="4835525">
                <a:tc>
                  <a:txBody>
                    <a:bodyPr/>
                    <a:lstStyle/>
                    <a:p>
                      <a:r>
                        <a:rPr lang="en-US" altLang="ko-KR" sz="1000" dirty="0" smtClean="0"/>
                        <a:t>7. </a:t>
                      </a:r>
                      <a:r>
                        <a:rPr lang="ko-KR" altLang="en-US" sz="1000" dirty="0" smtClean="0"/>
                        <a:t>재고 실사 결과 보고 및 차이 전기</a:t>
                      </a:r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r>
                        <a:rPr lang="ko-KR" altLang="en-US" sz="1000" dirty="0" smtClean="0"/>
                        <a:t>아래와 같은 리스트가 나오며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차이전기 하기 전에 재고 조정서 및 재고세부내역서를 출력하여 대표님께 승인을 득함</a:t>
                      </a:r>
                      <a:r>
                        <a:rPr lang="en-US" altLang="ko-KR" sz="1000" dirty="0" smtClean="0"/>
                        <a:t>.</a:t>
                      </a:r>
                    </a:p>
                    <a:p>
                      <a:endParaRPr lang="en-US" altLang="ko-KR" sz="1000" dirty="0" smtClean="0"/>
                    </a:p>
                    <a:p>
                      <a:endParaRPr lang="en-US" altLang="ko-KR" dirty="0" smtClean="0"/>
                    </a:p>
                    <a:p>
                      <a:endParaRPr lang="en-US" altLang="ko-KR" dirty="0" smtClean="0"/>
                    </a:p>
                    <a:p>
                      <a:endParaRPr lang="en-US" altLang="ko-KR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9370350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결과 차이 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ZMMR0230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결과 차이 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" name="Picture 6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699" y="4400430"/>
            <a:ext cx="1905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85" y="1522787"/>
            <a:ext cx="5718000" cy="18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383" y="4731812"/>
            <a:ext cx="7477978" cy="1374364"/>
          </a:xfrm>
          <a:prstGeom prst="rect">
            <a:avLst/>
          </a:prstGeom>
        </p:spPr>
      </p:pic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15" y="3692465"/>
            <a:ext cx="8820001" cy="139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오른쪽으로 구부러진 화살표 14"/>
          <p:cNvSpPr/>
          <p:nvPr/>
        </p:nvSpPr>
        <p:spPr>
          <a:xfrm>
            <a:off x="361951" y="4923919"/>
            <a:ext cx="323849" cy="581025"/>
          </a:xfrm>
          <a:prstGeom prst="curvedRightArrow">
            <a:avLst/>
          </a:prstGeom>
          <a:solidFill>
            <a:srgbClr val="0000FF"/>
          </a:solidFill>
          <a:ln w="9525">
            <a:solidFill>
              <a:srgbClr val="0083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212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82815166"/>
              </p:ext>
            </p:extLst>
          </p:nvPr>
        </p:nvGraphicFramePr>
        <p:xfrm>
          <a:off x="344488" y="1295400"/>
          <a:ext cx="9215437" cy="4835525"/>
        </p:xfrm>
        <a:graphic>
          <a:graphicData uri="http://schemas.openxmlformats.org/drawingml/2006/table">
            <a:tbl>
              <a:tblPr/>
              <a:tblGrid>
                <a:gridCol w="8629183"/>
                <a:gridCol w="586254"/>
              </a:tblGrid>
              <a:tr h="4835525">
                <a:tc>
                  <a:txBody>
                    <a:bodyPr/>
                    <a:lstStyle/>
                    <a:p>
                      <a:endParaRPr lang="en-US" altLang="ko-KR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4257857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결과 차이 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ZMMR0230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결과 차이 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87" y="1316759"/>
            <a:ext cx="9187071" cy="1112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8" y="2613218"/>
            <a:ext cx="9184821" cy="1680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8" y="4350067"/>
            <a:ext cx="2651303" cy="1774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337073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69968747"/>
              </p:ext>
            </p:extLst>
          </p:nvPr>
        </p:nvGraphicFramePr>
        <p:xfrm>
          <a:off x="344488" y="1295400"/>
          <a:ext cx="9215437" cy="4835525"/>
        </p:xfrm>
        <a:graphic>
          <a:graphicData uri="http://schemas.openxmlformats.org/drawingml/2006/table">
            <a:tbl>
              <a:tblPr/>
              <a:tblGrid>
                <a:gridCol w="8629183"/>
                <a:gridCol w="586254"/>
              </a:tblGrid>
              <a:tr h="4835525">
                <a:tc>
                  <a:txBody>
                    <a:bodyPr/>
                    <a:lstStyle/>
                    <a:p>
                      <a:r>
                        <a:rPr lang="en-US" altLang="ko-KR" sz="1000" dirty="0" smtClean="0"/>
                        <a:t>8. </a:t>
                      </a:r>
                      <a:r>
                        <a:rPr lang="ko-KR" altLang="en-US" sz="1000" dirty="0" smtClean="0"/>
                        <a:t>대표님 승인 후 차이전기 버튼을 눌러 실사 문서를 완료함</a:t>
                      </a:r>
                      <a:r>
                        <a:rPr lang="en-US" altLang="ko-KR" sz="1000" dirty="0" smtClean="0"/>
                        <a:t>.</a:t>
                      </a:r>
                    </a:p>
                    <a:p>
                      <a:r>
                        <a:rPr lang="ko-KR" altLang="en-US" sz="1000" dirty="0" smtClean="0"/>
                        <a:t> </a:t>
                      </a:r>
                      <a:r>
                        <a:rPr lang="en-US" altLang="ko-KR" sz="1000" dirty="0" smtClean="0"/>
                        <a:t>(7</a:t>
                      </a:r>
                      <a:r>
                        <a:rPr lang="ko-KR" altLang="en-US" sz="1000" dirty="0" smtClean="0"/>
                        <a:t>번 절차를 한 후 조회 후 차이전기</a:t>
                      </a:r>
                      <a:r>
                        <a:rPr lang="en-US" altLang="ko-KR" sz="1000" dirty="0" smtClean="0"/>
                        <a:t>)</a:t>
                      </a:r>
                      <a:r>
                        <a:rPr lang="ko-KR" altLang="en-US" sz="1000" dirty="0" smtClean="0"/>
                        <a:t> 전체 선택 후 차이전기 버튼을</a:t>
                      </a:r>
                      <a:r>
                        <a:rPr lang="ko-KR" altLang="en-US" sz="1000" baseline="0" dirty="0" smtClean="0"/>
                        <a:t> 클릭함</a:t>
                      </a:r>
                      <a:r>
                        <a:rPr lang="en-US" altLang="ko-KR" sz="1000" dirty="0" smtClean="0"/>
                        <a:t>.</a:t>
                      </a:r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  <a:p>
                      <a:r>
                        <a:rPr lang="ko-KR" altLang="en-US" sz="1000" dirty="0" smtClean="0"/>
                        <a:t>아래와 같이 신호등 체계가 녹색으로 되면 성공한 것이며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자재문서번호가 생성됨을 </a:t>
                      </a:r>
                      <a:r>
                        <a:rPr lang="ko-KR" altLang="en-US" sz="1000" dirty="0" err="1" smtClean="0"/>
                        <a:t>알수</a:t>
                      </a:r>
                      <a:r>
                        <a:rPr lang="ko-KR" altLang="en-US" sz="1000" dirty="0" smtClean="0"/>
                        <a:t> 있습니다</a:t>
                      </a:r>
                      <a:r>
                        <a:rPr lang="en-US" altLang="ko-KR" sz="1000" dirty="0" smtClean="0"/>
                        <a:t>.</a:t>
                      </a:r>
                    </a:p>
                    <a:p>
                      <a:endParaRPr lang="en-US" altLang="ko-KR" sz="1000" dirty="0" smtClean="0"/>
                    </a:p>
                    <a:p>
                      <a:endParaRPr lang="en-US" altLang="ko-KR" sz="1000" dirty="0" smtClean="0"/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1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5757578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결과 차이 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ZMMR0230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재고실사 결과 차이 전기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554" y="1693118"/>
            <a:ext cx="9179858" cy="1448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7554" y="3231562"/>
            <a:ext cx="1894732" cy="1062536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7554" y="4619912"/>
            <a:ext cx="9179858" cy="13829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4837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33350" y="1355725"/>
            <a:ext cx="9544050" cy="483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5726113" y="398463"/>
            <a:ext cx="3810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773" tIns="43887" rIns="87773" bIns="43887"/>
          <a:lstStyle/>
          <a:p>
            <a:pPr algn="r" defTabSz="877888" eaLnBrk="1" latin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kumimoji="1" lang="en-US" altLang="ko-KR" sz="1600">
                <a:solidFill>
                  <a:schemeClr val="tx1"/>
                </a:solidFill>
                <a:ea typeface="맑은 고딕" pitchFamily="50" charset="-127"/>
              </a:rPr>
              <a:t>ERP </a:t>
            </a:r>
            <a:r>
              <a:rPr kumimoji="1" lang="ko-KR" altLang="en-US" sz="1600">
                <a:solidFill>
                  <a:schemeClr val="tx1"/>
                </a:solidFill>
                <a:ea typeface="맑은 고딕" pitchFamily="50" charset="-127"/>
              </a:rPr>
              <a:t>화면 소개</a:t>
            </a:r>
            <a:endParaRPr kumimoji="1" lang="ko-KR" altLang="en-US" sz="1600">
              <a:solidFill>
                <a:schemeClr val="tx2"/>
              </a:solidFill>
              <a:ea typeface="맑은 고딕" pitchFamily="50" charset="-127"/>
              <a:cs typeface="Arial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149225" y="411910"/>
            <a:ext cx="38100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773" tIns="43887" rIns="87773" bIns="43887"/>
          <a:lstStyle/>
          <a:p>
            <a:pPr defTabSz="877888" eaLnBrk="1" latin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kumimoji="1" lang="ko-KR" altLang="en-US" sz="1600" dirty="0">
                <a:solidFill>
                  <a:schemeClr val="tx1"/>
                </a:solidFill>
                <a:ea typeface="맑은 고딕" pitchFamily="50" charset="-127"/>
              </a:rPr>
              <a:t>부록 </a:t>
            </a:r>
            <a:r>
              <a:rPr kumimoji="1" lang="en-US" altLang="ko-KR" sz="1600" dirty="0">
                <a:solidFill>
                  <a:schemeClr val="tx1"/>
                </a:solidFill>
                <a:ea typeface="맑은 고딕" pitchFamily="50" charset="-127"/>
              </a:rPr>
              <a:t>: SAP navigation</a:t>
            </a:r>
            <a:r>
              <a:rPr kumimoji="1" lang="ko-KR" altLang="en-US" sz="1600" dirty="0">
                <a:solidFill>
                  <a:schemeClr val="tx1"/>
                </a:solidFill>
                <a:ea typeface="맑은 고딕" pitchFamily="50" charset="-127"/>
              </a:rPr>
              <a:t> </a:t>
            </a:r>
            <a:r>
              <a:rPr kumimoji="1" lang="en-US" altLang="ko-KR" sz="1600" dirty="0">
                <a:solidFill>
                  <a:schemeClr val="tx1"/>
                </a:solidFill>
                <a:ea typeface="맑은 고딕" pitchFamily="50" charset="-127"/>
              </a:rPr>
              <a:t>guide</a:t>
            </a:r>
            <a:endParaRPr kumimoji="1" lang="ko-KR" altLang="en-US" sz="1600" dirty="0">
              <a:solidFill>
                <a:schemeClr val="tx2"/>
              </a:solidFill>
              <a:ea typeface="맑은 고딕" pitchFamily="50" charset="-127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451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49225" y="855663"/>
            <a:ext cx="9429750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9"/>
          <p:cNvSpPr>
            <a:spLocks noChangeArrowheads="1"/>
          </p:cNvSpPr>
          <p:nvPr/>
        </p:nvSpPr>
        <p:spPr bwMode="auto">
          <a:xfrm>
            <a:off x="5726113" y="398463"/>
            <a:ext cx="3810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773" tIns="43887" rIns="87773" bIns="43887"/>
          <a:lstStyle/>
          <a:p>
            <a:pPr algn="r" defTabSz="877888" eaLnBrk="1" latin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kumimoji="1" lang="en-US" altLang="ko-KR" sz="1600">
                <a:solidFill>
                  <a:schemeClr val="tx1"/>
                </a:solidFill>
                <a:ea typeface="맑은 고딕" pitchFamily="50" charset="-127"/>
              </a:rPr>
              <a:t>ERP </a:t>
            </a:r>
            <a:r>
              <a:rPr kumimoji="1" lang="ko-KR" altLang="en-US" sz="1600">
                <a:solidFill>
                  <a:schemeClr val="tx1"/>
                </a:solidFill>
                <a:ea typeface="맑은 고딕" pitchFamily="50" charset="-127"/>
              </a:rPr>
              <a:t>화면 소개</a:t>
            </a:r>
            <a:endParaRPr kumimoji="1" lang="ko-KR" altLang="en-US" sz="1600">
              <a:solidFill>
                <a:schemeClr val="tx2"/>
              </a:solidFill>
              <a:ea typeface="맑은 고딕" pitchFamily="50" charset="-127"/>
              <a:cs typeface="Arial" charset="0"/>
            </a:endParaRPr>
          </a:p>
        </p:txBody>
      </p:sp>
      <p:sp>
        <p:nvSpPr>
          <p:cNvPr id="24580" name="Rectangle 9"/>
          <p:cNvSpPr>
            <a:spLocks noChangeArrowheads="1"/>
          </p:cNvSpPr>
          <p:nvPr/>
        </p:nvSpPr>
        <p:spPr bwMode="auto">
          <a:xfrm>
            <a:off x="149225" y="411910"/>
            <a:ext cx="38100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773" tIns="43887" rIns="87773" bIns="43887"/>
          <a:lstStyle/>
          <a:p>
            <a:pPr defTabSz="877888" eaLnBrk="1" latin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kumimoji="1" lang="ko-KR" altLang="en-US" sz="1600" dirty="0">
                <a:solidFill>
                  <a:schemeClr val="tx1"/>
                </a:solidFill>
                <a:ea typeface="맑은 고딕" pitchFamily="50" charset="-127"/>
              </a:rPr>
              <a:t>부록 </a:t>
            </a:r>
            <a:r>
              <a:rPr kumimoji="1" lang="en-US" altLang="ko-KR" sz="1600" dirty="0">
                <a:solidFill>
                  <a:schemeClr val="tx1"/>
                </a:solidFill>
                <a:ea typeface="맑은 고딕" pitchFamily="50" charset="-127"/>
              </a:rPr>
              <a:t>: SAP navigation</a:t>
            </a:r>
            <a:r>
              <a:rPr kumimoji="1" lang="ko-KR" altLang="en-US" sz="1600" dirty="0">
                <a:solidFill>
                  <a:schemeClr val="tx1"/>
                </a:solidFill>
                <a:ea typeface="맑은 고딕" pitchFamily="50" charset="-127"/>
              </a:rPr>
              <a:t> </a:t>
            </a:r>
            <a:r>
              <a:rPr kumimoji="1" lang="en-US" altLang="ko-KR" sz="1600" dirty="0">
                <a:solidFill>
                  <a:schemeClr val="tx1"/>
                </a:solidFill>
                <a:ea typeface="맑은 고딕" pitchFamily="50" charset="-127"/>
              </a:rPr>
              <a:t>guide</a:t>
            </a:r>
            <a:endParaRPr kumimoji="1" lang="ko-KR" altLang="en-US" sz="1600" dirty="0">
              <a:solidFill>
                <a:schemeClr val="tx2"/>
              </a:solidFill>
              <a:ea typeface="맑은 고딕" pitchFamily="50" charset="-127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3683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5" descr="C:\Documents and Settings\Kenneth\My Documents\ERP\SAP화면\first scree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8" y="914400"/>
            <a:ext cx="7910512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AutoShape 3"/>
          <p:cNvSpPr>
            <a:spLocks/>
          </p:cNvSpPr>
          <p:nvPr/>
        </p:nvSpPr>
        <p:spPr bwMode="auto">
          <a:xfrm>
            <a:off x="2327275" y="2906713"/>
            <a:ext cx="1636713" cy="963612"/>
          </a:xfrm>
          <a:prstGeom prst="borderCallout1">
            <a:avLst>
              <a:gd name="adj1" fmla="val 11861"/>
              <a:gd name="adj2" fmla="val -4657"/>
              <a:gd name="adj3" fmla="val -32454"/>
              <a:gd name="adj4" fmla="val -42870"/>
            </a:avLst>
          </a:prstGeom>
          <a:solidFill>
            <a:srgbClr val="F8F8F8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lIns="86391" tIns="44923" rIns="86391" bIns="44923" anchor="ctr"/>
          <a:lstStyle/>
          <a:p>
            <a:pPr defTabSz="877888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ko-KR" sz="1200" b="0" dirty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favorite </a:t>
            </a:r>
            <a:r>
              <a:rPr lang="ko-KR" altLang="en-US" sz="1200" b="0" dirty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메뉴 관리</a:t>
            </a:r>
            <a:r>
              <a:rPr lang="en-US" altLang="ko-KR" sz="1200" b="0" dirty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</a:p>
        </p:txBody>
      </p:sp>
      <p:sp>
        <p:nvSpPr>
          <p:cNvPr id="29700" name="Oval 4"/>
          <p:cNvSpPr>
            <a:spLocks noChangeArrowheads="1"/>
          </p:cNvSpPr>
          <p:nvPr/>
        </p:nvSpPr>
        <p:spPr bwMode="auto">
          <a:xfrm>
            <a:off x="762000" y="2398713"/>
            <a:ext cx="914400" cy="268287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algn="ctr" eaLnBrk="1" fontAlgn="b" latin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kumimoji="1" lang="en-US" altLang="ko-KR" sz="9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9701" name="AutoShape 5"/>
          <p:cNvSpPr>
            <a:spLocks/>
          </p:cNvSpPr>
          <p:nvPr/>
        </p:nvSpPr>
        <p:spPr bwMode="auto">
          <a:xfrm>
            <a:off x="4384675" y="2409825"/>
            <a:ext cx="1635125" cy="638175"/>
          </a:xfrm>
          <a:prstGeom prst="borderCallout1">
            <a:avLst>
              <a:gd name="adj1" fmla="val 17912"/>
              <a:gd name="adj2" fmla="val 104662"/>
              <a:gd name="adj3" fmla="val -127116"/>
              <a:gd name="adj4" fmla="val 108347"/>
            </a:avLst>
          </a:prstGeom>
          <a:solidFill>
            <a:srgbClr val="F8F8F8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lIns="86391" tIns="44923" rIns="86391" bIns="44923" anchor="ctr"/>
          <a:lstStyle/>
          <a:p>
            <a:pPr defTabSz="877888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ko-KR" altLang="en-US" sz="1200" b="0" dirty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동일한 로그인 상태에서 새로운 </a:t>
            </a:r>
            <a:r>
              <a:rPr lang="en-US" altLang="ko-KR" sz="1200" b="0" dirty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session open</a:t>
            </a:r>
          </a:p>
        </p:txBody>
      </p:sp>
      <p:sp>
        <p:nvSpPr>
          <p:cNvPr id="29702" name="AutoShape 7"/>
          <p:cNvSpPr>
            <a:spLocks/>
          </p:cNvSpPr>
          <p:nvPr/>
        </p:nvSpPr>
        <p:spPr bwMode="auto">
          <a:xfrm>
            <a:off x="7280275" y="2127250"/>
            <a:ext cx="1636713" cy="638175"/>
          </a:xfrm>
          <a:prstGeom prst="borderCallout1">
            <a:avLst>
              <a:gd name="adj1" fmla="val 17912"/>
              <a:gd name="adj2" fmla="val -4657"/>
              <a:gd name="adj3" fmla="val -78111"/>
              <a:gd name="adj4" fmla="val -21241"/>
            </a:avLst>
          </a:prstGeom>
          <a:solidFill>
            <a:srgbClr val="F8F8F8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lIns="86391" tIns="44923" rIns="86391" bIns="44923" anchor="ctr"/>
          <a:lstStyle/>
          <a:p>
            <a:pPr defTabSz="877888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ko-KR" sz="1200" b="0" dirty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option </a:t>
            </a:r>
            <a:r>
              <a:rPr lang="ko-KR" altLang="en-US" sz="1200" b="0" dirty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조회 및 변경</a:t>
            </a:r>
            <a:endParaRPr lang="en-US" altLang="ko-KR" sz="1200" b="0" dirty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9703" name="Oval 8"/>
          <p:cNvSpPr>
            <a:spLocks noChangeArrowheads="1"/>
          </p:cNvSpPr>
          <p:nvPr/>
        </p:nvSpPr>
        <p:spPr bwMode="auto">
          <a:xfrm>
            <a:off x="6553200" y="1295400"/>
            <a:ext cx="609600" cy="304800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algn="ctr" eaLnBrk="1" fontAlgn="b" latin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kumimoji="1" lang="en-US" altLang="ko-KR" sz="9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9704" name="AutoShape 9"/>
          <p:cNvSpPr>
            <a:spLocks/>
          </p:cNvSpPr>
          <p:nvPr/>
        </p:nvSpPr>
        <p:spPr bwMode="auto">
          <a:xfrm>
            <a:off x="3757613" y="4876800"/>
            <a:ext cx="1635125" cy="912813"/>
          </a:xfrm>
          <a:prstGeom prst="borderCallout1">
            <a:avLst>
              <a:gd name="adj1" fmla="val 12523"/>
              <a:gd name="adj2" fmla="val 104662"/>
              <a:gd name="adj3" fmla="val 96347"/>
              <a:gd name="adj4" fmla="val 167769"/>
            </a:avLst>
          </a:prstGeom>
          <a:solidFill>
            <a:srgbClr val="F8F8F8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lIns="86391" tIns="44923" rIns="86391" bIns="44923" anchor="ctr"/>
          <a:lstStyle/>
          <a:p>
            <a:pPr defTabSz="877888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ko-KR" sz="1200" b="0" dirty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System, transaction, user </a:t>
            </a:r>
            <a:r>
              <a:rPr lang="ko-KR" altLang="en-US" sz="1200" b="0" dirty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등 일반사항</a:t>
            </a:r>
            <a:endParaRPr lang="en-US" altLang="ko-KR" sz="1200" b="0" dirty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9705" name="Oval 10"/>
          <p:cNvSpPr>
            <a:spLocks noChangeArrowheads="1"/>
          </p:cNvSpPr>
          <p:nvPr/>
        </p:nvSpPr>
        <p:spPr bwMode="auto">
          <a:xfrm>
            <a:off x="5181600" y="5791200"/>
            <a:ext cx="2994025" cy="442913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algn="ctr" eaLnBrk="1" fontAlgn="b" latin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kumimoji="1" lang="en-US" altLang="ko-KR" sz="9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9707" name="Oval 16"/>
          <p:cNvSpPr>
            <a:spLocks noChangeArrowheads="1"/>
          </p:cNvSpPr>
          <p:nvPr/>
        </p:nvSpPr>
        <p:spPr bwMode="auto">
          <a:xfrm>
            <a:off x="5943600" y="1295400"/>
            <a:ext cx="609600" cy="304800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pPr algn="ctr" eaLnBrk="1" fontAlgn="b" latin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kumimoji="1" lang="en-US" altLang="ko-KR" sz="9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5726113" y="398463"/>
            <a:ext cx="3810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773" tIns="43887" rIns="87773" bIns="43887"/>
          <a:lstStyle/>
          <a:p>
            <a:pPr algn="r" defTabSz="877888" eaLnBrk="1" latin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kumimoji="1" lang="en-US" altLang="ko-KR" sz="1600">
                <a:solidFill>
                  <a:schemeClr val="tx1"/>
                </a:solidFill>
                <a:ea typeface="맑은 고딕" pitchFamily="50" charset="-127"/>
              </a:rPr>
              <a:t>ERP </a:t>
            </a:r>
            <a:r>
              <a:rPr kumimoji="1" lang="ko-KR" altLang="en-US" sz="1600">
                <a:solidFill>
                  <a:schemeClr val="tx1"/>
                </a:solidFill>
                <a:ea typeface="맑은 고딕" pitchFamily="50" charset="-127"/>
              </a:rPr>
              <a:t>화면 소개</a:t>
            </a:r>
            <a:endParaRPr kumimoji="1" lang="ko-KR" altLang="en-US" sz="1600">
              <a:solidFill>
                <a:schemeClr val="tx2"/>
              </a:solidFill>
              <a:ea typeface="맑은 고딕" pitchFamily="50" charset="-127"/>
              <a:cs typeface="Arial" charset="0"/>
            </a:endParaRP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149225" y="411910"/>
            <a:ext cx="38100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773" tIns="43887" rIns="87773" bIns="43887"/>
          <a:lstStyle/>
          <a:p>
            <a:pPr defTabSz="877888" eaLnBrk="1" latin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kumimoji="1" lang="ko-KR" altLang="en-US" sz="1600" dirty="0">
                <a:solidFill>
                  <a:schemeClr val="tx1"/>
                </a:solidFill>
                <a:ea typeface="맑은 고딕" pitchFamily="50" charset="-127"/>
              </a:rPr>
              <a:t>부록 </a:t>
            </a:r>
            <a:r>
              <a:rPr kumimoji="1" lang="en-US" altLang="ko-KR" sz="1600" dirty="0">
                <a:solidFill>
                  <a:schemeClr val="tx1"/>
                </a:solidFill>
                <a:ea typeface="맑은 고딕" pitchFamily="50" charset="-127"/>
              </a:rPr>
              <a:t>: SAP navigation</a:t>
            </a:r>
            <a:r>
              <a:rPr kumimoji="1" lang="ko-KR" altLang="en-US" sz="1600" dirty="0">
                <a:solidFill>
                  <a:schemeClr val="tx1"/>
                </a:solidFill>
                <a:ea typeface="맑은 고딕" pitchFamily="50" charset="-127"/>
              </a:rPr>
              <a:t> </a:t>
            </a:r>
            <a:r>
              <a:rPr kumimoji="1" lang="en-US" altLang="ko-KR" sz="1600" dirty="0">
                <a:solidFill>
                  <a:schemeClr val="tx1"/>
                </a:solidFill>
                <a:ea typeface="맑은 고딕" pitchFamily="50" charset="-127"/>
              </a:rPr>
              <a:t>guide</a:t>
            </a:r>
            <a:endParaRPr kumimoji="1" lang="ko-KR" altLang="en-US" sz="1600" dirty="0">
              <a:solidFill>
                <a:schemeClr val="tx2"/>
              </a:solidFill>
              <a:ea typeface="맑은 고딕" pitchFamily="50" charset="-127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71120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7" descr="C:\Documents and Settings\Kenneth\My Documents\ERP\SAP화면\first scree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" y="968375"/>
            <a:ext cx="8151813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44" name="Text Box 4"/>
          <p:cNvSpPr txBox="1">
            <a:spLocks noChangeArrowheads="1"/>
          </p:cNvSpPr>
          <p:nvPr/>
        </p:nvSpPr>
        <p:spPr bwMode="auto">
          <a:xfrm>
            <a:off x="234950" y="2822575"/>
            <a:ext cx="1168400" cy="387350"/>
          </a:xfrm>
          <a:prstGeom prst="rect">
            <a:avLst/>
          </a:prstGeom>
          <a:solidFill>
            <a:srgbClr val="C6E4FF"/>
          </a:solidFill>
          <a:ln w="12699">
            <a:solidFill>
              <a:srgbClr val="000000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lIns="91433" tIns="45717" rIns="91433" bIns="45717" anchor="ctr"/>
          <a:lstStyle/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ko-KR" dirty="0">
                <a:latin typeface="Arial" pitchFamily="34" charset="0"/>
                <a:ea typeface="맑은 고딕" pitchFamily="50" charset="-127"/>
                <a:cs typeface="Arial" pitchFamily="34" charset="0"/>
              </a:rPr>
              <a:t>T-Code Field</a:t>
            </a:r>
          </a:p>
        </p:txBody>
      </p:sp>
      <p:sp>
        <p:nvSpPr>
          <p:cNvPr id="30725" name="Line 5"/>
          <p:cNvSpPr>
            <a:spLocks noChangeShapeType="1"/>
          </p:cNvSpPr>
          <p:nvPr/>
        </p:nvSpPr>
        <p:spPr bwMode="auto">
          <a:xfrm flipV="1">
            <a:off x="1100138" y="1612900"/>
            <a:ext cx="0" cy="12096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none" w="sm" len="sm"/>
            <a:tailEnd type="triangle" w="med" len="med"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2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68646" name="Text Box 6"/>
          <p:cNvSpPr txBox="1">
            <a:spLocks noChangeArrowheads="1"/>
          </p:cNvSpPr>
          <p:nvPr/>
        </p:nvSpPr>
        <p:spPr bwMode="auto">
          <a:xfrm>
            <a:off x="1492250" y="2822575"/>
            <a:ext cx="1982788" cy="387350"/>
          </a:xfrm>
          <a:prstGeom prst="rect">
            <a:avLst/>
          </a:prstGeom>
          <a:solidFill>
            <a:srgbClr val="C6E4FF"/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91433" tIns="45717" rIns="91433" bIns="45717" anchor="ctr"/>
          <a:lstStyle/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ko-KR" dirty="0">
                <a:latin typeface="Arial" pitchFamily="34" charset="0"/>
                <a:ea typeface="맑은 고딕" pitchFamily="50" charset="-127"/>
                <a:cs typeface="Arial" pitchFamily="34" charset="0"/>
              </a:rPr>
              <a:t>Functional Key Bar</a:t>
            </a:r>
          </a:p>
        </p:txBody>
      </p:sp>
      <p:sp>
        <p:nvSpPr>
          <p:cNvPr id="30727" name="Line 7"/>
          <p:cNvSpPr>
            <a:spLocks noChangeShapeType="1"/>
          </p:cNvSpPr>
          <p:nvPr/>
        </p:nvSpPr>
        <p:spPr bwMode="auto">
          <a:xfrm flipV="1">
            <a:off x="2355850" y="2338388"/>
            <a:ext cx="0" cy="468312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none" w="sm" len="sm"/>
            <a:tailEnd type="triangle" w="med" len="med"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2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68648" name="Text Box 8"/>
          <p:cNvSpPr txBox="1">
            <a:spLocks noChangeArrowheads="1"/>
          </p:cNvSpPr>
          <p:nvPr/>
        </p:nvSpPr>
        <p:spPr bwMode="auto">
          <a:xfrm>
            <a:off x="3611563" y="2822575"/>
            <a:ext cx="1066800" cy="354013"/>
          </a:xfrm>
          <a:prstGeom prst="rect">
            <a:avLst/>
          </a:prstGeom>
          <a:solidFill>
            <a:srgbClr val="C6E4FF"/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91433" tIns="45717" rIns="91433" bIns="45717" anchor="ctr"/>
          <a:lstStyle/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ko-KR" dirty="0">
                <a:latin typeface="Arial" pitchFamily="34" charset="0"/>
                <a:ea typeface="맑은 고딕" pitchFamily="50" charset="-127"/>
                <a:cs typeface="Arial" pitchFamily="34" charset="0"/>
              </a:rPr>
              <a:t>Menu Bar</a:t>
            </a:r>
          </a:p>
        </p:txBody>
      </p:sp>
      <p:sp>
        <p:nvSpPr>
          <p:cNvPr id="30729" name="Line 9"/>
          <p:cNvSpPr>
            <a:spLocks noChangeShapeType="1"/>
          </p:cNvSpPr>
          <p:nvPr/>
        </p:nvSpPr>
        <p:spPr bwMode="auto">
          <a:xfrm flipH="1" flipV="1">
            <a:off x="4005263" y="1209675"/>
            <a:ext cx="12700" cy="156845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none" w="sm" len="sm"/>
            <a:tailEnd type="triangle" w="med" len="med"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2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68650" name="Text Box 10"/>
          <p:cNvSpPr txBox="1">
            <a:spLocks noChangeArrowheads="1"/>
          </p:cNvSpPr>
          <p:nvPr/>
        </p:nvSpPr>
        <p:spPr bwMode="auto">
          <a:xfrm>
            <a:off x="5026025" y="2822575"/>
            <a:ext cx="1071563" cy="342900"/>
          </a:xfrm>
          <a:prstGeom prst="rect">
            <a:avLst/>
          </a:prstGeom>
          <a:solidFill>
            <a:srgbClr val="C6E4FF"/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91433" tIns="45717" rIns="91433" bIns="45717" anchor="ctr"/>
          <a:lstStyle/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ko-KR" dirty="0">
                <a:latin typeface="Arial" pitchFamily="34" charset="0"/>
                <a:ea typeface="맑은 고딕" pitchFamily="50" charset="-127"/>
                <a:cs typeface="Arial" pitchFamily="34" charset="0"/>
              </a:rPr>
              <a:t>Tool Bar</a:t>
            </a:r>
          </a:p>
        </p:txBody>
      </p:sp>
      <p:sp>
        <p:nvSpPr>
          <p:cNvPr id="30731" name="Line 11"/>
          <p:cNvSpPr>
            <a:spLocks noChangeShapeType="1"/>
          </p:cNvSpPr>
          <p:nvPr/>
        </p:nvSpPr>
        <p:spPr bwMode="auto">
          <a:xfrm flipH="1" flipV="1">
            <a:off x="5497513" y="1612900"/>
            <a:ext cx="0" cy="116046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none" w="sm" len="sm"/>
            <a:tailEnd type="triangle" w="med" len="med"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2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68653" name="Text Box 13"/>
          <p:cNvSpPr txBox="1">
            <a:spLocks noChangeArrowheads="1"/>
          </p:cNvSpPr>
          <p:nvPr/>
        </p:nvSpPr>
        <p:spPr bwMode="auto">
          <a:xfrm>
            <a:off x="6046788" y="4273550"/>
            <a:ext cx="1090612" cy="528638"/>
          </a:xfrm>
          <a:prstGeom prst="rect">
            <a:avLst/>
          </a:prstGeom>
          <a:solidFill>
            <a:srgbClr val="C6E4FF"/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91433" tIns="45717" rIns="91433" bIns="45717" anchor="ctr"/>
          <a:lstStyle/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ko-KR">
                <a:latin typeface="Arial" pitchFamily="34" charset="0"/>
                <a:ea typeface="맑은 고딕" pitchFamily="50" charset="-127"/>
                <a:cs typeface="Arial" pitchFamily="34" charset="0"/>
              </a:rPr>
              <a:t>session Number</a:t>
            </a:r>
          </a:p>
        </p:txBody>
      </p:sp>
      <p:sp>
        <p:nvSpPr>
          <p:cNvPr id="30733" name="Line 14"/>
          <p:cNvSpPr>
            <a:spLocks noChangeShapeType="1"/>
          </p:cNvSpPr>
          <p:nvPr/>
        </p:nvSpPr>
        <p:spPr bwMode="auto">
          <a:xfrm flipH="1">
            <a:off x="6596063" y="4838700"/>
            <a:ext cx="0" cy="137636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none" w="sm" len="sm"/>
            <a:tailEnd type="triangle" w="med" len="med"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2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68656" name="Text Box 16"/>
          <p:cNvSpPr txBox="1">
            <a:spLocks noChangeArrowheads="1"/>
          </p:cNvSpPr>
          <p:nvPr/>
        </p:nvSpPr>
        <p:spPr bwMode="auto">
          <a:xfrm>
            <a:off x="1208088" y="5084763"/>
            <a:ext cx="1066800" cy="390525"/>
          </a:xfrm>
          <a:prstGeom prst="rect">
            <a:avLst/>
          </a:prstGeom>
          <a:solidFill>
            <a:srgbClr val="C6E4FF"/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91433" tIns="45717" rIns="91433" bIns="45717" anchor="ctr"/>
          <a:lstStyle/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ko-KR">
                <a:latin typeface="Arial" pitchFamily="34" charset="0"/>
                <a:ea typeface="맑은 고딕" pitchFamily="50" charset="-127"/>
                <a:cs typeface="Arial" pitchFamily="34" charset="0"/>
              </a:rPr>
              <a:t>Status Bar</a:t>
            </a:r>
          </a:p>
        </p:txBody>
      </p:sp>
      <p:sp>
        <p:nvSpPr>
          <p:cNvPr id="30735" name="Line 17"/>
          <p:cNvSpPr>
            <a:spLocks noChangeShapeType="1"/>
          </p:cNvSpPr>
          <p:nvPr/>
        </p:nvSpPr>
        <p:spPr bwMode="auto">
          <a:xfrm>
            <a:off x="1712913" y="5516563"/>
            <a:ext cx="0" cy="620712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none" w="sm" len="sm"/>
            <a:tailEnd type="triangle" w="med" len="med"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2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0737" name="Oval 19"/>
          <p:cNvSpPr>
            <a:spLocks noChangeArrowheads="1"/>
          </p:cNvSpPr>
          <p:nvPr/>
        </p:nvSpPr>
        <p:spPr bwMode="auto">
          <a:xfrm>
            <a:off x="6832600" y="6129338"/>
            <a:ext cx="234950" cy="346075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 lIns="95915" tIns="47958" rIns="95915" bIns="47958" anchor="ctr">
            <a:spAutoFit/>
          </a:bodyPr>
          <a:lstStyle/>
          <a:p>
            <a:pPr algn="ctr" defTabSz="952500" eaLnBrk="1" fontAlgn="b" latin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kumimoji="1" lang="en-US" altLang="ko-KR" sz="9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0738" name="Line 20"/>
          <p:cNvSpPr>
            <a:spLocks noChangeShapeType="1"/>
          </p:cNvSpPr>
          <p:nvPr/>
        </p:nvSpPr>
        <p:spPr bwMode="auto">
          <a:xfrm flipH="1">
            <a:off x="6989763" y="6048375"/>
            <a:ext cx="455612" cy="762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none" w="sm" len="sm"/>
            <a:tailEnd type="triangle" w="med" len="med"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2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68661" name="Text Box 21"/>
          <p:cNvSpPr txBox="1">
            <a:spLocks noChangeArrowheads="1"/>
          </p:cNvSpPr>
          <p:nvPr/>
        </p:nvSpPr>
        <p:spPr bwMode="auto">
          <a:xfrm>
            <a:off x="7459663" y="5645150"/>
            <a:ext cx="1649412" cy="525463"/>
          </a:xfrm>
          <a:prstGeom prst="rect">
            <a:avLst/>
          </a:prstGeom>
          <a:solidFill>
            <a:srgbClr val="C6E4FF"/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rgbClr val="808080"/>
            </a:outerShdw>
          </a:effectLst>
        </p:spPr>
        <p:txBody>
          <a:bodyPr lIns="91433" tIns="45717" rIns="91433" bIns="45717" anchor="ctr"/>
          <a:lstStyle/>
          <a:p>
            <a:pPr algn="ctr" eaLnBrk="1" hangingPunct="1">
              <a:spcBef>
                <a:spcPct val="5000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ko-KR" dirty="0">
                <a:latin typeface="Arial" pitchFamily="34" charset="0"/>
                <a:ea typeface="맑은 고딕" pitchFamily="50" charset="-127"/>
                <a:cs typeface="Arial" pitchFamily="34" charset="0"/>
              </a:rPr>
              <a:t>System </a:t>
            </a:r>
            <a:r>
              <a:rPr lang="ko-KR" altLang="en-US" dirty="0">
                <a:latin typeface="Arial" pitchFamily="34" charset="0"/>
                <a:ea typeface="맑은 고딕" pitchFamily="50" charset="-127"/>
                <a:cs typeface="Arial" pitchFamily="34" charset="0"/>
              </a:rPr>
              <a:t>정보</a:t>
            </a:r>
            <a:endParaRPr lang="en-US" altLang="ko-KR" dirty="0"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0" name="Rectangle 9"/>
          <p:cNvSpPr>
            <a:spLocks noChangeArrowheads="1"/>
          </p:cNvSpPr>
          <p:nvPr/>
        </p:nvSpPr>
        <p:spPr bwMode="auto">
          <a:xfrm>
            <a:off x="5726113" y="398463"/>
            <a:ext cx="3810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773" tIns="43887" rIns="87773" bIns="43887"/>
          <a:lstStyle/>
          <a:p>
            <a:pPr algn="r" defTabSz="877888" eaLnBrk="1" latin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kumimoji="1" lang="en-US" altLang="ko-KR" sz="1600">
                <a:solidFill>
                  <a:schemeClr val="tx1"/>
                </a:solidFill>
                <a:ea typeface="맑은 고딕" pitchFamily="50" charset="-127"/>
              </a:rPr>
              <a:t>ERP </a:t>
            </a:r>
            <a:r>
              <a:rPr kumimoji="1" lang="ko-KR" altLang="en-US" sz="1600">
                <a:solidFill>
                  <a:schemeClr val="tx1"/>
                </a:solidFill>
                <a:ea typeface="맑은 고딕" pitchFamily="50" charset="-127"/>
              </a:rPr>
              <a:t>화면 소개</a:t>
            </a:r>
            <a:endParaRPr kumimoji="1" lang="ko-KR" altLang="en-US" sz="1600">
              <a:solidFill>
                <a:schemeClr val="tx2"/>
              </a:solidFill>
              <a:ea typeface="맑은 고딕" pitchFamily="50" charset="-127"/>
              <a:cs typeface="Arial" charset="0"/>
            </a:endParaRPr>
          </a:p>
        </p:txBody>
      </p:sp>
      <p:sp>
        <p:nvSpPr>
          <p:cNvPr id="21" name="Rectangle 9"/>
          <p:cNvSpPr>
            <a:spLocks noChangeArrowheads="1"/>
          </p:cNvSpPr>
          <p:nvPr/>
        </p:nvSpPr>
        <p:spPr bwMode="auto">
          <a:xfrm>
            <a:off x="149225" y="411910"/>
            <a:ext cx="38100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773" tIns="43887" rIns="87773" bIns="43887"/>
          <a:lstStyle/>
          <a:p>
            <a:pPr defTabSz="877888" eaLnBrk="1" latin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kumimoji="1" lang="ko-KR" altLang="en-US" sz="1600" dirty="0">
                <a:solidFill>
                  <a:schemeClr val="tx1"/>
                </a:solidFill>
                <a:ea typeface="맑은 고딕" pitchFamily="50" charset="-127"/>
              </a:rPr>
              <a:t>부록 </a:t>
            </a:r>
            <a:r>
              <a:rPr kumimoji="1" lang="en-US" altLang="ko-KR" sz="1600" dirty="0">
                <a:solidFill>
                  <a:schemeClr val="tx1"/>
                </a:solidFill>
                <a:ea typeface="맑은 고딕" pitchFamily="50" charset="-127"/>
              </a:rPr>
              <a:t>: SAP navigation</a:t>
            </a:r>
            <a:r>
              <a:rPr kumimoji="1" lang="ko-KR" altLang="en-US" sz="1600" dirty="0">
                <a:solidFill>
                  <a:schemeClr val="tx1"/>
                </a:solidFill>
                <a:ea typeface="맑은 고딕" pitchFamily="50" charset="-127"/>
              </a:rPr>
              <a:t> </a:t>
            </a:r>
            <a:r>
              <a:rPr kumimoji="1" lang="en-US" altLang="ko-KR" sz="1600" dirty="0">
                <a:solidFill>
                  <a:schemeClr val="tx1"/>
                </a:solidFill>
                <a:ea typeface="맑은 고딕" pitchFamily="50" charset="-127"/>
              </a:rPr>
              <a:t>guide</a:t>
            </a:r>
            <a:endParaRPr kumimoji="1" lang="ko-KR" altLang="en-US" sz="1600" dirty="0">
              <a:solidFill>
                <a:schemeClr val="tx2"/>
              </a:solidFill>
              <a:ea typeface="맑은 고딕" pitchFamily="50" charset="-127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881314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5024" name="Group 16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53342080"/>
              </p:ext>
            </p:extLst>
          </p:nvPr>
        </p:nvGraphicFramePr>
        <p:xfrm>
          <a:off x="565150" y="950913"/>
          <a:ext cx="4068763" cy="5365755"/>
        </p:xfrm>
        <a:graphic>
          <a:graphicData uri="http://schemas.openxmlformats.org/drawingml/2006/table">
            <a:tbl>
              <a:tblPr/>
              <a:tblGrid>
                <a:gridCol w="1570038"/>
                <a:gridCol w="2498725"/>
              </a:tblGrid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아이콘</a:t>
                      </a: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9292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설명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92929"/>
                    </a:solidFill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Log Off or End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Enter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Back Button 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Cancel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Save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Print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Find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Find Next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Go to first page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Go to previous page 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Go to next page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Go to end page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Open new session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Generate Shortcut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Help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Customizing of Local Layout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7707" name="Picture 5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1331913"/>
            <a:ext cx="212725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08" name="Picture 5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600" y="1633538"/>
            <a:ext cx="230188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09" name="Picture 6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1944688"/>
            <a:ext cx="2000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10" name="Picture 6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2265363"/>
            <a:ext cx="20002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11" name="Picture 6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0" y="2576513"/>
            <a:ext cx="18097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12" name="Picture 6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0" y="2887663"/>
            <a:ext cx="180975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13" name="Picture 6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3540125"/>
            <a:ext cx="2000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14" name="Picture 6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950" y="3219450"/>
            <a:ext cx="21907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15" name="Picture 6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950" y="3860800"/>
            <a:ext cx="219075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16" name="Picture 67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950" y="4151313"/>
            <a:ext cx="219075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17" name="Picture 68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13" y="4476750"/>
            <a:ext cx="209550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18" name="Picture 69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4787900"/>
            <a:ext cx="200025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19" name="Picture 70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600" y="5087938"/>
            <a:ext cx="230188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20" name="Picture 71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238" y="5414963"/>
            <a:ext cx="19050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21" name="Picture 7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950" y="5715000"/>
            <a:ext cx="219075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22" name="Picture 73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950" y="6046788"/>
            <a:ext cx="2190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5027" name="Group 16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02644393"/>
              </p:ext>
            </p:extLst>
          </p:nvPr>
        </p:nvGraphicFramePr>
        <p:xfrm>
          <a:off x="4827588" y="954088"/>
          <a:ext cx="4492625" cy="5394688"/>
        </p:xfrm>
        <a:graphic>
          <a:graphicData uri="http://schemas.openxmlformats.org/drawingml/2006/table">
            <a:tbl>
              <a:tblPr/>
              <a:tblGrid>
                <a:gridCol w="1555750"/>
                <a:gridCol w="2936875"/>
              </a:tblGrid>
              <a:tr h="304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아이콘</a:t>
                      </a:r>
                    </a:p>
                  </a:txBody>
                  <a:tcPr marL="57146" marR="57146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9292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설명</a:t>
                      </a:r>
                    </a:p>
                  </a:txBody>
                  <a:tcPr marL="57146" marR="57146" marT="45712" marB="45712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92929"/>
                    </a:solidFill>
                  </a:tcPr>
                </a:tc>
              </a:tr>
              <a:tr h="304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Go to SAP menu</a:t>
                      </a:r>
                    </a:p>
                  </a:txBody>
                  <a:tcPr marL="57146" marR="57146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Go to Create Role</a:t>
                      </a:r>
                    </a:p>
                  </a:txBody>
                  <a:tcPr marL="57146" marR="57146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SAP Business Workplace </a:t>
                      </a:r>
                    </a:p>
                  </a:txBody>
                  <a:tcPr marL="57146" marR="57146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Go to Other menu</a:t>
                      </a:r>
                    </a:p>
                  </a:txBody>
                  <a:tcPr marL="57146" marR="57146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Add to Favorite</a:t>
                      </a:r>
                    </a:p>
                  </a:txBody>
                  <a:tcPr marL="57146" marR="57146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Delete from Facvorite</a:t>
                      </a:r>
                    </a:p>
                  </a:txBody>
                  <a:tcPr marL="57146" marR="57146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Change</a:t>
                      </a:r>
                    </a:p>
                  </a:txBody>
                  <a:tcPr marL="57146" marR="57146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Display</a:t>
                      </a:r>
                    </a:p>
                  </a:txBody>
                  <a:tcPr marL="57146" marR="57146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Toggle button; one click for change mode, 2</a:t>
                      </a:r>
                      <a:r>
                        <a:rPr kumimoji="1" lang="en-US" altLang="ko-KR" sz="14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nd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 click for display mode</a:t>
                      </a:r>
                    </a:p>
                  </a:txBody>
                  <a:tcPr marL="57146" marR="57146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Favorite page down</a:t>
                      </a:r>
                    </a:p>
                  </a:txBody>
                  <a:tcPr marL="57146" marR="57146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Favorite page up </a:t>
                      </a:r>
                    </a:p>
                  </a:txBody>
                  <a:tcPr marL="57146" marR="57146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Create</a:t>
                      </a:r>
                    </a:p>
                  </a:txBody>
                  <a:tcPr marL="57146" marR="57146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Copy</a:t>
                      </a:r>
                    </a:p>
                  </a:txBody>
                  <a:tcPr marL="57146" marR="57146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Trash/delete</a:t>
                      </a:r>
                    </a:p>
                  </a:txBody>
                  <a:tcPr marL="57146" marR="57146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Checking</a:t>
                      </a:r>
                    </a:p>
                  </a:txBody>
                  <a:tcPr marL="57146" marR="57146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맑은 고딕" pitchFamily="50" charset="-127"/>
                      </a:endParaRPr>
                    </a:p>
                  </a:txBody>
                  <a:tcPr marL="57146" marR="57146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Detail display on selected item</a:t>
                      </a:r>
                    </a:p>
                  </a:txBody>
                  <a:tcPr marL="57146" marR="57146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7781" name="Picture 58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363" y="1274763"/>
            <a:ext cx="263525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82" name="Picture 59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000" y="1890713"/>
            <a:ext cx="24765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83" name="Picture 60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4396"/>
          <a:stretch>
            <a:fillRect/>
          </a:stretch>
        </p:blipFill>
        <p:spPr bwMode="auto">
          <a:xfrm>
            <a:off x="5451475" y="1579563"/>
            <a:ext cx="25558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84" name="Picture 61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-5594" b="-13333"/>
          <a:stretch>
            <a:fillRect/>
          </a:stretch>
        </p:blipFill>
        <p:spPr bwMode="auto">
          <a:xfrm>
            <a:off x="5502275" y="2484438"/>
            <a:ext cx="239713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85" name="Picture 62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-5594"/>
          <a:stretch>
            <a:fillRect/>
          </a:stretch>
        </p:blipFill>
        <p:spPr bwMode="auto">
          <a:xfrm>
            <a:off x="5514975" y="2806700"/>
            <a:ext cx="2397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86" name="Picture 63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-5333" b="-17519"/>
          <a:stretch>
            <a:fillRect/>
          </a:stretch>
        </p:blipFill>
        <p:spPr bwMode="auto">
          <a:xfrm>
            <a:off x="5510213" y="3097213"/>
            <a:ext cx="250825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87" name="Picture 64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0" y="3413125"/>
            <a:ext cx="244475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88" name="Picture 65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7675" y="3833813"/>
            <a:ext cx="227013" cy="21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89" name="Picture 66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375" y="4235450"/>
            <a:ext cx="22701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90" name="Picture 67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200" y="4535488"/>
            <a:ext cx="24765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91" name="Picture 68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263" y="4838700"/>
            <a:ext cx="23812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92" name="Picture 69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613" y="5140325"/>
            <a:ext cx="238125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93" name="Picture 70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313" y="5435600"/>
            <a:ext cx="242887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94" name="Picture 71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488" y="5751513"/>
            <a:ext cx="2476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95" name="Picture 72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775" y="6057900"/>
            <a:ext cx="222250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96" name="Picture 74" descr="C:\Documents and Settings\Kenneth\My Documents\ERP\SAP화면\other menu.jpg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9038" y="2192338"/>
            <a:ext cx="12128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Rectangle 9"/>
          <p:cNvSpPr>
            <a:spLocks noChangeArrowheads="1"/>
          </p:cNvSpPr>
          <p:nvPr/>
        </p:nvSpPr>
        <p:spPr bwMode="auto">
          <a:xfrm>
            <a:off x="5726113" y="398463"/>
            <a:ext cx="3810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773" tIns="43887" rIns="87773" bIns="43887"/>
          <a:lstStyle/>
          <a:p>
            <a:pPr algn="r" defTabSz="877888" eaLnBrk="1" latin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kumimoji="1" lang="en-US" altLang="ko-KR" sz="1600">
                <a:solidFill>
                  <a:schemeClr val="tx1"/>
                </a:solidFill>
                <a:ea typeface="맑은 고딕" pitchFamily="50" charset="-127"/>
              </a:rPr>
              <a:t>ERP </a:t>
            </a:r>
            <a:r>
              <a:rPr kumimoji="1" lang="ko-KR" altLang="en-US" sz="1600">
                <a:solidFill>
                  <a:schemeClr val="tx1"/>
                </a:solidFill>
                <a:ea typeface="맑은 고딕" pitchFamily="50" charset="-127"/>
              </a:rPr>
              <a:t>화면 소개</a:t>
            </a:r>
            <a:endParaRPr kumimoji="1" lang="ko-KR" altLang="en-US" sz="1600">
              <a:solidFill>
                <a:schemeClr val="tx2"/>
              </a:solidFill>
              <a:ea typeface="맑은 고딕" pitchFamily="50" charset="-127"/>
              <a:cs typeface="Arial" charset="0"/>
            </a:endParaRPr>
          </a:p>
        </p:txBody>
      </p:sp>
      <p:sp>
        <p:nvSpPr>
          <p:cNvPr id="39" name="Rectangle 9"/>
          <p:cNvSpPr>
            <a:spLocks noChangeArrowheads="1"/>
          </p:cNvSpPr>
          <p:nvPr/>
        </p:nvSpPr>
        <p:spPr bwMode="auto">
          <a:xfrm>
            <a:off x="149225" y="411910"/>
            <a:ext cx="38100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773" tIns="43887" rIns="87773" bIns="43887"/>
          <a:lstStyle/>
          <a:p>
            <a:pPr defTabSz="877888" eaLnBrk="1" latin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kumimoji="1" lang="ko-KR" altLang="en-US" sz="1600" dirty="0">
                <a:solidFill>
                  <a:schemeClr val="tx1"/>
                </a:solidFill>
                <a:ea typeface="맑은 고딕" pitchFamily="50" charset="-127"/>
              </a:rPr>
              <a:t>부록 </a:t>
            </a:r>
            <a:r>
              <a:rPr kumimoji="1" lang="en-US" altLang="ko-KR" sz="1600" dirty="0">
                <a:solidFill>
                  <a:schemeClr val="tx1"/>
                </a:solidFill>
                <a:ea typeface="맑은 고딕" pitchFamily="50" charset="-127"/>
              </a:rPr>
              <a:t>: SAP navigation</a:t>
            </a:r>
            <a:r>
              <a:rPr kumimoji="1" lang="ko-KR" altLang="en-US" sz="1600" dirty="0">
                <a:solidFill>
                  <a:schemeClr val="tx1"/>
                </a:solidFill>
                <a:ea typeface="맑은 고딕" pitchFamily="50" charset="-127"/>
              </a:rPr>
              <a:t> </a:t>
            </a:r>
            <a:r>
              <a:rPr kumimoji="1" lang="en-US" altLang="ko-KR" sz="1600" dirty="0">
                <a:solidFill>
                  <a:schemeClr val="tx1"/>
                </a:solidFill>
                <a:ea typeface="맑은 고딕" pitchFamily="50" charset="-127"/>
              </a:rPr>
              <a:t>guide</a:t>
            </a:r>
            <a:endParaRPr kumimoji="1" lang="ko-KR" altLang="en-US" sz="1600" dirty="0">
              <a:solidFill>
                <a:schemeClr val="tx2"/>
              </a:solidFill>
              <a:ea typeface="맑은 고딕" pitchFamily="50" charset="-127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92737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7059" name="Group 14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95431949"/>
              </p:ext>
            </p:extLst>
          </p:nvPr>
        </p:nvGraphicFramePr>
        <p:xfrm>
          <a:off x="644525" y="931863"/>
          <a:ext cx="4003675" cy="5410205"/>
        </p:xfrm>
        <a:graphic>
          <a:graphicData uri="http://schemas.openxmlformats.org/drawingml/2006/table">
            <a:tbl>
              <a:tblPr/>
              <a:tblGrid>
                <a:gridCol w="1527175"/>
                <a:gridCol w="2476500"/>
              </a:tblGrid>
              <a:tr h="315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맑은 고딕" pitchFamily="50" charset="-127"/>
                        </a:rPr>
                        <a:t>아이콘</a:t>
                      </a: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9292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설명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92929"/>
                    </a:solidFill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Technical Name 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5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Refresh 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5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Reference List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Business Contents 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1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Expand all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Collect all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Filter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5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Transport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5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Change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Drag &amp; Drop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5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Execute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Select all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5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Select block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5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Release selection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Info on Screen or table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5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7146" marR="57146" marT="45717" marB="4571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Possible Entry</a:t>
                      </a:r>
                    </a:p>
                  </a:txBody>
                  <a:tcPr marL="57146" marR="57146" marT="45717" marB="4571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8731" name="Picture 5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9525" y="1285875"/>
            <a:ext cx="2444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32" name="Picture 5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1612900"/>
            <a:ext cx="27305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33" name="Picture 6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588" y="1911350"/>
            <a:ext cx="24606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34" name="Picture 6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125" y="2241550"/>
            <a:ext cx="287338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35" name="Picture 6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0" y="2559050"/>
            <a:ext cx="2857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36" name="Picture 6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538" y="2890838"/>
            <a:ext cx="255587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37" name="Picture 6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763" y="3209925"/>
            <a:ext cx="4619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38" name="Picture 6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300" y="3560763"/>
            <a:ext cx="74295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39" name="Picture 6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3844925"/>
            <a:ext cx="279400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40" name="Picture 67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725" y="4168775"/>
            <a:ext cx="33020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41" name="Picture 68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484688"/>
            <a:ext cx="21748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42" name="Picture 69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588" y="4803775"/>
            <a:ext cx="212725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43" name="Picture 70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13" y="5110163"/>
            <a:ext cx="249237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44" name="Picture 71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538" y="5427663"/>
            <a:ext cx="231775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45" name="Picture 72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663" y="5748338"/>
            <a:ext cx="223837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746" name="Picture 73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125" y="6062663"/>
            <a:ext cx="1905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7061" name="Group 14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21325489"/>
              </p:ext>
            </p:extLst>
          </p:nvPr>
        </p:nvGraphicFramePr>
        <p:xfrm>
          <a:off x="4827588" y="941388"/>
          <a:ext cx="4481512" cy="5387980"/>
        </p:xfrm>
        <a:graphic>
          <a:graphicData uri="http://schemas.openxmlformats.org/drawingml/2006/table">
            <a:tbl>
              <a:tblPr/>
              <a:tblGrid>
                <a:gridCol w="1681162"/>
                <a:gridCol w="2800350"/>
              </a:tblGrid>
              <a:tr h="334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아이콘</a:t>
                      </a:r>
                    </a:p>
                  </a:txBody>
                  <a:tcPr marL="54858" marR="54858" marT="43887" marB="4388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9292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설명</a:t>
                      </a:r>
                    </a:p>
                  </a:txBody>
                  <a:tcPr marL="54858" marR="54858" marT="43887" marB="4388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92929"/>
                    </a:solidFill>
                  </a:tcPr>
                </a:tc>
              </a:tr>
              <a:tr h="333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Sort in Ascending or descending </a:t>
                      </a:r>
                    </a:p>
                  </a:txBody>
                  <a:tcPr marL="54858" marR="54858" marT="43887" marB="4388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Select Field </a:t>
                      </a:r>
                    </a:p>
                  </a:txBody>
                  <a:tcPr marL="54858" marR="54858" marT="43887" marB="4388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Delete Field </a:t>
                      </a:r>
                    </a:p>
                  </a:txBody>
                  <a:tcPr marL="54858" marR="54858" marT="43887" marB="4388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3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Save in local file </a:t>
                      </a:r>
                    </a:p>
                  </a:txBody>
                  <a:tcPr marL="54858" marR="54858" marT="43887" marB="4388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Organization Unite</a:t>
                      </a:r>
                    </a:p>
                  </a:txBody>
                  <a:tcPr marL="54858" marR="54858" marT="43887" marB="4388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Management Cockpit </a:t>
                      </a:r>
                    </a:p>
                  </a:txBody>
                  <a:tcPr marL="54858" marR="54858" marT="43887" marB="4388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Value driver Tree </a:t>
                      </a:r>
                    </a:p>
                  </a:txBody>
                  <a:tcPr marL="54858" marR="54858" marT="43887" marB="4388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ea typeface="윤고딕130" pitchFamily="18" charset="-127"/>
                        </a:rPr>
                        <a:t>Balanced Scorecard</a:t>
                      </a:r>
                    </a:p>
                  </a:txBody>
                  <a:tcPr marL="54858" marR="54858" marT="43887" marB="4388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3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3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4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  <a:ea typeface="윤고딕130" pitchFamily="18" charset="-127"/>
                      </a:endParaRPr>
                    </a:p>
                  </a:txBody>
                  <a:tcPr marL="54858" marR="54858" marT="43887" marB="4388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8802" name="Picture 55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850" y="1325563"/>
            <a:ext cx="53975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803" name="Picture 56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488" y="1635125"/>
            <a:ext cx="25558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804" name="Picture 57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725" y="1973263"/>
            <a:ext cx="271463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805" name="Picture 58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425" y="2306638"/>
            <a:ext cx="58578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806" name="Picture 59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9900" y="2636838"/>
            <a:ext cx="33655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807" name="Picture 60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50" y="2981325"/>
            <a:ext cx="314325" cy="30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808" name="Picture 61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8475" y="3336925"/>
            <a:ext cx="319088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809" name="Picture 62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7643"/>
          <a:stretch>
            <a:fillRect/>
          </a:stretch>
        </p:blipFill>
        <p:spPr bwMode="auto">
          <a:xfrm>
            <a:off x="5584825" y="3700463"/>
            <a:ext cx="268288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Rectangle 9"/>
          <p:cNvSpPr>
            <a:spLocks noChangeArrowheads="1"/>
          </p:cNvSpPr>
          <p:nvPr/>
        </p:nvSpPr>
        <p:spPr bwMode="auto">
          <a:xfrm>
            <a:off x="5726113" y="398463"/>
            <a:ext cx="3810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773" tIns="43887" rIns="87773" bIns="43887"/>
          <a:lstStyle/>
          <a:p>
            <a:pPr algn="r" defTabSz="877888" eaLnBrk="1" latin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kumimoji="1" lang="en-US" altLang="ko-KR" sz="1600" dirty="0">
                <a:solidFill>
                  <a:schemeClr val="tx1"/>
                </a:solidFill>
                <a:ea typeface="맑은 고딕" pitchFamily="50" charset="-127"/>
              </a:rPr>
              <a:t>ERP </a:t>
            </a:r>
            <a:r>
              <a:rPr kumimoji="1" lang="ko-KR" altLang="en-US" sz="1600" dirty="0">
                <a:solidFill>
                  <a:schemeClr val="tx1"/>
                </a:solidFill>
                <a:ea typeface="맑은 고딕" pitchFamily="50" charset="-127"/>
              </a:rPr>
              <a:t>화면 소개</a:t>
            </a:r>
            <a:endParaRPr kumimoji="1" lang="ko-KR" altLang="en-US" sz="1600" dirty="0">
              <a:solidFill>
                <a:schemeClr val="tx2"/>
              </a:solidFill>
              <a:ea typeface="맑은 고딕" pitchFamily="50" charset="-127"/>
              <a:cs typeface="Arial" charset="0"/>
            </a:endParaRPr>
          </a:p>
        </p:txBody>
      </p:sp>
      <p:sp>
        <p:nvSpPr>
          <p:cNvPr id="31" name="Rectangle 9"/>
          <p:cNvSpPr>
            <a:spLocks noChangeArrowheads="1"/>
          </p:cNvSpPr>
          <p:nvPr/>
        </p:nvSpPr>
        <p:spPr bwMode="auto">
          <a:xfrm>
            <a:off x="149225" y="411910"/>
            <a:ext cx="38100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773" tIns="43887" rIns="87773" bIns="43887"/>
          <a:lstStyle/>
          <a:p>
            <a:pPr defTabSz="877888" eaLnBrk="1" latin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kumimoji="1" lang="ko-KR" altLang="en-US" sz="1600" dirty="0">
                <a:solidFill>
                  <a:schemeClr val="tx1"/>
                </a:solidFill>
                <a:ea typeface="맑은 고딕" pitchFamily="50" charset="-127"/>
              </a:rPr>
              <a:t>부록 </a:t>
            </a:r>
            <a:r>
              <a:rPr kumimoji="1" lang="en-US" altLang="ko-KR" sz="1600" dirty="0">
                <a:solidFill>
                  <a:schemeClr val="tx1"/>
                </a:solidFill>
                <a:ea typeface="맑은 고딕" pitchFamily="50" charset="-127"/>
              </a:rPr>
              <a:t>: SAP navigation</a:t>
            </a:r>
            <a:r>
              <a:rPr kumimoji="1" lang="ko-KR" altLang="en-US" sz="1600" dirty="0">
                <a:solidFill>
                  <a:schemeClr val="tx1"/>
                </a:solidFill>
                <a:ea typeface="맑은 고딕" pitchFamily="50" charset="-127"/>
              </a:rPr>
              <a:t> </a:t>
            </a:r>
            <a:r>
              <a:rPr kumimoji="1" lang="en-US" altLang="ko-KR" sz="1600" dirty="0">
                <a:solidFill>
                  <a:schemeClr val="tx1"/>
                </a:solidFill>
                <a:ea typeface="맑은 고딕" pitchFamily="50" charset="-127"/>
              </a:rPr>
              <a:t>guide</a:t>
            </a:r>
            <a:endParaRPr kumimoji="1" lang="ko-KR" altLang="en-US" sz="1600" dirty="0">
              <a:solidFill>
                <a:schemeClr val="tx2"/>
              </a:solidFill>
              <a:ea typeface="맑은 고딕" pitchFamily="50" charset="-127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15052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50847" b="93489"/>
          <a:stretch>
            <a:fillRect/>
          </a:stretch>
        </p:blipFill>
        <p:spPr bwMode="auto">
          <a:xfrm>
            <a:off x="471488" y="1428750"/>
            <a:ext cx="9109075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0932" name="Rectangle 4"/>
          <p:cNvSpPr>
            <a:spLocks noChangeArrowheads="1"/>
          </p:cNvSpPr>
          <p:nvPr/>
        </p:nvSpPr>
        <p:spPr bwMode="auto">
          <a:xfrm>
            <a:off x="1635125" y="2759075"/>
            <a:ext cx="1397000" cy="304800"/>
          </a:xfrm>
          <a:prstGeom prst="rect">
            <a:avLst/>
          </a:prstGeom>
          <a:solidFill>
            <a:srgbClr val="C6E4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3594" tIns="46796" rIns="93594" bIns="46796" anchor="ctr"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kumimoji="1" lang="en-US" altLang="ko-KR">
                <a:latin typeface="Arial" pitchFamily="34" charset="0"/>
                <a:ea typeface="맑은 고딕" pitchFamily="50" charset="-127"/>
                <a:cs typeface="Arial" pitchFamily="34" charset="0"/>
              </a:rPr>
              <a:t>ENTER</a:t>
            </a:r>
          </a:p>
        </p:txBody>
      </p:sp>
      <p:sp>
        <p:nvSpPr>
          <p:cNvPr id="380933" name="Rectangle 5"/>
          <p:cNvSpPr>
            <a:spLocks noChangeArrowheads="1"/>
          </p:cNvSpPr>
          <p:nvPr/>
        </p:nvSpPr>
        <p:spPr bwMode="auto">
          <a:xfrm>
            <a:off x="1635125" y="3165475"/>
            <a:ext cx="1397000" cy="304800"/>
          </a:xfrm>
          <a:prstGeom prst="rect">
            <a:avLst/>
          </a:prstGeom>
          <a:solidFill>
            <a:srgbClr val="C6E4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3594" tIns="46796" rIns="93594" bIns="46796" anchor="ctr"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kumimoji="1" lang="en-US" altLang="ko-KR">
                <a:latin typeface="Arial" pitchFamily="34" charset="0"/>
                <a:ea typeface="맑은 고딕" pitchFamily="50" charset="-127"/>
                <a:cs typeface="Arial" pitchFamily="34" charset="0"/>
              </a:rPr>
              <a:t>Save</a:t>
            </a:r>
          </a:p>
        </p:txBody>
      </p:sp>
      <p:sp>
        <p:nvSpPr>
          <p:cNvPr id="380934" name="Rectangle 6"/>
          <p:cNvSpPr>
            <a:spLocks noChangeArrowheads="1"/>
          </p:cNvSpPr>
          <p:nvPr/>
        </p:nvSpPr>
        <p:spPr bwMode="auto">
          <a:xfrm>
            <a:off x="1635125" y="3571875"/>
            <a:ext cx="1397000" cy="304800"/>
          </a:xfrm>
          <a:prstGeom prst="rect">
            <a:avLst/>
          </a:prstGeom>
          <a:solidFill>
            <a:srgbClr val="C6E4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3594" tIns="46796" rIns="93594" bIns="46796" anchor="ctr"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kumimoji="1" lang="en-US" altLang="ko-KR">
                <a:latin typeface="Arial" pitchFamily="34" charset="0"/>
                <a:ea typeface="맑은 고딕" pitchFamily="50" charset="-127"/>
                <a:cs typeface="Arial" pitchFamily="34" charset="0"/>
              </a:rPr>
              <a:t>Back</a:t>
            </a:r>
          </a:p>
        </p:txBody>
      </p:sp>
      <p:sp>
        <p:nvSpPr>
          <p:cNvPr id="380935" name="Rectangle 7"/>
          <p:cNvSpPr>
            <a:spLocks noChangeArrowheads="1"/>
          </p:cNvSpPr>
          <p:nvPr/>
        </p:nvSpPr>
        <p:spPr bwMode="auto">
          <a:xfrm>
            <a:off x="1622425" y="3978275"/>
            <a:ext cx="1397000" cy="304800"/>
          </a:xfrm>
          <a:prstGeom prst="rect">
            <a:avLst/>
          </a:prstGeom>
          <a:solidFill>
            <a:srgbClr val="C6E4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3594" tIns="46796" rIns="93594" bIns="46796" anchor="ctr"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kumimoji="1" lang="en-US" altLang="ko-KR">
                <a:latin typeface="Arial" pitchFamily="34" charset="0"/>
                <a:ea typeface="맑은 고딕" pitchFamily="50" charset="-127"/>
                <a:cs typeface="Arial" pitchFamily="34" charset="0"/>
              </a:rPr>
              <a:t>Exit</a:t>
            </a:r>
          </a:p>
        </p:txBody>
      </p:sp>
      <p:sp>
        <p:nvSpPr>
          <p:cNvPr id="380936" name="Rectangle 8"/>
          <p:cNvSpPr>
            <a:spLocks noChangeArrowheads="1"/>
          </p:cNvSpPr>
          <p:nvPr/>
        </p:nvSpPr>
        <p:spPr bwMode="auto">
          <a:xfrm>
            <a:off x="1622425" y="4384675"/>
            <a:ext cx="1397000" cy="304800"/>
          </a:xfrm>
          <a:prstGeom prst="rect">
            <a:avLst/>
          </a:prstGeom>
          <a:solidFill>
            <a:srgbClr val="C6E4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3594" tIns="46796" rIns="93594" bIns="46796" anchor="ctr"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kumimoji="1" lang="en-US" altLang="ko-KR">
                <a:latin typeface="Arial" pitchFamily="34" charset="0"/>
                <a:ea typeface="맑은 고딕" pitchFamily="50" charset="-127"/>
                <a:cs typeface="Arial" pitchFamily="34" charset="0"/>
              </a:rPr>
              <a:t>Cancel</a:t>
            </a:r>
          </a:p>
        </p:txBody>
      </p:sp>
      <p:sp>
        <p:nvSpPr>
          <p:cNvPr id="380937" name="Rectangle 9"/>
          <p:cNvSpPr>
            <a:spLocks noChangeArrowheads="1"/>
          </p:cNvSpPr>
          <p:nvPr/>
        </p:nvSpPr>
        <p:spPr bwMode="auto">
          <a:xfrm>
            <a:off x="1622425" y="4791075"/>
            <a:ext cx="1397000" cy="304800"/>
          </a:xfrm>
          <a:prstGeom prst="rect">
            <a:avLst/>
          </a:prstGeom>
          <a:solidFill>
            <a:srgbClr val="C6E4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3594" tIns="46796" rIns="93594" bIns="46796" anchor="ctr"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kumimoji="1" lang="en-US" altLang="ko-KR">
                <a:latin typeface="Arial" pitchFamily="34" charset="0"/>
                <a:ea typeface="맑은 고딕" pitchFamily="50" charset="-127"/>
                <a:cs typeface="Arial" pitchFamily="34" charset="0"/>
              </a:rPr>
              <a:t>Print</a:t>
            </a:r>
          </a:p>
        </p:txBody>
      </p:sp>
      <p:sp>
        <p:nvSpPr>
          <p:cNvPr id="380938" name="Rectangle 10"/>
          <p:cNvSpPr>
            <a:spLocks noChangeArrowheads="1"/>
          </p:cNvSpPr>
          <p:nvPr/>
        </p:nvSpPr>
        <p:spPr bwMode="auto">
          <a:xfrm>
            <a:off x="1622425" y="5197475"/>
            <a:ext cx="1397000" cy="304800"/>
          </a:xfrm>
          <a:prstGeom prst="rect">
            <a:avLst/>
          </a:prstGeom>
          <a:solidFill>
            <a:srgbClr val="C6E4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3594" tIns="46796" rIns="93594" bIns="46796" anchor="ctr"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kumimoji="1" lang="en-US" altLang="ko-KR">
                <a:latin typeface="Arial" pitchFamily="34" charset="0"/>
                <a:ea typeface="맑은 고딕" pitchFamily="50" charset="-127"/>
                <a:cs typeface="Arial" pitchFamily="34" charset="0"/>
              </a:rPr>
              <a:t>Find</a:t>
            </a:r>
          </a:p>
        </p:txBody>
      </p:sp>
      <p:sp>
        <p:nvSpPr>
          <p:cNvPr id="380939" name="Rectangle 11"/>
          <p:cNvSpPr>
            <a:spLocks noChangeArrowheads="1"/>
          </p:cNvSpPr>
          <p:nvPr/>
        </p:nvSpPr>
        <p:spPr bwMode="auto">
          <a:xfrm>
            <a:off x="1622425" y="5605463"/>
            <a:ext cx="1397000" cy="303212"/>
          </a:xfrm>
          <a:prstGeom prst="rect">
            <a:avLst/>
          </a:prstGeom>
          <a:solidFill>
            <a:srgbClr val="C6E4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3594" tIns="46796" rIns="93594" bIns="46796" anchor="ctr"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kumimoji="1" lang="en-US" altLang="ko-KR">
                <a:latin typeface="Arial" pitchFamily="34" charset="0"/>
                <a:ea typeface="맑은 고딕" pitchFamily="50" charset="-127"/>
                <a:cs typeface="Arial" pitchFamily="34" charset="0"/>
              </a:rPr>
              <a:t>Find Next</a:t>
            </a:r>
          </a:p>
        </p:txBody>
      </p:sp>
      <p:sp>
        <p:nvSpPr>
          <p:cNvPr id="46092" name="Rectangle 12"/>
          <p:cNvSpPr>
            <a:spLocks noChangeArrowheads="1"/>
          </p:cNvSpPr>
          <p:nvPr/>
        </p:nvSpPr>
        <p:spPr bwMode="auto">
          <a:xfrm>
            <a:off x="833438" y="2073275"/>
            <a:ext cx="2921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7503" tIns="48752" rIns="97503" bIns="48752" anchor="ctr"/>
          <a:lstStyle/>
          <a:p>
            <a:pPr algn="ctr" defTabSz="952500" eaLnBrk="1" fontAlgn="b" latin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kumimoji="1" lang="en-US" altLang="ko-KR" sz="9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6093" name="Rectangle 13"/>
          <p:cNvSpPr>
            <a:spLocks noChangeArrowheads="1"/>
          </p:cNvSpPr>
          <p:nvPr/>
        </p:nvSpPr>
        <p:spPr bwMode="auto">
          <a:xfrm>
            <a:off x="3871913" y="2386013"/>
            <a:ext cx="2921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7503" tIns="48752" rIns="97503" bIns="48752" anchor="ctr"/>
          <a:lstStyle/>
          <a:p>
            <a:pPr algn="ctr" defTabSz="952500" eaLnBrk="1" fontAlgn="b" latin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kumimoji="1" lang="en-US" altLang="ko-KR" sz="9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6094" name="Rectangle 14"/>
          <p:cNvSpPr>
            <a:spLocks noChangeArrowheads="1"/>
          </p:cNvSpPr>
          <p:nvPr/>
        </p:nvSpPr>
        <p:spPr bwMode="auto">
          <a:xfrm>
            <a:off x="4316413" y="2386013"/>
            <a:ext cx="2921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7503" tIns="48752" rIns="97503" bIns="48752" anchor="ctr"/>
          <a:lstStyle/>
          <a:p>
            <a:pPr algn="ctr" defTabSz="952500" eaLnBrk="1" fontAlgn="b" latin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kumimoji="1" lang="en-US" altLang="ko-KR" sz="9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6095" name="Rectangle 15"/>
          <p:cNvSpPr>
            <a:spLocks noChangeArrowheads="1"/>
          </p:cNvSpPr>
          <p:nvPr/>
        </p:nvSpPr>
        <p:spPr bwMode="auto">
          <a:xfrm>
            <a:off x="4621213" y="2386013"/>
            <a:ext cx="2921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7503" tIns="48752" rIns="97503" bIns="48752" anchor="ctr"/>
          <a:lstStyle/>
          <a:p>
            <a:pPr algn="ctr" defTabSz="952500" eaLnBrk="1" fontAlgn="b" latin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kumimoji="1" lang="en-US" altLang="ko-KR" sz="9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6096" name="Rectangle 16"/>
          <p:cNvSpPr>
            <a:spLocks noChangeArrowheads="1"/>
          </p:cNvSpPr>
          <p:nvPr/>
        </p:nvSpPr>
        <p:spPr bwMode="auto">
          <a:xfrm>
            <a:off x="4926013" y="2386013"/>
            <a:ext cx="2921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7503" tIns="48752" rIns="97503" bIns="48752" anchor="ctr"/>
          <a:lstStyle/>
          <a:p>
            <a:pPr algn="ctr" defTabSz="952500" eaLnBrk="1" fontAlgn="b" latin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kumimoji="1" lang="en-US" altLang="ko-KR" sz="9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6097" name="Rectangle 17"/>
          <p:cNvSpPr>
            <a:spLocks noChangeArrowheads="1"/>
          </p:cNvSpPr>
          <p:nvPr/>
        </p:nvSpPr>
        <p:spPr bwMode="auto">
          <a:xfrm>
            <a:off x="5345113" y="2398713"/>
            <a:ext cx="2921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7503" tIns="48752" rIns="97503" bIns="48752" anchor="ctr"/>
          <a:lstStyle/>
          <a:p>
            <a:pPr algn="ctr" defTabSz="952500" eaLnBrk="1" fontAlgn="b" latin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kumimoji="1" lang="en-US" altLang="ko-KR" sz="9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6098" name="Rectangle 18"/>
          <p:cNvSpPr>
            <a:spLocks noChangeArrowheads="1"/>
          </p:cNvSpPr>
          <p:nvPr/>
        </p:nvSpPr>
        <p:spPr bwMode="auto">
          <a:xfrm>
            <a:off x="5649913" y="2398713"/>
            <a:ext cx="2921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7503" tIns="48752" rIns="97503" bIns="48752" anchor="ctr"/>
          <a:lstStyle/>
          <a:p>
            <a:pPr algn="ctr" defTabSz="952500" eaLnBrk="1" fontAlgn="b" latin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kumimoji="1" lang="en-US" altLang="ko-KR" sz="9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6099" name="Rectangle 19"/>
          <p:cNvSpPr>
            <a:spLocks noChangeArrowheads="1"/>
          </p:cNvSpPr>
          <p:nvPr/>
        </p:nvSpPr>
        <p:spPr bwMode="auto">
          <a:xfrm>
            <a:off x="5954713" y="2398713"/>
            <a:ext cx="2921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7503" tIns="48752" rIns="97503" bIns="48752" anchor="ctr"/>
          <a:lstStyle/>
          <a:p>
            <a:pPr algn="ctr" defTabSz="952500" eaLnBrk="1" fontAlgn="b" latin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kumimoji="1" lang="en-US" altLang="ko-KR" sz="9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6100" name="Rectangle 20"/>
          <p:cNvSpPr>
            <a:spLocks noChangeArrowheads="1"/>
          </p:cNvSpPr>
          <p:nvPr/>
        </p:nvSpPr>
        <p:spPr bwMode="auto">
          <a:xfrm>
            <a:off x="6473825" y="1941513"/>
            <a:ext cx="1300163" cy="293687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wrap="none" lIns="97503" tIns="48752" rIns="97503" bIns="48752" anchor="ctr"/>
          <a:lstStyle/>
          <a:p>
            <a:pPr algn="ctr" defTabSz="952500" eaLnBrk="1" fontAlgn="b" latin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kumimoji="1" lang="en-US" altLang="ko-KR" sz="9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6101" name="Rectangle 21"/>
          <p:cNvSpPr>
            <a:spLocks noChangeArrowheads="1"/>
          </p:cNvSpPr>
          <p:nvPr/>
        </p:nvSpPr>
        <p:spPr bwMode="auto">
          <a:xfrm>
            <a:off x="7589838" y="2073275"/>
            <a:ext cx="2921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7503" tIns="48752" rIns="97503" bIns="48752" anchor="ctr"/>
          <a:lstStyle/>
          <a:p>
            <a:pPr algn="ctr" defTabSz="952500" eaLnBrk="1" fontAlgn="b" latin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kumimoji="1" lang="en-US" altLang="ko-KR" sz="9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6102" name="Rectangle 22"/>
          <p:cNvSpPr>
            <a:spLocks noChangeArrowheads="1"/>
          </p:cNvSpPr>
          <p:nvPr/>
        </p:nvSpPr>
        <p:spPr bwMode="auto">
          <a:xfrm>
            <a:off x="7907338" y="2073275"/>
            <a:ext cx="2921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7503" tIns="48752" rIns="97503" bIns="48752" anchor="ctr"/>
          <a:lstStyle/>
          <a:p>
            <a:pPr algn="ctr" defTabSz="952500" eaLnBrk="1" fontAlgn="b" latin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kumimoji="1" lang="en-US" altLang="ko-KR" sz="9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6103" name="Rectangle 23"/>
          <p:cNvSpPr>
            <a:spLocks noChangeArrowheads="1"/>
          </p:cNvSpPr>
          <p:nvPr/>
        </p:nvSpPr>
        <p:spPr bwMode="auto">
          <a:xfrm>
            <a:off x="8339138" y="2073275"/>
            <a:ext cx="2921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7503" tIns="48752" rIns="97503" bIns="48752" anchor="ctr"/>
          <a:lstStyle/>
          <a:p>
            <a:pPr algn="ctr" defTabSz="952500" eaLnBrk="1" fontAlgn="b" latin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kumimoji="1" lang="en-US" altLang="ko-KR" sz="9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6104" name="Rectangle 24"/>
          <p:cNvSpPr>
            <a:spLocks noChangeArrowheads="1"/>
          </p:cNvSpPr>
          <p:nvPr/>
        </p:nvSpPr>
        <p:spPr bwMode="auto">
          <a:xfrm>
            <a:off x="8643938" y="2073275"/>
            <a:ext cx="2921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7503" tIns="48752" rIns="97503" bIns="48752" anchor="ctr"/>
          <a:lstStyle/>
          <a:p>
            <a:pPr algn="ctr" defTabSz="952500" eaLnBrk="1" fontAlgn="b" latin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kumimoji="1" lang="en-US" altLang="ko-KR" sz="900" b="0">
              <a:solidFill>
                <a:schemeClr val="tx1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29720" name="AutoShape 25"/>
          <p:cNvCxnSpPr>
            <a:cxnSpLocks noChangeShapeType="1"/>
            <a:stCxn id="380932" idx="1"/>
          </p:cNvCxnSpPr>
          <p:nvPr/>
        </p:nvCxnSpPr>
        <p:spPr bwMode="auto">
          <a:xfrm rot="10800000">
            <a:off x="715963" y="2133600"/>
            <a:ext cx="919162" cy="777875"/>
          </a:xfrm>
          <a:prstGeom prst="bentConnector3">
            <a:avLst>
              <a:gd name="adj1" fmla="val 95477"/>
            </a:avLst>
          </a:prstGeom>
          <a:noFill/>
          <a:ln w="28575">
            <a:solidFill>
              <a:srgbClr val="80808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9721" name="AutoShape 26"/>
          <p:cNvCxnSpPr>
            <a:cxnSpLocks noChangeShapeType="1"/>
            <a:stCxn id="380933" idx="3"/>
          </p:cNvCxnSpPr>
          <p:nvPr/>
        </p:nvCxnSpPr>
        <p:spPr bwMode="auto">
          <a:xfrm flipV="1">
            <a:off x="3032125" y="2446338"/>
            <a:ext cx="877888" cy="871537"/>
          </a:xfrm>
          <a:prstGeom prst="bentConnector3">
            <a:avLst>
              <a:gd name="adj1" fmla="val 99574"/>
            </a:avLst>
          </a:prstGeom>
          <a:noFill/>
          <a:ln w="28575">
            <a:solidFill>
              <a:srgbClr val="80808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9722" name="AutoShape 27"/>
          <p:cNvCxnSpPr>
            <a:cxnSpLocks noChangeShapeType="1"/>
            <a:stCxn id="380934" idx="3"/>
          </p:cNvCxnSpPr>
          <p:nvPr/>
        </p:nvCxnSpPr>
        <p:spPr bwMode="auto">
          <a:xfrm flipV="1">
            <a:off x="3032125" y="2446338"/>
            <a:ext cx="1365250" cy="1277937"/>
          </a:xfrm>
          <a:prstGeom prst="bentConnector3">
            <a:avLst>
              <a:gd name="adj1" fmla="val 100375"/>
            </a:avLst>
          </a:prstGeom>
          <a:noFill/>
          <a:ln w="28575">
            <a:solidFill>
              <a:srgbClr val="80808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9723" name="AutoShape 28"/>
          <p:cNvCxnSpPr>
            <a:cxnSpLocks noChangeShapeType="1"/>
            <a:stCxn id="380935" idx="3"/>
          </p:cNvCxnSpPr>
          <p:nvPr/>
        </p:nvCxnSpPr>
        <p:spPr bwMode="auto">
          <a:xfrm flipV="1">
            <a:off x="3019425" y="2446338"/>
            <a:ext cx="1682750" cy="1684337"/>
          </a:xfrm>
          <a:prstGeom prst="bentConnector2">
            <a:avLst/>
          </a:prstGeom>
          <a:noFill/>
          <a:ln w="28575">
            <a:solidFill>
              <a:srgbClr val="80808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9724" name="AutoShape 29"/>
          <p:cNvCxnSpPr>
            <a:cxnSpLocks noChangeShapeType="1"/>
          </p:cNvCxnSpPr>
          <p:nvPr/>
        </p:nvCxnSpPr>
        <p:spPr bwMode="auto">
          <a:xfrm flipV="1">
            <a:off x="3060700" y="2446338"/>
            <a:ext cx="1946275" cy="2154237"/>
          </a:xfrm>
          <a:prstGeom prst="bentConnector2">
            <a:avLst/>
          </a:prstGeom>
          <a:noFill/>
          <a:ln w="28575">
            <a:solidFill>
              <a:srgbClr val="80808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9725" name="AutoShape 30"/>
          <p:cNvCxnSpPr>
            <a:cxnSpLocks noChangeShapeType="1"/>
          </p:cNvCxnSpPr>
          <p:nvPr/>
        </p:nvCxnSpPr>
        <p:spPr bwMode="auto">
          <a:xfrm flipV="1">
            <a:off x="3060700" y="2438400"/>
            <a:ext cx="2403475" cy="2538413"/>
          </a:xfrm>
          <a:prstGeom prst="bentConnector2">
            <a:avLst/>
          </a:prstGeom>
          <a:noFill/>
          <a:ln w="28575">
            <a:solidFill>
              <a:srgbClr val="80808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9726" name="AutoShape 31"/>
          <p:cNvCxnSpPr>
            <a:cxnSpLocks noChangeShapeType="1"/>
          </p:cNvCxnSpPr>
          <p:nvPr/>
        </p:nvCxnSpPr>
        <p:spPr bwMode="auto">
          <a:xfrm flipV="1">
            <a:off x="3060700" y="2446338"/>
            <a:ext cx="2735263" cy="2922587"/>
          </a:xfrm>
          <a:prstGeom prst="bentConnector2">
            <a:avLst/>
          </a:prstGeom>
          <a:noFill/>
          <a:ln w="28575">
            <a:solidFill>
              <a:srgbClr val="80808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9727" name="AutoShape 32"/>
          <p:cNvCxnSpPr>
            <a:cxnSpLocks noChangeShapeType="1"/>
          </p:cNvCxnSpPr>
          <p:nvPr/>
        </p:nvCxnSpPr>
        <p:spPr bwMode="auto">
          <a:xfrm flipV="1">
            <a:off x="3060700" y="2446338"/>
            <a:ext cx="3040063" cy="3306762"/>
          </a:xfrm>
          <a:prstGeom prst="bentConnector2">
            <a:avLst/>
          </a:prstGeom>
          <a:noFill/>
          <a:ln w="28575">
            <a:solidFill>
              <a:srgbClr val="80808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80961" name="Rectangle 33"/>
          <p:cNvSpPr>
            <a:spLocks noChangeArrowheads="1"/>
          </p:cNvSpPr>
          <p:nvPr/>
        </p:nvSpPr>
        <p:spPr bwMode="auto">
          <a:xfrm>
            <a:off x="6426200" y="1128713"/>
            <a:ext cx="1397000" cy="306387"/>
          </a:xfrm>
          <a:prstGeom prst="rect">
            <a:avLst/>
          </a:prstGeom>
          <a:solidFill>
            <a:srgbClr val="C6E4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3594" tIns="46796" rIns="93594" bIns="46796" anchor="ctr"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kumimoji="1" lang="en-US" altLang="ko-KR">
                <a:latin typeface="Arial" pitchFamily="34" charset="0"/>
                <a:ea typeface="맑은 고딕" pitchFamily="50" charset="-127"/>
                <a:cs typeface="Arial" pitchFamily="34" charset="0"/>
              </a:rPr>
              <a:t>Page Up &amp; Down</a:t>
            </a:r>
          </a:p>
        </p:txBody>
      </p:sp>
      <p:sp>
        <p:nvSpPr>
          <p:cNvPr id="380962" name="Rectangle 34"/>
          <p:cNvSpPr>
            <a:spLocks noChangeArrowheads="1"/>
          </p:cNvSpPr>
          <p:nvPr/>
        </p:nvSpPr>
        <p:spPr bwMode="auto">
          <a:xfrm>
            <a:off x="6438900" y="3063875"/>
            <a:ext cx="1571625" cy="304800"/>
          </a:xfrm>
          <a:prstGeom prst="rect">
            <a:avLst/>
          </a:prstGeom>
          <a:solidFill>
            <a:srgbClr val="C6E4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3594" tIns="46796" rIns="93594" bIns="46796" anchor="ctr"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kumimoji="1" lang="en-US" altLang="ko-KR">
                <a:latin typeface="Arial" pitchFamily="34" charset="0"/>
                <a:ea typeface="맑은 고딕" pitchFamily="50" charset="-127"/>
                <a:cs typeface="Arial" pitchFamily="34" charset="0"/>
              </a:rPr>
              <a:t>New Session</a:t>
            </a:r>
          </a:p>
        </p:txBody>
      </p:sp>
      <p:cxnSp>
        <p:nvCxnSpPr>
          <p:cNvPr id="29730" name="AutoShape 35"/>
          <p:cNvCxnSpPr>
            <a:cxnSpLocks noChangeShapeType="1"/>
          </p:cNvCxnSpPr>
          <p:nvPr/>
        </p:nvCxnSpPr>
        <p:spPr bwMode="auto">
          <a:xfrm rot="5400000">
            <a:off x="6846094" y="1666082"/>
            <a:ext cx="465137" cy="0"/>
          </a:xfrm>
          <a:prstGeom prst="straightConnector1">
            <a:avLst/>
          </a:prstGeom>
          <a:noFill/>
          <a:ln w="28575">
            <a:solidFill>
              <a:srgbClr val="80808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80964" name="Rectangle 36"/>
          <p:cNvSpPr>
            <a:spLocks noChangeArrowheads="1"/>
          </p:cNvSpPr>
          <p:nvPr/>
        </p:nvSpPr>
        <p:spPr bwMode="auto">
          <a:xfrm>
            <a:off x="6438900" y="3468688"/>
            <a:ext cx="1571625" cy="306387"/>
          </a:xfrm>
          <a:prstGeom prst="rect">
            <a:avLst/>
          </a:prstGeom>
          <a:solidFill>
            <a:srgbClr val="C6E4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3594" tIns="46796" rIns="93594" bIns="46796" anchor="ctr"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kumimoji="1" lang="en-US" altLang="ko-KR">
                <a:latin typeface="Arial" pitchFamily="34" charset="0"/>
                <a:ea typeface="맑은 고딕" pitchFamily="50" charset="-127"/>
                <a:cs typeface="Arial" pitchFamily="34" charset="0"/>
              </a:rPr>
              <a:t>Generate Shortcut</a:t>
            </a:r>
          </a:p>
        </p:txBody>
      </p:sp>
      <p:sp>
        <p:nvSpPr>
          <p:cNvPr id="380965" name="Rectangle 37"/>
          <p:cNvSpPr>
            <a:spLocks noChangeArrowheads="1"/>
          </p:cNvSpPr>
          <p:nvPr/>
        </p:nvSpPr>
        <p:spPr bwMode="auto">
          <a:xfrm>
            <a:off x="6438900" y="3876675"/>
            <a:ext cx="1571625" cy="304800"/>
          </a:xfrm>
          <a:prstGeom prst="rect">
            <a:avLst/>
          </a:prstGeom>
          <a:solidFill>
            <a:srgbClr val="C6E4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3594" tIns="46796" rIns="93594" bIns="46796" anchor="ctr"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kumimoji="1" lang="en-US" altLang="ko-KR">
                <a:latin typeface="Arial" pitchFamily="34" charset="0"/>
                <a:ea typeface="맑은 고딕" pitchFamily="50" charset="-127"/>
                <a:cs typeface="Arial" pitchFamily="34" charset="0"/>
              </a:rPr>
              <a:t>Help</a:t>
            </a:r>
          </a:p>
        </p:txBody>
      </p:sp>
      <p:sp>
        <p:nvSpPr>
          <p:cNvPr id="380966" name="Rectangle 38"/>
          <p:cNvSpPr>
            <a:spLocks noChangeArrowheads="1"/>
          </p:cNvSpPr>
          <p:nvPr/>
        </p:nvSpPr>
        <p:spPr bwMode="auto">
          <a:xfrm>
            <a:off x="6438900" y="4283075"/>
            <a:ext cx="1571625" cy="304800"/>
          </a:xfrm>
          <a:prstGeom prst="rect">
            <a:avLst/>
          </a:prstGeom>
          <a:solidFill>
            <a:srgbClr val="C6E4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3594" tIns="46796" rIns="93594" bIns="46796" anchor="ctr"/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kumimoji="1" lang="en-US" altLang="ko-KR">
                <a:latin typeface="Arial" pitchFamily="34" charset="0"/>
                <a:ea typeface="맑은 고딕" pitchFamily="50" charset="-127"/>
                <a:cs typeface="Arial" pitchFamily="34" charset="0"/>
              </a:rPr>
              <a:t>Local Layout</a:t>
            </a:r>
          </a:p>
        </p:txBody>
      </p:sp>
      <p:cxnSp>
        <p:nvCxnSpPr>
          <p:cNvPr id="29734" name="AutoShape 39"/>
          <p:cNvCxnSpPr>
            <a:cxnSpLocks noChangeShapeType="1"/>
          </p:cNvCxnSpPr>
          <p:nvPr/>
        </p:nvCxnSpPr>
        <p:spPr bwMode="auto">
          <a:xfrm flipV="1">
            <a:off x="8042275" y="2325688"/>
            <a:ext cx="98425" cy="906462"/>
          </a:xfrm>
          <a:prstGeom prst="bentConnector2">
            <a:avLst/>
          </a:prstGeom>
          <a:noFill/>
          <a:ln w="28575">
            <a:solidFill>
              <a:srgbClr val="80808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9735" name="AutoShape 40"/>
          <p:cNvCxnSpPr>
            <a:cxnSpLocks noChangeShapeType="1"/>
          </p:cNvCxnSpPr>
          <p:nvPr/>
        </p:nvCxnSpPr>
        <p:spPr bwMode="auto">
          <a:xfrm flipV="1">
            <a:off x="8034338" y="2395538"/>
            <a:ext cx="406400" cy="1289050"/>
          </a:xfrm>
          <a:prstGeom prst="bentConnector2">
            <a:avLst/>
          </a:prstGeom>
          <a:noFill/>
          <a:ln w="28575">
            <a:solidFill>
              <a:srgbClr val="80808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9736" name="AutoShape 41"/>
          <p:cNvCxnSpPr>
            <a:cxnSpLocks noChangeShapeType="1"/>
          </p:cNvCxnSpPr>
          <p:nvPr/>
        </p:nvCxnSpPr>
        <p:spPr bwMode="auto">
          <a:xfrm flipV="1">
            <a:off x="8059738" y="2413000"/>
            <a:ext cx="873125" cy="1673225"/>
          </a:xfrm>
          <a:prstGeom prst="bentConnector2">
            <a:avLst/>
          </a:prstGeom>
          <a:noFill/>
          <a:ln w="28575">
            <a:solidFill>
              <a:srgbClr val="80808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29737" name="AutoShape 42"/>
          <p:cNvCxnSpPr>
            <a:cxnSpLocks noChangeShapeType="1"/>
          </p:cNvCxnSpPr>
          <p:nvPr/>
        </p:nvCxnSpPr>
        <p:spPr bwMode="auto">
          <a:xfrm flipV="1">
            <a:off x="8069263" y="2420938"/>
            <a:ext cx="1181100" cy="2057400"/>
          </a:xfrm>
          <a:prstGeom prst="bentConnector2">
            <a:avLst/>
          </a:prstGeom>
          <a:noFill/>
          <a:ln w="28575">
            <a:solidFill>
              <a:srgbClr val="80808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44" name="Rectangle 9"/>
          <p:cNvSpPr>
            <a:spLocks noChangeArrowheads="1"/>
          </p:cNvSpPr>
          <p:nvPr/>
        </p:nvSpPr>
        <p:spPr bwMode="auto">
          <a:xfrm>
            <a:off x="5726113" y="398463"/>
            <a:ext cx="3810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773" tIns="43887" rIns="87773" bIns="43887"/>
          <a:lstStyle/>
          <a:p>
            <a:pPr algn="r" defTabSz="877888" eaLnBrk="1" latin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kumimoji="1" lang="en-US" altLang="ko-KR" sz="1600" dirty="0">
                <a:solidFill>
                  <a:schemeClr val="tx1"/>
                </a:solidFill>
                <a:ea typeface="맑은 고딕" pitchFamily="50" charset="-127"/>
              </a:rPr>
              <a:t>ERP </a:t>
            </a:r>
            <a:r>
              <a:rPr kumimoji="1" lang="ko-KR" altLang="en-US" sz="1600" dirty="0">
                <a:solidFill>
                  <a:schemeClr val="tx1"/>
                </a:solidFill>
                <a:ea typeface="맑은 고딕" pitchFamily="50" charset="-127"/>
              </a:rPr>
              <a:t>화면 소개</a:t>
            </a:r>
            <a:endParaRPr kumimoji="1" lang="ko-KR" altLang="en-US" sz="1600" dirty="0">
              <a:solidFill>
                <a:schemeClr val="tx2"/>
              </a:solidFill>
              <a:ea typeface="맑은 고딕" pitchFamily="50" charset="-127"/>
              <a:cs typeface="Arial" charset="0"/>
            </a:endParaRPr>
          </a:p>
        </p:txBody>
      </p:sp>
      <p:sp>
        <p:nvSpPr>
          <p:cNvPr id="45" name="Rectangle 9"/>
          <p:cNvSpPr>
            <a:spLocks noChangeArrowheads="1"/>
          </p:cNvSpPr>
          <p:nvPr/>
        </p:nvSpPr>
        <p:spPr bwMode="auto">
          <a:xfrm>
            <a:off x="149225" y="411910"/>
            <a:ext cx="3810000" cy="35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773" tIns="43887" rIns="87773" bIns="43887"/>
          <a:lstStyle/>
          <a:p>
            <a:pPr defTabSz="877888" eaLnBrk="1" latin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kumimoji="1" lang="ko-KR" altLang="en-US" sz="1600" dirty="0">
                <a:solidFill>
                  <a:schemeClr val="tx1"/>
                </a:solidFill>
                <a:ea typeface="맑은 고딕" pitchFamily="50" charset="-127"/>
              </a:rPr>
              <a:t>부록 </a:t>
            </a:r>
            <a:r>
              <a:rPr kumimoji="1" lang="en-US" altLang="ko-KR" sz="1600" dirty="0">
                <a:solidFill>
                  <a:schemeClr val="tx1"/>
                </a:solidFill>
                <a:ea typeface="맑은 고딕" pitchFamily="50" charset="-127"/>
              </a:rPr>
              <a:t>: SAP navigation</a:t>
            </a:r>
            <a:r>
              <a:rPr kumimoji="1" lang="ko-KR" altLang="en-US" sz="1600" dirty="0">
                <a:solidFill>
                  <a:schemeClr val="tx1"/>
                </a:solidFill>
                <a:ea typeface="맑은 고딕" pitchFamily="50" charset="-127"/>
              </a:rPr>
              <a:t> </a:t>
            </a:r>
            <a:r>
              <a:rPr kumimoji="1" lang="en-US" altLang="ko-KR" sz="1600" dirty="0">
                <a:solidFill>
                  <a:schemeClr val="tx1"/>
                </a:solidFill>
                <a:ea typeface="맑은 고딕" pitchFamily="50" charset="-127"/>
              </a:rPr>
              <a:t>guide</a:t>
            </a:r>
            <a:endParaRPr kumimoji="1" lang="ko-KR" altLang="en-US" sz="1600" dirty="0">
              <a:solidFill>
                <a:schemeClr val="tx2"/>
              </a:solidFill>
              <a:ea typeface="맑은 고딕" pitchFamily="50" charset="-127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476490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17427</TotalTime>
  <Words>1631</Words>
  <Application>Microsoft Office PowerPoint</Application>
  <PresentationFormat>A4 용지(210x297mm)</PresentationFormat>
  <Paragraphs>428</Paragraphs>
  <Slides>26</Slides>
  <Notes>4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29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hyung-il.cho@accenture.com</dc:creator>
  <cp:lastModifiedBy>이상철</cp:lastModifiedBy>
  <cp:revision>675</cp:revision>
  <cp:lastPrinted>2006-08-30T13:33:06Z</cp:lastPrinted>
  <dcterms:created xsi:type="dcterms:W3CDTF">2008-05-17T00:48:54Z</dcterms:created>
  <dcterms:modified xsi:type="dcterms:W3CDTF">2013-03-08T04:18:13Z</dcterms:modified>
</cp:coreProperties>
</file>