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4"/>
  </p:notesMasterIdLst>
  <p:sldIdLst>
    <p:sldId id="259" r:id="rId2"/>
    <p:sldId id="258" r:id="rId3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95197" autoAdjust="0"/>
  </p:normalViewPr>
  <p:slideViewPr>
    <p:cSldViewPr>
      <p:cViewPr varScale="1">
        <p:scale>
          <a:sx n="87" d="100"/>
          <a:sy n="87" d="100"/>
        </p:scale>
        <p:origin x="1330" y="53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68568F3-BADE-44BC-86C3-45F7ABDF14A8}" type="datetimeFigureOut">
              <a:rPr lang="ko-KR" altLang="en-US" smtClean="0"/>
              <a:pPr/>
              <a:t>2019-07-16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F1ED1C5-4F4E-4D3E-8595-AB1B0620DD3C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1842500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ED8D1B3-7A0E-438C-9F7C-1CF88B072C64}" type="slidenum">
              <a:rPr lang="ko-KR" altLang="en-US" smtClean="0">
                <a:solidFill>
                  <a:prstClr val="black"/>
                </a:solidFill>
              </a:rPr>
              <a:pPr/>
              <a:t>1</a:t>
            </a:fld>
            <a:endParaRPr lang="ko-KR" alt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2019-07-16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3196438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2019-07-16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403333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2019-07-16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9216263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2019-07-16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11714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2019-07-16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341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2019-07-16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132533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2019-07-16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0908213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2019-07-16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920797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2019-07-16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5063238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2019-07-16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0650390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2019-07-16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423235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2019-07-16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063845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6"/>
          <p:cNvSpPr>
            <a:spLocks noChangeArrowheads="1"/>
          </p:cNvSpPr>
          <p:nvPr/>
        </p:nvSpPr>
        <p:spPr bwMode="auto">
          <a:xfrm>
            <a:off x="0" y="692894"/>
            <a:ext cx="9144000" cy="36513"/>
          </a:xfrm>
          <a:prstGeom prst="rect">
            <a:avLst/>
          </a:prstGeom>
          <a:solidFill>
            <a:srgbClr val="3366FF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ko-KR" altLang="ko-KR" sz="1000">
              <a:solidFill>
                <a:prstClr val="black"/>
              </a:solidFill>
              <a:latin typeface="HY중고딕" pitchFamily="18" charset="-127"/>
              <a:ea typeface="HY중고딕" pitchFamily="18" charset="-127"/>
            </a:endParaRPr>
          </a:p>
        </p:txBody>
      </p:sp>
      <p:sp>
        <p:nvSpPr>
          <p:cNvPr id="38" name="Text Box 35"/>
          <p:cNvSpPr txBox="1">
            <a:spLocks noChangeArrowheads="1"/>
          </p:cNvSpPr>
          <p:nvPr/>
        </p:nvSpPr>
        <p:spPr bwMode="auto">
          <a:xfrm>
            <a:off x="8532440" y="404665"/>
            <a:ext cx="576064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ko-KR" sz="1400" dirty="0">
                <a:solidFill>
                  <a:srgbClr val="4F81BD">
                    <a:lumMod val="60000"/>
                    <a:lumOff val="40000"/>
                  </a:srgbClr>
                </a:solidFill>
                <a:latin typeface="HY헤드라인M" pitchFamily="18" charset="-127"/>
                <a:ea typeface="HY헤드라인M" pitchFamily="18" charset="-127"/>
              </a:rPr>
              <a:t>CS</a:t>
            </a:r>
            <a:r>
              <a:rPr lang="ko-KR" altLang="en-US" sz="1400" dirty="0">
                <a:solidFill>
                  <a:srgbClr val="4F81BD">
                    <a:lumMod val="60000"/>
                    <a:lumOff val="40000"/>
                  </a:srgbClr>
                </a:solidFill>
                <a:latin typeface="HY헤드라인M" pitchFamily="18" charset="-127"/>
                <a:ea typeface="HY헤드라인M" pitchFamily="18" charset="-127"/>
              </a:rPr>
              <a:t>팀</a:t>
            </a:r>
            <a:endParaRPr lang="en-US" altLang="ko-KR" sz="1400" dirty="0">
              <a:solidFill>
                <a:srgbClr val="4F81BD">
                  <a:lumMod val="60000"/>
                  <a:lumOff val="40000"/>
                </a:srgbClr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94" name="Text Box 35"/>
          <p:cNvSpPr txBox="1">
            <a:spLocks noChangeArrowheads="1"/>
          </p:cNvSpPr>
          <p:nvPr/>
        </p:nvSpPr>
        <p:spPr bwMode="auto">
          <a:xfrm>
            <a:off x="35496" y="143634"/>
            <a:ext cx="9217024" cy="4770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342900" indent="-342900">
              <a:spcBef>
                <a:spcPct val="50000"/>
              </a:spcBef>
              <a:buFont typeface="Wingdings" panose="05000000000000000000" pitchFamily="2" charset="2"/>
              <a:buChar char="u"/>
            </a:pPr>
            <a:r>
              <a:rPr lang="ko-KR" altLang="en-US" sz="2500" b="1" dirty="0" smtClean="0">
                <a:solidFill>
                  <a:prstClr val="black"/>
                </a:solidFill>
              </a:rPr>
              <a:t> 주요문제 발생현황 보고 </a:t>
            </a:r>
            <a:r>
              <a:rPr lang="en-US" altLang="ko-KR" sz="2500" b="1" dirty="0" smtClean="0">
                <a:solidFill>
                  <a:prstClr val="black"/>
                </a:solidFill>
              </a:rPr>
              <a:t>– </a:t>
            </a:r>
            <a:r>
              <a:rPr lang="ko-KR" altLang="en-US" sz="2000" b="1" dirty="0" smtClean="0">
                <a:solidFill>
                  <a:prstClr val="black"/>
                </a:solidFill>
              </a:rPr>
              <a:t>천안 </a:t>
            </a:r>
            <a:r>
              <a:rPr lang="ko-KR" altLang="en-US" sz="2000" b="1" dirty="0" err="1" smtClean="0">
                <a:solidFill>
                  <a:prstClr val="black"/>
                </a:solidFill>
              </a:rPr>
              <a:t>올란도</a:t>
            </a:r>
            <a:r>
              <a:rPr lang="ko-KR" altLang="en-US" sz="2000" b="1" dirty="0" smtClean="0">
                <a:solidFill>
                  <a:prstClr val="black"/>
                </a:solidFill>
              </a:rPr>
              <a:t> </a:t>
            </a:r>
            <a:r>
              <a:rPr lang="ko-KR" altLang="en-US" sz="2000" b="1" dirty="0" err="1" smtClean="0">
                <a:solidFill>
                  <a:prstClr val="black"/>
                </a:solidFill>
              </a:rPr>
              <a:t>배터리누액</a:t>
            </a:r>
            <a:r>
              <a:rPr lang="en-US" altLang="ko-KR" sz="2000" b="1" dirty="0" smtClean="0">
                <a:solidFill>
                  <a:prstClr val="black"/>
                </a:solidFill>
              </a:rPr>
              <a:t>(2019.07.16)</a:t>
            </a:r>
            <a:endParaRPr lang="en-US" altLang="ko-KR" sz="2000" b="1" dirty="0">
              <a:solidFill>
                <a:prstClr val="black"/>
              </a:solidFill>
            </a:endParaRPr>
          </a:p>
        </p:txBody>
      </p:sp>
      <p:sp>
        <p:nvSpPr>
          <p:cNvPr id="10242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10244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2050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6146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6148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6150" name="Rectangle 6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4098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28674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28676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28678" name="Rectangle 6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3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4102" name="Rectangle 6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7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9" name="Rectangle 6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graphicFrame>
        <p:nvGraphicFramePr>
          <p:cNvPr id="30" name="표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77217339"/>
              </p:ext>
            </p:extLst>
          </p:nvPr>
        </p:nvGraphicFramePr>
        <p:xfrm>
          <a:off x="107504" y="755912"/>
          <a:ext cx="4638045" cy="611798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677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296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5645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58417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456704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업 체 명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10800" marR="10800" marT="10800" marB="10800" anchor="ctr">
                    <a:lnL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 1)</a:t>
                      </a:r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천안 개인고객</a:t>
                      </a:r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100" b="1" dirty="0" err="1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최종고객</a:t>
                      </a:r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)</a:t>
                      </a:r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</a:t>
                      </a:r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– </a:t>
                      </a:r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쉐보레 </a:t>
                      </a:r>
                      <a:r>
                        <a:rPr lang="ko-KR" altLang="en-US" sz="1100" b="1" dirty="0" err="1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올란도</a:t>
                      </a:r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</a:t>
                      </a:r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33</a:t>
                      </a:r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자 </a:t>
                      </a:r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3348</a:t>
                      </a: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 2)</a:t>
                      </a:r>
                      <a:r>
                        <a:rPr lang="ko-KR" altLang="en-US" sz="1100" b="1" dirty="0" err="1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애니카랜드</a:t>
                      </a:r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천안 </a:t>
                      </a:r>
                      <a:r>
                        <a:rPr lang="ko-KR" altLang="en-US" sz="1100" b="1" dirty="0" err="1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서북점</a:t>
                      </a:r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</a:t>
                      </a:r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100" b="1" dirty="0" err="1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장착점</a:t>
                      </a:r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)</a:t>
                      </a:r>
                      <a:endParaRPr lang="ko-KR" altLang="en-US" sz="1100" b="1" kern="120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050" b="1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050" b="1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88032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담 당 자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10800" marR="10800" marT="10800" marB="10800" anchor="ctr">
                    <a:lnL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1)</a:t>
                      </a:r>
                      <a:r>
                        <a:rPr lang="ko-KR" altLang="en-US" sz="11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미확인</a:t>
                      </a:r>
                      <a:endParaRPr lang="en-US" altLang="ko-KR" sz="1100" b="1" kern="120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2)</a:t>
                      </a:r>
                      <a:r>
                        <a:rPr lang="ko-KR" altLang="en-US" sz="11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이성욱 부장</a:t>
                      </a:r>
                      <a:endParaRPr lang="en-US" altLang="ko-KR" sz="1100" b="1" kern="120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연 </a:t>
                      </a:r>
                      <a:r>
                        <a:rPr lang="ko-KR" altLang="en-US" sz="1100" b="1" dirty="0" err="1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락</a:t>
                      </a:r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처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1)010-3876-4735</a:t>
                      </a:r>
                    </a:p>
                    <a:p>
                      <a:pPr algn="ctr" fontAlgn="ctr"/>
                      <a:r>
                        <a:rPr lang="en-US" altLang="ko-KR" sz="11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2)010-3395-6261</a:t>
                      </a:r>
                      <a:endParaRPr lang="en-US" altLang="ko-KR" sz="1100" b="1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7620" marR="7620" marT="7620" marB="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88032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제 품 명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10800" marR="10800" marT="10800" marB="10800" anchor="ctr">
                    <a:lnL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1" kern="120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GB59042</a:t>
                      </a:r>
                      <a:endParaRPr lang="en-US" altLang="ko-KR" sz="1100" b="1" kern="120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Lot No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1" kern="120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2018.09.15</a:t>
                      </a:r>
                      <a:endParaRPr lang="en-US" altLang="ko-KR" sz="1100" b="1" kern="120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88032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설치수량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10800" marR="10800" marT="10800" marB="10800" anchor="ctr">
                    <a:lnL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1 EA</a:t>
                      </a: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발생수량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1 EA</a:t>
                      </a: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1192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설치일자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10800" marR="10800" marT="10800" marB="10800" anchor="ctr">
                    <a:lnL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‘19.01</a:t>
                      </a:r>
                      <a:r>
                        <a:rPr lang="ko-KR" altLang="en-US" sz="11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월</a:t>
                      </a:r>
                      <a:endParaRPr lang="en-US" altLang="ko-KR" sz="1100" b="1" kern="120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점검일자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1" kern="120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2019.07.12</a:t>
                      </a:r>
                      <a:endParaRPr lang="en-US" altLang="ko-KR" sz="1100" b="1" kern="120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600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사용용도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10800" marR="10800" marT="10800" marB="10800" anchor="ctr">
                    <a:lnL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차량</a:t>
                      </a:r>
                      <a:r>
                        <a:rPr lang="ko-KR" altLang="en-US" sz="1100" b="1" kern="120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</a:t>
                      </a:r>
                      <a:r>
                        <a:rPr lang="ko-KR" altLang="en-US" sz="1100" b="1" kern="1200" baseline="0" dirty="0" err="1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시동</a:t>
                      </a:r>
                      <a:r>
                        <a:rPr lang="ko-KR" altLang="en-US" sz="1100" b="1" kern="1200" dirty="0" err="1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용</a:t>
                      </a:r>
                      <a:endParaRPr lang="en-US" altLang="ko-KR" sz="1100" b="1" kern="120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점 검 자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1" kern="1200" dirty="0" err="1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품질팀</a:t>
                      </a:r>
                      <a:r>
                        <a:rPr lang="ko-KR" altLang="en-US" sz="11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김정열 책임</a:t>
                      </a:r>
                      <a:endParaRPr lang="en-US" altLang="ko-KR" sz="1100" b="1" kern="120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C S</a:t>
                      </a:r>
                      <a:r>
                        <a:rPr lang="ko-KR" altLang="en-US" sz="11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팀  박성철 책임</a:t>
                      </a:r>
                      <a:endParaRPr lang="en-US" altLang="ko-KR" sz="1100" b="1" kern="120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1" kern="1200" dirty="0" err="1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영업팀</a:t>
                      </a:r>
                      <a:r>
                        <a:rPr lang="ko-KR" altLang="en-US" sz="11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</a:t>
                      </a:r>
                      <a:r>
                        <a:rPr lang="ko-KR" altLang="en-US" sz="1100" b="1" kern="1200" dirty="0" err="1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최민균</a:t>
                      </a:r>
                      <a:r>
                        <a:rPr lang="ko-KR" altLang="en-US" sz="11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주임</a:t>
                      </a:r>
                      <a:endParaRPr lang="en-US" altLang="ko-KR" sz="1100" b="1" kern="120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32048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발생내역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10800" marR="10800" marT="10800" marB="10800" anchor="ctr">
                    <a:lnL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marL="171450" marR="0" indent="-17145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l"/>
                        <a:tabLst/>
                        <a:defRPr/>
                      </a:pPr>
                      <a:r>
                        <a:rPr lang="en-US" altLang="ko-KR" sz="1100" b="1" kern="120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’19.05.16</a:t>
                      </a:r>
                      <a:r>
                        <a:rPr lang="ko-KR" altLang="en-US" sz="1100" b="1" kern="120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일 배터리 </a:t>
                      </a:r>
                      <a:r>
                        <a:rPr lang="ko-KR" altLang="en-US" sz="1100" b="1" kern="1200" baseline="0" dirty="0" err="1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누액으로</a:t>
                      </a:r>
                      <a:r>
                        <a:rPr lang="ko-KR" altLang="en-US" sz="1100" b="1" kern="120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천안 신한성모터스 입고</a:t>
                      </a:r>
                      <a:endParaRPr lang="en-US" altLang="ko-KR" sz="1100" b="1" kern="1200" baseline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  <a:p>
                      <a:pPr marL="171450" marR="0" indent="-17145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l"/>
                        <a:tabLst/>
                        <a:defRPr/>
                      </a:pPr>
                      <a:r>
                        <a:rPr lang="ko-KR" altLang="en-US" sz="1100" b="1" kern="1200" baseline="0" dirty="0" err="1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미션부</a:t>
                      </a:r>
                      <a:r>
                        <a:rPr lang="ko-KR" altLang="en-US" sz="1100" b="1" kern="120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이상발생으로 수리 진행</a:t>
                      </a:r>
                      <a:endParaRPr lang="en-US" altLang="ko-KR" sz="1100" b="1" kern="1200" baseline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  <a:p>
                      <a:pPr marL="171450" marR="0" indent="-17145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l"/>
                        <a:tabLst/>
                        <a:defRPr/>
                      </a:pPr>
                      <a:r>
                        <a:rPr lang="en-US" altLang="ko-KR" sz="1100" b="1" kern="120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7/3</a:t>
                      </a:r>
                      <a:r>
                        <a:rPr lang="ko-KR" altLang="en-US" sz="1100" b="1" kern="120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일 </a:t>
                      </a:r>
                      <a:r>
                        <a:rPr lang="ko-KR" altLang="en-US" sz="1100" b="1" kern="1200" baseline="0" dirty="0" err="1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영업팀으로</a:t>
                      </a:r>
                      <a:r>
                        <a:rPr lang="ko-KR" altLang="en-US" sz="1100" b="1" kern="120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</a:t>
                      </a:r>
                      <a:r>
                        <a:rPr lang="ko-KR" altLang="en-US" sz="1100" b="1" kern="1200" baseline="0" dirty="0" err="1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유선접수</a:t>
                      </a:r>
                      <a:r>
                        <a:rPr lang="ko-KR" altLang="en-US" sz="1100" b="1" kern="120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되었으며</a:t>
                      </a:r>
                      <a:r>
                        <a:rPr lang="en-US" altLang="ko-KR" sz="1100" b="1" kern="120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1100" b="1" kern="120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실 제품은 유통망을 통해 </a:t>
                      </a:r>
                      <a:r>
                        <a:rPr lang="en-US" altLang="ko-KR" sz="1100" b="1" kern="120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7/12</a:t>
                      </a:r>
                      <a:r>
                        <a:rPr lang="ko-KR" altLang="en-US" sz="1100" b="1" kern="120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일 공장으로 입고됨</a:t>
                      </a:r>
                      <a:r>
                        <a:rPr lang="en-US" altLang="ko-KR" sz="1100" b="1" kern="120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. (</a:t>
                      </a:r>
                      <a:r>
                        <a:rPr lang="ko-KR" altLang="en-US" sz="1100" b="1" kern="120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유통과정 뒷장 참조</a:t>
                      </a:r>
                      <a:r>
                        <a:rPr lang="en-US" altLang="ko-KR" sz="1100" b="1" kern="120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)</a:t>
                      </a: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050" b="1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050" b="1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32048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 err="1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피해내역</a:t>
                      </a:r>
                      <a:endParaRPr lang="en-US" altLang="ko-KR" sz="1100" b="1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  <a:p>
                      <a:pPr algn="ctr" latinLnBrk="1"/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100" b="1" dirty="0" err="1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수리내역서</a:t>
                      </a:r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)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10800" marR="10800" marT="10800" marB="10800" anchor="ctr">
                    <a:lnL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marL="171450" marR="0" indent="-17145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l"/>
                        <a:tabLst/>
                        <a:defRPr/>
                      </a:pPr>
                      <a:r>
                        <a:rPr lang="ko-KR" altLang="en-US" sz="1100" b="1" kern="1200" baseline="0" dirty="0" err="1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미션팬</a:t>
                      </a:r>
                      <a:r>
                        <a:rPr lang="ko-KR" altLang="en-US" sz="1100" b="1" kern="120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및 오일 교체</a:t>
                      </a:r>
                      <a:endParaRPr lang="en-US" altLang="ko-KR" sz="1100" b="1" kern="1200" baseline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  <a:p>
                      <a:pPr marL="171450" marR="0" indent="-17145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l"/>
                        <a:tabLst/>
                        <a:defRPr/>
                      </a:pPr>
                      <a:r>
                        <a:rPr lang="ko-KR" altLang="en-US" sz="1100" b="1" kern="120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프레임 부식으로 </a:t>
                      </a:r>
                      <a:r>
                        <a:rPr lang="ko-KR" altLang="en-US" sz="1100" b="1" kern="1200" baseline="0" dirty="0" err="1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언더코팅</a:t>
                      </a:r>
                      <a:r>
                        <a:rPr lang="ko-KR" altLang="en-US" sz="1100" b="1" kern="120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진행 </a:t>
                      </a:r>
                      <a:endParaRPr lang="en-US" altLang="ko-KR" sz="1100" b="1" kern="1200" baseline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83408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점검결과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10800" marR="10800" marT="10800" marB="10800" anchor="ctr">
                    <a:lnL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>
                        <a:spcBef>
                          <a:spcPts val="300"/>
                        </a:spcBef>
                        <a:buFont typeface="Wingdings" pitchFamily="2" charset="2"/>
                        <a:buChar char="l"/>
                      </a:pPr>
                      <a:r>
                        <a:rPr lang="ko-KR" altLang="en-US" sz="11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</a:t>
                      </a:r>
                      <a:r>
                        <a:rPr lang="en-US" altLang="ko-KR" sz="11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(-)</a:t>
                      </a:r>
                      <a:r>
                        <a:rPr lang="ko-KR" altLang="en-US" sz="11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단자 측 </a:t>
                      </a:r>
                      <a:r>
                        <a:rPr lang="ko-KR" altLang="en-US" sz="1100" b="1" kern="1200" dirty="0" err="1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융착부</a:t>
                      </a:r>
                      <a:r>
                        <a:rPr lang="ko-KR" altLang="en-US" sz="11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모서리 </a:t>
                      </a:r>
                      <a:r>
                        <a:rPr lang="ko-KR" altLang="en-US" sz="1100" b="1" kern="1200" dirty="0" err="1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누액발생</a:t>
                      </a:r>
                      <a:r>
                        <a:rPr lang="ko-KR" altLang="en-US" sz="11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</a:t>
                      </a:r>
                      <a:r>
                        <a:rPr lang="en-US" altLang="ko-KR" sz="11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– </a:t>
                      </a:r>
                      <a:r>
                        <a:rPr lang="ko-KR" altLang="en-US" sz="1100" b="1" kern="1200" dirty="0" err="1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외부간섭</a:t>
                      </a:r>
                      <a:r>
                        <a:rPr lang="ko-KR" altLang="en-US" sz="11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</a:t>
                      </a:r>
                      <a:r>
                        <a:rPr lang="ko-KR" altLang="en-US" sz="1100" b="1" kern="1200" dirty="0" err="1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흔적확인</a:t>
                      </a:r>
                      <a:endParaRPr lang="en-US" altLang="ko-KR" sz="1100" b="1" kern="120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050" b="1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050" b="1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64336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판정내용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10800" marR="10800" marT="10800" marB="10800" anchor="ctr">
                    <a:lnL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>
                        <a:spcBef>
                          <a:spcPts val="300"/>
                        </a:spcBef>
                        <a:buFont typeface="Wingdings" pitchFamily="2" charset="2"/>
                        <a:buChar char="l"/>
                      </a:pPr>
                      <a:r>
                        <a:rPr lang="en-US" altLang="ko-KR" sz="11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</a:t>
                      </a:r>
                      <a:r>
                        <a:rPr lang="ko-KR" altLang="en-US" sz="11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장착 시 충격에 의한 </a:t>
                      </a:r>
                      <a:r>
                        <a:rPr lang="ko-KR" altLang="en-US" sz="1100" b="1" kern="1200" dirty="0" err="1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융착부</a:t>
                      </a:r>
                      <a:r>
                        <a:rPr lang="ko-KR" altLang="en-US" sz="11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</a:t>
                      </a:r>
                      <a:r>
                        <a:rPr lang="ko-KR" altLang="en-US" sz="1100" b="1" kern="1200" dirty="0" err="1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누액발생</a:t>
                      </a:r>
                      <a:endParaRPr lang="en-US" altLang="ko-KR" sz="1100" b="1" kern="120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27752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요구사항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10800" marR="10800" marT="10800" marB="10800" anchor="ctr">
                    <a:lnL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marL="171450" indent="-171450">
                        <a:spcBef>
                          <a:spcPts val="300"/>
                        </a:spcBef>
                        <a:buFont typeface="Wingdings" pitchFamily="2" charset="2"/>
                        <a:buChar char="l"/>
                      </a:pPr>
                      <a:r>
                        <a:rPr lang="ko-KR" altLang="en-US" sz="11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수리비 약 </a:t>
                      </a:r>
                      <a:r>
                        <a:rPr lang="en-US" altLang="ko-KR" sz="11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106</a:t>
                      </a:r>
                      <a:r>
                        <a:rPr lang="ko-KR" altLang="en-US" sz="11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만원 요구</a:t>
                      </a:r>
                      <a:endParaRPr lang="en-US" altLang="ko-KR" sz="1100" b="1" kern="120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  <a:p>
                      <a:pPr marL="171450" indent="-171450">
                        <a:spcBef>
                          <a:spcPts val="300"/>
                        </a:spcBef>
                        <a:buFont typeface="Wingdings" pitchFamily="2" charset="2"/>
                        <a:buNone/>
                      </a:pPr>
                      <a:r>
                        <a:rPr lang="en-US" altLang="ko-KR" sz="11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 (</a:t>
                      </a:r>
                      <a:r>
                        <a:rPr lang="ko-KR" altLang="en-US" sz="1100" b="1" kern="1200" dirty="0" err="1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미션수리</a:t>
                      </a:r>
                      <a:r>
                        <a:rPr lang="en-US" altLang="ko-KR" sz="11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1100" b="1" kern="1200" dirty="0" err="1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언더코팅</a:t>
                      </a:r>
                      <a:r>
                        <a:rPr lang="en-US" altLang="ko-KR" sz="11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,</a:t>
                      </a:r>
                      <a:r>
                        <a:rPr lang="ko-KR" altLang="en-US" sz="1100" b="1" kern="1200" dirty="0" err="1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배터리교체</a:t>
                      </a:r>
                      <a:r>
                        <a:rPr lang="ko-KR" altLang="en-US" sz="11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비용</a:t>
                      </a:r>
                      <a:r>
                        <a:rPr lang="en-US" altLang="ko-KR" sz="11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-</a:t>
                      </a:r>
                      <a:r>
                        <a:rPr lang="ko-KR" altLang="en-US" sz="1100" b="1" kern="1200" dirty="0" err="1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첨부참조</a:t>
                      </a:r>
                      <a:r>
                        <a:rPr lang="en-US" altLang="ko-KR" sz="1100" b="1" kern="120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)</a:t>
                      </a:r>
                      <a:endParaRPr lang="en-US" altLang="ko-KR" sz="1100" b="1" kern="120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54542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조치사항    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10800" marR="10800" marT="10800" marB="10800" anchor="ctr">
                    <a:lnL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>
                        <a:spcBef>
                          <a:spcPts val="300"/>
                        </a:spcBef>
                        <a:buFont typeface="Wingdings" pitchFamily="2" charset="2"/>
                        <a:buChar char="l"/>
                      </a:pPr>
                      <a:r>
                        <a:rPr lang="en-US" altLang="ko-KR" sz="1100" b="1" u="none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</a:t>
                      </a:r>
                      <a:r>
                        <a:rPr lang="ko-KR" altLang="en-US" sz="1100" b="1" u="none" kern="1200" dirty="0" err="1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조사결과서</a:t>
                      </a:r>
                      <a:r>
                        <a:rPr lang="ko-KR" altLang="en-US" sz="1100" b="1" u="none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발송</a:t>
                      </a:r>
                      <a:r>
                        <a:rPr lang="en-US" altLang="ko-KR" sz="1100" b="1" u="none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(</a:t>
                      </a:r>
                      <a:r>
                        <a:rPr lang="ko-KR" altLang="en-US" sz="1100" b="1" u="none" kern="1200" dirty="0" err="1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최종고객</a:t>
                      </a:r>
                      <a:r>
                        <a:rPr lang="en-US" altLang="ko-KR" sz="1100" b="1" u="none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)</a:t>
                      </a:r>
                      <a:r>
                        <a:rPr lang="en-US" altLang="ko-KR" sz="1100" b="1" u="none" kern="120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</a:t>
                      </a:r>
                      <a:r>
                        <a:rPr lang="ko-KR" altLang="en-US" sz="1100" b="1" u="none" kern="120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및</a:t>
                      </a:r>
                      <a:r>
                        <a:rPr lang="en-US" altLang="ko-KR" sz="1100" b="1" u="none" kern="120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</a:t>
                      </a:r>
                      <a:r>
                        <a:rPr lang="ko-KR" altLang="en-US" sz="1100" b="1" u="none" kern="1200" baseline="0" dirty="0" err="1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방문설명</a:t>
                      </a:r>
                      <a:r>
                        <a:rPr lang="ko-KR" altLang="en-US" sz="1100" b="1" u="none" kern="120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</a:t>
                      </a:r>
                      <a:r>
                        <a:rPr lang="en-US" altLang="ko-KR" sz="1100" b="1" u="none" kern="120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(</a:t>
                      </a:r>
                      <a:r>
                        <a:rPr lang="ko-KR" altLang="en-US" sz="1100" b="1" u="none" kern="1200" baseline="0" dirty="0" err="1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애니카랜드</a:t>
                      </a:r>
                      <a:r>
                        <a:rPr lang="en-US" altLang="ko-KR" sz="1100" b="1" u="none" kern="120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)</a:t>
                      </a:r>
                    </a:p>
                    <a:p>
                      <a:pPr>
                        <a:spcBef>
                          <a:spcPts val="300"/>
                        </a:spcBef>
                        <a:buFont typeface="Wingdings" pitchFamily="2" charset="2"/>
                        <a:buChar char="l"/>
                      </a:pPr>
                      <a:r>
                        <a:rPr lang="ko-KR" altLang="en-US" sz="1100" b="1" u="none" kern="120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제조상 이상 없으며</a:t>
                      </a:r>
                      <a:r>
                        <a:rPr lang="en-US" altLang="ko-KR" sz="1100" b="1" u="none" kern="120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1100" b="1" u="none" kern="120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취급</a:t>
                      </a:r>
                      <a:r>
                        <a:rPr lang="en-US" altLang="ko-KR" sz="1100" b="1" u="none" kern="120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,</a:t>
                      </a:r>
                      <a:r>
                        <a:rPr lang="ko-KR" altLang="en-US" sz="1100" b="1" u="none" kern="120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장착 시 </a:t>
                      </a:r>
                      <a:r>
                        <a:rPr lang="ko-KR" altLang="en-US" sz="1100" b="1" u="none" kern="1200" baseline="0" dirty="0" err="1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충격발생</a:t>
                      </a:r>
                      <a:r>
                        <a:rPr lang="ko-KR" altLang="en-US" sz="1100" b="1" u="none" kern="120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통보</a:t>
                      </a:r>
                      <a:endParaRPr lang="en-US" altLang="ko-KR" sz="1100" b="1" u="none" kern="1200" baseline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  <a:p>
                      <a:pPr>
                        <a:spcBef>
                          <a:spcPts val="300"/>
                        </a:spcBef>
                        <a:buFont typeface="Wingdings" pitchFamily="2" charset="2"/>
                        <a:buChar char="l"/>
                      </a:pPr>
                      <a:r>
                        <a:rPr lang="en-US" altLang="ko-KR" sz="1100" b="1" u="none" kern="120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</a:t>
                      </a:r>
                      <a:r>
                        <a:rPr lang="ko-KR" altLang="en-US" sz="1100" b="1" u="none" kern="1200" baseline="0" dirty="0" err="1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불만제품</a:t>
                      </a:r>
                      <a:r>
                        <a:rPr lang="ko-KR" altLang="en-US" sz="1100" b="1" u="none" kern="120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반납 요청으로 방문 시 </a:t>
                      </a:r>
                      <a:r>
                        <a:rPr lang="ko-KR" altLang="en-US" sz="1100" b="1" u="none" kern="1200" baseline="0" dirty="0" err="1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전달완료</a:t>
                      </a:r>
                      <a:r>
                        <a:rPr lang="ko-KR" altLang="en-US" sz="1100" b="1" u="none" kern="120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</a:t>
                      </a:r>
                      <a:r>
                        <a:rPr lang="en-US" altLang="ko-KR" sz="1100" b="1" u="none" kern="120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(7/16)</a:t>
                      </a: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432048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진행사항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10800" marR="10800" marT="10800" marB="10800" anchor="ctr">
                    <a:lnL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marL="171450" marR="0" indent="-17145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l"/>
                        <a:tabLst/>
                        <a:defRPr/>
                      </a:pPr>
                      <a:r>
                        <a:rPr lang="ko-KR" altLang="en-US" sz="1100" b="1" kern="1200" baseline="0" dirty="0" err="1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최종고객은</a:t>
                      </a:r>
                      <a:r>
                        <a:rPr lang="ko-KR" altLang="en-US" sz="1100" b="1" kern="120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</a:t>
                      </a:r>
                      <a:r>
                        <a:rPr lang="ko-KR" altLang="en-US" sz="1100" b="1" kern="1200" baseline="0" dirty="0" err="1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장착점에</a:t>
                      </a:r>
                      <a:r>
                        <a:rPr lang="ko-KR" altLang="en-US" sz="1100" b="1" kern="120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피해보상 요구함에 따라</a:t>
                      </a:r>
                      <a:endParaRPr lang="en-US" altLang="ko-KR" sz="1100" b="1" kern="1200" baseline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  <a:p>
                      <a:pPr marL="171450" indent="-171450">
                        <a:spcBef>
                          <a:spcPts val="300"/>
                        </a:spcBef>
                        <a:buFont typeface="Wingdings" pitchFamily="2" charset="2"/>
                        <a:buChar char="l"/>
                      </a:pPr>
                      <a:r>
                        <a:rPr lang="ko-KR" altLang="en-US" sz="1100" b="1" kern="120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정밀점검결과에 대한 강한 불만제기 및 세부 </a:t>
                      </a:r>
                      <a:r>
                        <a:rPr lang="en-US" altLang="ko-KR" sz="1100" b="1" kern="120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Data </a:t>
                      </a:r>
                      <a:r>
                        <a:rPr lang="ko-KR" altLang="en-US" sz="1100" b="1" kern="120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요구</a:t>
                      </a:r>
                      <a:endParaRPr lang="en-US" altLang="ko-KR" sz="1100" b="1" kern="1200" baseline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  <a:p>
                      <a:pPr marL="0" indent="0">
                        <a:spcBef>
                          <a:spcPts val="300"/>
                        </a:spcBef>
                        <a:buFont typeface="Wingdings" pitchFamily="2" charset="2"/>
                        <a:buNone/>
                      </a:pPr>
                      <a:r>
                        <a:rPr lang="en-US" altLang="ko-KR" sz="1100" b="1" kern="120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  (</a:t>
                      </a:r>
                      <a:r>
                        <a:rPr lang="ko-KR" altLang="en-US" sz="1100" b="1" kern="1200" baseline="0" dirty="0" err="1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융착부</a:t>
                      </a:r>
                      <a:r>
                        <a:rPr lang="ko-KR" altLang="en-US" sz="1100" b="1" kern="120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간섭</a:t>
                      </a:r>
                      <a:r>
                        <a:rPr lang="en-US" altLang="ko-KR" sz="1100" b="1" kern="120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</a:t>
                      </a:r>
                      <a:r>
                        <a:rPr lang="ko-KR" altLang="en-US" sz="1100" b="1" kern="120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및 충격 시</a:t>
                      </a:r>
                      <a:r>
                        <a:rPr lang="en-US" altLang="ko-KR" sz="1100" b="1" kern="120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</a:t>
                      </a:r>
                      <a:r>
                        <a:rPr lang="ko-KR" altLang="en-US" sz="1100" b="1" kern="1200" baseline="0" dirty="0" err="1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파손가능</a:t>
                      </a:r>
                      <a:r>
                        <a:rPr lang="ko-KR" altLang="en-US" sz="1100" b="1" kern="120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정도 </a:t>
                      </a:r>
                      <a:r>
                        <a:rPr lang="en-US" altLang="ko-KR" sz="1100" b="1" kern="120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– </a:t>
                      </a:r>
                      <a:r>
                        <a:rPr lang="en-US" altLang="ko-KR" sz="1100" b="1" kern="1200" baseline="0" dirty="0" err="1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kgf</a:t>
                      </a:r>
                      <a:r>
                        <a:rPr lang="en-US" altLang="ko-KR" sz="1100" b="1" kern="120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)</a:t>
                      </a:r>
                      <a:r>
                        <a:rPr lang="ko-KR" altLang="en-US" sz="1100" b="1" kern="120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</a:t>
                      </a:r>
                      <a:endParaRPr lang="en-US" altLang="ko-KR" sz="1100" b="1" kern="1200" baseline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  <a:p>
                      <a:pPr marL="171450" indent="-171450">
                        <a:spcBef>
                          <a:spcPts val="300"/>
                        </a:spcBef>
                        <a:buFont typeface="Wingdings" pitchFamily="2" charset="2"/>
                        <a:buChar char="l"/>
                      </a:pPr>
                      <a:r>
                        <a:rPr lang="ko-KR" altLang="en-US" sz="1100" b="1" kern="1200" baseline="0" dirty="0" err="1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문제제품</a:t>
                      </a:r>
                      <a:r>
                        <a:rPr lang="ko-KR" altLang="en-US" sz="1100" b="1" kern="120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발송 시 충격 부 이상 없었음을 주장</a:t>
                      </a:r>
                      <a:endParaRPr lang="en-US" altLang="ko-KR" sz="1100" b="1" kern="1200" baseline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  <a:p>
                      <a:pPr marL="171450" indent="-171450">
                        <a:spcBef>
                          <a:spcPts val="300"/>
                        </a:spcBef>
                        <a:buFont typeface="Wingdings" pitchFamily="2" charset="2"/>
                        <a:buChar char="l"/>
                      </a:pPr>
                      <a:r>
                        <a:rPr lang="ko-KR" altLang="en-US" sz="1100" b="1" kern="120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소비자보호 구재 진행 예정임을 통보 </a:t>
                      </a:r>
                      <a:r>
                        <a:rPr lang="en-US" altLang="ko-KR" sz="1100" b="1" kern="120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(</a:t>
                      </a:r>
                      <a:r>
                        <a:rPr lang="ko-KR" altLang="en-US" sz="1100" b="1" kern="1200" baseline="0" dirty="0" err="1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소보원</a:t>
                      </a:r>
                      <a:r>
                        <a:rPr lang="en-US" altLang="ko-KR" sz="1100" b="1" kern="120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,</a:t>
                      </a:r>
                      <a:r>
                        <a:rPr lang="ko-KR" altLang="en-US" sz="1100" b="1" kern="1200" baseline="0" dirty="0" err="1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소송등</a:t>
                      </a:r>
                      <a:r>
                        <a:rPr lang="en-US" altLang="ko-KR" sz="1100" b="1" kern="120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)</a:t>
                      </a: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8194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8196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8198" name="Rectangle 6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6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11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13" name="Rectangle 6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8200" name="Rectangle 8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15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17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18" name="Rectangle 6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8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14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20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22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23" name="Rectangle 6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12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19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21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25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27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28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29" name="Rectangle 6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72" name="직사각형 71"/>
          <p:cNvSpPr/>
          <p:nvPr/>
        </p:nvSpPr>
        <p:spPr>
          <a:xfrm>
            <a:off x="4807280" y="3446584"/>
            <a:ext cx="2016224" cy="288032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3" name="직사각형 72"/>
          <p:cNvSpPr/>
          <p:nvPr/>
        </p:nvSpPr>
        <p:spPr>
          <a:xfrm rot="5400000">
            <a:off x="5671376" y="-9800"/>
            <a:ext cx="2448272" cy="4176464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4" name="직사각형 73"/>
          <p:cNvSpPr/>
          <p:nvPr/>
        </p:nvSpPr>
        <p:spPr>
          <a:xfrm>
            <a:off x="6895512" y="3446584"/>
            <a:ext cx="2160240" cy="288032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9" name="타원 78"/>
          <p:cNvSpPr/>
          <p:nvPr/>
        </p:nvSpPr>
        <p:spPr>
          <a:xfrm>
            <a:off x="5311336" y="1502368"/>
            <a:ext cx="1368152" cy="1368152"/>
          </a:xfrm>
          <a:prstGeom prst="ellipse">
            <a:avLst/>
          </a:prstGeom>
          <a:noFill/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9" name="타원 88"/>
          <p:cNvSpPr/>
          <p:nvPr/>
        </p:nvSpPr>
        <p:spPr>
          <a:xfrm>
            <a:off x="7471576" y="4166664"/>
            <a:ext cx="1368152" cy="1368152"/>
          </a:xfrm>
          <a:prstGeom prst="ellipse">
            <a:avLst/>
          </a:prstGeom>
          <a:noFill/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0" name="TextBox 89"/>
          <p:cNvSpPr txBox="1"/>
          <p:nvPr/>
        </p:nvSpPr>
        <p:spPr>
          <a:xfrm>
            <a:off x="6679488" y="1646384"/>
            <a:ext cx="147348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000" b="1" smtClean="0">
                <a:solidFill>
                  <a:srgbClr val="FFFF00"/>
                </a:solidFill>
              </a:rPr>
              <a:t>전해액 누액으로 인한 </a:t>
            </a:r>
            <a:endParaRPr lang="en-US" altLang="ko-KR" sz="1000" b="1" smtClean="0">
              <a:solidFill>
                <a:srgbClr val="FFFF00"/>
              </a:solidFill>
            </a:endParaRPr>
          </a:p>
          <a:p>
            <a:r>
              <a:rPr lang="ko-KR" altLang="en-US" sz="1000" b="1" smtClean="0">
                <a:solidFill>
                  <a:srgbClr val="FFFF00"/>
                </a:solidFill>
              </a:rPr>
              <a:t>소손부위</a:t>
            </a:r>
            <a:endParaRPr lang="ko-KR" altLang="en-US" sz="1000" b="1">
              <a:solidFill>
                <a:srgbClr val="FFFF00"/>
              </a:solidFill>
            </a:endParaRPr>
          </a:p>
        </p:txBody>
      </p:sp>
      <p:sp>
        <p:nvSpPr>
          <p:cNvPr id="91" name="TextBox 90"/>
          <p:cNvSpPr txBox="1"/>
          <p:nvPr/>
        </p:nvSpPr>
        <p:spPr>
          <a:xfrm>
            <a:off x="7759608" y="5174776"/>
            <a:ext cx="870751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000" b="1" smtClean="0">
                <a:solidFill>
                  <a:srgbClr val="FFFF00"/>
                </a:solidFill>
              </a:rPr>
              <a:t>프레임 부식</a:t>
            </a:r>
            <a:endParaRPr lang="ko-KR" altLang="en-US" sz="1000" b="1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71269964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extBox 19"/>
          <p:cNvSpPr txBox="1"/>
          <p:nvPr/>
        </p:nvSpPr>
        <p:spPr>
          <a:xfrm>
            <a:off x="22044" y="56810"/>
            <a:ext cx="424346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400" b="1" dirty="0" smtClean="0"/>
              <a:t>현장점검결과 </a:t>
            </a:r>
            <a:r>
              <a:rPr lang="en-US" altLang="ko-KR" sz="2400" b="1" dirty="0" smtClean="0"/>
              <a:t>PL </a:t>
            </a:r>
            <a:r>
              <a:rPr lang="ko-KR" altLang="en-US" sz="2400" b="1" smtClean="0"/>
              <a:t>위험성 의견</a:t>
            </a:r>
            <a:endParaRPr lang="ko-KR" altLang="en-US" sz="2400" b="1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3051912"/>
            <a:ext cx="7236296" cy="38334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18" name="직선 연결선 17"/>
          <p:cNvCxnSpPr/>
          <p:nvPr/>
        </p:nvCxnSpPr>
        <p:spPr>
          <a:xfrm>
            <a:off x="0" y="548680"/>
            <a:ext cx="9144000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27" name="표 2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6075110"/>
              </p:ext>
            </p:extLst>
          </p:nvPr>
        </p:nvGraphicFramePr>
        <p:xfrm>
          <a:off x="204192" y="836712"/>
          <a:ext cx="6363017" cy="741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24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9101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5240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5240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err="1" smtClean="0"/>
                        <a:t>소비자성향</a:t>
                      </a:r>
                      <a:endParaRPr lang="ko-KR" altLang="en-US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smtClean="0"/>
                        <a:t>사건수준의견</a:t>
                      </a:r>
                      <a:endParaRPr lang="ko-KR" altLang="en-US" sz="1400"/>
                    </a:p>
                  </a:txBody>
                  <a:tcPr anchor="ctr"/>
                </a:tc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400" smtClean="0"/>
                        <a:t>종합의견</a:t>
                      </a:r>
                      <a:endParaRPr lang="ko-KR" altLang="en-US" sz="140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40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smtClean="0"/>
                        <a:t>공격적</a:t>
                      </a:r>
                      <a:endParaRPr lang="ko-KR" altLang="en-US" sz="14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err="1" smtClean="0"/>
                        <a:t>당해물건</a:t>
                      </a:r>
                      <a:r>
                        <a:rPr lang="en-US" altLang="ko-KR" sz="1400" dirty="0" smtClean="0"/>
                        <a:t>+</a:t>
                      </a:r>
                      <a:r>
                        <a:rPr lang="ko-KR" altLang="en-US" sz="1400" dirty="0" err="1" smtClean="0"/>
                        <a:t>확대물건</a:t>
                      </a:r>
                      <a:endParaRPr lang="ko-KR" altLang="en-US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/>
                        <a:t>B-3</a:t>
                      </a:r>
                      <a:endParaRPr lang="ko-KR" altLang="en-US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/>
                        <a:t>진행중</a:t>
                      </a:r>
                      <a:endParaRPr lang="ko-KR" altLang="en-US" sz="14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28" name="TextBox 27"/>
          <p:cNvSpPr txBox="1"/>
          <p:nvPr/>
        </p:nvSpPr>
        <p:spPr>
          <a:xfrm>
            <a:off x="22044" y="548680"/>
            <a:ext cx="3105337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dirty="0" smtClean="0"/>
              <a:t>1.</a:t>
            </a:r>
            <a:r>
              <a:rPr lang="ko-KR" altLang="en-US" sz="1200" b="1" dirty="0" smtClean="0"/>
              <a:t>대전 개인고객 배터리 </a:t>
            </a:r>
            <a:r>
              <a:rPr lang="ko-KR" altLang="en-US" sz="1200" b="1" dirty="0" err="1" smtClean="0"/>
              <a:t>누액</a:t>
            </a:r>
            <a:r>
              <a:rPr lang="ko-KR" altLang="en-US" sz="1200" b="1" dirty="0" smtClean="0"/>
              <a:t> </a:t>
            </a:r>
            <a:r>
              <a:rPr lang="en-US" altLang="ko-KR" sz="1200" b="1" dirty="0" smtClean="0"/>
              <a:t>[‘19.07.16]</a:t>
            </a:r>
            <a:r>
              <a:rPr lang="ko-KR" altLang="en-US" sz="1200" b="1" dirty="0" smtClean="0"/>
              <a:t>  </a:t>
            </a:r>
            <a:endParaRPr lang="ko-KR" altLang="en-US" sz="1200" b="1" dirty="0"/>
          </a:p>
        </p:txBody>
      </p:sp>
      <p:cxnSp>
        <p:nvCxnSpPr>
          <p:cNvPr id="30" name="직선 연결선 29"/>
          <p:cNvCxnSpPr/>
          <p:nvPr/>
        </p:nvCxnSpPr>
        <p:spPr>
          <a:xfrm>
            <a:off x="0" y="2708920"/>
            <a:ext cx="91440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TextBox 30"/>
          <p:cNvSpPr txBox="1"/>
          <p:nvPr/>
        </p:nvSpPr>
        <p:spPr>
          <a:xfrm>
            <a:off x="22044" y="2708920"/>
            <a:ext cx="1984839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smtClean="0"/>
              <a:t>※PL </a:t>
            </a:r>
            <a:r>
              <a:rPr lang="ko-KR" altLang="en-US" sz="1200" b="1" smtClean="0"/>
              <a:t>위험성 의견 분류표  </a:t>
            </a:r>
            <a:endParaRPr lang="ko-KR" altLang="en-US" sz="12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217336" y="1628800"/>
            <a:ext cx="9039654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200" b="1" dirty="0" smtClean="0"/>
              <a:t>▶</a:t>
            </a:r>
            <a:r>
              <a:rPr lang="ko-KR" altLang="en-US" sz="1200" b="1" dirty="0" err="1" smtClean="0"/>
              <a:t>품질팀</a:t>
            </a:r>
            <a:r>
              <a:rPr lang="ko-KR" altLang="en-US" sz="1200" b="1" dirty="0" smtClean="0"/>
              <a:t> 정밀점검 결과 배터리 교체 시 발생된 충격으로 인해 </a:t>
            </a:r>
            <a:r>
              <a:rPr lang="ko-KR" altLang="en-US" sz="1200" b="1" dirty="0" err="1" smtClean="0"/>
              <a:t>누액발생이</a:t>
            </a:r>
            <a:r>
              <a:rPr lang="ko-KR" altLang="en-US" sz="1200" b="1" dirty="0" smtClean="0"/>
              <a:t> 진행된 것으로 확인됨에 따라 최종 소비자는 </a:t>
            </a:r>
            <a:r>
              <a:rPr lang="ko-KR" altLang="en-US" sz="1200" b="1" dirty="0" err="1" smtClean="0"/>
              <a:t>애니카</a:t>
            </a:r>
            <a:r>
              <a:rPr lang="ko-KR" altLang="en-US" sz="1200" b="1" dirty="0" smtClean="0"/>
              <a:t> </a:t>
            </a:r>
            <a:endParaRPr lang="en-US" altLang="ko-KR" sz="1200" b="1" dirty="0" smtClean="0"/>
          </a:p>
          <a:p>
            <a:r>
              <a:rPr lang="en-US" altLang="ko-KR" sz="1200" b="1" dirty="0"/>
              <a:t> </a:t>
            </a:r>
            <a:r>
              <a:rPr lang="en-US" altLang="ko-KR" sz="1200" b="1" dirty="0" smtClean="0"/>
              <a:t> </a:t>
            </a:r>
            <a:r>
              <a:rPr lang="ko-KR" altLang="en-US" sz="1200" b="1" dirty="0" smtClean="0"/>
              <a:t>출동 담당자에게 피해보상을 </a:t>
            </a:r>
            <a:r>
              <a:rPr lang="ko-KR" altLang="en-US" sz="1200" b="1" dirty="0" err="1" smtClean="0"/>
              <a:t>요청중이며</a:t>
            </a:r>
            <a:r>
              <a:rPr lang="en-US" altLang="ko-KR" sz="1200" b="1" dirty="0" smtClean="0"/>
              <a:t>, </a:t>
            </a:r>
            <a:r>
              <a:rPr lang="ko-KR" altLang="en-US" sz="1200" b="1" dirty="0" smtClean="0"/>
              <a:t>출동 담당자는 정밀점검 결과에 대해 강한 불만을 제기</a:t>
            </a:r>
            <a:r>
              <a:rPr lang="en-US" altLang="ko-KR" sz="1200" b="1" dirty="0" smtClean="0"/>
              <a:t>, </a:t>
            </a:r>
            <a:r>
              <a:rPr lang="ko-KR" altLang="en-US" sz="1200" b="1" dirty="0" smtClean="0"/>
              <a:t>관련된 세부 내용을 요청하고</a:t>
            </a:r>
            <a:endParaRPr lang="en-US" altLang="ko-KR" sz="1200" b="1" dirty="0" smtClean="0"/>
          </a:p>
          <a:p>
            <a:r>
              <a:rPr lang="en-US" altLang="ko-KR" sz="1200" b="1" dirty="0"/>
              <a:t> </a:t>
            </a:r>
            <a:r>
              <a:rPr lang="en-US" altLang="ko-KR" sz="1200" b="1" dirty="0" smtClean="0"/>
              <a:t> </a:t>
            </a:r>
            <a:r>
              <a:rPr lang="ko-KR" altLang="en-US" sz="1200" b="1" dirty="0" smtClean="0"/>
              <a:t>소비자 </a:t>
            </a:r>
            <a:r>
              <a:rPr lang="ko-KR" altLang="en-US" sz="1200" b="1" dirty="0" err="1" smtClean="0"/>
              <a:t>구재신청을</a:t>
            </a:r>
            <a:r>
              <a:rPr lang="ko-KR" altLang="en-US" sz="1200" b="1" dirty="0" smtClean="0"/>
              <a:t> 진행 할 것으로 통보 함</a:t>
            </a:r>
            <a:r>
              <a:rPr lang="en-US" altLang="ko-KR" sz="1200" b="1" dirty="0" smtClean="0"/>
              <a:t>.</a:t>
            </a:r>
          </a:p>
          <a:p>
            <a:r>
              <a:rPr lang="ko-KR" altLang="en-US" sz="1200" b="1" dirty="0" smtClean="0"/>
              <a:t>▶유통 및 </a:t>
            </a:r>
            <a:r>
              <a:rPr lang="ko-KR" altLang="en-US" sz="1200" b="1" dirty="0" err="1" smtClean="0"/>
              <a:t>회수과정</a:t>
            </a:r>
            <a:r>
              <a:rPr lang="ko-KR" altLang="en-US" sz="1200" b="1" dirty="0" smtClean="0"/>
              <a:t>  </a:t>
            </a:r>
            <a:r>
              <a:rPr lang="en-US" altLang="ko-KR" sz="1200" b="1" dirty="0" smtClean="0"/>
              <a:t>: </a:t>
            </a:r>
            <a:r>
              <a:rPr lang="ko-KR" altLang="en-US" sz="1200" b="1" dirty="0" err="1" smtClean="0"/>
              <a:t>메탈링크</a:t>
            </a:r>
            <a:r>
              <a:rPr lang="ko-KR" altLang="en-US" sz="1200" b="1" dirty="0" smtClean="0"/>
              <a:t> 대리점</a:t>
            </a:r>
            <a:r>
              <a:rPr lang="en-US" altLang="ko-KR" sz="1200" b="1" dirty="0" smtClean="0"/>
              <a:t>(</a:t>
            </a:r>
            <a:r>
              <a:rPr lang="ko-KR" altLang="en-US" sz="1200" b="1" dirty="0" smtClean="0"/>
              <a:t>광주</a:t>
            </a:r>
            <a:r>
              <a:rPr lang="en-US" altLang="ko-KR" sz="1200" b="1" dirty="0" smtClean="0"/>
              <a:t>)</a:t>
            </a:r>
            <a:r>
              <a:rPr lang="ko-KR" altLang="en-US" sz="1200" b="1" dirty="0" smtClean="0"/>
              <a:t> ↔ </a:t>
            </a:r>
            <a:r>
              <a:rPr lang="ko-KR" altLang="en-US" sz="1200" b="1" dirty="0" err="1" smtClean="0"/>
              <a:t>천운밧데리</a:t>
            </a:r>
            <a:r>
              <a:rPr lang="ko-KR" altLang="en-US" sz="1200" b="1" dirty="0" smtClean="0"/>
              <a:t> 취급점</a:t>
            </a:r>
            <a:r>
              <a:rPr lang="en-US" altLang="ko-KR" sz="1200" b="1" dirty="0" smtClean="0"/>
              <a:t>(</a:t>
            </a:r>
            <a:r>
              <a:rPr lang="ko-KR" altLang="en-US" sz="1200" b="1" dirty="0" smtClean="0"/>
              <a:t>부산</a:t>
            </a:r>
            <a:r>
              <a:rPr lang="en-US" altLang="ko-KR" sz="1200" b="1" dirty="0" smtClean="0"/>
              <a:t>) </a:t>
            </a:r>
            <a:r>
              <a:rPr lang="ko-KR" altLang="en-US" sz="1200" b="1" dirty="0"/>
              <a:t>↔</a:t>
            </a:r>
            <a:r>
              <a:rPr lang="ko-KR" altLang="en-US" sz="1200" b="1" dirty="0" smtClean="0"/>
              <a:t> 천안 </a:t>
            </a:r>
            <a:r>
              <a:rPr lang="ko-KR" altLang="en-US" sz="1200" b="1" dirty="0" err="1" smtClean="0"/>
              <a:t>애니카랜드</a:t>
            </a:r>
            <a:r>
              <a:rPr lang="ko-KR" altLang="en-US" sz="1200" b="1" dirty="0" smtClean="0"/>
              <a:t> </a:t>
            </a:r>
            <a:r>
              <a:rPr lang="ko-KR" altLang="en-US" sz="1200" b="1" dirty="0" err="1" smtClean="0"/>
              <a:t>서북점</a:t>
            </a:r>
            <a:r>
              <a:rPr lang="ko-KR" altLang="en-US" sz="1200" b="1" dirty="0" smtClean="0"/>
              <a:t> </a:t>
            </a:r>
            <a:r>
              <a:rPr lang="ko-KR" altLang="en-US" sz="1200" b="1" dirty="0"/>
              <a:t>↔</a:t>
            </a:r>
            <a:r>
              <a:rPr lang="ko-KR" altLang="en-US" sz="1200" b="1" dirty="0" smtClean="0"/>
              <a:t> </a:t>
            </a:r>
            <a:r>
              <a:rPr lang="ko-KR" altLang="en-US" sz="1200" b="1" dirty="0" err="1" smtClean="0"/>
              <a:t>최종고객</a:t>
            </a:r>
            <a:r>
              <a:rPr lang="ko-KR" altLang="en-US" sz="1200" b="1" dirty="0" smtClean="0"/>
              <a:t> 순으로 </a:t>
            </a:r>
            <a:endParaRPr lang="en-US" altLang="ko-KR" sz="1200" b="1" dirty="0" smtClean="0"/>
          </a:p>
          <a:p>
            <a:r>
              <a:rPr lang="en-US" altLang="ko-KR" sz="1200" b="1" dirty="0"/>
              <a:t> </a:t>
            </a:r>
            <a:r>
              <a:rPr lang="en-US" altLang="ko-KR" sz="1200" b="1" dirty="0" smtClean="0"/>
              <a:t>  </a:t>
            </a:r>
            <a:r>
              <a:rPr lang="ko-KR" altLang="en-US" sz="1200" b="1" dirty="0" smtClean="0"/>
              <a:t>진행됨에 따라 제품 회수 시 약 </a:t>
            </a:r>
            <a:r>
              <a:rPr lang="en-US" altLang="ko-KR" sz="1200" b="1" dirty="0" smtClean="0"/>
              <a:t>10</a:t>
            </a:r>
            <a:r>
              <a:rPr lang="ko-KR" altLang="en-US" sz="1200" b="1" dirty="0" smtClean="0"/>
              <a:t>일 소요 됨</a:t>
            </a:r>
            <a:r>
              <a:rPr lang="en-US" altLang="ko-KR" sz="1200" b="1" dirty="0" smtClean="0"/>
              <a:t>.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1_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433</TotalTime>
  <Words>362</Words>
  <Application>Microsoft Office PowerPoint</Application>
  <PresentationFormat>화면 슬라이드 쇼(4:3)</PresentationFormat>
  <Paragraphs>73</Paragraphs>
  <Slides>2</Slides>
  <Notes>1</Notes>
  <HiddenSlides>0</HiddenSlides>
  <MMClips>0</MMClips>
  <ScaleCrop>false</ScaleCrop>
  <HeadingPairs>
    <vt:vector size="6" baseType="variant">
      <vt:variant>
        <vt:lpstr>사용한 글꼴</vt:lpstr>
      </vt:variant>
      <vt:variant>
        <vt:i4>5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2</vt:i4>
      </vt:variant>
    </vt:vector>
  </HeadingPairs>
  <TitlesOfParts>
    <vt:vector size="8" baseType="lpstr">
      <vt:lpstr>HY중고딕</vt:lpstr>
      <vt:lpstr>HY헤드라인M</vt:lpstr>
      <vt:lpstr>맑은 고딕</vt:lpstr>
      <vt:lpstr>Arial</vt:lpstr>
      <vt:lpstr>Wingdings</vt:lpstr>
      <vt:lpstr>1_Office 테마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유형석</dc:creator>
  <cp:lastModifiedBy>user</cp:lastModifiedBy>
  <cp:revision>34</cp:revision>
  <dcterms:created xsi:type="dcterms:W3CDTF">2018-07-03T00:02:36Z</dcterms:created>
  <dcterms:modified xsi:type="dcterms:W3CDTF">2019-07-16T13:48:19Z</dcterms:modified>
</cp:coreProperties>
</file>