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202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31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38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751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523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26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78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35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79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469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3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7175C-857A-47B5-B0BF-AA84501FA2CA}" type="datetimeFigureOut">
              <a:rPr lang="ko-KR" altLang="en-US" smtClean="0"/>
              <a:t>2023-04-18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1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2942" y="242030"/>
            <a:ext cx="1838797" cy="331526"/>
          </a:xfrm>
          <a:prstGeom prst="rect">
            <a:avLst/>
          </a:prstGeom>
          <a:solidFill>
            <a:schemeClr val="bg1">
              <a:lumMod val="90000"/>
            </a:schemeClr>
          </a:solidFill>
        </p:spPr>
        <p:txBody>
          <a:bodyPr wrap="square" lIns="27000" tIns="27000" rIns="27000" bIns="27000" rtlCol="0">
            <a:spAutoFit/>
          </a:bodyPr>
          <a:lstStyle/>
          <a:p>
            <a:pPr marL="105551" defTabSz="685800">
              <a:defRPr/>
            </a:pPr>
            <a:r>
              <a:rPr lang="ko-KR" altLang="en-US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 시장 정보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636649"/>
              </p:ext>
            </p:extLst>
          </p:nvPr>
        </p:nvGraphicFramePr>
        <p:xfrm>
          <a:off x="638468" y="628096"/>
          <a:ext cx="8048331" cy="6068326"/>
        </p:xfrm>
        <a:graphic>
          <a:graphicData uri="http://schemas.openxmlformats.org/drawingml/2006/table">
            <a:tbl>
              <a:tblPr firstRow="1" bandRow="1"/>
              <a:tblGrid>
                <a:gridCol w="912721">
                  <a:extLst>
                    <a:ext uri="{9D8B030D-6E8A-4147-A177-3AD203B41FA5}">
                      <a16:colId xmlns:a16="http://schemas.microsoft.com/office/drawing/2014/main" val="262734732"/>
                    </a:ext>
                  </a:extLst>
                </a:gridCol>
                <a:gridCol w="296197">
                  <a:extLst>
                    <a:ext uri="{9D8B030D-6E8A-4147-A177-3AD203B41FA5}">
                      <a16:colId xmlns:a16="http://schemas.microsoft.com/office/drawing/2014/main" val="3164702610"/>
                    </a:ext>
                  </a:extLst>
                </a:gridCol>
                <a:gridCol w="1609666">
                  <a:extLst>
                    <a:ext uri="{9D8B030D-6E8A-4147-A177-3AD203B41FA5}">
                      <a16:colId xmlns:a16="http://schemas.microsoft.com/office/drawing/2014/main" val="1636071119"/>
                    </a:ext>
                  </a:extLst>
                </a:gridCol>
                <a:gridCol w="386635">
                  <a:extLst>
                    <a:ext uri="{9D8B030D-6E8A-4147-A177-3AD203B41FA5}">
                      <a16:colId xmlns:a16="http://schemas.microsoft.com/office/drawing/2014/main" val="169670771"/>
                    </a:ext>
                  </a:extLst>
                </a:gridCol>
                <a:gridCol w="418197">
                  <a:extLst>
                    <a:ext uri="{9D8B030D-6E8A-4147-A177-3AD203B41FA5}">
                      <a16:colId xmlns:a16="http://schemas.microsoft.com/office/drawing/2014/main" val="3529403997"/>
                    </a:ext>
                  </a:extLst>
                </a:gridCol>
                <a:gridCol w="1735914">
                  <a:extLst>
                    <a:ext uri="{9D8B030D-6E8A-4147-A177-3AD203B41FA5}">
                      <a16:colId xmlns:a16="http://schemas.microsoft.com/office/drawing/2014/main" val="715464028"/>
                    </a:ext>
                  </a:extLst>
                </a:gridCol>
                <a:gridCol w="299840">
                  <a:extLst>
                    <a:ext uri="{9D8B030D-6E8A-4147-A177-3AD203B41FA5}">
                      <a16:colId xmlns:a16="http://schemas.microsoft.com/office/drawing/2014/main" val="1681733225"/>
                    </a:ext>
                  </a:extLst>
                </a:gridCol>
                <a:gridCol w="740118">
                  <a:extLst>
                    <a:ext uri="{9D8B030D-6E8A-4147-A177-3AD203B41FA5}">
                      <a16:colId xmlns:a16="http://schemas.microsoft.com/office/drawing/2014/main" val="1992464573"/>
                    </a:ext>
                  </a:extLst>
                </a:gridCol>
                <a:gridCol w="1649043">
                  <a:extLst>
                    <a:ext uri="{9D8B030D-6E8A-4147-A177-3AD203B41FA5}">
                      <a16:colId xmlns:a16="http://schemas.microsoft.com/office/drawing/2014/main" val="421564085"/>
                    </a:ext>
                  </a:extLst>
                </a:gridCol>
              </a:tblGrid>
              <a:tr h="36701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업체명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전남대 정보전산원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소재지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광주광역시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방문 일자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2023.04.18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4798862"/>
                  </a:ext>
                </a:extLst>
              </a:tr>
              <a:tr h="4484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형명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MSB 700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(2V 700AH)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 량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180 EA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조 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3360300"/>
                  </a:ext>
                </a:extLst>
              </a:tr>
              <a:tr h="3854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Lot. No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2022.07.06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 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UPS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 성 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박 성철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파트장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868324"/>
                  </a:ext>
                </a:extLst>
              </a:tr>
              <a:tr h="166566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시장정보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8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당사 </a:t>
                      </a:r>
                      <a:r>
                        <a:rPr lang="en-US" altLang="ko-KR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MSB700  </a:t>
                      </a:r>
                      <a:r>
                        <a:rPr lang="ko-KR" altLang="en-US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 중 교체 시 입찰경쟁 결과 서원 제품으로 적용 됨</a:t>
                      </a:r>
                      <a:r>
                        <a:rPr lang="en-US" altLang="ko-KR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-.UPS 1,2</a:t>
                      </a:r>
                      <a:r>
                        <a:rPr lang="ko-KR" altLang="en-US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호기 중 </a:t>
                      </a:r>
                      <a:r>
                        <a:rPr lang="en-US" altLang="ko-KR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r>
                        <a:rPr lang="ko-KR" altLang="en-US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호기 서원제품으로 교체되었으며</a:t>
                      </a:r>
                      <a:r>
                        <a:rPr lang="en-US" altLang="ko-KR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2</a:t>
                      </a:r>
                      <a:r>
                        <a:rPr lang="ko-KR" altLang="en-US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호기 입찰 예정</a:t>
                      </a:r>
                      <a:r>
                        <a:rPr lang="en-US" altLang="ko-KR" sz="1200" b="0" i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/>
                      </a:r>
                      <a:br>
                        <a:rPr lang="en-US" altLang="ko-KR" sz="1200" b="0" i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</a:br>
                      <a:r>
                        <a:rPr lang="en-US" altLang="ko-KR" sz="1200" b="0" i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</a:t>
                      </a:r>
                      <a:r>
                        <a:rPr lang="en-US" altLang="ko-KR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-.</a:t>
                      </a:r>
                      <a:r>
                        <a:rPr lang="ko-KR" altLang="en-US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 제품을 선호하나 입찰결과 타사제품 적용됨에 따라 세방제품</a:t>
                      </a:r>
                      <a:r>
                        <a:rPr lang="ko-KR" altLang="en-US" sz="1200" b="0" i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적용가능 토록 </a:t>
                      </a:r>
                      <a:r>
                        <a:rPr lang="ko-KR" altLang="en-US" sz="1200" b="0" i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타사제품과의  차별화 요청</a:t>
                      </a:r>
                      <a:endParaRPr lang="en-US" altLang="ko-KR" sz="1200" b="0" i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altLang="ko-KR" sz="1200" b="0" i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128802"/>
                  </a:ext>
                </a:extLst>
              </a:tr>
              <a:tr h="259603">
                <a:tc rowSpan="2"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항목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비교 사진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732139"/>
                  </a:ext>
                </a:extLst>
              </a:tr>
              <a:tr h="2596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 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9466247"/>
                  </a:ext>
                </a:extLst>
              </a:tr>
              <a:tr h="1204899"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볼트단자</a:t>
                      </a:r>
                      <a:endParaRPr lang="en-US" altLang="ko-KR" sz="1200" b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4Pole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2V</a:t>
                      </a:r>
                      <a:r>
                        <a:rPr lang="en-US" altLang="ko-KR" sz="1200" b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700Ah </a:t>
                      </a:r>
                      <a:r>
                        <a:rPr lang="ko-KR" altLang="en-US" sz="1200" b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동일 용량이나</a:t>
                      </a:r>
                      <a:endParaRPr lang="en-US" altLang="ko-KR" sz="1200" b="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200" b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4Pole </a:t>
                      </a:r>
                      <a:r>
                        <a:rPr lang="ko-KR" altLang="en-US" sz="1200" b="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및 볼트단자</a:t>
                      </a:r>
                      <a:endParaRPr lang="en-US" altLang="ko-KR" sz="1200" b="0" baseline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Type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으로 적용 됨</a:t>
                      </a:r>
                      <a:endParaRPr lang="en-US" altLang="ko-KR" sz="1200" b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볼트단자 내부저항 측정불편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733783"/>
                  </a:ext>
                </a:extLst>
              </a:tr>
              <a:tr h="147766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단자부식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서원 </a:t>
                      </a: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MSB700</a:t>
                      </a:r>
                    </a:p>
                    <a:p>
                      <a:pPr algn="ctr" latinLnBrk="1"/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(-)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단자부 부식현상 발생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525967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28767" y="3477276"/>
            <a:ext cx="1117843" cy="223637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01921" y="3438391"/>
            <a:ext cx="1117844" cy="23141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3768" y="5256714"/>
            <a:ext cx="2314150" cy="136650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9499" y="5291241"/>
            <a:ext cx="2236379" cy="13319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31343" y="5309352"/>
            <a:ext cx="6495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서원 </a:t>
            </a:r>
            <a:r>
              <a:rPr lang="en-US" altLang="ko-KR" sz="800" b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#144</a:t>
            </a:r>
            <a:endParaRPr lang="ko-KR" altLang="en-US" sz="800" b="1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41408" y="5291241"/>
            <a:ext cx="63991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b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서원 </a:t>
            </a:r>
            <a:r>
              <a:rPr lang="en-US" altLang="ko-KR" sz="800" b="1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#158</a:t>
            </a:r>
            <a:endParaRPr lang="ko-KR" altLang="en-US" sz="800" b="1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9899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364</TotalTime>
  <Words>107</Words>
  <Application>Microsoft Office PowerPoint</Application>
  <PresentationFormat>화면 슬라이드 쇼(4:3)</PresentationFormat>
  <Paragraphs>39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gbattery</cp:lastModifiedBy>
  <cp:revision>19</cp:revision>
  <dcterms:created xsi:type="dcterms:W3CDTF">2023-03-10T00:48:05Z</dcterms:created>
  <dcterms:modified xsi:type="dcterms:W3CDTF">2023-04-18T06:16:04Z</dcterms:modified>
</cp:coreProperties>
</file>