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Default Extension="vml" ContentType="application/vnd.openxmlformats-officedocument.vmlDrawing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Layouts/slideLayout15.xml" ContentType="application/vnd.openxmlformats-officedocument.presentationml.slideLayout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0" r:id="rId2"/>
    <p:sldMasterId id="2147483683" r:id="rId3"/>
  </p:sldMasterIdLst>
  <p:notesMasterIdLst>
    <p:notesMasterId r:id="rId63"/>
  </p:notesMasterIdLst>
  <p:sldIdLst>
    <p:sldId id="257" r:id="rId4"/>
    <p:sldId id="258" r:id="rId5"/>
    <p:sldId id="294" r:id="rId6"/>
    <p:sldId id="295" r:id="rId7"/>
    <p:sldId id="303" r:id="rId8"/>
    <p:sldId id="304" r:id="rId9"/>
    <p:sldId id="305" r:id="rId10"/>
    <p:sldId id="306" r:id="rId11"/>
    <p:sldId id="262" r:id="rId12"/>
    <p:sldId id="264" r:id="rId13"/>
    <p:sldId id="307" r:id="rId14"/>
    <p:sldId id="263" r:id="rId15"/>
    <p:sldId id="265" r:id="rId16"/>
    <p:sldId id="268" r:id="rId17"/>
    <p:sldId id="269" r:id="rId18"/>
    <p:sldId id="271" r:id="rId19"/>
    <p:sldId id="272" r:id="rId20"/>
    <p:sldId id="273" r:id="rId21"/>
    <p:sldId id="275" r:id="rId22"/>
    <p:sldId id="274" r:id="rId23"/>
    <p:sldId id="277" r:id="rId24"/>
    <p:sldId id="279" r:id="rId25"/>
    <p:sldId id="278" r:id="rId26"/>
    <p:sldId id="281" r:id="rId27"/>
    <p:sldId id="282" r:id="rId28"/>
    <p:sldId id="283" r:id="rId29"/>
    <p:sldId id="285" r:id="rId30"/>
    <p:sldId id="284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6" r:id="rId40"/>
    <p:sldId id="297" r:id="rId41"/>
    <p:sldId id="298" r:id="rId42"/>
    <p:sldId id="299" r:id="rId43"/>
    <p:sldId id="300" r:id="rId44"/>
    <p:sldId id="301" r:id="rId45"/>
    <p:sldId id="324" r:id="rId46"/>
    <p:sldId id="314" r:id="rId47"/>
    <p:sldId id="315" r:id="rId48"/>
    <p:sldId id="316" r:id="rId49"/>
    <p:sldId id="317" r:id="rId50"/>
    <p:sldId id="318" r:id="rId51"/>
    <p:sldId id="319" r:id="rId52"/>
    <p:sldId id="320" r:id="rId53"/>
    <p:sldId id="321" r:id="rId54"/>
    <p:sldId id="322" r:id="rId55"/>
    <p:sldId id="323" r:id="rId56"/>
    <p:sldId id="308" r:id="rId57"/>
    <p:sldId id="310" r:id="rId58"/>
    <p:sldId id="309" r:id="rId59"/>
    <p:sldId id="311" r:id="rId60"/>
    <p:sldId id="312" r:id="rId61"/>
    <p:sldId id="313" r:id="rId6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B2B2B2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5620"/>
    <p:restoredTop sz="98032" autoAdjust="0"/>
  </p:normalViewPr>
  <p:slideViewPr>
    <p:cSldViewPr>
      <p:cViewPr varScale="1">
        <p:scale>
          <a:sx n="113" d="100"/>
          <a:sy n="113" d="100"/>
        </p:scale>
        <p:origin x="-226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slide" Target="slides/slide58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presProps" Target="pres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tableStyles" Target="tableStyles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970496-1EDD-467D-80EF-0671333C76DE}" type="datetimeFigureOut">
              <a:rPr lang="ko-KR" altLang="en-US" smtClean="0"/>
              <a:pPr/>
              <a:t>2013-03-05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C5F930-8F22-46F0-835A-82D0227D33B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111099-EA48-4149-9495-C64145AB38E3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672930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111099-EA48-4149-9495-C64145AB38E3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672930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111099-EA48-4149-9495-C64145AB38E3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672930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02F8DC5-B071-4E18-9EC0-BE42A9A74F28}" type="slidenum">
              <a:rPr lang="en-US" altLang="ko-KR"/>
              <a:pPr/>
              <a:t>27</a:t>
            </a:fld>
            <a:endParaRPr lang="en-US" altLang="ko-KR"/>
          </a:p>
        </p:txBody>
      </p:sp>
      <p:sp>
        <p:nvSpPr>
          <p:cNvPr id="1087490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909638" y="423863"/>
            <a:ext cx="5041900" cy="378142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1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21811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en-US" smtClean="0"/>
          </a:p>
        </p:txBody>
      </p:sp>
      <p:sp>
        <p:nvSpPr>
          <p:cNvPr id="2181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1pPr>
            <a:lvl2pPr marL="729057" indent="-280406" eaLnBrk="0" hangingPunct="0"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2pPr>
            <a:lvl3pPr marL="1121626" indent="-224325" eaLnBrk="0" hangingPunct="0"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3pPr>
            <a:lvl4pPr marL="1570276" indent="-224325" eaLnBrk="0" hangingPunct="0"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4pPr>
            <a:lvl5pPr marL="2018927" indent="-224325" eaLnBrk="0" hangingPunct="0"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5pPr>
            <a:lvl6pPr marL="2467577" indent="-224325" eaLnBrk="0" fontAlgn="base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6pPr>
            <a:lvl7pPr marL="2916227" indent="-224325" eaLnBrk="0" fontAlgn="base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7pPr>
            <a:lvl8pPr marL="3364878" indent="-224325" eaLnBrk="0" fontAlgn="base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8pPr>
            <a:lvl9pPr marL="3813528" indent="-224325" eaLnBrk="0" fontAlgn="base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9pPr>
          </a:lstStyle>
          <a:p>
            <a:fld id="{E5B63DBF-22E2-4A2F-8B77-4011B95D2ED5}" type="slidenum">
              <a:rPr kumimoji="0" lang="ko-KR" altLang="en-US" baseline="0" smtClean="0">
                <a:solidFill>
                  <a:prstClr val="black"/>
                </a:solidFill>
                <a:latin typeface="윤고딕130" pitchFamily="18" charset="-127"/>
                <a:ea typeface="MS PGothic" pitchFamily="34" charset="-128"/>
              </a:rPr>
              <a:pPr/>
              <a:t>44</a:t>
            </a:fld>
            <a:endParaRPr kumimoji="0" lang="en-US" altLang="ko-KR" baseline="0" smtClean="0">
              <a:solidFill>
                <a:prstClr val="black"/>
              </a:solidFill>
              <a:latin typeface="윤고딕130" pitchFamily="18" charset="-127"/>
              <a:ea typeface="MS PGothic" pitchFamily="34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2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4.vml"/><Relationship Id="rId4" Type="http://schemas.openxmlformats.org/officeDocument/2006/relationships/image" Target="../media/image2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5.vml"/><Relationship Id="rId4" Type="http://schemas.openxmlformats.org/officeDocument/2006/relationships/image" Target="../media/image2.pn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6.vml"/><Relationship Id="rId4" Type="http://schemas.openxmlformats.org/officeDocument/2006/relationships/image" Target="../media/image2.pn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7.vml"/><Relationship Id="rId4" Type="http://schemas.openxmlformats.org/officeDocument/2006/relationships/image" Target="../media/image2.png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8.vml"/><Relationship Id="rId4" Type="http://schemas.openxmlformats.org/officeDocument/2006/relationships/image" Target="../media/image10.png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9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9.vml"/><Relationship Id="rId4" Type="http://schemas.openxmlformats.org/officeDocument/2006/relationships/image" Target="../media/image10.pn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1.bin"/><Relationship Id="rId2" Type="http://schemas.openxmlformats.org/officeDocument/2006/relationships/slideMaster" Target="../slideMasters/slideMaster3.xml"/><Relationship Id="rId1" Type="http://schemas.openxmlformats.org/officeDocument/2006/relationships/vmlDrawing" Target="../drawings/vmlDrawing21.vml"/><Relationship Id="rId4" Type="http://schemas.openxmlformats.org/officeDocument/2006/relationships/image" Target="../media/image11.png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2.bin"/><Relationship Id="rId2" Type="http://schemas.openxmlformats.org/officeDocument/2006/relationships/slideMaster" Target="../slideMasters/slideMaster3.xml"/><Relationship Id="rId1" Type="http://schemas.openxmlformats.org/officeDocument/2006/relationships/vmlDrawing" Target="../drawings/vmlDrawing22.v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505200" y="6465913"/>
            <a:ext cx="21336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latinLnBrk="0">
              <a:defRPr/>
            </a:pPr>
            <a:fld id="{DAF38886-140C-4545-929E-F40C57073A52}" type="slidenum">
              <a:rPr lang="en-US" smtClean="0">
                <a:solidFill>
                  <a:prstClr val="black"/>
                </a:solidFill>
              </a:rPr>
              <a:pPr latinLnBrk="0"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52046" y="70024"/>
            <a:ext cx="6446959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52046" y="804643"/>
            <a:ext cx="8639908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6765475" y="80230"/>
            <a:ext cx="2325454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74679" y="6507678"/>
          <a:ext cx="1123950" cy="350322"/>
        </p:xfrm>
        <a:graphic>
          <a:graphicData uri="http://schemas.openxmlformats.org/presentationml/2006/ole">
            <p:oleObj spid="_x0000_s2050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70602" y="6435953"/>
            <a:ext cx="1172917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4598" y="5"/>
            <a:ext cx="1557704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2910254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algn="ctr" eaLnBrk="0" fontAlgn="base" latinLnBrk="0" hangingPunct="0">
              <a:spcBef>
                <a:spcPct val="25000"/>
              </a:spcBef>
              <a:spcAft>
                <a:spcPct val="0"/>
              </a:spcAft>
            </a:pPr>
            <a:endParaRPr lang="ko-KR" altLang="ko-KR" sz="1400" b="1" dirty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144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algn="ctr" eaLnBrk="0" fontAlgn="base" latinLnBrk="0" hangingPunct="0">
              <a:spcBef>
                <a:spcPct val="25000"/>
              </a:spcBef>
              <a:spcAft>
                <a:spcPct val="0"/>
              </a:spcAft>
            </a:pPr>
            <a:endParaRPr lang="ko-KR" altLang="ko-KR" sz="1400" b="1" dirty="0">
              <a:solidFill>
                <a:srgbClr val="000000"/>
              </a:solidFill>
              <a:latin typeface="Arial" pitchFamily="34" charset="0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8876" y="855025"/>
            <a:ext cx="1304458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135596" y="6589737"/>
            <a:ext cx="233429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eaLnBrk="0" fontAlgn="base" latinLnBrk="0" hangingPunct="0">
              <a:spcBef>
                <a:spcPct val="25000"/>
              </a:spcBef>
              <a:spcAft>
                <a:spcPct val="0"/>
              </a:spcAft>
            </a:pPr>
            <a:r>
              <a:rPr lang="en-US" altLang="ko-KR" sz="1000" dirty="0">
                <a:solidFill>
                  <a:srgbClr val="FFFFFF"/>
                </a:solidFill>
                <a:latin typeface="Arial" pitchFamily="34" charset="0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62297" y="0"/>
            <a:ext cx="1547446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09748" y="0"/>
            <a:ext cx="1534257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10254" y="0"/>
            <a:ext cx="1594338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3690" y="1995055"/>
            <a:ext cx="1972724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967747" y="6175010"/>
            <a:ext cx="1570454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506880" y="6317698"/>
            <a:ext cx="1518437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0905" y="360364"/>
            <a:ext cx="8122626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0905" y="1711350"/>
            <a:ext cx="8122626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ko-KR" dirty="0">
              <a:solidFill>
                <a:prstClr val="black"/>
              </a:solidFill>
            </a:endParaRPr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74679" y="6507678"/>
          <a:ext cx="1123950" cy="350322"/>
        </p:xfrm>
        <a:graphic>
          <a:graphicData uri="http://schemas.openxmlformats.org/presentationml/2006/ole">
            <p:oleObj spid="_x0000_s3074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70602" y="6435953"/>
            <a:ext cx="1172917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ko-KR" dirty="0">
              <a:solidFill>
                <a:prstClr val="black"/>
              </a:solidFill>
            </a:endParaRPr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74679" y="6507678"/>
          <a:ext cx="1123950" cy="350322"/>
        </p:xfrm>
        <a:graphic>
          <a:graphicData uri="http://schemas.openxmlformats.org/presentationml/2006/ole">
            <p:oleObj spid="_x0000_s4098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70602" y="6435953"/>
            <a:ext cx="1172917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483577" y="360363"/>
            <a:ext cx="8122626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490905" y="819106"/>
            <a:ext cx="8122626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619500" y="6545263"/>
            <a:ext cx="190500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ko-KR" dirty="0">
              <a:solidFill>
                <a:prstClr val="black"/>
              </a:solidFill>
            </a:endParaRPr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74679" y="6507678"/>
          <a:ext cx="1123950" cy="350322"/>
        </p:xfrm>
        <a:graphic>
          <a:graphicData uri="http://schemas.openxmlformats.org/presentationml/2006/ole">
            <p:oleObj spid="_x0000_s5122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70602" y="6435953"/>
            <a:ext cx="1172917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52"/>
            <a:ext cx="77724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74679" y="6507678"/>
          <a:ext cx="1123950" cy="350322"/>
        </p:xfrm>
        <a:graphic>
          <a:graphicData uri="http://schemas.openxmlformats.org/presentationml/2006/ole">
            <p:oleObj spid="_x0000_s6146" name="비트맵 이미지" r:id="rId3" imgW="4029637" imgH="1228571" progId="PBrush">
              <p:embed/>
            </p:oleObj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70602" y="6435953"/>
            <a:ext cx="1172917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95658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Arial" pitchFamily="34" charset="0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74679" y="6507678"/>
          <a:ext cx="1123950" cy="350322"/>
        </p:xfrm>
        <a:graphic>
          <a:graphicData uri="http://schemas.openxmlformats.org/presentationml/2006/ole">
            <p:oleObj spid="_x0000_s7170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70602" y="6435953"/>
            <a:ext cx="1172917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41987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Arial" pitchFamily="34" charset="0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74679" y="6507678"/>
          <a:ext cx="1123950" cy="350322"/>
        </p:xfrm>
        <a:graphic>
          <a:graphicData uri="http://schemas.openxmlformats.org/presentationml/2006/ole">
            <p:oleObj spid="_x0000_s8194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70602" y="6435953"/>
            <a:ext cx="1172917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898500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Arial" pitchFamily="34" charset="0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74679" y="6507678"/>
          <a:ext cx="1123950" cy="350322"/>
        </p:xfrm>
        <a:graphic>
          <a:graphicData uri="http://schemas.openxmlformats.org/presentationml/2006/ole">
            <p:oleObj spid="_x0000_s9218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70602" y="6435953"/>
            <a:ext cx="1172917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750774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505200" y="6465907"/>
            <a:ext cx="21336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latinLnBrk="0">
              <a:defRPr/>
            </a:pPr>
            <a:fld id="{DAF38886-140C-4545-929E-F40C57073A52}" type="slidenum">
              <a:rPr lang="en-US" smtClean="0">
                <a:solidFill>
                  <a:prstClr val="black"/>
                </a:solidFill>
              </a:rPr>
              <a:pPr latinLnBrk="0"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52046" y="70024"/>
            <a:ext cx="6446959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52046" y="804637"/>
            <a:ext cx="8639908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6765475" y="80224"/>
            <a:ext cx="2325454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74679" y="6507678"/>
          <a:ext cx="1123950" cy="350322"/>
        </p:xfrm>
        <a:graphic>
          <a:graphicData uri="http://schemas.openxmlformats.org/presentationml/2006/ole">
            <p:oleObj spid="_x0000_s11266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70602" y="6435947"/>
            <a:ext cx="1172917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3036183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4598" y="5"/>
            <a:ext cx="1557704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2910254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algn="ctr" eaLnBrk="0" fontAlgn="base" latinLnBrk="0" hangingPunct="0">
              <a:spcBef>
                <a:spcPct val="25000"/>
              </a:spcBef>
              <a:spcAft>
                <a:spcPct val="0"/>
              </a:spcAft>
            </a:pPr>
            <a:endParaRPr lang="ko-KR" altLang="ko-KR" sz="1400" b="1" dirty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144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algn="ctr" eaLnBrk="0" fontAlgn="base" latinLnBrk="0" hangingPunct="0">
              <a:spcBef>
                <a:spcPct val="25000"/>
              </a:spcBef>
              <a:spcAft>
                <a:spcPct val="0"/>
              </a:spcAft>
            </a:pPr>
            <a:endParaRPr lang="ko-KR" altLang="ko-KR" sz="1400" b="1" dirty="0">
              <a:solidFill>
                <a:srgbClr val="000000"/>
              </a:solidFill>
              <a:latin typeface="Arial" pitchFamily="34" charset="0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8876" y="855025"/>
            <a:ext cx="1304458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135593" y="6589731"/>
            <a:ext cx="233429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eaLnBrk="0" fontAlgn="base" latinLnBrk="0" hangingPunct="0">
              <a:spcBef>
                <a:spcPct val="25000"/>
              </a:spcBef>
              <a:spcAft>
                <a:spcPct val="0"/>
              </a:spcAft>
            </a:pPr>
            <a:r>
              <a:rPr lang="en-US" altLang="ko-KR" sz="1000" dirty="0">
                <a:solidFill>
                  <a:srgbClr val="FFFFFF"/>
                </a:solidFill>
                <a:latin typeface="Arial" pitchFamily="34" charset="0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62297" y="0"/>
            <a:ext cx="1547446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09748" y="0"/>
            <a:ext cx="1534257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10254" y="0"/>
            <a:ext cx="1594338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3690" y="1995055"/>
            <a:ext cx="1972724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967747" y="6175004"/>
            <a:ext cx="1570454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506877" y="6317692"/>
            <a:ext cx="1518437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7990439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0905" y="360364"/>
            <a:ext cx="8122626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0905" y="1711344"/>
            <a:ext cx="8122626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ko-KR" dirty="0">
              <a:solidFill>
                <a:prstClr val="black"/>
              </a:solidFill>
            </a:endParaRPr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74679" y="6507678"/>
          <a:ext cx="1123950" cy="350322"/>
        </p:xfrm>
        <a:graphic>
          <a:graphicData uri="http://schemas.openxmlformats.org/presentationml/2006/ole">
            <p:oleObj spid="_x0000_s12290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70602" y="6435947"/>
            <a:ext cx="1172917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4567295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483577" y="360363"/>
            <a:ext cx="8122626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490905" y="819106"/>
            <a:ext cx="8122626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619500" y="6545263"/>
            <a:ext cx="190500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ko-KR" dirty="0">
              <a:solidFill>
                <a:prstClr val="black"/>
              </a:solidFill>
            </a:endParaRPr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74679" y="6507678"/>
          <a:ext cx="1123950" cy="350322"/>
        </p:xfrm>
        <a:graphic>
          <a:graphicData uri="http://schemas.openxmlformats.org/presentationml/2006/ole">
            <p:oleObj spid="_x0000_s14338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70602" y="6435947"/>
            <a:ext cx="1172917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811244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46"/>
            <a:ext cx="77724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74679" y="6507678"/>
          <a:ext cx="1123950" cy="350322"/>
        </p:xfrm>
        <a:graphic>
          <a:graphicData uri="http://schemas.openxmlformats.org/presentationml/2006/ole">
            <p:oleObj spid="_x0000_s15362" name="비트맵 이미지" r:id="rId3" imgW="4029637" imgH="1228571" progId="PBrush">
              <p:embed/>
            </p:oleObj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70602" y="6435947"/>
            <a:ext cx="1172917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956582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Arial" pitchFamily="34" charset="0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74679" y="6507678"/>
          <a:ext cx="1123950" cy="350322"/>
        </p:xfrm>
        <a:graphic>
          <a:graphicData uri="http://schemas.openxmlformats.org/presentationml/2006/ole">
            <p:oleObj spid="_x0000_s16386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70602" y="6435947"/>
            <a:ext cx="1172917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419875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Arial" pitchFamily="34" charset="0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74679" y="6507678"/>
          <a:ext cx="1123950" cy="350322"/>
        </p:xfrm>
        <a:graphic>
          <a:graphicData uri="http://schemas.openxmlformats.org/presentationml/2006/ole">
            <p:oleObj spid="_x0000_s17410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70602" y="6435947"/>
            <a:ext cx="1172917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8985009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Arial" pitchFamily="34" charset="0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74679" y="6507678"/>
          <a:ext cx="1123950" cy="350322"/>
        </p:xfrm>
        <a:graphic>
          <a:graphicData uri="http://schemas.openxmlformats.org/presentationml/2006/ole">
            <p:oleObj spid="_x0000_s18434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70602" y="6435947"/>
            <a:ext cx="1172917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75077494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92471204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Box 6"/>
          <p:cNvSpPr txBox="1">
            <a:spLocks noChangeArrowheads="1"/>
          </p:cNvSpPr>
          <p:nvPr userDrawn="1"/>
        </p:nvSpPr>
        <p:spPr bwMode="auto">
          <a:xfrm>
            <a:off x="5165499" y="6534183"/>
            <a:ext cx="3840773" cy="246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12" tIns="45705" rIns="91412" bIns="45705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1000" dirty="0">
                <a:solidFill>
                  <a:prstClr val="black"/>
                </a:solidFill>
              </a:rPr>
              <a:t>Copyright </a:t>
            </a:r>
            <a:r>
              <a:rPr lang="en-US" altLang="ko-KR" sz="1000" dirty="0" smtClean="0">
                <a:solidFill>
                  <a:prstClr val="black"/>
                </a:solidFill>
              </a:rPr>
              <a:t>2012 </a:t>
            </a:r>
            <a:r>
              <a:rPr lang="en-US" altLang="ko-KR" sz="1000" dirty="0">
                <a:solidFill>
                  <a:prstClr val="black"/>
                </a:solidFill>
              </a:rPr>
              <a:t>Accenture. All Rights Reserved.</a:t>
            </a:r>
          </a:p>
        </p:txBody>
      </p:sp>
      <p:graphicFrame>
        <p:nvGraphicFramePr>
          <p:cNvPr id="13" name="Object 11"/>
          <p:cNvGraphicFramePr>
            <a:graphicFrameLocks noChangeAspect="1"/>
          </p:cNvGraphicFramePr>
          <p:nvPr userDrawn="1"/>
        </p:nvGraphicFramePr>
        <p:xfrm>
          <a:off x="52113" y="6540789"/>
          <a:ext cx="1124271" cy="317241"/>
        </p:xfrm>
        <a:graphic>
          <a:graphicData uri="http://schemas.openxmlformats.org/presentationml/2006/ole">
            <p:oleObj spid="_x0000_s20482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9"/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183829" y="6535559"/>
            <a:ext cx="888899" cy="278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52048" y="70025"/>
            <a:ext cx="6446959" cy="638944"/>
          </a:xfrm>
          <a:prstGeom prst="rect">
            <a:avLst/>
          </a:prstGeom>
        </p:spPr>
        <p:txBody>
          <a:bodyPr wrap="none" lIns="91412" tIns="45705" rIns="91412" bIns="45705" anchor="b"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52046" y="804630"/>
            <a:ext cx="8639908" cy="576263"/>
          </a:xfrm>
          <a:prstGeom prst="rect">
            <a:avLst/>
          </a:prstGeom>
        </p:spPr>
        <p:txBody>
          <a:bodyPr lIns="91412" tIns="45705" rIns="91412" bIns="45705"/>
          <a:lstStyle/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31" name="Slide Number Placeholder 22"/>
          <p:cNvSpPr txBox="1">
            <a:spLocks/>
          </p:cNvSpPr>
          <p:nvPr userDrawn="1"/>
        </p:nvSpPr>
        <p:spPr>
          <a:xfrm>
            <a:off x="3505202" y="6466067"/>
            <a:ext cx="21336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8097C669-260D-4271-9727-44BB8A86EDDC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6765475" y="58948"/>
            <a:ext cx="2325454" cy="576263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14578696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Box 6"/>
          <p:cNvSpPr txBox="1">
            <a:spLocks noChangeArrowheads="1"/>
          </p:cNvSpPr>
          <p:nvPr userDrawn="1"/>
        </p:nvSpPr>
        <p:spPr bwMode="auto">
          <a:xfrm>
            <a:off x="5165499" y="6534183"/>
            <a:ext cx="3840773" cy="246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12" tIns="45705" rIns="91412" bIns="45705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1000" dirty="0">
                <a:solidFill>
                  <a:prstClr val="black"/>
                </a:solidFill>
              </a:rPr>
              <a:t>Copyright </a:t>
            </a:r>
            <a:r>
              <a:rPr lang="en-US" altLang="ko-KR" sz="1000" dirty="0" smtClean="0">
                <a:solidFill>
                  <a:prstClr val="black"/>
                </a:solidFill>
              </a:rPr>
              <a:t>2012 </a:t>
            </a:r>
            <a:r>
              <a:rPr lang="en-US" altLang="ko-KR" sz="1000" dirty="0">
                <a:solidFill>
                  <a:prstClr val="black"/>
                </a:solidFill>
              </a:rPr>
              <a:t>Accenture. All Rights Reserved.</a:t>
            </a:r>
          </a:p>
        </p:txBody>
      </p:sp>
      <p:graphicFrame>
        <p:nvGraphicFramePr>
          <p:cNvPr id="13" name="Object 11"/>
          <p:cNvGraphicFramePr>
            <a:graphicFrameLocks noChangeAspect="1"/>
          </p:cNvGraphicFramePr>
          <p:nvPr userDrawn="1"/>
        </p:nvGraphicFramePr>
        <p:xfrm>
          <a:off x="52113" y="6540789"/>
          <a:ext cx="1124271" cy="317241"/>
        </p:xfrm>
        <a:graphic>
          <a:graphicData uri="http://schemas.openxmlformats.org/presentationml/2006/ole">
            <p:oleObj spid="_x0000_s21506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9"/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183829" y="6535559"/>
            <a:ext cx="888899" cy="278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52048" y="70025"/>
            <a:ext cx="6446959" cy="638944"/>
          </a:xfrm>
          <a:prstGeom prst="rect">
            <a:avLst/>
          </a:prstGeom>
        </p:spPr>
        <p:txBody>
          <a:bodyPr wrap="none" lIns="91412" tIns="45705" rIns="91412" bIns="45705" anchor="b"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52046" y="804630"/>
            <a:ext cx="8639908" cy="576263"/>
          </a:xfrm>
          <a:prstGeom prst="rect">
            <a:avLst/>
          </a:prstGeom>
        </p:spPr>
        <p:txBody>
          <a:bodyPr lIns="91412" tIns="45705" rIns="91412" bIns="45705"/>
          <a:lstStyle/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31" name="Slide Number Placeholder 22"/>
          <p:cNvSpPr txBox="1">
            <a:spLocks/>
          </p:cNvSpPr>
          <p:nvPr userDrawn="1"/>
        </p:nvSpPr>
        <p:spPr>
          <a:xfrm>
            <a:off x="3505202" y="6466067"/>
            <a:ext cx="21336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8097C669-260D-4271-9727-44BB8A86EDDC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6765475" y="58948"/>
            <a:ext cx="2325454" cy="576263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38256461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Box 6"/>
          <p:cNvSpPr txBox="1">
            <a:spLocks noChangeArrowheads="1"/>
          </p:cNvSpPr>
          <p:nvPr userDrawn="1"/>
        </p:nvSpPr>
        <p:spPr bwMode="auto">
          <a:xfrm>
            <a:off x="5165496" y="6534177"/>
            <a:ext cx="3840773" cy="246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12" tIns="45705" rIns="91412" bIns="45705">
            <a:spAutoFit/>
          </a:bodyPr>
          <a:lstStyle/>
          <a:p>
            <a:pPr defTabSz="914118" latinLnBrk="0">
              <a:spcBef>
                <a:spcPct val="50000"/>
              </a:spcBef>
              <a:defRPr/>
            </a:pPr>
            <a:r>
              <a:rPr lang="en-US" altLang="ko-KR" sz="1000" dirty="0">
                <a:solidFill>
                  <a:srgbClr val="000000"/>
                </a:solidFill>
              </a:rPr>
              <a:t>Copyright </a:t>
            </a:r>
            <a:r>
              <a:rPr lang="en-US" altLang="ko-KR" sz="1000" dirty="0" smtClean="0">
                <a:solidFill>
                  <a:srgbClr val="000000"/>
                </a:solidFill>
              </a:rPr>
              <a:t>2012 </a:t>
            </a:r>
            <a:r>
              <a:rPr lang="en-US" altLang="ko-KR" sz="1000" dirty="0">
                <a:solidFill>
                  <a:srgbClr val="000000"/>
                </a:solidFill>
              </a:rPr>
              <a:t>Accenture. All Rights Reserved.</a:t>
            </a:r>
          </a:p>
        </p:txBody>
      </p:sp>
      <p:graphicFrame>
        <p:nvGraphicFramePr>
          <p:cNvPr id="13" name="Object 11"/>
          <p:cNvGraphicFramePr>
            <a:graphicFrameLocks noChangeAspect="1"/>
          </p:cNvGraphicFramePr>
          <p:nvPr userDrawn="1"/>
        </p:nvGraphicFramePr>
        <p:xfrm>
          <a:off x="52113" y="6540783"/>
          <a:ext cx="1124271" cy="317241"/>
        </p:xfrm>
        <a:graphic>
          <a:graphicData uri="http://schemas.openxmlformats.org/presentationml/2006/ole">
            <p:oleObj spid="_x0000_s26626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83829" y="6535559"/>
            <a:ext cx="888899" cy="278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52048" y="70025"/>
            <a:ext cx="6446959" cy="638944"/>
          </a:xfrm>
          <a:prstGeom prst="rect">
            <a:avLst/>
          </a:prstGeom>
        </p:spPr>
        <p:txBody>
          <a:bodyPr wrap="none" lIns="91412" tIns="45705" rIns="91412" bIns="45705" anchor="b"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52046" y="804624"/>
            <a:ext cx="8639908" cy="576263"/>
          </a:xfrm>
          <a:prstGeom prst="rect">
            <a:avLst/>
          </a:prstGeom>
        </p:spPr>
        <p:txBody>
          <a:bodyPr lIns="91412" tIns="45705" rIns="91412" bIns="45705"/>
          <a:lstStyle/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31" name="Slide Number Placeholder 22"/>
          <p:cNvSpPr txBox="1">
            <a:spLocks/>
          </p:cNvSpPr>
          <p:nvPr userDrawn="1"/>
        </p:nvSpPr>
        <p:spPr>
          <a:xfrm>
            <a:off x="3505202" y="6466061"/>
            <a:ext cx="21336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 latinLnBrk="0">
              <a:defRPr/>
            </a:pPr>
            <a:fld id="{8097C669-260D-4271-9727-44BB8A86EDDC}" type="slidenum">
              <a:rPr lang="en-US" smtClean="0">
                <a:solidFill>
                  <a:srgbClr val="000000"/>
                </a:solidFill>
              </a:rPr>
              <a:pPr defTabSz="914118" latinLnBrk="0"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6765475" y="58942"/>
            <a:ext cx="2325454" cy="576263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483577" y="360363"/>
            <a:ext cx="8122626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윤고딕130" pitchFamily="18" charset="-127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C6C88A-6FBB-489D-8B91-680926CBC0E3}" type="slidenum">
              <a:rPr lang="ko-KR" alt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3322846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505200" y="6465889"/>
            <a:ext cx="21336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 latinLnBrk="0">
              <a:defRPr/>
            </a:pPr>
            <a:fld id="{DAF38886-140C-4545-929E-F40C57073A52}" type="slidenum">
              <a:rPr lang="en-US" smtClean="0">
                <a:solidFill>
                  <a:prstClr val="black"/>
                </a:solidFill>
              </a:rPr>
              <a:pPr defTabSz="914118" latinLnBrk="0"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52046" y="70024"/>
            <a:ext cx="6446959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52046" y="804619"/>
            <a:ext cx="8639908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6765475" y="80206"/>
            <a:ext cx="2325454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74678" y="6507678"/>
          <a:ext cx="1123950" cy="350322"/>
        </p:xfrm>
        <a:graphic>
          <a:graphicData uri="http://schemas.openxmlformats.org/presentationml/2006/ole">
            <p:oleObj spid="_x0000_s27650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70598" y="6435929"/>
            <a:ext cx="1172917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3036183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vmlDrawing" Target="../drawings/vmlDrawing1.v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13" Type="http://schemas.openxmlformats.org/officeDocument/2006/relationships/vmlDrawing" Target="../drawings/vmlDrawing10.v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4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Relationship Id="rId14" Type="http://schemas.openxmlformats.org/officeDocument/2006/relationships/oleObject" Target="../embeddings/oleObject10.bin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6" Type="http://schemas.openxmlformats.org/officeDocument/2006/relationships/oleObject" Target="../embeddings/oleObject20.bin"/><Relationship Id="rId5" Type="http://schemas.openxmlformats.org/officeDocument/2006/relationships/vmlDrawing" Target="../drawings/vmlDrawing20.vml"/><Relationship Id="rId4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Arial" pitchFamily="34" charset="0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74679" y="6507678"/>
          <a:ext cx="1123950" cy="350322"/>
        </p:xfrm>
        <a:graphic>
          <a:graphicData uri="http://schemas.openxmlformats.org/presentationml/2006/ole">
            <p:oleObj spid="_x0000_s1026" name="비트맵 이미지" r:id="rId12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505200" y="6465913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 fontAlgn="base" latinLnBrk="0">
              <a:spcBef>
                <a:spcPct val="0"/>
              </a:spcBef>
              <a:spcAft>
                <a:spcPct val="0"/>
              </a:spcAft>
              <a:defRPr/>
            </a:pPr>
            <a:fld id="{104EC927-9575-4CD6-B15D-88D333E939E4}" type="slidenum">
              <a:rPr lang="en-US" smtClean="0">
                <a:solidFill>
                  <a:prstClr val="black"/>
                </a:solidFill>
              </a:rPr>
              <a:pPr fontAlgn="base" latinLnBrk="0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870602" y="6435953"/>
            <a:ext cx="1172917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Arial" pitchFamily="34" charset="0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74679" y="6507678"/>
          <a:ext cx="1123950" cy="350322"/>
        </p:xfrm>
        <a:graphic>
          <a:graphicData uri="http://schemas.openxmlformats.org/presentationml/2006/ole">
            <p:oleObj spid="_x0000_s10242" name="비트맵 이미지" r:id="rId14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505200" y="646590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 fontAlgn="base" latinLnBrk="0">
              <a:spcBef>
                <a:spcPct val="0"/>
              </a:spcBef>
              <a:spcAft>
                <a:spcPct val="0"/>
              </a:spcAft>
              <a:defRPr/>
            </a:pPr>
            <a:fld id="{104EC927-9575-4CD6-B15D-88D333E939E4}" type="slidenum">
              <a:rPr lang="en-US" smtClean="0">
                <a:solidFill>
                  <a:prstClr val="black"/>
                </a:solidFill>
              </a:rPr>
              <a:pPr fontAlgn="base" latinLnBrk="0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7870602" y="6435947"/>
            <a:ext cx="1172917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lIns="91412" tIns="45705" rIns="91412" bIns="45705" anchor="ctr"/>
          <a:lstStyle/>
          <a:p>
            <a:pPr defTabSz="914118" latinLnBrk="0">
              <a:defRPr/>
            </a:pPr>
            <a:endParaRPr lang="ko-KR" altLang="en-US" kern="0">
              <a:solidFill>
                <a:srgbClr val="FFFFFF"/>
              </a:solidFill>
            </a:endParaRPr>
          </a:p>
        </p:txBody>
      </p: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5165496" y="6534177"/>
            <a:ext cx="3840773" cy="246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12" tIns="45705" rIns="91412" bIns="45705">
            <a:spAutoFit/>
          </a:bodyPr>
          <a:lstStyle/>
          <a:p>
            <a:pPr defTabSz="914118" latinLnBrk="0">
              <a:spcBef>
                <a:spcPct val="50000"/>
              </a:spcBef>
              <a:defRPr/>
            </a:pPr>
            <a:r>
              <a:rPr lang="en-US" altLang="ko-KR" sz="1000" dirty="0">
                <a:solidFill>
                  <a:srgbClr val="000000"/>
                </a:solidFill>
              </a:rPr>
              <a:t>Copyright </a:t>
            </a:r>
            <a:r>
              <a:rPr lang="en-US" altLang="ko-KR" sz="1000" dirty="0" smtClean="0">
                <a:solidFill>
                  <a:srgbClr val="000000"/>
                </a:solidFill>
              </a:rPr>
              <a:t>2012 </a:t>
            </a:r>
            <a:r>
              <a:rPr lang="en-US" altLang="ko-KR" sz="1000" dirty="0">
                <a:solidFill>
                  <a:srgbClr val="000000"/>
                </a:solidFill>
              </a:rPr>
              <a:t>Accenture. All Rights Reserved.</a:t>
            </a:r>
          </a:p>
        </p:txBody>
      </p:sp>
      <p:graphicFrame>
        <p:nvGraphicFramePr>
          <p:cNvPr id="15" name="Object 11"/>
          <p:cNvGraphicFramePr>
            <a:graphicFrameLocks noChangeAspect="1"/>
          </p:cNvGraphicFramePr>
          <p:nvPr/>
        </p:nvGraphicFramePr>
        <p:xfrm>
          <a:off x="52113" y="6540783"/>
          <a:ext cx="1124271" cy="317241"/>
        </p:xfrm>
        <a:graphic>
          <a:graphicData uri="http://schemas.openxmlformats.org/presentationml/2006/ole">
            <p:oleObj spid="_x0000_s25602" name="비트맵 이미지" r:id="rId6" imgW="4029637" imgH="1228571" progId="PBrush">
              <p:embed/>
            </p:oleObj>
          </a:graphicData>
        </a:graphic>
      </p:graphicFrame>
      <p:pic>
        <p:nvPicPr>
          <p:cNvPr id="16" name="Picture 19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83829" y="6535559"/>
            <a:ext cx="888899" cy="278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505202" y="6466061"/>
            <a:ext cx="21336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 latinLnBrk="0"/>
            <a:fld id="{8097C669-260D-4271-9727-44BB8A86EDDC}" type="slidenum">
              <a:rPr lang="en-US" smtClean="0">
                <a:solidFill>
                  <a:srgbClr val="000000"/>
                </a:solidFill>
              </a:rPr>
              <a:pPr defTabSz="914118" latinLnBrk="0"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</p:sldLayoutIdLst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  <p:hf sldNum="0" hdr="0" ftr="0" dt="0"/>
  <p:txStyles>
    <p:titleStyle>
      <a:lvl1pPr>
        <a:defRPr kumimoji="0" lang="en-US" altLang="zh-SG" sz="1800" b="1" i="0" u="none" strike="noStrike" kern="0" cap="none" spc="0" normalizeH="0" baseline="0" noProof="0" dirty="0" smtClean="0">
          <a:ln>
            <a:noFill/>
          </a:ln>
          <a:solidFill>
            <a:sysClr val="windowText" lastClr="000000"/>
          </a:solidFill>
          <a:effectLst/>
          <a:uLnTx/>
          <a:uFillTx/>
          <a:latin typeface="맑은 고딕" pitchFamily="50" charset="-127"/>
          <a:ea typeface="맑은 고딕" pitchFamily="50" charset="-127"/>
          <a:cs typeface="+mn-cs"/>
        </a:defRPr>
      </a:lvl1pPr>
    </p:titleStyle>
    <p:bodyStyle>
      <a:lvl1pPr>
        <a:defRPr kumimoji="0" lang="en-US" sz="1600" b="1" i="0" u="none" strike="noStrike" kern="0" cap="none" spc="0" normalizeH="0" baseline="0" noProof="0" dirty="0" smtClean="0">
          <a:ln>
            <a:noFill/>
          </a:ln>
          <a:solidFill>
            <a:sysClr val="windowText" lastClr="000000"/>
          </a:solidFill>
          <a:effectLst/>
          <a:uLnTx/>
          <a:uFillTx/>
          <a:latin typeface="맑은 고딕" pitchFamily="50" charset="-127"/>
          <a:ea typeface="맑은 고딕" pitchFamily="50" charset="-127"/>
          <a:cs typeface="+mn-cs"/>
        </a:defRPr>
      </a:lvl1pPr>
      <a:lvl2pPr>
        <a:buFont typeface="Wingdings" pitchFamily="2" charset="2"/>
        <a:buChar char="§"/>
        <a:defRPr/>
      </a:lvl2pPr>
      <a:lvl3pPr>
        <a:buFont typeface="Arial" pitchFamily="34" charset="0"/>
        <a:buChar char="•"/>
        <a:defRPr/>
      </a:lvl3pPr>
      <a:lvl4pPr>
        <a:buFont typeface="Arial" pitchFamily="34" charset="0"/>
        <a:buChar char="•"/>
        <a:defRPr/>
      </a:lvl4pPr>
      <a:lvl5pPr>
        <a:buFont typeface="Arial" pitchFamily="34" charset="0"/>
        <a:buChar char="•"/>
        <a:defRPr/>
      </a:lvl5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0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34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0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0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4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0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0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0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45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0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0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45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0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52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0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0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57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59.pn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0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0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3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66.png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0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10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10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0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2904394" y="3750293"/>
            <a:ext cx="6239608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ko-KR" altLang="en-US" sz="2800" b="1" dirty="0">
                <a:solidFill>
                  <a:srgbClr val="333333"/>
                </a:solidFill>
                <a:cs typeface="Arial" pitchFamily="34" charset="0"/>
              </a:rPr>
              <a:t>사용자 교육 매뉴얼</a:t>
            </a:r>
            <a:endParaRPr lang="en-US" altLang="ko-KR" sz="2800" b="1" dirty="0">
              <a:solidFill>
                <a:srgbClr val="333333"/>
              </a:solidFill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4956047" y="5388862"/>
            <a:ext cx="2096966" cy="70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ko-KR" sz="1400" b="1" dirty="0">
                <a:solidFill>
                  <a:srgbClr val="333333"/>
                </a:solidFill>
                <a:cs typeface="Arial" pitchFamily="34" charset="0"/>
              </a:rPr>
              <a:t>2013.02.25</a:t>
            </a:r>
          </a:p>
          <a:p>
            <a:pPr algn="ctr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lang="en-US" altLang="ko-KR" sz="1400" b="1" dirty="0">
              <a:solidFill>
                <a:srgbClr val="333333"/>
              </a:solidFill>
              <a:cs typeface="Arial" pitchFamily="34" charset="0"/>
            </a:endParaRPr>
          </a:p>
          <a:p>
            <a:pPr algn="ct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ko-KR" sz="1400" b="1" dirty="0">
                <a:solidFill>
                  <a:srgbClr val="333333"/>
                </a:solidFill>
                <a:cs typeface="Arial" pitchFamily="34" charset="0"/>
              </a:rPr>
              <a:t>NSIS </a:t>
            </a:r>
            <a:r>
              <a:rPr lang="ko-KR" altLang="en-US" sz="1400" b="1" dirty="0">
                <a:solidFill>
                  <a:srgbClr val="333333"/>
                </a:solidFill>
                <a:cs typeface="Arial" pitchFamily="34" charset="0"/>
              </a:rPr>
              <a:t> </a:t>
            </a:r>
            <a:r>
              <a:rPr lang="en-US" altLang="ko-KR" sz="1400" b="1" dirty="0">
                <a:solidFill>
                  <a:srgbClr val="333333"/>
                </a:solidFill>
                <a:cs typeface="Arial" pitchFamily="34" charset="0"/>
              </a:rPr>
              <a:t>TFT</a:t>
            </a:r>
            <a:endParaRPr lang="ko-KR" altLang="en-US" sz="1400" b="1" dirty="0">
              <a:solidFill>
                <a:srgbClr val="333333"/>
              </a:solidFill>
              <a:cs typeface="Arial" pitchFamily="34" charset="0"/>
            </a:endParaRPr>
          </a:p>
        </p:txBody>
      </p:sp>
      <p:sp>
        <p:nvSpPr>
          <p:cNvPr id="4" name="Rectangle 9"/>
          <p:cNvSpPr txBox="1">
            <a:spLocks noChangeArrowheads="1"/>
          </p:cNvSpPr>
          <p:nvPr/>
        </p:nvSpPr>
        <p:spPr>
          <a:xfrm>
            <a:off x="3131840" y="4509120"/>
            <a:ext cx="5688013" cy="609600"/>
          </a:xfrm>
          <a:prstGeom prst="rect">
            <a:avLst/>
          </a:prstGeom>
          <a:noFill/>
          <a:ln/>
          <a:extLst>
            <a:ext uri="{91240B29-F687-4F45-9708-019B960494DF}">
              <a14:hiddenLine xmlns=""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400" b="1" kern="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생산실</a:t>
            </a:r>
            <a:r>
              <a:rPr lang="ko-KR" altLang="en-US" sz="2400" b="1" kern="0" dirty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행</a:t>
            </a:r>
            <a:endParaRPr kumimoji="0" lang="en-US" altLang="ko-KR" sz="2400" b="1" i="0" u="none" strike="noStrike" kern="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789245" y="823913"/>
            <a:ext cx="6431573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latinLnBrk="0"/>
            <a:r>
              <a:rPr lang="ko-KR" altLang="en-US" sz="1600" b="1" dirty="0">
                <a:solidFill>
                  <a:srgbClr val="000000"/>
                </a:solidFill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923192" y="823913"/>
            <a:ext cx="767862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600" b="1" dirty="0">
                <a:solidFill>
                  <a:prstClr val="white"/>
                </a:solidFill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417645" y="1341438"/>
          <a:ext cx="8308731" cy="5183906"/>
        </p:xfrm>
        <a:graphic>
          <a:graphicData uri="http://schemas.openxmlformats.org/drawingml/2006/table">
            <a:tbl>
              <a:tblPr/>
              <a:tblGrid>
                <a:gridCol w="8308731"/>
              </a:tblGrid>
              <a:tr h="5183906">
                <a:tc>
                  <a:txBody>
                    <a:bodyPr/>
                    <a:lstStyle/>
                    <a:p>
                      <a:pPr algn="just" eaLnBrk="0" hangingPunct="0">
                        <a:spcAft>
                          <a:spcPts val="0"/>
                        </a:spcAft>
                      </a:pPr>
                      <a:endParaRPr lang="en-US" altLang="ko-KR" sz="1600" kern="100" dirty="0" smtClean="0">
                        <a:latin typeface="Arial"/>
                        <a:ea typeface="맑은 고딕"/>
                        <a:cs typeface="바탕"/>
                      </a:endParaRPr>
                    </a:p>
                  </a:txBody>
                  <a:tcPr marL="83234" marR="83234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52057" y="69871"/>
            <a:ext cx="6446227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25" name="Text Box 59"/>
          <p:cNvSpPr txBox="1">
            <a:spLocks noChangeArrowheads="1"/>
          </p:cNvSpPr>
          <p:nvPr/>
        </p:nvSpPr>
        <p:spPr bwMode="auto">
          <a:xfrm>
            <a:off x="611563" y="1844824"/>
            <a:ext cx="7631723" cy="309958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 fontAlgn="base" latinLnBrk="0">
              <a:spcBef>
                <a:spcPct val="50000"/>
              </a:spcBef>
              <a:spcAft>
                <a:spcPct val="0"/>
              </a:spcAft>
            </a:pPr>
            <a:r>
              <a:rPr lang="ko-KR" altLang="en-US" sz="14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14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1. </a:t>
            </a:r>
            <a:r>
              <a:rPr lang="ko-KR" altLang="en-US" sz="14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생산 오더에 대한 생산실적 처리 </a:t>
            </a:r>
            <a:r>
              <a:rPr lang="en-US" altLang="ko-KR" sz="14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System</a:t>
            </a:r>
            <a:r>
              <a:rPr lang="ko-KR" altLang="en-US" sz="14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 수행</a:t>
            </a:r>
            <a:endParaRPr lang="en-US" altLang="ko-KR" sz="140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9" name="Text Box 59"/>
          <p:cNvSpPr txBox="1">
            <a:spLocks noChangeArrowheads="1"/>
          </p:cNvSpPr>
          <p:nvPr/>
        </p:nvSpPr>
        <p:spPr bwMode="auto">
          <a:xfrm>
            <a:off x="927423" y="2284515"/>
            <a:ext cx="3572571" cy="309958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 fontAlgn="base" latinLnBrk="0">
              <a:spcBef>
                <a:spcPct val="50000"/>
              </a:spcBef>
              <a:spcAft>
                <a:spcPct val="0"/>
              </a:spcAft>
            </a:pPr>
            <a:r>
              <a:rPr lang="en-US" altLang="ko-KR" sz="14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-</a:t>
            </a:r>
            <a:r>
              <a:rPr lang="ko-KR" altLang="en-US" sz="14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  생산 확정 실적처리</a:t>
            </a:r>
            <a:r>
              <a:rPr lang="en-US" altLang="ko-KR" sz="14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취소</a:t>
            </a:r>
            <a:r>
              <a:rPr lang="en-US" altLang="ko-KR" sz="14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조회 처리 </a:t>
            </a:r>
            <a:endParaRPr lang="en-US" altLang="ko-KR" sz="1400" dirty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1" name="Text Box 59"/>
          <p:cNvSpPr txBox="1">
            <a:spLocks noChangeArrowheads="1"/>
          </p:cNvSpPr>
          <p:nvPr/>
        </p:nvSpPr>
        <p:spPr bwMode="auto">
          <a:xfrm>
            <a:off x="927423" y="2694637"/>
            <a:ext cx="2564459" cy="309958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 fontAlgn="base" latinLnBrk="0">
              <a:spcBef>
                <a:spcPct val="50000"/>
              </a:spcBef>
              <a:spcAft>
                <a:spcPct val="0"/>
              </a:spcAft>
            </a:pPr>
            <a:r>
              <a:rPr lang="ko-KR" altLang="en-US" sz="14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14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- </a:t>
            </a:r>
            <a:r>
              <a:rPr lang="ko-KR" altLang="en-US" sz="14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자재 출고 및  재고 조회 </a:t>
            </a:r>
            <a:endParaRPr lang="en-US" altLang="ko-KR" sz="1400" dirty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2" name="Text Box 59"/>
          <p:cNvSpPr txBox="1">
            <a:spLocks noChangeArrowheads="1"/>
          </p:cNvSpPr>
          <p:nvPr/>
        </p:nvSpPr>
        <p:spPr bwMode="auto">
          <a:xfrm>
            <a:off x="927423" y="3148611"/>
            <a:ext cx="2780483" cy="309958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 fontAlgn="base" latinLnBrk="0">
              <a:spcBef>
                <a:spcPct val="50000"/>
              </a:spcBef>
              <a:spcAft>
                <a:spcPct val="0"/>
              </a:spcAft>
            </a:pPr>
            <a:r>
              <a:rPr lang="ko-KR" altLang="en-US" sz="14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14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- </a:t>
            </a:r>
            <a:r>
              <a:rPr lang="ko-KR" altLang="en-US" sz="14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자재 출고 및  재고 조회 </a:t>
            </a:r>
            <a:endParaRPr lang="en-US" altLang="ko-KR" sz="1400" dirty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3" name="Text Box 59"/>
          <p:cNvSpPr txBox="1">
            <a:spLocks noChangeArrowheads="1"/>
          </p:cNvSpPr>
          <p:nvPr/>
        </p:nvSpPr>
        <p:spPr bwMode="auto">
          <a:xfrm>
            <a:off x="681236" y="4055146"/>
            <a:ext cx="4248472" cy="309958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 fontAlgn="base" latinLnBrk="0">
              <a:spcBef>
                <a:spcPct val="50000"/>
              </a:spcBef>
              <a:spcAft>
                <a:spcPct val="0"/>
              </a:spcAft>
            </a:pPr>
            <a:r>
              <a:rPr lang="ko-KR" altLang="en-US" sz="14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14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2. </a:t>
            </a:r>
            <a:r>
              <a:rPr lang="ko-KR" altLang="en-US" sz="1400" dirty="0" err="1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체화</a:t>
            </a:r>
            <a:r>
              <a:rPr lang="ko-KR" altLang="en-US" sz="14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 제품 </a:t>
            </a:r>
            <a:r>
              <a:rPr lang="ko-KR" altLang="en-US" sz="1400" dirty="0" err="1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레포트를</a:t>
            </a:r>
            <a:r>
              <a:rPr lang="ko-KR" altLang="en-US" sz="14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 통한 유효기간 관리</a:t>
            </a:r>
            <a:endParaRPr lang="en-US" altLang="ko-KR" sz="140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5" name="Text Box 59"/>
          <p:cNvSpPr txBox="1">
            <a:spLocks noChangeArrowheads="1"/>
          </p:cNvSpPr>
          <p:nvPr/>
        </p:nvSpPr>
        <p:spPr bwMode="auto">
          <a:xfrm>
            <a:off x="927423" y="3573016"/>
            <a:ext cx="2780483" cy="309958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 fontAlgn="base" latinLnBrk="0">
              <a:spcBef>
                <a:spcPct val="50000"/>
              </a:spcBef>
              <a:spcAft>
                <a:spcPct val="0"/>
              </a:spcAft>
            </a:pPr>
            <a:r>
              <a:rPr lang="ko-KR" altLang="en-US" sz="14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14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- </a:t>
            </a:r>
            <a:r>
              <a:rPr lang="ko-KR" altLang="en-US" sz="14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자재 문서 조회</a:t>
            </a:r>
            <a:endParaRPr lang="en-US" altLang="ko-KR" sz="1400" dirty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6" name="Text Box 3"/>
          <p:cNvSpPr txBox="1">
            <a:spLocks noChangeArrowheads="1"/>
          </p:cNvSpPr>
          <p:nvPr/>
        </p:nvSpPr>
        <p:spPr bwMode="auto">
          <a:xfrm>
            <a:off x="719064" y="4737478"/>
            <a:ext cx="7669360" cy="15718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3600" tIns="46800" rIns="93600" bIns="46800">
            <a:spAutoFit/>
          </a:bodyPr>
          <a:lstStyle/>
          <a:p>
            <a:pPr eaLnBrk="1" hangingPunct="1"/>
            <a:r>
              <a:rPr kumimoji="1" lang="en-US" altLang="ko-KR" sz="1200" b="1" dirty="0" smtClean="0">
                <a:solidFill>
                  <a:srgbClr val="000000"/>
                </a:solidFill>
                <a:latin typeface="+mj-ea"/>
                <a:ea typeface="+mj-ea"/>
              </a:rPr>
              <a:t>- </a:t>
            </a:r>
            <a:r>
              <a:rPr kumimoji="1" lang="ko-KR" altLang="en-US" sz="1200" b="1" dirty="0" smtClean="0">
                <a:solidFill>
                  <a:srgbClr val="000000"/>
                </a:solidFill>
                <a:latin typeface="+mj-ea"/>
                <a:ea typeface="+mj-ea"/>
              </a:rPr>
              <a:t>생산계획에 </a:t>
            </a:r>
            <a:r>
              <a:rPr kumimoji="1" lang="ko-KR" altLang="en-US" sz="1200" b="1" dirty="0">
                <a:solidFill>
                  <a:srgbClr val="000000"/>
                </a:solidFill>
                <a:latin typeface="+mj-ea"/>
                <a:ea typeface="+mj-ea"/>
              </a:rPr>
              <a:t>의해 결정된 부분을 생산 오더로 전환하는 업무가 끝나게 되면 </a:t>
            </a:r>
            <a:r>
              <a:rPr kumimoji="1" lang="ko-KR" altLang="en-US" sz="1200" b="1" dirty="0" smtClean="0">
                <a:solidFill>
                  <a:srgbClr val="000000"/>
                </a:solidFill>
                <a:latin typeface="+mj-ea"/>
                <a:ea typeface="+mj-ea"/>
              </a:rPr>
              <a:t>생산에 </a:t>
            </a:r>
            <a:r>
              <a:rPr kumimoji="1" lang="ko-KR" altLang="en-US" sz="1200" b="1" dirty="0">
                <a:solidFill>
                  <a:srgbClr val="000000"/>
                </a:solidFill>
                <a:latin typeface="+mj-ea"/>
                <a:ea typeface="+mj-ea"/>
              </a:rPr>
              <a:t>들어가고 그 실적을 </a:t>
            </a:r>
            <a:r>
              <a:rPr kumimoji="1" lang="ko-KR" altLang="en-US" sz="1200" b="1" dirty="0" smtClean="0">
                <a:solidFill>
                  <a:srgbClr val="000000"/>
                </a:solidFill>
                <a:latin typeface="+mj-ea"/>
                <a:ea typeface="+mj-ea"/>
              </a:rPr>
              <a:t>입력  </a:t>
            </a:r>
            <a:endParaRPr kumimoji="1" lang="en-US" altLang="ko-KR" sz="1200" b="1" dirty="0" smtClean="0">
              <a:solidFill>
                <a:srgbClr val="000000"/>
              </a:solidFill>
              <a:latin typeface="+mj-ea"/>
              <a:ea typeface="+mj-ea"/>
            </a:endParaRPr>
          </a:p>
          <a:p>
            <a:pPr eaLnBrk="1" hangingPunct="1"/>
            <a:r>
              <a:rPr kumimoji="1" lang="ko-KR" altLang="en-US" sz="1200" b="1" dirty="0" smtClean="0">
                <a:solidFill>
                  <a:srgbClr val="000000"/>
                </a:solidFill>
                <a:latin typeface="+mj-ea"/>
                <a:ea typeface="+mj-ea"/>
              </a:rPr>
              <a:t>  생산 </a:t>
            </a:r>
            <a:r>
              <a:rPr kumimoji="1" lang="ko-KR" altLang="en-US" sz="1200" b="1" dirty="0">
                <a:solidFill>
                  <a:srgbClr val="000000"/>
                </a:solidFill>
                <a:latin typeface="+mj-ea"/>
                <a:ea typeface="+mj-ea"/>
              </a:rPr>
              <a:t>실적 처리 부분을 </a:t>
            </a:r>
            <a:r>
              <a:rPr kumimoji="1" lang="ko-KR" altLang="en-US" sz="1200" b="1" dirty="0" err="1">
                <a:solidFill>
                  <a:srgbClr val="000000"/>
                </a:solidFill>
                <a:latin typeface="+mj-ea"/>
                <a:ea typeface="+mj-ea"/>
              </a:rPr>
              <a:t>생산팀에서</a:t>
            </a:r>
            <a:r>
              <a:rPr kumimoji="1" lang="ko-KR" altLang="en-US" sz="1200" b="1" dirty="0">
                <a:solidFill>
                  <a:srgbClr val="000000"/>
                </a:solidFill>
                <a:latin typeface="+mj-ea"/>
                <a:ea typeface="+mj-ea"/>
              </a:rPr>
              <a:t> </a:t>
            </a:r>
            <a:r>
              <a:rPr kumimoji="1" lang="ko-KR" altLang="en-US" sz="1200" b="1" dirty="0" smtClean="0">
                <a:solidFill>
                  <a:srgbClr val="000000"/>
                </a:solidFill>
                <a:latin typeface="+mj-ea"/>
                <a:ea typeface="+mj-ea"/>
              </a:rPr>
              <a:t>입력</a:t>
            </a:r>
            <a:endParaRPr kumimoji="1" lang="en-US" altLang="ko-KR" sz="1200" b="1" dirty="0" smtClean="0">
              <a:solidFill>
                <a:srgbClr val="000000"/>
              </a:solidFill>
              <a:latin typeface="+mj-ea"/>
              <a:ea typeface="+mj-ea"/>
            </a:endParaRPr>
          </a:p>
          <a:p>
            <a:pPr eaLnBrk="1" hangingPunct="1"/>
            <a:endParaRPr kumimoji="1" lang="en-US" altLang="ko-KR" sz="1200" b="1" dirty="0">
              <a:solidFill>
                <a:srgbClr val="000000"/>
              </a:solidFill>
              <a:latin typeface="+mj-ea"/>
              <a:ea typeface="+mj-ea"/>
            </a:endParaRPr>
          </a:p>
          <a:p>
            <a:pPr eaLnBrk="1" hangingPunct="1"/>
            <a:r>
              <a:rPr kumimoji="1" lang="en-US" altLang="ko-KR" sz="1200" b="1" dirty="0" smtClean="0">
                <a:solidFill>
                  <a:srgbClr val="000000"/>
                </a:solidFill>
                <a:latin typeface="+mj-ea"/>
                <a:ea typeface="+mj-ea"/>
              </a:rPr>
              <a:t>-</a:t>
            </a:r>
            <a:r>
              <a:rPr kumimoji="1" lang="ko-KR" altLang="en-US" sz="1200" b="1" dirty="0" smtClean="0">
                <a:solidFill>
                  <a:srgbClr val="000000"/>
                </a:solidFill>
                <a:latin typeface="+mj-ea"/>
                <a:ea typeface="+mj-ea"/>
              </a:rPr>
              <a:t>현재 </a:t>
            </a:r>
            <a:r>
              <a:rPr kumimoji="1" lang="ko-KR" altLang="en-US" sz="1200" b="1" dirty="0">
                <a:solidFill>
                  <a:srgbClr val="000000"/>
                </a:solidFill>
                <a:latin typeface="+mj-ea"/>
                <a:ea typeface="+mj-ea"/>
              </a:rPr>
              <a:t>생산 실적 </a:t>
            </a:r>
            <a:r>
              <a:rPr kumimoji="1" lang="ko-KR" altLang="en-US" sz="1200" b="1" dirty="0" smtClean="0">
                <a:solidFill>
                  <a:srgbClr val="000000"/>
                </a:solidFill>
                <a:latin typeface="+mj-ea"/>
                <a:ea typeface="+mj-ea"/>
              </a:rPr>
              <a:t>처리는 </a:t>
            </a:r>
            <a:r>
              <a:rPr kumimoji="1" lang="en-US" altLang="ko-KR" sz="1200" b="1" dirty="0" smtClean="0">
                <a:solidFill>
                  <a:srgbClr val="000000"/>
                </a:solidFill>
                <a:latin typeface="+mj-ea"/>
                <a:ea typeface="+mj-ea"/>
              </a:rPr>
              <a:t>POP</a:t>
            </a:r>
            <a:r>
              <a:rPr kumimoji="1" lang="ko-KR" altLang="en-US" sz="1200" b="1" dirty="0" smtClean="0">
                <a:solidFill>
                  <a:srgbClr val="000000"/>
                </a:solidFill>
                <a:latin typeface="+mj-ea"/>
                <a:ea typeface="+mj-ea"/>
              </a:rPr>
              <a:t>에서 중심이 되어있으므로 </a:t>
            </a:r>
            <a:r>
              <a:rPr kumimoji="1" lang="ko-KR" altLang="en-US" sz="1200" b="1" dirty="0">
                <a:solidFill>
                  <a:srgbClr val="000000"/>
                </a:solidFill>
                <a:latin typeface="+mj-ea"/>
                <a:ea typeface="+mj-ea"/>
              </a:rPr>
              <a:t>향후 </a:t>
            </a:r>
            <a:r>
              <a:rPr kumimoji="1" lang="en-US" altLang="ko-KR" sz="1200" b="1" dirty="0">
                <a:solidFill>
                  <a:srgbClr val="000000"/>
                </a:solidFill>
                <a:latin typeface="+mj-ea"/>
                <a:ea typeface="+mj-ea"/>
              </a:rPr>
              <a:t>ERP</a:t>
            </a:r>
            <a:r>
              <a:rPr kumimoji="1" lang="ko-KR" altLang="en-US" sz="1200" b="1" dirty="0">
                <a:solidFill>
                  <a:srgbClr val="000000"/>
                </a:solidFill>
                <a:latin typeface="+mj-ea"/>
                <a:ea typeface="+mj-ea"/>
              </a:rPr>
              <a:t>에서 직접 입력이 </a:t>
            </a:r>
            <a:r>
              <a:rPr kumimoji="1" lang="ko-KR" altLang="en-US" sz="1200" b="1" dirty="0" smtClean="0">
                <a:solidFill>
                  <a:srgbClr val="000000"/>
                </a:solidFill>
                <a:latin typeface="+mj-ea"/>
                <a:ea typeface="+mj-ea"/>
              </a:rPr>
              <a:t>아니라 </a:t>
            </a:r>
            <a:r>
              <a:rPr kumimoji="1" lang="en-US" altLang="ko-KR" sz="1200" b="1" dirty="0" smtClean="0">
                <a:solidFill>
                  <a:srgbClr val="000000"/>
                </a:solidFill>
                <a:latin typeface="+mj-ea"/>
                <a:ea typeface="+mj-ea"/>
              </a:rPr>
              <a:t>POP</a:t>
            </a:r>
            <a:r>
              <a:rPr kumimoji="1" lang="ko-KR" altLang="en-US" sz="1200" b="1" dirty="0" smtClean="0">
                <a:solidFill>
                  <a:srgbClr val="000000"/>
                </a:solidFill>
                <a:latin typeface="+mj-ea"/>
                <a:ea typeface="+mj-ea"/>
              </a:rPr>
              <a:t> 프로그램을</a:t>
            </a:r>
            <a:endParaRPr kumimoji="1" lang="en-US" altLang="ko-KR" sz="1200" b="1" dirty="0" smtClean="0">
              <a:solidFill>
                <a:srgbClr val="000000"/>
              </a:solidFill>
              <a:latin typeface="+mj-ea"/>
              <a:ea typeface="+mj-ea"/>
            </a:endParaRPr>
          </a:p>
          <a:p>
            <a:pPr eaLnBrk="1" hangingPunct="1"/>
            <a:r>
              <a:rPr kumimoji="1" lang="en-US" altLang="ko-KR" sz="1200" b="1" dirty="0">
                <a:solidFill>
                  <a:srgbClr val="000000"/>
                </a:solidFill>
                <a:latin typeface="+mj-ea"/>
                <a:ea typeface="+mj-ea"/>
              </a:rPr>
              <a:t> </a:t>
            </a:r>
            <a:r>
              <a:rPr kumimoji="1" lang="ko-KR" altLang="en-US" sz="1200" b="1" dirty="0" smtClean="0">
                <a:solidFill>
                  <a:srgbClr val="000000"/>
                </a:solidFill>
                <a:latin typeface="+mj-ea"/>
                <a:ea typeface="+mj-ea"/>
              </a:rPr>
              <a:t>이용하여 </a:t>
            </a:r>
            <a:r>
              <a:rPr kumimoji="1" lang="en-US" altLang="ko-KR" sz="1200" b="1" dirty="0">
                <a:solidFill>
                  <a:srgbClr val="000000"/>
                </a:solidFill>
                <a:latin typeface="+mj-ea"/>
                <a:ea typeface="+mj-ea"/>
              </a:rPr>
              <a:t>ERP</a:t>
            </a:r>
            <a:r>
              <a:rPr kumimoji="1" lang="ko-KR" altLang="en-US" sz="1200" b="1" dirty="0">
                <a:solidFill>
                  <a:srgbClr val="000000"/>
                </a:solidFill>
                <a:latin typeface="+mj-ea"/>
                <a:ea typeface="+mj-ea"/>
              </a:rPr>
              <a:t>로 </a:t>
            </a:r>
            <a:r>
              <a:rPr kumimoji="1" lang="en-US" altLang="ko-KR" sz="1200" b="1" dirty="0" smtClean="0">
                <a:solidFill>
                  <a:srgbClr val="000000"/>
                </a:solidFill>
                <a:latin typeface="+mj-ea"/>
                <a:ea typeface="+mj-ea"/>
              </a:rPr>
              <a:t>I/F</a:t>
            </a:r>
            <a:r>
              <a:rPr kumimoji="1" lang="ko-KR" altLang="en-US" sz="1200" b="1" dirty="0" smtClean="0">
                <a:solidFill>
                  <a:srgbClr val="000000"/>
                </a:solidFill>
                <a:latin typeface="+mj-ea"/>
                <a:ea typeface="+mj-ea"/>
              </a:rPr>
              <a:t>하는 </a:t>
            </a:r>
            <a:r>
              <a:rPr kumimoji="1" lang="ko-KR" altLang="en-US" sz="1200" b="1" dirty="0">
                <a:solidFill>
                  <a:srgbClr val="000000"/>
                </a:solidFill>
                <a:latin typeface="+mj-ea"/>
                <a:ea typeface="+mj-ea"/>
              </a:rPr>
              <a:t>형태로 업무가 </a:t>
            </a:r>
            <a:r>
              <a:rPr kumimoji="1" lang="ko-KR" altLang="en-US" sz="1200" b="1" dirty="0" smtClean="0">
                <a:solidFill>
                  <a:srgbClr val="000000"/>
                </a:solidFill>
                <a:latin typeface="+mj-ea"/>
                <a:ea typeface="+mj-ea"/>
              </a:rPr>
              <a:t>진행</a:t>
            </a:r>
            <a:endParaRPr kumimoji="1" lang="en-US" altLang="ko-KR" sz="1200" b="1" dirty="0">
              <a:solidFill>
                <a:srgbClr val="000000"/>
              </a:solidFill>
              <a:latin typeface="+mj-ea"/>
              <a:ea typeface="+mj-ea"/>
            </a:endParaRPr>
          </a:p>
          <a:p>
            <a:pPr eaLnBrk="1" hangingPunct="1"/>
            <a:endParaRPr kumimoji="1" lang="en-US" altLang="ko-KR" sz="1200" b="1" dirty="0" smtClean="0">
              <a:solidFill>
                <a:srgbClr val="000000"/>
              </a:solidFill>
              <a:latin typeface="+mj-ea"/>
              <a:ea typeface="+mj-ea"/>
            </a:endParaRPr>
          </a:p>
          <a:p>
            <a:pPr eaLnBrk="1" hangingPunct="1"/>
            <a:r>
              <a:rPr kumimoji="1" lang="en-US" altLang="ko-KR" sz="1200" b="1" dirty="0" smtClean="0">
                <a:solidFill>
                  <a:srgbClr val="000000"/>
                </a:solidFill>
                <a:latin typeface="+mj-ea"/>
                <a:ea typeface="+mj-ea"/>
              </a:rPr>
              <a:t>-ERP</a:t>
            </a:r>
            <a:r>
              <a:rPr kumimoji="1" lang="ko-KR" altLang="en-US" sz="1200" b="1" dirty="0">
                <a:solidFill>
                  <a:srgbClr val="000000"/>
                </a:solidFill>
                <a:latin typeface="+mj-ea"/>
                <a:ea typeface="+mj-ea"/>
              </a:rPr>
              <a:t>내의 실적 처리부분은 </a:t>
            </a:r>
            <a:r>
              <a:rPr kumimoji="1" lang="ko-KR" altLang="en-US" sz="1200" b="1" dirty="0" smtClean="0">
                <a:solidFill>
                  <a:srgbClr val="000000"/>
                </a:solidFill>
                <a:latin typeface="+mj-ea"/>
                <a:ea typeface="+mj-ea"/>
              </a:rPr>
              <a:t>조회</a:t>
            </a:r>
            <a:r>
              <a:rPr kumimoji="1" lang="en-US" altLang="ko-KR" sz="1200" b="1" dirty="0" smtClean="0">
                <a:solidFill>
                  <a:srgbClr val="000000"/>
                </a:solidFill>
                <a:latin typeface="+mj-ea"/>
                <a:ea typeface="+mj-ea"/>
              </a:rPr>
              <a:t>/</a:t>
            </a:r>
            <a:r>
              <a:rPr kumimoji="1" lang="ko-KR" altLang="en-US" sz="1200" b="1" dirty="0" smtClean="0">
                <a:solidFill>
                  <a:srgbClr val="000000"/>
                </a:solidFill>
                <a:latin typeface="+mj-ea"/>
                <a:ea typeface="+mj-ea"/>
              </a:rPr>
              <a:t>검증</a:t>
            </a:r>
            <a:r>
              <a:rPr kumimoji="1" lang="en-US" altLang="ko-KR" sz="1200" b="1" dirty="0" smtClean="0">
                <a:solidFill>
                  <a:srgbClr val="000000"/>
                </a:solidFill>
                <a:latin typeface="+mj-ea"/>
                <a:ea typeface="+mj-ea"/>
              </a:rPr>
              <a:t>,</a:t>
            </a:r>
            <a:r>
              <a:rPr kumimoji="1" lang="ko-KR" altLang="en-US" sz="1200" b="1" dirty="0" smtClean="0">
                <a:solidFill>
                  <a:srgbClr val="000000"/>
                </a:solidFill>
                <a:latin typeface="+mj-ea"/>
                <a:ea typeface="+mj-ea"/>
              </a:rPr>
              <a:t> 보</a:t>
            </a:r>
            <a:r>
              <a:rPr kumimoji="1" lang="ko-KR" altLang="en-US" sz="1200" b="1" dirty="0">
                <a:solidFill>
                  <a:srgbClr val="000000"/>
                </a:solidFill>
                <a:latin typeface="+mj-ea"/>
                <a:ea typeface="+mj-ea"/>
              </a:rPr>
              <a:t>정</a:t>
            </a:r>
            <a:r>
              <a:rPr kumimoji="1" lang="ko-KR" altLang="en-US" sz="1200" b="1" dirty="0" smtClean="0">
                <a:solidFill>
                  <a:srgbClr val="000000"/>
                </a:solidFill>
                <a:latin typeface="+mj-ea"/>
                <a:ea typeface="+mj-ea"/>
              </a:rPr>
              <a:t>기능으로 </a:t>
            </a:r>
            <a:r>
              <a:rPr kumimoji="1" lang="ko-KR" altLang="en-US" sz="1200" b="1" dirty="0">
                <a:solidFill>
                  <a:srgbClr val="000000"/>
                </a:solidFill>
                <a:latin typeface="+mj-ea"/>
                <a:ea typeface="+mj-ea"/>
              </a:rPr>
              <a:t>주로 사용될 것으로 보입니다</a:t>
            </a:r>
            <a:r>
              <a:rPr kumimoji="1" lang="en-US" altLang="ko-KR" sz="1200" b="1" dirty="0" smtClean="0">
                <a:solidFill>
                  <a:srgbClr val="000000"/>
                </a:solidFill>
                <a:latin typeface="+mj-ea"/>
                <a:ea typeface="+mj-ea"/>
              </a:rPr>
              <a:t>.</a:t>
            </a:r>
            <a:endParaRPr kumimoji="1" lang="en-US" altLang="ko-KR" sz="1200" b="1" dirty="0">
              <a:solidFill>
                <a:srgbClr val="000000"/>
              </a:solidFill>
              <a:latin typeface="+mj-ea"/>
              <a:ea typeface="+mj-ea"/>
            </a:endParaRPr>
          </a:p>
          <a:p>
            <a:pPr eaLnBrk="1" hangingPunct="1"/>
            <a:r>
              <a:rPr kumimoji="1" lang="en-US" altLang="ko-KR" sz="1200" b="1" dirty="0" smtClean="0">
                <a:solidFill>
                  <a:srgbClr val="000000"/>
                </a:solidFill>
                <a:latin typeface="+mj-ea"/>
                <a:ea typeface="+mj-ea"/>
              </a:rPr>
              <a:t>-</a:t>
            </a:r>
            <a:r>
              <a:rPr kumimoji="1" lang="ko-KR" altLang="en-US" sz="1200" b="1" dirty="0" smtClean="0">
                <a:solidFill>
                  <a:srgbClr val="000000"/>
                </a:solidFill>
                <a:latin typeface="+mj-ea"/>
                <a:ea typeface="+mj-ea"/>
              </a:rPr>
              <a:t>생산에 </a:t>
            </a:r>
            <a:r>
              <a:rPr kumimoji="1" lang="ko-KR" altLang="en-US" sz="1200" b="1" dirty="0">
                <a:solidFill>
                  <a:srgbClr val="000000"/>
                </a:solidFill>
                <a:latin typeface="+mj-ea"/>
                <a:ea typeface="+mj-ea"/>
              </a:rPr>
              <a:t>따른 가공비 계산과 자재사용의 실적을 잡아주는 부분입니다</a:t>
            </a:r>
            <a:r>
              <a:rPr kumimoji="1" lang="en-US" altLang="ko-KR" sz="1200" b="1" dirty="0">
                <a:solidFill>
                  <a:srgbClr val="000000"/>
                </a:solidFill>
                <a:latin typeface="+mj-ea"/>
                <a:ea typeface="+mj-ea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789238" y="823913"/>
            <a:ext cx="6431573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923192" y="823913"/>
            <a:ext cx="767862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52050" y="69857"/>
            <a:ext cx="6446227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6765681" y="80963"/>
            <a:ext cx="2325565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/>
              <a:t>납기관리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41" name="Group 16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917500800"/>
              </p:ext>
            </p:extLst>
          </p:nvPr>
        </p:nvGraphicFramePr>
        <p:xfrm>
          <a:off x="144676" y="1268764"/>
          <a:ext cx="8873430" cy="5338111"/>
        </p:xfrm>
        <a:graphic>
          <a:graphicData uri="http://schemas.openxmlformats.org/drawingml/2006/table">
            <a:tbl>
              <a:tblPr/>
              <a:tblGrid>
                <a:gridCol w="564235"/>
                <a:gridCol w="8309195"/>
              </a:tblGrid>
              <a:tr h="295449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조직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To-Be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프로세스 흐름도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295449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469371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공장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2" name="순서도: 자기 디스크 41"/>
          <p:cNvSpPr/>
          <p:nvPr/>
        </p:nvSpPr>
        <p:spPr>
          <a:xfrm>
            <a:off x="4070562" y="2903821"/>
            <a:ext cx="1028701" cy="902848"/>
          </a:xfrm>
          <a:prstGeom prst="flowChartMagneticDisk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POP</a:t>
            </a:r>
          </a:p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생산 정보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)</a:t>
            </a:r>
            <a:endParaRPr lang="ko-KR" altLang="en-US" sz="1000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737564" y="1556792"/>
            <a:ext cx="2004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ko-KR" altLang="en-US" dirty="0" smtClean="0">
                <a:latin typeface="+mn-ea"/>
                <a:ea typeface="+mn-ea"/>
              </a:rPr>
              <a:t>생    산   팀</a:t>
            </a:r>
            <a:endParaRPr lang="ko-KR" altLang="en-US" dirty="0">
              <a:latin typeface="+mn-ea"/>
              <a:ea typeface="+mn-ea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6840839" y="1612244"/>
            <a:ext cx="1719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ko-KR" altLang="en-US" dirty="0" smtClean="0">
                <a:latin typeface="+mn-ea"/>
                <a:ea typeface="+mn-ea"/>
              </a:rPr>
              <a:t>생산 관리</a:t>
            </a:r>
            <a:endParaRPr lang="ko-KR" altLang="en-US" dirty="0">
              <a:latin typeface="+mn-ea"/>
              <a:ea typeface="+mn-ea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3998176" y="4130860"/>
            <a:ext cx="1188719" cy="1502828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l"/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  생산 정보 입력</a:t>
            </a:r>
            <a:endParaRPr lang="en-US" altLang="ko-KR" sz="1000" dirty="0" smtClean="0">
              <a:solidFill>
                <a:schemeClr val="tx1"/>
              </a:solidFill>
              <a:latin typeface="+mn-ea"/>
            </a:endParaRPr>
          </a:p>
          <a:p>
            <a:pPr marL="92075" indent="-92075" algn="l">
              <a:buFont typeface="Arial" pitchFamily="34" charset="0"/>
              <a:buChar char="•"/>
            </a:pP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생산 실적</a:t>
            </a:r>
            <a:endParaRPr lang="en-US" altLang="ko-KR" sz="1000" dirty="0" smtClean="0">
              <a:solidFill>
                <a:schemeClr val="tx1"/>
              </a:solidFill>
              <a:latin typeface="+mn-ea"/>
            </a:endParaRPr>
          </a:p>
          <a:p>
            <a:pPr marL="92075" indent="-92075" algn="l">
              <a:buFont typeface="Arial" pitchFamily="34" charset="0"/>
              <a:buChar char="•"/>
            </a:pP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작업 시간</a:t>
            </a:r>
            <a:endParaRPr lang="en-US" altLang="ko-KR" sz="1000" dirty="0" smtClean="0">
              <a:solidFill>
                <a:schemeClr val="tx1"/>
              </a:solidFill>
              <a:latin typeface="+mn-ea"/>
            </a:endParaRPr>
          </a:p>
          <a:p>
            <a:pPr marL="92075" indent="-92075" algn="l">
              <a:buFont typeface="Arial" pitchFamily="34" charset="0"/>
              <a:buChar char="•"/>
            </a:pP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작업 인원</a:t>
            </a:r>
            <a:endParaRPr lang="en-US" altLang="ko-KR" sz="1000" dirty="0" smtClean="0">
              <a:solidFill>
                <a:schemeClr val="tx1"/>
              </a:solidFill>
              <a:latin typeface="+mn-ea"/>
            </a:endParaRPr>
          </a:p>
          <a:p>
            <a:pPr marL="92075" indent="-92075" algn="l">
              <a:buFont typeface="Arial" pitchFamily="34" charset="0"/>
              <a:buChar char="•"/>
            </a:pP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부동 시간</a:t>
            </a:r>
            <a:endParaRPr lang="en-US" altLang="ko-KR" sz="1000" dirty="0" smtClean="0">
              <a:solidFill>
                <a:schemeClr val="tx1"/>
              </a:solidFill>
              <a:latin typeface="+mn-ea"/>
            </a:endParaRPr>
          </a:p>
          <a:p>
            <a:pPr marL="92075" indent="-92075" algn="l">
              <a:buFont typeface="Arial" pitchFamily="34" charset="0"/>
              <a:buChar char="•"/>
            </a:pP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자재 투입</a:t>
            </a:r>
            <a:endParaRPr lang="en-US" altLang="ko-KR" sz="1000" dirty="0" smtClean="0">
              <a:solidFill>
                <a:schemeClr val="tx1"/>
              </a:solidFill>
              <a:latin typeface="+mn-ea"/>
            </a:endParaRPr>
          </a:p>
          <a:p>
            <a:pPr marL="92075" indent="-92075" algn="l">
              <a:buFont typeface="Arial" pitchFamily="34" charset="0"/>
              <a:buChar char="•"/>
            </a:pP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공정 부적합</a:t>
            </a:r>
            <a:endParaRPr lang="en-US" altLang="ko-KR" sz="1000" dirty="0" smtClean="0">
              <a:solidFill>
                <a:schemeClr val="tx1"/>
              </a:solidFill>
              <a:latin typeface="+mn-ea"/>
            </a:endParaRPr>
          </a:p>
          <a:p>
            <a:pPr marL="92075" indent="-92075" algn="l"/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   (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불량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)</a:t>
            </a:r>
          </a:p>
        </p:txBody>
      </p:sp>
      <p:sp>
        <p:nvSpPr>
          <p:cNvPr id="46" name="순서도: 자기 디스크 45"/>
          <p:cNvSpPr/>
          <p:nvPr/>
        </p:nvSpPr>
        <p:spPr>
          <a:xfrm>
            <a:off x="7335824" y="2896209"/>
            <a:ext cx="1001939" cy="875755"/>
          </a:xfrm>
          <a:prstGeom prst="flowChartMagneticDisk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ERP</a:t>
            </a:r>
            <a:endParaRPr lang="ko-KR" altLang="en-US" sz="1000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6908119" y="2296467"/>
            <a:ext cx="1867797" cy="40011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US" altLang="ko-KR" sz="1000" dirty="0" smtClean="0">
                <a:latin typeface="+mn-ea"/>
                <a:ea typeface="+mn-ea"/>
              </a:rPr>
              <a:t>3.</a:t>
            </a:r>
            <a:r>
              <a:rPr lang="ko-KR" altLang="en-US" sz="1000" dirty="0" smtClean="0">
                <a:latin typeface="+mn-ea"/>
                <a:ea typeface="+mn-ea"/>
              </a:rPr>
              <a:t>작업 완료된 오더에 대하여</a:t>
            </a:r>
            <a:endParaRPr lang="en-US" altLang="ko-KR" sz="1000" dirty="0" smtClean="0">
              <a:latin typeface="+mn-ea"/>
              <a:ea typeface="+mn-ea"/>
            </a:endParaRPr>
          </a:p>
          <a:p>
            <a:pPr algn="l"/>
            <a:r>
              <a:rPr lang="en-US" altLang="ko-KR" sz="1000" dirty="0" smtClean="0">
                <a:latin typeface="+mn-ea"/>
                <a:ea typeface="+mn-ea"/>
              </a:rPr>
              <a:t> </a:t>
            </a:r>
            <a:r>
              <a:rPr lang="ko-KR" altLang="en-US" sz="1000" dirty="0" smtClean="0">
                <a:latin typeface="+mn-ea"/>
                <a:ea typeface="+mn-ea"/>
              </a:rPr>
              <a:t> 마감 처리 </a:t>
            </a:r>
            <a:endParaRPr lang="ko-KR" altLang="en-US" sz="1000" dirty="0">
              <a:latin typeface="+mn-ea"/>
              <a:ea typeface="+mn-ea"/>
            </a:endParaRPr>
          </a:p>
        </p:txBody>
      </p:sp>
      <p:sp>
        <p:nvSpPr>
          <p:cNvPr id="48" name="모서리가 둥근 직사각형 47"/>
          <p:cNvSpPr/>
          <p:nvPr/>
        </p:nvSpPr>
        <p:spPr>
          <a:xfrm>
            <a:off x="851123" y="3086704"/>
            <a:ext cx="1093694" cy="542924"/>
          </a:xfrm>
          <a:prstGeom prst="round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PP.02.01.01</a:t>
            </a:r>
          </a:p>
          <a:p>
            <a:pPr marL="92075" indent="-92075" algn="ctr"/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작업 지시</a:t>
            </a:r>
          </a:p>
        </p:txBody>
      </p:sp>
      <p:cxnSp>
        <p:nvCxnSpPr>
          <p:cNvPr id="49" name="직선 화살표 연결선 48"/>
          <p:cNvCxnSpPr>
            <a:stCxn id="48" idx="3"/>
            <a:endCxn id="42" idx="2"/>
          </p:cNvCxnSpPr>
          <p:nvPr/>
        </p:nvCxnSpPr>
        <p:spPr>
          <a:xfrm flipV="1">
            <a:off x="1944816" y="3355251"/>
            <a:ext cx="2125746" cy="2921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직선 화살표 연결선 49"/>
          <p:cNvCxnSpPr>
            <a:stCxn id="42" idx="4"/>
            <a:endCxn id="46" idx="2"/>
          </p:cNvCxnSpPr>
          <p:nvPr/>
        </p:nvCxnSpPr>
        <p:spPr>
          <a:xfrm flipV="1">
            <a:off x="5099266" y="3334081"/>
            <a:ext cx="2236561" cy="2116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50"/>
          <p:cNvSpPr txBox="1"/>
          <p:nvPr/>
        </p:nvSpPr>
        <p:spPr>
          <a:xfrm>
            <a:off x="5085688" y="2258521"/>
            <a:ext cx="13683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altLang="ko-KR" sz="1000" dirty="0" smtClean="0">
                <a:latin typeface="+mn-ea"/>
                <a:ea typeface="+mn-ea"/>
              </a:rPr>
              <a:t>Job- Close</a:t>
            </a:r>
            <a:endParaRPr lang="ko-KR" altLang="en-US" sz="1000" dirty="0">
              <a:latin typeface="+mn-ea"/>
              <a:ea typeface="+mn-ea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4520903" y="3770204"/>
            <a:ext cx="85740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altLang="ko-KR" sz="1000" dirty="0" smtClean="0">
                <a:latin typeface="+mn-ea"/>
                <a:ea typeface="+mn-ea"/>
              </a:rPr>
              <a:t>In-Put</a:t>
            </a:r>
            <a:endParaRPr lang="ko-KR" altLang="en-US" sz="1000" dirty="0">
              <a:latin typeface="+mn-ea"/>
              <a:ea typeface="+mn-ea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2216978" y="3044059"/>
            <a:ext cx="13683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ko-KR" altLang="en-US" sz="1000" dirty="0" smtClean="0">
                <a:latin typeface="+mn-ea"/>
                <a:ea typeface="+mn-ea"/>
              </a:rPr>
              <a:t>작업 종료</a:t>
            </a:r>
            <a:endParaRPr lang="en-US" altLang="ko-KR" sz="1000" dirty="0" smtClean="0">
              <a:latin typeface="+mn-ea"/>
              <a:ea typeface="+mn-ea"/>
            </a:endParaRPr>
          </a:p>
        </p:txBody>
      </p:sp>
      <p:cxnSp>
        <p:nvCxnSpPr>
          <p:cNvPr id="54" name="직선 연결선 53"/>
          <p:cNvCxnSpPr/>
          <p:nvPr/>
        </p:nvCxnSpPr>
        <p:spPr>
          <a:xfrm>
            <a:off x="5868144" y="1601363"/>
            <a:ext cx="89647" cy="500230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모서리가 둥근 직사각형 54"/>
          <p:cNvSpPr/>
          <p:nvPr/>
        </p:nvSpPr>
        <p:spPr>
          <a:xfrm>
            <a:off x="7130880" y="4909348"/>
            <a:ext cx="1389532" cy="587180"/>
          </a:xfrm>
          <a:prstGeom prst="round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MM.02.02.01</a:t>
            </a:r>
          </a:p>
          <a:p>
            <a:pPr marL="92075" indent="-92075" algn="ctr"/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자재 불출</a:t>
            </a:r>
            <a:endParaRPr lang="en-US" altLang="ko-KR" sz="1000" dirty="0" smtClean="0">
              <a:solidFill>
                <a:schemeClr val="tx1"/>
              </a:solidFill>
              <a:latin typeface="+mn-ea"/>
            </a:endParaRPr>
          </a:p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(Back-flush)</a:t>
            </a:r>
            <a:endParaRPr lang="ko-KR" altLang="en-US" sz="1000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56" name="직사각형 55"/>
          <p:cNvSpPr/>
          <p:nvPr/>
        </p:nvSpPr>
        <p:spPr>
          <a:xfrm>
            <a:off x="848874" y="4974899"/>
            <a:ext cx="1792941" cy="690282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l"/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  실적 처리</a:t>
            </a:r>
            <a:endParaRPr lang="en-US" altLang="ko-KR" sz="1000" dirty="0" smtClean="0">
              <a:solidFill>
                <a:schemeClr val="tx1"/>
              </a:solidFill>
              <a:latin typeface="+mn-ea"/>
            </a:endParaRPr>
          </a:p>
          <a:p>
            <a:pPr marL="92075" indent="-92075" algn="l">
              <a:buFont typeface="Arial" pitchFamily="34" charset="0"/>
              <a:buChar char="•"/>
            </a:pP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조립 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: Job Order</a:t>
            </a:r>
          </a:p>
          <a:p>
            <a:pPr marL="92075" indent="-92075" algn="l">
              <a:buFont typeface="Arial" pitchFamily="34" charset="0"/>
              <a:buChar char="•"/>
            </a:pPr>
            <a:r>
              <a:rPr lang="ko-KR" altLang="en-US" sz="1000" dirty="0" err="1" smtClean="0">
                <a:solidFill>
                  <a:schemeClr val="tx1"/>
                </a:solidFill>
                <a:latin typeface="+mn-ea"/>
              </a:rPr>
              <a:t>재공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자동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)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: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실시간</a:t>
            </a:r>
            <a:endParaRPr lang="en-US" altLang="ko-KR" sz="1000" dirty="0" smtClean="0">
              <a:solidFill>
                <a:schemeClr val="tx1"/>
              </a:solidFill>
              <a:latin typeface="+mn-ea"/>
            </a:endParaRPr>
          </a:p>
          <a:p>
            <a:pPr marL="92075" indent="-92075" algn="l"/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        (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수동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) : 5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회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/12HR/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일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 </a:t>
            </a:r>
            <a:endParaRPr lang="ko-KR" altLang="en-US" sz="1000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57" name="직사각형 56"/>
          <p:cNvSpPr/>
          <p:nvPr/>
        </p:nvSpPr>
        <p:spPr>
          <a:xfrm>
            <a:off x="830945" y="5727938"/>
            <a:ext cx="1810871" cy="609600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l"/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  공정 실적 처리</a:t>
            </a:r>
            <a:endParaRPr lang="en-US" altLang="ko-KR" sz="1000" dirty="0" smtClean="0">
              <a:solidFill>
                <a:schemeClr val="tx1"/>
              </a:solidFill>
              <a:latin typeface="+mn-ea"/>
            </a:endParaRPr>
          </a:p>
          <a:p>
            <a:pPr marL="92075" indent="-92075" algn="l">
              <a:buFont typeface="Arial" pitchFamily="34" charset="0"/>
              <a:buChar char="•"/>
            </a:pP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주 공정 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: </a:t>
            </a:r>
            <a:r>
              <a:rPr lang="ko-KR" altLang="en-US" sz="1000" dirty="0" err="1" smtClean="0">
                <a:solidFill>
                  <a:schemeClr val="tx1"/>
                </a:solidFill>
                <a:latin typeface="+mn-ea"/>
              </a:rPr>
              <a:t>실작업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 수량 처리</a:t>
            </a:r>
            <a:endParaRPr lang="en-US" altLang="ko-KR" sz="1000" dirty="0" smtClean="0">
              <a:solidFill>
                <a:schemeClr val="tx1"/>
              </a:solidFill>
              <a:latin typeface="+mn-ea"/>
            </a:endParaRPr>
          </a:p>
          <a:p>
            <a:pPr marL="92075" indent="-92075" algn="l">
              <a:buFont typeface="Arial" pitchFamily="34" charset="0"/>
              <a:buChar char="•"/>
            </a:pP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OP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공정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: 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수동반영</a:t>
            </a:r>
          </a:p>
        </p:txBody>
      </p:sp>
      <p:sp>
        <p:nvSpPr>
          <p:cNvPr id="58" name="직사각형 57"/>
          <p:cNvSpPr/>
          <p:nvPr/>
        </p:nvSpPr>
        <p:spPr>
          <a:xfrm>
            <a:off x="875766" y="4105327"/>
            <a:ext cx="1775572" cy="833717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l"/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  익일 작업 시간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(POP)</a:t>
            </a:r>
          </a:p>
          <a:p>
            <a:pPr marL="92075" indent="-92075" algn="l">
              <a:buFont typeface="Arial" pitchFamily="34" charset="0"/>
              <a:buChar char="•"/>
            </a:pP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08:00:00 ~07:59:59</a:t>
            </a:r>
          </a:p>
          <a:p>
            <a:pPr marL="92075" indent="-92075" algn="l"/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 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주간 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: 08:00:00~18:59:59</a:t>
            </a:r>
          </a:p>
          <a:p>
            <a:pPr marL="92075" indent="-92075" algn="l"/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 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야간 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: 19:00:00~06:59:59</a:t>
            </a:r>
            <a:endParaRPr lang="ko-KR" altLang="en-US" sz="1000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59" name="모서리가 둥근 직사각형 58"/>
          <p:cNvSpPr/>
          <p:nvPr/>
        </p:nvSpPr>
        <p:spPr>
          <a:xfrm>
            <a:off x="5417513" y="3819019"/>
            <a:ext cx="1945341" cy="515465"/>
          </a:xfrm>
          <a:prstGeom prst="round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l">
              <a:buFont typeface="Arial" pitchFamily="34" charset="0"/>
              <a:buChar char="•"/>
            </a:pP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  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POP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→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ERP Interface</a:t>
            </a:r>
          </a:p>
          <a:p>
            <a:pPr marL="92075" indent="-92075" algn="l"/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    (3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분 간격 수합→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I/F)</a:t>
            </a:r>
            <a:endParaRPr lang="ko-KR" altLang="en-US" sz="1000" dirty="0" smtClean="0">
              <a:solidFill>
                <a:schemeClr val="tx1"/>
              </a:solidFill>
              <a:latin typeface="+mn-ea"/>
            </a:endParaRPr>
          </a:p>
        </p:txBody>
      </p:sp>
      <p:cxnSp>
        <p:nvCxnSpPr>
          <p:cNvPr id="60" name="직선 화살표 연결선 59"/>
          <p:cNvCxnSpPr>
            <a:stCxn id="46" idx="1"/>
            <a:endCxn id="47" idx="2"/>
          </p:cNvCxnSpPr>
          <p:nvPr/>
        </p:nvCxnSpPr>
        <p:spPr>
          <a:xfrm flipV="1">
            <a:off x="7836797" y="2696577"/>
            <a:ext cx="5221" cy="19962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직선 화살표 연결선 60"/>
          <p:cNvCxnSpPr>
            <a:stCxn id="45" idx="0"/>
            <a:endCxn id="42" idx="3"/>
          </p:cNvCxnSpPr>
          <p:nvPr/>
        </p:nvCxnSpPr>
        <p:spPr>
          <a:xfrm flipH="1" flipV="1">
            <a:off x="4584913" y="3806669"/>
            <a:ext cx="7620" cy="324191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hape 61"/>
          <p:cNvCxnSpPr>
            <a:stCxn id="47" idx="1"/>
            <a:endCxn id="42" idx="1"/>
          </p:cNvCxnSpPr>
          <p:nvPr/>
        </p:nvCxnSpPr>
        <p:spPr>
          <a:xfrm rot="10800000" flipV="1">
            <a:off x="4584917" y="2496527"/>
            <a:ext cx="2323203" cy="407299"/>
          </a:xfrm>
          <a:prstGeom prst="bentConnector2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직사각형 62"/>
          <p:cNvSpPr/>
          <p:nvPr/>
        </p:nvSpPr>
        <p:spPr>
          <a:xfrm>
            <a:off x="2517989" y="3537754"/>
            <a:ext cx="1352551" cy="313765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1.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실적 처리</a:t>
            </a:r>
          </a:p>
        </p:txBody>
      </p:sp>
      <p:cxnSp>
        <p:nvCxnSpPr>
          <p:cNvPr id="64" name="직선 화살표 연결선 63"/>
          <p:cNvCxnSpPr>
            <a:stCxn id="63" idx="0"/>
          </p:cNvCxnSpPr>
          <p:nvPr/>
        </p:nvCxnSpPr>
        <p:spPr>
          <a:xfrm flipH="1" flipV="1">
            <a:off x="3190345" y="3349490"/>
            <a:ext cx="3920" cy="18825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직사각형 64"/>
          <p:cNvSpPr/>
          <p:nvPr/>
        </p:nvSpPr>
        <p:spPr>
          <a:xfrm>
            <a:off x="5423118" y="3546718"/>
            <a:ext cx="1766047" cy="313765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2.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</a:rPr>
              <a:t>실적 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</a:rPr>
              <a:t>Interface</a:t>
            </a:r>
            <a:endParaRPr lang="ko-KR" altLang="en-US" sz="1000" dirty="0" smtClean="0">
              <a:solidFill>
                <a:schemeClr val="tx1"/>
              </a:solidFill>
              <a:latin typeface="+mn-ea"/>
            </a:endParaRPr>
          </a:p>
        </p:txBody>
      </p:sp>
      <p:cxnSp>
        <p:nvCxnSpPr>
          <p:cNvPr id="66" name="직선 화살표 연결선 65"/>
          <p:cNvCxnSpPr>
            <a:stCxn id="65" idx="0"/>
          </p:cNvCxnSpPr>
          <p:nvPr/>
        </p:nvCxnSpPr>
        <p:spPr>
          <a:xfrm flipH="1" flipV="1">
            <a:off x="6301657" y="3376387"/>
            <a:ext cx="4482" cy="170329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Box 66"/>
          <p:cNvSpPr txBox="1"/>
          <p:nvPr/>
        </p:nvSpPr>
        <p:spPr>
          <a:xfrm>
            <a:off x="5623567" y="3061989"/>
            <a:ext cx="13683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altLang="ko-KR" sz="1000" dirty="0" smtClean="0">
                <a:latin typeface="+mn-ea"/>
                <a:ea typeface="+mn-ea"/>
              </a:rPr>
              <a:t>ERP Up-data</a:t>
            </a:r>
          </a:p>
        </p:txBody>
      </p:sp>
      <p:cxnSp>
        <p:nvCxnSpPr>
          <p:cNvPr id="68" name="직선 화살표 연결선 67"/>
          <p:cNvCxnSpPr>
            <a:stCxn id="46" idx="3"/>
          </p:cNvCxnSpPr>
          <p:nvPr/>
        </p:nvCxnSpPr>
        <p:spPr>
          <a:xfrm flipH="1">
            <a:off x="7825646" y="3771958"/>
            <a:ext cx="11148" cy="113739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TextBox 68"/>
          <p:cNvSpPr txBox="1"/>
          <p:nvPr/>
        </p:nvSpPr>
        <p:spPr>
          <a:xfrm>
            <a:off x="7714582" y="4077243"/>
            <a:ext cx="71394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altLang="ko-KR" sz="1000" dirty="0" smtClean="0">
                <a:latin typeface="+mn-ea"/>
                <a:ea typeface="+mn-ea"/>
              </a:rPr>
              <a:t>BOM</a:t>
            </a:r>
          </a:p>
        </p:txBody>
      </p:sp>
      <p:cxnSp>
        <p:nvCxnSpPr>
          <p:cNvPr id="70" name="꺾인 연결선 69"/>
          <p:cNvCxnSpPr/>
          <p:nvPr/>
        </p:nvCxnSpPr>
        <p:spPr>
          <a:xfrm flipH="1">
            <a:off x="2641816" y="4522180"/>
            <a:ext cx="9525" cy="1510558"/>
          </a:xfrm>
          <a:prstGeom prst="bentConnector3">
            <a:avLst>
              <a:gd name="adj1" fmla="val -150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hape 70"/>
          <p:cNvCxnSpPr>
            <a:endCxn id="63" idx="2"/>
          </p:cNvCxnSpPr>
          <p:nvPr/>
        </p:nvCxnSpPr>
        <p:spPr>
          <a:xfrm flipV="1">
            <a:off x="2641812" y="3851519"/>
            <a:ext cx="552450" cy="1468527"/>
          </a:xfrm>
          <a:prstGeom prst="bentConnector2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789238" y="823913"/>
            <a:ext cx="6431573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923192" y="823913"/>
            <a:ext cx="767862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52050" y="69857"/>
            <a:ext cx="6446227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6765681" y="80963"/>
            <a:ext cx="2325565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" name="Group 5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822277667"/>
              </p:ext>
            </p:extLst>
          </p:nvPr>
        </p:nvGraphicFramePr>
        <p:xfrm>
          <a:off x="127261" y="1340769"/>
          <a:ext cx="8822578" cy="4987982"/>
        </p:xfrm>
        <a:graphic>
          <a:graphicData uri="http://schemas.openxmlformats.org/drawingml/2006/table">
            <a:tbl>
              <a:tblPr/>
              <a:tblGrid>
                <a:gridCol w="596544"/>
                <a:gridCol w="1450544"/>
                <a:gridCol w="1647301"/>
                <a:gridCol w="3395807"/>
                <a:gridCol w="744421"/>
                <a:gridCol w="987961"/>
              </a:tblGrid>
              <a:tr h="48965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NO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업무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세부 업무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Description</a:t>
                      </a:r>
                      <a:r>
                        <a:rPr kumimoji="1" lang="ko-KR" alt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endParaRPr kumimoji="1" lang="en-US" altLang="ko-KR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조직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R&amp;R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관련 시스템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3365412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1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실적 처리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작업 종료 후 실적 처리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기준에 준하여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POP</a:t>
                      </a:r>
                    </a:p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실적 입력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설비별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, LINE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별 작업 실적을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POP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에 실적 입력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450850" marR="0" lvl="1" indent="-73025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pitchFamily="34" charset="0"/>
                        <a:buChar char="•"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익일 작업 시간은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08:00:00 ~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다음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07:59:59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로 정의하고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작업 시간 내 처리된 실적을 일간 실적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으로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정의함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450850" marR="0" lvl="1" indent="-73025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pitchFamily="34" charset="0"/>
                        <a:buChar char="•"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주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야간 규정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450850" marR="0" lvl="1" indent="-73025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주간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: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익일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08:00:00~ 19:59:59,  </a:t>
                      </a:r>
                    </a:p>
                    <a:p>
                      <a:pPr marL="450850" marR="0" lvl="1" indent="-73025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야간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: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익일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20:00:00~07:59:59</a:t>
                      </a:r>
                    </a:p>
                    <a:p>
                      <a:pPr marL="450850" marR="0" lvl="1" indent="-73025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pitchFamily="34" charset="0"/>
                        <a:buChar char="•"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실적 처리 규정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450850" marR="0" lvl="1" indent="-73025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pitchFamily="34" charset="0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조립 공정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: Job Order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기준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재공품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공정은 실시간 기준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으로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함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450850" marR="0" lvl="1" indent="-73025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pitchFamily="34" charset="0"/>
                        <a:buChar char="•"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Operation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공정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450850" marR="0" lvl="1" indent="-73025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주 공정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: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실 작업 수량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기준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시작→종료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처리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450850" marR="0" lvl="1" indent="-73025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Operation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공정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: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작업 수량 자동 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시작→종료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처리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450850" marR="0" lvl="1" indent="-73025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pitchFamily="34" charset="0"/>
                        <a:buChar char="•"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실적 처리는 당일 처리를 기본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으로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하며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주 야간 작업은 실 처리 시간을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450850" marR="0" lvl="1" indent="-73025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기준으로 함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생산팀</a:t>
                      </a:r>
                      <a:endParaRPr kumimoji="1" lang="en-US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POP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688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2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실적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INTERFACE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POP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실적 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Data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ERP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로 실적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INTERFACE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2075" indent="-92075" algn="l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POP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→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ERP Interface  (3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분 간격 수합→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I/F)</a:t>
                      </a:r>
                      <a:endParaRPr lang="ko-KR" altLang="en-US" sz="10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SYSTEM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I/F</a:t>
                      </a:r>
                    </a:p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(CO11N)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4223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3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실적 마감 처리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실적 처리 및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INTERFACE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완료된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JOB</a:t>
                      </a:r>
                    </a:p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ORDER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마감 처리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000" b="0" dirty="0" smtClean="0">
                          <a:latin typeface="+mn-ea"/>
                          <a:ea typeface="+mn-ea"/>
                        </a:rPr>
                        <a:t>작업 완료된 오더에 대하여 마감 처리</a:t>
                      </a:r>
                      <a:endParaRPr lang="en-US" altLang="ko-KR" sz="1000" b="0" dirty="0" smtClean="0">
                        <a:latin typeface="+mn-ea"/>
                        <a:ea typeface="+mn-ea"/>
                      </a:endParaRPr>
                    </a:p>
                    <a:p>
                      <a:pPr algn="l"/>
                      <a:r>
                        <a:rPr lang="en-US" altLang="ko-KR" sz="1000" b="0" dirty="0" smtClean="0">
                          <a:latin typeface="+mn-ea"/>
                          <a:ea typeface="+mn-ea"/>
                        </a:rPr>
                        <a:t>(JOB</a:t>
                      </a:r>
                      <a:r>
                        <a:rPr lang="en-US" altLang="ko-KR" sz="1000" b="0" baseline="0" dirty="0" smtClean="0">
                          <a:latin typeface="+mn-ea"/>
                          <a:ea typeface="+mn-ea"/>
                        </a:rPr>
                        <a:t> ORDER </a:t>
                      </a:r>
                      <a:r>
                        <a:rPr lang="ko-KR" altLang="en-US" sz="1000" b="0" baseline="0" dirty="0" smtClean="0">
                          <a:latin typeface="+mn-ea"/>
                          <a:ea typeface="+mn-ea"/>
                        </a:rPr>
                        <a:t>마감 처리</a:t>
                      </a:r>
                      <a:r>
                        <a:rPr lang="en-US" altLang="ko-KR" sz="1000" b="0" baseline="0" dirty="0" smtClean="0"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000" b="0" dirty="0" smtClean="0">
                          <a:latin typeface="+mn-ea"/>
                          <a:ea typeface="+mn-ea"/>
                        </a:rPr>
                        <a:t> </a:t>
                      </a:r>
                      <a:endParaRPr lang="ko-KR" altLang="en-US" sz="10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SYSTEM</a:t>
                      </a:r>
                    </a:p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생산관리</a:t>
                      </a:r>
                      <a:endParaRPr kumimoji="1" lang="en-US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COGI</a:t>
                      </a:r>
                    </a:p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ZPPR0060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789245" y="823913"/>
            <a:ext cx="6431573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latinLnBrk="0"/>
            <a:r>
              <a:rPr lang="ko-KR" altLang="en-US" sz="1600" b="1" dirty="0" smtClean="0">
                <a:solidFill>
                  <a:srgbClr val="000000"/>
                </a:solidFill>
              </a:rPr>
              <a:t>생산 실적 이란 </a:t>
            </a:r>
            <a:r>
              <a:rPr lang="en-US" altLang="ko-KR" sz="1600" b="1" dirty="0" smtClean="0">
                <a:solidFill>
                  <a:srgbClr val="000000"/>
                </a:solidFill>
              </a:rPr>
              <a:t>?</a:t>
            </a:r>
            <a:endParaRPr lang="ko-KR" altLang="en-US" sz="1600" b="1" dirty="0">
              <a:solidFill>
                <a:srgbClr val="000000"/>
              </a:solidFill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417645" y="1341438"/>
          <a:ext cx="8308731" cy="5183906"/>
        </p:xfrm>
        <a:graphic>
          <a:graphicData uri="http://schemas.openxmlformats.org/drawingml/2006/table">
            <a:tbl>
              <a:tblPr/>
              <a:tblGrid>
                <a:gridCol w="8308731"/>
              </a:tblGrid>
              <a:tr h="5183906">
                <a:tc>
                  <a:txBody>
                    <a:bodyPr/>
                    <a:lstStyle/>
                    <a:p>
                      <a:pPr algn="just" eaLnBrk="0" hangingPunct="0">
                        <a:spcAft>
                          <a:spcPts val="0"/>
                        </a:spcAft>
                      </a:pPr>
                      <a:endParaRPr lang="en-US" altLang="ko-KR" sz="1600" kern="100" dirty="0" smtClean="0">
                        <a:latin typeface="Arial"/>
                        <a:ea typeface="맑은 고딕"/>
                        <a:cs typeface="바탕"/>
                      </a:endParaRPr>
                    </a:p>
                  </a:txBody>
                  <a:tcPr marL="83234" marR="83234" marT="0" marB="0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52057" y="69871"/>
            <a:ext cx="6446227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66" name="Oval 9"/>
          <p:cNvSpPr>
            <a:spLocks noChangeArrowheads="1"/>
          </p:cNvSpPr>
          <p:nvPr/>
        </p:nvSpPr>
        <p:spPr bwMode="auto">
          <a:xfrm>
            <a:off x="4499992" y="2924950"/>
            <a:ext cx="1423988" cy="735747"/>
          </a:xfrm>
          <a:prstGeom prst="ellipse">
            <a:avLst/>
          </a:prstGeom>
          <a:gradFill rotWithShape="1">
            <a:gsLst>
              <a:gs pos="0">
                <a:srgbClr val="FFCC00"/>
              </a:gs>
              <a:gs pos="100000">
                <a:srgbClr val="FFFFFF"/>
              </a:gs>
            </a:gsLst>
            <a:lin ang="5400000" scaled="1"/>
          </a:gradFill>
          <a:ln w="12700" cap="sq" algn="ctr">
            <a:noFill/>
            <a:round/>
            <a:headEnd/>
            <a:tailEnd/>
          </a:ln>
          <a:effectLst>
            <a:outerShdw dist="35921" dir="2700000" algn="ctr" rotWithShape="0">
              <a:srgbClr val="663300"/>
            </a:outerShdw>
          </a:effectLst>
        </p:spPr>
        <p:txBody>
          <a:bodyPr anchor="ctr">
            <a:spAutoFit/>
          </a:bodyPr>
          <a:lstStyle/>
          <a:p>
            <a:pPr algn="ctr" eaLnBrk="0" latinLnBrk="0" hangingPunct="0">
              <a:lnSpc>
                <a:spcPct val="100000"/>
              </a:lnSpc>
              <a:buFont typeface="Wingdings" pitchFamily="2" charset="2"/>
              <a:buNone/>
            </a:pPr>
            <a:r>
              <a:rPr kumimoji="0" lang="en-US" altLang="ko-KR" sz="1400" u="sng" dirty="0">
                <a:solidFill>
                  <a:srgbClr val="FF0000"/>
                </a:solidFill>
                <a:latin typeface="+mn-ea"/>
              </a:rPr>
              <a:t>Goods</a:t>
            </a:r>
          </a:p>
          <a:p>
            <a:pPr algn="ctr" eaLnBrk="0" latinLnBrk="0" hangingPunct="0">
              <a:lnSpc>
                <a:spcPct val="100000"/>
              </a:lnSpc>
              <a:buFont typeface="Wingdings" pitchFamily="2" charset="2"/>
              <a:buNone/>
            </a:pPr>
            <a:r>
              <a:rPr kumimoji="0" lang="en-US" altLang="ko-KR" sz="1400" u="sng" dirty="0">
                <a:solidFill>
                  <a:srgbClr val="FF0000"/>
                </a:solidFill>
                <a:latin typeface="+mn-ea"/>
              </a:rPr>
              <a:t>Receipt</a:t>
            </a:r>
          </a:p>
        </p:txBody>
      </p:sp>
      <p:sp>
        <p:nvSpPr>
          <p:cNvPr id="67" name="AutoShape 10"/>
          <p:cNvSpPr>
            <a:spLocks noChangeArrowheads="1"/>
          </p:cNvSpPr>
          <p:nvPr/>
        </p:nvSpPr>
        <p:spPr bwMode="auto">
          <a:xfrm>
            <a:off x="6247940" y="3032844"/>
            <a:ext cx="1039153" cy="611386"/>
          </a:xfrm>
          <a:prstGeom prst="rightArrow">
            <a:avLst>
              <a:gd name="adj1" fmla="val 50000"/>
              <a:gd name="adj2" fmla="val 47222"/>
            </a:avLst>
          </a:prstGeom>
          <a:solidFill>
            <a:srgbClr val="99CCFF"/>
          </a:solidFill>
          <a:ln w="12700">
            <a:noFill/>
            <a:miter lim="800000"/>
            <a:headEnd/>
            <a:tailEnd/>
          </a:ln>
          <a:effectLst>
            <a:prstShdw prst="shdw17" dist="17961" dir="2700000">
              <a:srgbClr val="99CCFF">
                <a:gamma/>
                <a:shade val="60000"/>
                <a:invGamma/>
              </a:srgbClr>
            </a:prstShdw>
          </a:effectLst>
        </p:spPr>
        <p:txBody>
          <a:bodyPr wrap="none" lIns="90000" rIns="90000" anchor="ctr">
            <a:spAutoFit/>
          </a:bodyPr>
          <a:lstStyle/>
          <a:p>
            <a:pPr algn="ctr">
              <a:lnSpc>
                <a:spcPct val="100000"/>
              </a:lnSpc>
            </a:pPr>
            <a:r>
              <a:rPr lang="ko-KR" altLang="en-US" sz="1400" dirty="0">
                <a:latin typeface="+mn-ea"/>
              </a:rPr>
              <a:t>재고증가</a:t>
            </a:r>
          </a:p>
        </p:txBody>
      </p:sp>
      <p:sp>
        <p:nvSpPr>
          <p:cNvPr id="68" name="Text Box 11"/>
          <p:cNvSpPr txBox="1">
            <a:spLocks noChangeArrowheads="1"/>
          </p:cNvSpPr>
          <p:nvPr/>
        </p:nvSpPr>
        <p:spPr bwMode="auto">
          <a:xfrm>
            <a:off x="330200" y="1295549"/>
            <a:ext cx="39497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lnSpc>
                <a:spcPct val="100000"/>
              </a:lnSpc>
            </a:pPr>
            <a:r>
              <a:rPr lang="ko-KR" altLang="en-US" sz="1400" u="sng">
                <a:latin typeface="+mn-ea"/>
              </a:rPr>
              <a:t>생산실행 </a:t>
            </a:r>
            <a:r>
              <a:rPr lang="en-US" altLang="ko-KR" sz="1400" u="sng">
                <a:latin typeface="+mn-ea"/>
              </a:rPr>
              <a:t>– </a:t>
            </a:r>
            <a:r>
              <a:rPr lang="ko-KR" altLang="en-US" sz="1400" u="sng">
                <a:latin typeface="+mn-ea"/>
              </a:rPr>
              <a:t>실적처리 </a:t>
            </a:r>
            <a:r>
              <a:rPr lang="en-US" altLang="ko-KR" sz="1400" u="sng">
                <a:latin typeface="+mn-ea"/>
              </a:rPr>
              <a:t>Discrete</a:t>
            </a:r>
          </a:p>
        </p:txBody>
      </p:sp>
      <p:sp>
        <p:nvSpPr>
          <p:cNvPr id="69" name="AutoShape 12"/>
          <p:cNvSpPr>
            <a:spLocks noChangeArrowheads="1"/>
          </p:cNvSpPr>
          <p:nvPr/>
        </p:nvSpPr>
        <p:spPr bwMode="auto">
          <a:xfrm>
            <a:off x="7361238" y="2976587"/>
            <a:ext cx="1047750" cy="685800"/>
          </a:xfrm>
          <a:prstGeom prst="flowChartMagneticDisk">
            <a:avLst/>
          </a:prstGeom>
          <a:gradFill rotWithShape="1">
            <a:gsLst>
              <a:gs pos="0">
                <a:srgbClr val="00FFFF"/>
              </a:gs>
              <a:gs pos="100000">
                <a:srgbClr val="FFFFFF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>
            <a:outerShdw dist="35921" dir="2700000" algn="ctr" rotWithShape="0">
              <a:srgbClr val="663300"/>
            </a:outerShdw>
          </a:effectLst>
        </p:spPr>
        <p:txBody>
          <a:bodyPr wrap="none" anchor="ctr"/>
          <a:lstStyle/>
          <a:p>
            <a:pPr algn="ctr">
              <a:lnSpc>
                <a:spcPct val="100000"/>
              </a:lnSpc>
            </a:pPr>
            <a:r>
              <a:rPr lang="ko-KR" altLang="en-US" sz="1400" dirty="0">
                <a:latin typeface="+mn-ea"/>
              </a:rPr>
              <a:t>제품재고</a:t>
            </a:r>
          </a:p>
        </p:txBody>
      </p:sp>
      <p:sp>
        <p:nvSpPr>
          <p:cNvPr id="70" name="Oval 13"/>
          <p:cNvSpPr>
            <a:spLocks noChangeArrowheads="1"/>
          </p:cNvSpPr>
          <p:nvPr/>
        </p:nvSpPr>
        <p:spPr bwMode="auto">
          <a:xfrm>
            <a:off x="4508500" y="1670625"/>
            <a:ext cx="1423988" cy="735747"/>
          </a:xfrm>
          <a:prstGeom prst="ellipse">
            <a:avLst/>
          </a:prstGeom>
          <a:gradFill rotWithShape="1">
            <a:gsLst>
              <a:gs pos="0">
                <a:srgbClr val="FFCC00"/>
              </a:gs>
              <a:gs pos="100000">
                <a:srgbClr val="FFFFFF"/>
              </a:gs>
            </a:gsLst>
            <a:lin ang="5400000" scaled="1"/>
          </a:gradFill>
          <a:ln w="12700" cap="sq" algn="ctr">
            <a:noFill/>
            <a:round/>
            <a:headEnd/>
            <a:tailEnd/>
          </a:ln>
          <a:effectLst>
            <a:outerShdw dist="35921" dir="2700000" algn="ctr" rotWithShape="0">
              <a:srgbClr val="663300"/>
            </a:outerShdw>
          </a:effectLst>
        </p:spPr>
        <p:txBody>
          <a:bodyPr anchor="ctr">
            <a:spAutoFit/>
          </a:bodyPr>
          <a:lstStyle/>
          <a:p>
            <a:pPr algn="ctr" eaLnBrk="0" latinLnBrk="0" hangingPunct="0">
              <a:lnSpc>
                <a:spcPct val="100000"/>
              </a:lnSpc>
              <a:buFont typeface="Wingdings" pitchFamily="2" charset="2"/>
              <a:buNone/>
            </a:pPr>
            <a:r>
              <a:rPr kumimoji="0" lang="en-US" altLang="ko-KR" sz="1400" u="sng" dirty="0">
                <a:solidFill>
                  <a:srgbClr val="FF0000"/>
                </a:solidFill>
                <a:latin typeface="+mn-ea"/>
              </a:rPr>
              <a:t>Goods</a:t>
            </a:r>
          </a:p>
          <a:p>
            <a:pPr algn="ctr" eaLnBrk="0" latinLnBrk="0" hangingPunct="0">
              <a:lnSpc>
                <a:spcPct val="100000"/>
              </a:lnSpc>
              <a:buFont typeface="Wingdings" pitchFamily="2" charset="2"/>
              <a:buNone/>
            </a:pPr>
            <a:r>
              <a:rPr kumimoji="0" lang="en-US" altLang="ko-KR" sz="1400" u="sng" dirty="0">
                <a:solidFill>
                  <a:srgbClr val="FF0000"/>
                </a:solidFill>
                <a:latin typeface="+mn-ea"/>
              </a:rPr>
              <a:t>Issue</a:t>
            </a:r>
          </a:p>
        </p:txBody>
      </p:sp>
      <p:sp>
        <p:nvSpPr>
          <p:cNvPr id="71" name="AutoShape 14"/>
          <p:cNvSpPr>
            <a:spLocks noChangeArrowheads="1"/>
          </p:cNvSpPr>
          <p:nvPr/>
        </p:nvSpPr>
        <p:spPr bwMode="auto">
          <a:xfrm>
            <a:off x="6228893" y="1789956"/>
            <a:ext cx="1039153" cy="611386"/>
          </a:xfrm>
          <a:prstGeom prst="rightArrow">
            <a:avLst>
              <a:gd name="adj1" fmla="val 50000"/>
              <a:gd name="adj2" fmla="val 47222"/>
            </a:avLst>
          </a:prstGeom>
          <a:solidFill>
            <a:srgbClr val="99CCFF"/>
          </a:solidFill>
          <a:ln w="12700">
            <a:noFill/>
            <a:miter lim="800000"/>
            <a:headEnd/>
            <a:tailEnd/>
          </a:ln>
          <a:effectLst>
            <a:prstShdw prst="shdw17" dist="17961" dir="2700000">
              <a:srgbClr val="99CCFF">
                <a:gamma/>
                <a:shade val="60000"/>
                <a:invGamma/>
              </a:srgbClr>
            </a:prstShdw>
          </a:effectLst>
        </p:spPr>
        <p:txBody>
          <a:bodyPr wrap="none" lIns="90000" rIns="90000" anchor="ctr">
            <a:spAutoFit/>
          </a:bodyPr>
          <a:lstStyle/>
          <a:p>
            <a:pPr algn="ctr">
              <a:lnSpc>
                <a:spcPct val="100000"/>
              </a:lnSpc>
            </a:pPr>
            <a:r>
              <a:rPr lang="ko-KR" altLang="en-US" sz="1400" dirty="0">
                <a:latin typeface="+mn-ea"/>
              </a:rPr>
              <a:t>재고감소</a:t>
            </a:r>
          </a:p>
        </p:txBody>
      </p:sp>
      <p:sp>
        <p:nvSpPr>
          <p:cNvPr id="72" name="AutoShape 15"/>
          <p:cNvSpPr>
            <a:spLocks noChangeArrowheads="1"/>
          </p:cNvSpPr>
          <p:nvPr/>
        </p:nvSpPr>
        <p:spPr bwMode="auto">
          <a:xfrm>
            <a:off x="7321551" y="1724174"/>
            <a:ext cx="1047750" cy="685800"/>
          </a:xfrm>
          <a:prstGeom prst="flowChartMagneticDisk">
            <a:avLst/>
          </a:prstGeom>
          <a:gradFill rotWithShape="1">
            <a:gsLst>
              <a:gs pos="0">
                <a:srgbClr val="EAEAEA"/>
              </a:gs>
              <a:gs pos="100000">
                <a:srgbClr val="FFFFFF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>
            <a:outerShdw dist="35921" dir="2700000" algn="ctr" rotWithShape="0">
              <a:srgbClr val="663300"/>
            </a:outerShdw>
          </a:effectLst>
        </p:spPr>
        <p:txBody>
          <a:bodyPr wrap="none" anchor="ctr"/>
          <a:lstStyle/>
          <a:p>
            <a:pPr algn="ctr">
              <a:lnSpc>
                <a:spcPct val="100000"/>
              </a:lnSpc>
            </a:pPr>
            <a:r>
              <a:rPr lang="ko-KR" altLang="en-US" sz="1400">
                <a:latin typeface="+mn-ea"/>
              </a:rPr>
              <a:t>자재재고</a:t>
            </a:r>
          </a:p>
        </p:txBody>
      </p:sp>
      <p:sp>
        <p:nvSpPr>
          <p:cNvPr id="73" name="Oval 16"/>
          <p:cNvSpPr>
            <a:spLocks noChangeArrowheads="1"/>
          </p:cNvSpPr>
          <p:nvPr/>
        </p:nvSpPr>
        <p:spPr bwMode="auto">
          <a:xfrm>
            <a:off x="2186831" y="2407231"/>
            <a:ext cx="1423988" cy="735747"/>
          </a:xfrm>
          <a:prstGeom prst="ellipse">
            <a:avLst/>
          </a:prstGeom>
          <a:gradFill rotWithShape="1">
            <a:gsLst>
              <a:gs pos="0">
                <a:srgbClr val="FFCC00"/>
              </a:gs>
              <a:gs pos="100000">
                <a:srgbClr val="FFFFFF"/>
              </a:gs>
            </a:gsLst>
            <a:lin ang="5400000" scaled="1"/>
          </a:gradFill>
          <a:ln w="12700" cap="sq" algn="ctr">
            <a:noFill/>
            <a:round/>
            <a:headEnd/>
            <a:tailEnd/>
          </a:ln>
          <a:effectLst>
            <a:outerShdw dist="35921" dir="2700000" algn="ctr" rotWithShape="0">
              <a:srgbClr val="663300"/>
            </a:outerShdw>
          </a:effectLst>
        </p:spPr>
        <p:txBody>
          <a:bodyPr anchor="ctr">
            <a:spAutoFit/>
          </a:bodyPr>
          <a:lstStyle/>
          <a:p>
            <a:pPr algn="ctr" eaLnBrk="0" latinLnBrk="0" hangingPunct="0">
              <a:lnSpc>
                <a:spcPct val="100000"/>
              </a:lnSpc>
              <a:buFont typeface="Wingdings" pitchFamily="2" charset="2"/>
              <a:buNone/>
            </a:pPr>
            <a:r>
              <a:rPr kumimoji="0" lang="en-US" altLang="ko-KR" sz="1400" u="sng" dirty="0">
                <a:solidFill>
                  <a:srgbClr val="FF0000"/>
                </a:solidFill>
                <a:latin typeface="+mn-ea"/>
              </a:rPr>
              <a:t>Confirm</a:t>
            </a:r>
          </a:p>
          <a:p>
            <a:pPr algn="ctr" eaLnBrk="0" latinLnBrk="0" hangingPunct="0">
              <a:lnSpc>
                <a:spcPct val="100000"/>
              </a:lnSpc>
              <a:buFont typeface="Wingdings" pitchFamily="2" charset="2"/>
              <a:buNone/>
            </a:pPr>
            <a:r>
              <a:rPr kumimoji="0" lang="en-US" altLang="ko-KR" sz="1400" u="sng" dirty="0">
                <a:solidFill>
                  <a:srgbClr val="FF0000"/>
                </a:solidFill>
                <a:latin typeface="+mn-ea"/>
              </a:rPr>
              <a:t>-</a:t>
            </a:r>
            <a:r>
              <a:rPr kumimoji="0" lang="en-US" altLang="ko-KR" sz="1400" u="sng" dirty="0" err="1">
                <a:solidFill>
                  <a:srgbClr val="FF0000"/>
                </a:solidFill>
                <a:latin typeface="+mn-ea"/>
              </a:rPr>
              <a:t>ation</a:t>
            </a:r>
            <a:endParaRPr kumimoji="0" lang="en-US" altLang="ko-KR" sz="1400" u="sng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74" name="AutoShape 17"/>
          <p:cNvSpPr>
            <a:spLocks/>
          </p:cNvSpPr>
          <p:nvPr/>
        </p:nvSpPr>
        <p:spPr bwMode="auto">
          <a:xfrm>
            <a:off x="3923928" y="2060848"/>
            <a:ext cx="519112" cy="1656184"/>
          </a:xfrm>
          <a:prstGeom prst="leftBrace">
            <a:avLst>
              <a:gd name="adj1" fmla="val 27813"/>
              <a:gd name="adj2" fmla="val 50000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square" lIns="90000" rIns="90000" anchor="ctr">
            <a:noAutofit/>
          </a:bodyPr>
          <a:lstStyle/>
          <a:p>
            <a:endParaRPr lang="ko-KR" altLang="en-US" sz="1400">
              <a:latin typeface="+mn-ea"/>
            </a:endParaRPr>
          </a:p>
        </p:txBody>
      </p:sp>
      <p:sp>
        <p:nvSpPr>
          <p:cNvPr id="75" name="Text Box 18"/>
          <p:cNvSpPr txBox="1">
            <a:spLocks noChangeArrowheads="1"/>
          </p:cNvSpPr>
          <p:nvPr/>
        </p:nvSpPr>
        <p:spPr bwMode="auto">
          <a:xfrm>
            <a:off x="2483768" y="3140974"/>
            <a:ext cx="107156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latinLnBrk="0">
              <a:lnSpc>
                <a:spcPct val="100000"/>
              </a:lnSpc>
              <a:spcBef>
                <a:spcPct val="50000"/>
              </a:spcBef>
            </a:pPr>
            <a:r>
              <a:rPr kumimoji="0" lang="ko-KR" altLang="en-US" sz="1400" u="sng" dirty="0">
                <a:solidFill>
                  <a:srgbClr val="FF0000"/>
                </a:solidFill>
                <a:latin typeface="+mn-ea"/>
              </a:rPr>
              <a:t>생산확정</a:t>
            </a:r>
          </a:p>
        </p:txBody>
      </p:sp>
      <p:sp>
        <p:nvSpPr>
          <p:cNvPr id="76" name="Text Box 19"/>
          <p:cNvSpPr txBox="1">
            <a:spLocks noChangeArrowheads="1"/>
          </p:cNvSpPr>
          <p:nvPr/>
        </p:nvSpPr>
        <p:spPr bwMode="auto">
          <a:xfrm>
            <a:off x="4788024" y="2420894"/>
            <a:ext cx="1068388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latinLnBrk="0">
              <a:lnSpc>
                <a:spcPct val="100000"/>
              </a:lnSpc>
              <a:spcBef>
                <a:spcPct val="50000"/>
              </a:spcBef>
            </a:pPr>
            <a:r>
              <a:rPr kumimoji="0" lang="ko-KR" altLang="en-US" sz="1400" u="sng" dirty="0">
                <a:solidFill>
                  <a:srgbClr val="FF0000"/>
                </a:solidFill>
                <a:latin typeface="+mn-ea"/>
              </a:rPr>
              <a:t>자재출고</a:t>
            </a:r>
          </a:p>
        </p:txBody>
      </p:sp>
      <p:sp>
        <p:nvSpPr>
          <p:cNvPr id="77" name="Text Box 20"/>
          <p:cNvSpPr txBox="1">
            <a:spLocks noChangeArrowheads="1"/>
          </p:cNvSpPr>
          <p:nvPr/>
        </p:nvSpPr>
        <p:spPr bwMode="auto">
          <a:xfrm>
            <a:off x="4716019" y="3717033"/>
            <a:ext cx="107156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latinLnBrk="0">
              <a:lnSpc>
                <a:spcPct val="100000"/>
              </a:lnSpc>
              <a:spcBef>
                <a:spcPct val="50000"/>
              </a:spcBef>
            </a:pPr>
            <a:r>
              <a:rPr kumimoji="0" lang="ko-KR" altLang="en-US" sz="1400" u="sng" dirty="0">
                <a:solidFill>
                  <a:srgbClr val="FF0000"/>
                </a:solidFill>
                <a:latin typeface="+mn-ea"/>
              </a:rPr>
              <a:t>제품입고</a:t>
            </a:r>
          </a:p>
        </p:txBody>
      </p:sp>
      <p:sp>
        <p:nvSpPr>
          <p:cNvPr id="79" name="AutoShape 34"/>
          <p:cNvSpPr>
            <a:spLocks noChangeArrowheads="1"/>
          </p:cNvSpPr>
          <p:nvPr/>
        </p:nvSpPr>
        <p:spPr bwMode="auto">
          <a:xfrm>
            <a:off x="558803" y="2563961"/>
            <a:ext cx="1233488" cy="609600"/>
          </a:xfrm>
          <a:prstGeom prst="foldedCorner">
            <a:avLst>
              <a:gd name="adj" fmla="val 12500"/>
            </a:avLst>
          </a:prstGeom>
          <a:solidFill>
            <a:srgbClr val="000099"/>
          </a:solidFill>
          <a:ln w="317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lnSpc>
                <a:spcPct val="110000"/>
              </a:lnSpc>
            </a:pPr>
            <a:r>
              <a:rPr lang="ko-KR" altLang="en-US" sz="1400">
                <a:solidFill>
                  <a:schemeClr val="bg1"/>
                </a:solidFill>
                <a:latin typeface="+mn-ea"/>
              </a:rPr>
              <a:t>생산오더</a:t>
            </a:r>
          </a:p>
        </p:txBody>
      </p:sp>
      <p:sp>
        <p:nvSpPr>
          <p:cNvPr id="80" name="Rectangle 35"/>
          <p:cNvSpPr>
            <a:spLocks noChangeArrowheads="1"/>
          </p:cNvSpPr>
          <p:nvPr/>
        </p:nvSpPr>
        <p:spPr bwMode="auto">
          <a:xfrm>
            <a:off x="400052" y="1167555"/>
            <a:ext cx="8342313" cy="2952750"/>
          </a:xfrm>
          <a:prstGeom prst="rect">
            <a:avLst/>
          </a:prstGeom>
          <a:noFill/>
          <a:ln w="9525" algn="ctr">
            <a:solidFill>
              <a:srgbClr val="B2B2B2"/>
            </a:solidFill>
            <a:miter lim="800000"/>
            <a:headEnd/>
            <a:tailEnd/>
          </a:ln>
          <a:effectLst/>
        </p:spPr>
        <p:txBody>
          <a:bodyPr wrap="none"/>
          <a:lstStyle/>
          <a:p>
            <a:pPr marL="354013" indent="-171450">
              <a:lnSpc>
                <a:spcPct val="100000"/>
              </a:lnSpc>
              <a:buFont typeface="Wingdings" pitchFamily="2" charset="2"/>
              <a:buChar char="§"/>
            </a:pPr>
            <a:endParaRPr lang="ko-KR" altLang="ko-KR" sz="1400" b="0">
              <a:effectLst>
                <a:outerShdw blurRad="38100" dist="38100" dir="2700000" algn="tl">
                  <a:srgbClr val="C0C0C0"/>
                </a:outerShdw>
              </a:effectLst>
              <a:latin typeface="+mn-ea"/>
            </a:endParaRPr>
          </a:p>
        </p:txBody>
      </p:sp>
      <p:grpSp>
        <p:nvGrpSpPr>
          <p:cNvPr id="81" name="그룹 80"/>
          <p:cNvGrpSpPr/>
          <p:nvPr/>
        </p:nvGrpSpPr>
        <p:grpSpPr>
          <a:xfrm>
            <a:off x="611565" y="4437112"/>
            <a:ext cx="4641854" cy="1980438"/>
            <a:chOff x="611562" y="3447202"/>
            <a:chExt cx="4641854" cy="2754324"/>
          </a:xfrm>
        </p:grpSpPr>
        <p:sp>
          <p:nvSpPr>
            <p:cNvPr id="82" name="Rectangle 3"/>
            <p:cNvSpPr>
              <a:spLocks noChangeArrowheads="1"/>
            </p:cNvSpPr>
            <p:nvPr/>
          </p:nvSpPr>
          <p:spPr bwMode="auto">
            <a:xfrm>
              <a:off x="636963" y="4737851"/>
              <a:ext cx="2027238" cy="1008063"/>
            </a:xfrm>
            <a:prstGeom prst="rect">
              <a:avLst/>
            </a:prstGeom>
            <a:solidFill>
              <a:srgbClr val="DDDDDD"/>
            </a:solidFill>
            <a:ln w="9525">
              <a:solidFill>
                <a:srgbClr val="969696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b="1"/>
            </a:p>
          </p:txBody>
        </p:sp>
        <p:sp>
          <p:nvSpPr>
            <p:cNvPr id="83" name="Rectangle 4"/>
            <p:cNvSpPr>
              <a:spLocks noChangeArrowheads="1"/>
            </p:cNvSpPr>
            <p:nvPr/>
          </p:nvSpPr>
          <p:spPr bwMode="auto">
            <a:xfrm>
              <a:off x="3126166" y="3472609"/>
              <a:ext cx="2124075" cy="1997075"/>
            </a:xfrm>
            <a:prstGeom prst="rect">
              <a:avLst/>
            </a:prstGeom>
            <a:solidFill>
              <a:srgbClr val="DDDDDD"/>
            </a:solidFill>
            <a:ln w="9525">
              <a:solidFill>
                <a:srgbClr val="969696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b="1"/>
            </a:p>
          </p:txBody>
        </p:sp>
        <p:sp>
          <p:nvSpPr>
            <p:cNvPr id="84" name="Rectangle 5"/>
            <p:cNvSpPr>
              <a:spLocks noChangeArrowheads="1"/>
            </p:cNvSpPr>
            <p:nvPr/>
          </p:nvSpPr>
          <p:spPr bwMode="auto">
            <a:xfrm>
              <a:off x="3111879" y="5507789"/>
              <a:ext cx="2141537" cy="693737"/>
            </a:xfrm>
            <a:prstGeom prst="rect">
              <a:avLst/>
            </a:prstGeom>
            <a:solidFill>
              <a:srgbClr val="DDDDDD"/>
            </a:solidFill>
            <a:ln w="9525">
              <a:solidFill>
                <a:srgbClr val="969696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b="1"/>
            </a:p>
          </p:txBody>
        </p:sp>
        <p:sp>
          <p:nvSpPr>
            <p:cNvPr id="85" name="Rectangle 22"/>
            <p:cNvSpPr>
              <a:spLocks noChangeArrowheads="1"/>
            </p:cNvSpPr>
            <p:nvPr/>
          </p:nvSpPr>
          <p:spPr bwMode="auto">
            <a:xfrm>
              <a:off x="3484935" y="3786938"/>
              <a:ext cx="1543050" cy="496887"/>
            </a:xfrm>
            <a:prstGeom prst="rect">
              <a:avLst/>
            </a:prstGeom>
            <a:solidFill>
              <a:srgbClr val="91FDB5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ko-KR" altLang="en-US" sz="1400" b="1" dirty="0"/>
                <a:t>원부재료 투입량</a:t>
              </a:r>
            </a:p>
          </p:txBody>
        </p:sp>
        <p:sp>
          <p:nvSpPr>
            <p:cNvPr id="86" name="Rectangle 23"/>
            <p:cNvSpPr>
              <a:spLocks noChangeArrowheads="1"/>
            </p:cNvSpPr>
            <p:nvPr/>
          </p:nvSpPr>
          <p:spPr bwMode="auto">
            <a:xfrm>
              <a:off x="3486523" y="4337789"/>
              <a:ext cx="1543050" cy="496888"/>
            </a:xfrm>
            <a:prstGeom prst="rect">
              <a:avLst/>
            </a:prstGeom>
            <a:solidFill>
              <a:srgbClr val="91FDB5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ko-KR" altLang="en-US" sz="1400" b="1" dirty="0"/>
                <a:t>가공비 실적</a:t>
              </a:r>
            </a:p>
          </p:txBody>
        </p:sp>
        <p:sp>
          <p:nvSpPr>
            <p:cNvPr id="87" name="Rectangle 24"/>
            <p:cNvSpPr>
              <a:spLocks noChangeArrowheads="1"/>
            </p:cNvSpPr>
            <p:nvPr/>
          </p:nvSpPr>
          <p:spPr bwMode="auto">
            <a:xfrm>
              <a:off x="892548" y="5063289"/>
              <a:ext cx="1543050" cy="496887"/>
            </a:xfrm>
            <a:prstGeom prst="rect">
              <a:avLst/>
            </a:prstGeom>
            <a:solidFill>
              <a:srgbClr val="CC00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ko-KR" altLang="en-US" sz="1400" b="1" dirty="0"/>
                <a:t>생산실적</a:t>
              </a:r>
            </a:p>
          </p:txBody>
        </p:sp>
        <p:sp>
          <p:nvSpPr>
            <p:cNvPr id="88" name="Rectangle 26"/>
            <p:cNvSpPr>
              <a:spLocks noChangeArrowheads="1"/>
            </p:cNvSpPr>
            <p:nvPr/>
          </p:nvSpPr>
          <p:spPr bwMode="auto">
            <a:xfrm>
              <a:off x="3486523" y="5609389"/>
              <a:ext cx="1543050" cy="496887"/>
            </a:xfrm>
            <a:prstGeom prst="rect">
              <a:avLst/>
            </a:prstGeom>
            <a:solidFill>
              <a:srgbClr val="99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ko-KR" altLang="en-US" sz="1400" b="1" dirty="0"/>
                <a:t>보정 </a:t>
              </a:r>
              <a:r>
                <a:rPr lang="en-US" altLang="ko-KR" sz="1400" b="1" dirty="0"/>
                <a:t>&amp; </a:t>
              </a:r>
              <a:r>
                <a:rPr lang="ko-KR" altLang="en-US" sz="1400" b="1" dirty="0"/>
                <a:t>마감</a:t>
              </a:r>
            </a:p>
          </p:txBody>
        </p:sp>
        <p:sp>
          <p:nvSpPr>
            <p:cNvPr id="89" name="Rectangle 27"/>
            <p:cNvSpPr>
              <a:spLocks noChangeArrowheads="1"/>
            </p:cNvSpPr>
            <p:nvPr/>
          </p:nvSpPr>
          <p:spPr bwMode="auto">
            <a:xfrm>
              <a:off x="3484935" y="4899764"/>
              <a:ext cx="1543050" cy="496888"/>
            </a:xfrm>
            <a:prstGeom prst="rect">
              <a:avLst/>
            </a:prstGeom>
            <a:solidFill>
              <a:srgbClr val="91FDB5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ko-KR" altLang="en-US" sz="1400" b="1" dirty="0"/>
                <a:t>제품 생산 실적</a:t>
              </a:r>
            </a:p>
          </p:txBody>
        </p:sp>
        <p:cxnSp>
          <p:nvCxnSpPr>
            <p:cNvPr id="90" name="AutoShape 34"/>
            <p:cNvCxnSpPr>
              <a:cxnSpLocks noChangeShapeType="1"/>
              <a:stCxn id="87" idx="3"/>
              <a:endCxn id="85" idx="1"/>
            </p:cNvCxnSpPr>
            <p:nvPr/>
          </p:nvCxnSpPr>
          <p:spPr bwMode="auto">
            <a:xfrm flipV="1">
              <a:off x="2435600" y="4036172"/>
              <a:ext cx="1049337" cy="1274763"/>
            </a:xfrm>
            <a:prstGeom prst="bentConnector3">
              <a:avLst>
                <a:gd name="adj1" fmla="val 49926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91" name="AutoShape 35"/>
            <p:cNvCxnSpPr>
              <a:cxnSpLocks noChangeShapeType="1"/>
              <a:stCxn id="87" idx="3"/>
              <a:endCxn id="86" idx="1"/>
            </p:cNvCxnSpPr>
            <p:nvPr/>
          </p:nvCxnSpPr>
          <p:spPr bwMode="auto">
            <a:xfrm flipV="1">
              <a:off x="2435598" y="4587027"/>
              <a:ext cx="1050925" cy="723900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92" name="AutoShape 36"/>
            <p:cNvCxnSpPr>
              <a:cxnSpLocks noChangeShapeType="1"/>
              <a:stCxn id="87" idx="3"/>
              <a:endCxn id="89" idx="1"/>
            </p:cNvCxnSpPr>
            <p:nvPr/>
          </p:nvCxnSpPr>
          <p:spPr bwMode="auto">
            <a:xfrm flipV="1">
              <a:off x="2435600" y="5147426"/>
              <a:ext cx="1049337" cy="163513"/>
            </a:xfrm>
            <a:prstGeom prst="bentConnector3">
              <a:avLst>
                <a:gd name="adj1" fmla="val 49926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93" name="AutoShape 37"/>
            <p:cNvCxnSpPr>
              <a:cxnSpLocks noChangeShapeType="1"/>
              <a:stCxn id="87" idx="3"/>
              <a:endCxn id="88" idx="1"/>
            </p:cNvCxnSpPr>
            <p:nvPr/>
          </p:nvCxnSpPr>
          <p:spPr bwMode="auto">
            <a:xfrm>
              <a:off x="2435598" y="5310939"/>
              <a:ext cx="1050925" cy="547687"/>
            </a:xfrm>
            <a:prstGeom prst="bent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94" name="Text Box 44"/>
            <p:cNvSpPr txBox="1">
              <a:spLocks noChangeArrowheads="1"/>
            </p:cNvSpPr>
            <p:nvPr/>
          </p:nvSpPr>
          <p:spPr bwMode="auto">
            <a:xfrm>
              <a:off x="611562" y="4726727"/>
              <a:ext cx="1954213" cy="4280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rgbClr val="DDDDDD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ko-KR" altLang="en-US" sz="1400" b="1" dirty="0">
                  <a:solidFill>
                    <a:srgbClr val="0000FF"/>
                  </a:solidFill>
                </a:rPr>
                <a:t>실적관리시스템</a:t>
              </a:r>
            </a:p>
          </p:txBody>
        </p:sp>
        <p:sp>
          <p:nvSpPr>
            <p:cNvPr id="95" name="Text Box 45"/>
            <p:cNvSpPr txBox="1">
              <a:spLocks noChangeArrowheads="1"/>
            </p:cNvSpPr>
            <p:nvPr/>
          </p:nvSpPr>
          <p:spPr bwMode="auto">
            <a:xfrm>
              <a:off x="3135691" y="3447202"/>
              <a:ext cx="1844675" cy="4280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ko-KR" altLang="en-US" sz="1400" b="1" dirty="0">
                  <a:solidFill>
                    <a:srgbClr val="0000FF"/>
                  </a:solidFill>
                </a:rPr>
                <a:t>생산실적</a:t>
              </a:r>
            </a:p>
          </p:txBody>
        </p:sp>
      </p:grpSp>
      <p:grpSp>
        <p:nvGrpSpPr>
          <p:cNvPr id="96" name="그룹 95"/>
          <p:cNvGrpSpPr/>
          <p:nvPr/>
        </p:nvGrpSpPr>
        <p:grpSpPr>
          <a:xfrm>
            <a:off x="6228184" y="4149085"/>
            <a:ext cx="1555750" cy="2295547"/>
            <a:chOff x="6228184" y="3290613"/>
            <a:chExt cx="1555750" cy="3154014"/>
          </a:xfrm>
        </p:grpSpPr>
        <p:sp>
          <p:nvSpPr>
            <p:cNvPr id="97" name="Rectangle 22"/>
            <p:cNvSpPr>
              <a:spLocks noChangeArrowheads="1"/>
            </p:cNvSpPr>
            <p:nvPr/>
          </p:nvSpPr>
          <p:spPr bwMode="auto">
            <a:xfrm>
              <a:off x="6228184" y="3290613"/>
              <a:ext cx="1543050" cy="496887"/>
            </a:xfrm>
            <a:prstGeom prst="rect">
              <a:avLst/>
            </a:prstGeom>
            <a:solidFill>
              <a:srgbClr val="91FDB5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400" b="1" dirty="0" smtClean="0"/>
                <a:t>POP </a:t>
              </a:r>
              <a:r>
                <a:rPr lang="ko-KR" altLang="en-US" sz="1400" b="1" dirty="0" smtClean="0"/>
                <a:t>실적처리 </a:t>
              </a:r>
              <a:endParaRPr lang="ko-KR" altLang="en-US" sz="1400" b="1" dirty="0"/>
            </a:p>
          </p:txBody>
        </p:sp>
        <p:sp>
          <p:nvSpPr>
            <p:cNvPr id="98" name="아래쪽 화살표 97"/>
            <p:cNvSpPr/>
            <p:nvPr/>
          </p:nvSpPr>
          <p:spPr>
            <a:xfrm>
              <a:off x="6876256" y="3888755"/>
              <a:ext cx="216024" cy="288032"/>
            </a:xfrm>
            <a:prstGeom prst="downArrow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 algn="ctr">
                <a:buFont typeface="Arial" pitchFamily="34" charset="0"/>
                <a:buChar char="•"/>
              </a:pPr>
              <a:endParaRPr lang="ko-KR" altLang="en-US" sz="1200" dirty="0" smtClean="0">
                <a:solidFill>
                  <a:schemeClr val="tx1"/>
                </a:solidFill>
              </a:endParaRPr>
            </a:p>
          </p:txBody>
        </p:sp>
        <p:sp>
          <p:nvSpPr>
            <p:cNvPr id="99" name="Rectangle 22"/>
            <p:cNvSpPr>
              <a:spLocks noChangeArrowheads="1"/>
            </p:cNvSpPr>
            <p:nvPr/>
          </p:nvSpPr>
          <p:spPr bwMode="auto">
            <a:xfrm>
              <a:off x="6228184" y="4255179"/>
              <a:ext cx="1543050" cy="496887"/>
            </a:xfrm>
            <a:prstGeom prst="rect">
              <a:avLst/>
            </a:prstGeom>
            <a:solidFill>
              <a:srgbClr val="91FDB5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400" b="1" dirty="0" smtClean="0"/>
                <a:t>ERP </a:t>
              </a:r>
              <a:r>
                <a:rPr lang="ko-KR" altLang="en-US" sz="1400" b="1" dirty="0" smtClean="0"/>
                <a:t>실적처리 </a:t>
              </a:r>
              <a:endParaRPr lang="ko-KR" altLang="en-US" sz="1400" b="1" dirty="0"/>
            </a:p>
          </p:txBody>
        </p:sp>
        <p:sp>
          <p:nvSpPr>
            <p:cNvPr id="100" name="아래쪽 화살표 99"/>
            <p:cNvSpPr/>
            <p:nvPr/>
          </p:nvSpPr>
          <p:spPr>
            <a:xfrm>
              <a:off x="6876256" y="4798732"/>
              <a:ext cx="216024" cy="288032"/>
            </a:xfrm>
            <a:prstGeom prst="downArrow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 algn="ctr">
                <a:buFont typeface="Arial" pitchFamily="34" charset="0"/>
                <a:buChar char="•"/>
              </a:pPr>
              <a:endParaRPr lang="ko-KR" altLang="en-US" sz="1200" dirty="0" smtClean="0">
                <a:solidFill>
                  <a:schemeClr val="tx1"/>
                </a:solidFill>
              </a:endParaRPr>
            </a:p>
          </p:txBody>
        </p:sp>
        <p:sp>
          <p:nvSpPr>
            <p:cNvPr id="101" name="Rectangle 22"/>
            <p:cNvSpPr>
              <a:spLocks noChangeArrowheads="1"/>
            </p:cNvSpPr>
            <p:nvPr/>
          </p:nvSpPr>
          <p:spPr bwMode="auto">
            <a:xfrm>
              <a:off x="6228184" y="5130321"/>
              <a:ext cx="1543050" cy="496887"/>
            </a:xfrm>
            <a:prstGeom prst="diamond">
              <a:avLst/>
            </a:prstGeom>
            <a:solidFill>
              <a:srgbClr val="91FDB5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400" b="1" dirty="0" smtClean="0"/>
                <a:t>ERP/POP </a:t>
              </a:r>
              <a:r>
                <a:rPr lang="ko-KR" altLang="en-US" sz="1400" b="1" dirty="0" smtClean="0"/>
                <a:t>실적</a:t>
              </a:r>
              <a:endParaRPr lang="en-US" altLang="ko-KR" sz="1400" b="1" dirty="0" smtClean="0"/>
            </a:p>
            <a:p>
              <a:pPr algn="ctr"/>
              <a:r>
                <a:rPr lang="ko-KR" altLang="en-US" sz="1400" b="1" dirty="0" smtClean="0"/>
                <a:t>검</a:t>
              </a:r>
              <a:r>
                <a:rPr lang="ko-KR" altLang="en-US" sz="1400" b="1" dirty="0"/>
                <a:t>증</a:t>
              </a:r>
              <a:r>
                <a:rPr lang="ko-KR" altLang="en-US" sz="1400" b="1" dirty="0" smtClean="0"/>
                <a:t> </a:t>
              </a:r>
              <a:endParaRPr lang="ko-KR" altLang="en-US" sz="1400" b="1" dirty="0"/>
            </a:p>
          </p:txBody>
        </p:sp>
        <p:sp>
          <p:nvSpPr>
            <p:cNvPr id="102" name="아래쪽 화살표 101"/>
            <p:cNvSpPr/>
            <p:nvPr/>
          </p:nvSpPr>
          <p:spPr>
            <a:xfrm>
              <a:off x="6876256" y="5659704"/>
              <a:ext cx="216024" cy="288032"/>
            </a:xfrm>
            <a:prstGeom prst="downArrow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 algn="ctr">
                <a:buFont typeface="Arial" pitchFamily="34" charset="0"/>
                <a:buChar char="•"/>
              </a:pPr>
              <a:endParaRPr lang="ko-KR" altLang="en-US" sz="1200" dirty="0" smtClean="0">
                <a:solidFill>
                  <a:schemeClr val="tx1"/>
                </a:solidFill>
              </a:endParaRPr>
            </a:p>
          </p:txBody>
        </p:sp>
        <p:sp>
          <p:nvSpPr>
            <p:cNvPr id="103" name="Rectangle 22"/>
            <p:cNvSpPr>
              <a:spLocks noChangeArrowheads="1"/>
            </p:cNvSpPr>
            <p:nvPr/>
          </p:nvSpPr>
          <p:spPr bwMode="auto">
            <a:xfrm>
              <a:off x="6228184" y="5947740"/>
              <a:ext cx="1543050" cy="496887"/>
            </a:xfrm>
            <a:prstGeom prst="rect">
              <a:avLst/>
            </a:prstGeom>
            <a:solidFill>
              <a:srgbClr val="91FDB5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ko-KR" sz="1400" b="1" dirty="0" smtClean="0"/>
                <a:t>ERP </a:t>
              </a:r>
              <a:r>
                <a:rPr lang="ko-KR" altLang="en-US" sz="1400" b="1" dirty="0" smtClean="0"/>
                <a:t>마</a:t>
              </a:r>
              <a:r>
                <a:rPr lang="ko-KR" altLang="en-US" sz="1400" b="1" dirty="0"/>
                <a:t>감</a:t>
              </a:r>
              <a:r>
                <a:rPr lang="ko-KR" altLang="en-US" sz="1400" b="1" dirty="0" smtClean="0"/>
                <a:t> </a:t>
              </a:r>
              <a:endParaRPr lang="ko-KR" altLang="en-US" sz="1400" b="1" dirty="0"/>
            </a:p>
          </p:txBody>
        </p:sp>
        <p:cxnSp>
          <p:nvCxnSpPr>
            <p:cNvPr id="104" name="꺾인 연결선 103"/>
            <p:cNvCxnSpPr>
              <a:stCxn id="101" idx="3"/>
            </p:cNvCxnSpPr>
            <p:nvPr/>
          </p:nvCxnSpPr>
          <p:spPr>
            <a:xfrm flipV="1">
              <a:off x="7771234" y="3539053"/>
              <a:ext cx="12700" cy="1839708"/>
            </a:xfrm>
            <a:prstGeom prst="bentConnector3">
              <a:avLst>
                <a:gd name="adj1" fmla="val 1800000"/>
              </a:avLst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Oval 41"/>
          <p:cNvSpPr>
            <a:spLocks noChangeArrowheads="1"/>
          </p:cNvSpPr>
          <p:nvPr/>
        </p:nvSpPr>
        <p:spPr bwMode="auto">
          <a:xfrm>
            <a:off x="3242621" y="2543070"/>
            <a:ext cx="3322302" cy="3910118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marL="104775" indent="-103188" algn="ctr" defTabSz="936625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40000"/>
              </a:spcAft>
            </a:pPr>
            <a:endParaRPr lang="ko-KR" altLang="en-US" sz="9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9" name="Oval 41"/>
          <p:cNvSpPr>
            <a:spLocks noChangeArrowheads="1"/>
          </p:cNvSpPr>
          <p:nvPr/>
        </p:nvSpPr>
        <p:spPr bwMode="auto">
          <a:xfrm>
            <a:off x="3242621" y="1368951"/>
            <a:ext cx="3322302" cy="1174119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marL="104775" indent="-103188" algn="ctr" defTabSz="936625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40000"/>
              </a:spcAft>
            </a:pPr>
            <a:endParaRPr lang="ko-KR" altLang="en-US" sz="9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8" name="Oval 41"/>
          <p:cNvSpPr>
            <a:spLocks noChangeArrowheads="1"/>
          </p:cNvSpPr>
          <p:nvPr/>
        </p:nvSpPr>
        <p:spPr bwMode="auto">
          <a:xfrm>
            <a:off x="115739" y="1368957"/>
            <a:ext cx="3126885" cy="5084237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marL="104775" indent="-103188" algn="ctr" defTabSz="936625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40000"/>
              </a:spcAft>
            </a:pPr>
            <a:endParaRPr lang="ko-KR" altLang="en-US" sz="9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생산관</a:t>
            </a:r>
            <a:r>
              <a:rPr lang="ko-KR" altLang="en-US" dirty="0"/>
              <a:t>리</a:t>
            </a:r>
            <a:r>
              <a:rPr lang="ko-KR" altLang="en-US" dirty="0" smtClean="0"/>
              <a:t> 주요 </a:t>
            </a:r>
            <a:r>
              <a:rPr lang="en-US" altLang="ko-KR" dirty="0" smtClean="0"/>
              <a:t>To-Be Image (3/4)</a:t>
            </a:r>
            <a:endParaRPr lang="ko-KR" alt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ko-KR" altLang="en-US" dirty="0"/>
              <a:t>월 마감 </a:t>
            </a:r>
            <a:r>
              <a:rPr lang="ko-KR" altLang="en-US" dirty="0" smtClean="0"/>
              <a:t>상세 생산실적 </a:t>
            </a:r>
            <a:r>
              <a:rPr lang="ko-KR" altLang="en-US" dirty="0"/>
              <a:t>집계체계 구축</a:t>
            </a:r>
          </a:p>
        </p:txBody>
      </p:sp>
      <p:sp>
        <p:nvSpPr>
          <p:cNvPr id="10" name="Oval 41"/>
          <p:cNvSpPr>
            <a:spLocks noChangeArrowheads="1"/>
          </p:cNvSpPr>
          <p:nvPr/>
        </p:nvSpPr>
        <p:spPr bwMode="auto">
          <a:xfrm>
            <a:off x="252046" y="1406850"/>
            <a:ext cx="2054411" cy="256649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wrap="none" lIns="0" tIns="0" rIns="0" bIns="0" anchor="ctr"/>
          <a:lstStyle/>
          <a:p>
            <a:pPr marL="104775" indent="-103188" defTabSz="936625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40000"/>
              </a:spcAft>
            </a:pPr>
            <a:r>
              <a:rPr lang="en-US" altLang="ko-KR" sz="1100" b="1" u="sng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1. </a:t>
            </a:r>
            <a:r>
              <a:rPr lang="ko-KR" altLang="en-US" sz="1100" b="1" u="sng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오더</a:t>
            </a:r>
            <a:r>
              <a:rPr lang="en-US" altLang="ko-KR" sz="1100" b="1" u="sng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-</a:t>
            </a:r>
            <a:r>
              <a:rPr lang="ko-KR" altLang="en-US" sz="1100" b="1" u="sng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작업장 별 생산실적 집계</a:t>
            </a:r>
            <a:endParaRPr lang="ko-KR" altLang="en-US" sz="1100" b="1" u="sng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제목 1"/>
          <p:cNvSpPr txBox="1">
            <a:spLocks/>
          </p:cNvSpPr>
          <p:nvPr/>
        </p:nvSpPr>
        <p:spPr bwMode="gray">
          <a:xfrm>
            <a:off x="6705600" y="1653435"/>
            <a:ext cx="2194560" cy="25083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marL="273050" indent="-273050" eaLnBrk="0" hangingPunct="0">
              <a:defRPr kumimoji="1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  <a:lvl2pPr marL="355600" indent="-177800" eaLnBrk="0" hangingPunct="0">
              <a:defRPr kumimoji="1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5pPr>
            <a:lvl6pPr marL="25146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6pPr>
            <a:lvl7pPr marL="29718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7pPr>
            <a:lvl8pPr marL="34290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8pPr>
            <a:lvl9pPr marL="38862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9pPr>
          </a:lstStyle>
          <a:p>
            <a:pPr>
              <a:spcAft>
                <a:spcPts val="600"/>
              </a:spcAft>
              <a:buFont typeface="Wingdings" pitchFamily="2" charset="2"/>
              <a:buChar char="q"/>
            </a:pPr>
            <a:r>
              <a:rPr lang="ko-KR" altLang="en-US" sz="1100" b="1" dirty="0">
                <a:solidFill>
                  <a:srgbClr val="006699"/>
                </a:solidFill>
                <a:latin typeface="맑은 고딕" pitchFamily="50" charset="-127"/>
              </a:rPr>
              <a:t>월 마감 생산실적 집계체계 구축</a:t>
            </a:r>
          </a:p>
          <a:p>
            <a:pPr lvl="1">
              <a:spcAft>
                <a:spcPts val="600"/>
              </a:spcAft>
              <a:buSzPct val="100000"/>
              <a:buFont typeface="Arial" charset="0"/>
              <a:buChar char="–"/>
            </a:pPr>
            <a:r>
              <a:rPr kumimoji="0" lang="ko-KR" altLang="en-US" sz="1100" dirty="0">
                <a:solidFill>
                  <a:srgbClr val="000000"/>
                </a:solidFill>
                <a:latin typeface="맑은 고딕" pitchFamily="50" charset="-127"/>
              </a:rPr>
              <a:t>월 마감 생산실적 집계체계 구축</a:t>
            </a:r>
          </a:p>
          <a:p>
            <a:pPr lvl="1">
              <a:spcAft>
                <a:spcPts val="600"/>
              </a:spcAft>
              <a:buSzPct val="100000"/>
              <a:buFont typeface="Arial" charset="0"/>
              <a:buChar char="–"/>
            </a:pPr>
            <a:r>
              <a:rPr kumimoji="0" lang="ko-KR" altLang="en-US" sz="1100" dirty="0">
                <a:solidFill>
                  <a:srgbClr val="000000"/>
                </a:solidFill>
                <a:latin typeface="맑은 고딕" pitchFamily="50" charset="-127"/>
              </a:rPr>
              <a:t>당월 </a:t>
            </a:r>
            <a:r>
              <a:rPr kumimoji="0" lang="ko-KR" altLang="en-US" sz="1100" dirty="0" err="1">
                <a:solidFill>
                  <a:srgbClr val="000000"/>
                </a:solidFill>
                <a:latin typeface="맑은 고딕" pitchFamily="50" charset="-127"/>
              </a:rPr>
              <a:t>생산오더는</a:t>
            </a:r>
            <a:r>
              <a:rPr kumimoji="0" lang="ko-KR" altLang="en-US" sz="1100" dirty="0">
                <a:solidFill>
                  <a:srgbClr val="000000"/>
                </a:solidFill>
                <a:latin typeface="맑은 고딕" pitchFamily="50" charset="-127"/>
              </a:rPr>
              <a:t> 당월 마감처리 프로세스를 원칙으로 함 </a:t>
            </a:r>
            <a:r>
              <a:rPr kumimoji="0" lang="en-US" altLang="ko-KR" sz="1100" dirty="0">
                <a:solidFill>
                  <a:srgbClr val="000000"/>
                </a:solidFill>
                <a:latin typeface="맑은 고딕" pitchFamily="50" charset="-127"/>
              </a:rPr>
              <a:t>(</a:t>
            </a:r>
            <a:r>
              <a:rPr kumimoji="0" lang="ko-KR" altLang="en-US" sz="1100" dirty="0">
                <a:solidFill>
                  <a:srgbClr val="000000"/>
                </a:solidFill>
                <a:latin typeface="맑은 고딕" pitchFamily="50" charset="-127"/>
              </a:rPr>
              <a:t>이월 </a:t>
            </a:r>
            <a:r>
              <a:rPr kumimoji="0" lang="ko-KR" altLang="en-US" sz="1100" dirty="0" err="1">
                <a:solidFill>
                  <a:srgbClr val="000000"/>
                </a:solidFill>
                <a:latin typeface="맑은 고딕" pitchFamily="50" charset="-127"/>
              </a:rPr>
              <a:t>생산오더</a:t>
            </a:r>
            <a:r>
              <a:rPr kumimoji="0" lang="ko-KR" altLang="en-US" sz="1100" dirty="0">
                <a:solidFill>
                  <a:srgbClr val="000000"/>
                </a:solidFill>
                <a:latin typeface="맑은 고딕" pitchFamily="50" charset="-127"/>
              </a:rPr>
              <a:t> 최소화</a:t>
            </a:r>
            <a:r>
              <a:rPr kumimoji="0" lang="en-US" altLang="ko-KR" sz="1100" dirty="0">
                <a:solidFill>
                  <a:srgbClr val="000000"/>
                </a:solidFill>
                <a:latin typeface="맑은 고딕" pitchFamily="50" charset="-127"/>
              </a:rPr>
              <a:t>)</a:t>
            </a:r>
          </a:p>
          <a:p>
            <a:pPr lvl="1">
              <a:spcAft>
                <a:spcPts val="600"/>
              </a:spcAft>
              <a:buSzPct val="100000"/>
              <a:buFont typeface="Arial" charset="0"/>
              <a:buChar char="–"/>
            </a:pPr>
            <a:r>
              <a:rPr kumimoji="0" lang="ko-KR" altLang="en-US" sz="1100" dirty="0" smtClean="0">
                <a:solidFill>
                  <a:srgbClr val="000000"/>
                </a:solidFill>
                <a:latin typeface="맑은 고딕" pitchFamily="50" charset="-127"/>
              </a:rPr>
              <a:t>생산입고 </a:t>
            </a:r>
            <a:r>
              <a:rPr kumimoji="0" lang="ko-KR" altLang="en-US" sz="1100" dirty="0">
                <a:solidFill>
                  <a:srgbClr val="000000"/>
                </a:solidFill>
                <a:latin typeface="맑은 고딕" pitchFamily="50" charset="-127"/>
              </a:rPr>
              <a:t>수량 외 실 기계가동시간 및 직접투입노동인원 수 등 상세화된 생산실적 관리</a:t>
            </a:r>
          </a:p>
          <a:p>
            <a:pPr lvl="1">
              <a:spcAft>
                <a:spcPts val="600"/>
              </a:spcAft>
              <a:buSzPct val="100000"/>
              <a:buFont typeface="Arial" charset="0"/>
              <a:buChar char="–"/>
            </a:pPr>
            <a:r>
              <a:rPr kumimoji="0" lang="ko-KR" altLang="en-US" sz="1100" dirty="0">
                <a:solidFill>
                  <a:srgbClr val="000000"/>
                </a:solidFill>
                <a:latin typeface="맑은 고딕" pitchFamily="50" charset="-127"/>
              </a:rPr>
              <a:t>고도화된 </a:t>
            </a:r>
            <a:r>
              <a:rPr kumimoji="0" lang="en-US" altLang="ko-KR" sz="1100" dirty="0">
                <a:solidFill>
                  <a:srgbClr val="000000"/>
                </a:solidFill>
                <a:latin typeface="맑은 고딕" pitchFamily="50" charset="-127"/>
              </a:rPr>
              <a:t>POP</a:t>
            </a:r>
            <a:r>
              <a:rPr kumimoji="0" lang="ko-KR" altLang="en-US" sz="1100" dirty="0">
                <a:solidFill>
                  <a:srgbClr val="000000"/>
                </a:solidFill>
                <a:latin typeface="맑은 고딕" pitchFamily="50" charset="-127"/>
              </a:rPr>
              <a:t>로부터 생산실적 </a:t>
            </a:r>
            <a:r>
              <a:rPr kumimoji="0" lang="en-US" altLang="ko-KR" sz="1100" dirty="0">
                <a:solidFill>
                  <a:srgbClr val="000000"/>
                </a:solidFill>
                <a:latin typeface="맑은 고딕" pitchFamily="50" charset="-127"/>
              </a:rPr>
              <a:t>Data</a:t>
            </a:r>
            <a:r>
              <a:rPr kumimoji="0" lang="ko-KR" altLang="en-US" sz="1100" dirty="0">
                <a:solidFill>
                  <a:srgbClr val="000000"/>
                </a:solidFill>
                <a:latin typeface="맑은 고딕" pitchFamily="50" charset="-127"/>
              </a:rPr>
              <a:t>를 </a:t>
            </a:r>
            <a:r>
              <a:rPr kumimoji="0" lang="en-US" altLang="ko-KR" sz="1100" dirty="0">
                <a:solidFill>
                  <a:srgbClr val="000000"/>
                </a:solidFill>
                <a:latin typeface="맑은 고딕" pitchFamily="50" charset="-127"/>
              </a:rPr>
              <a:t>ERP</a:t>
            </a:r>
            <a:r>
              <a:rPr kumimoji="0" lang="ko-KR" altLang="en-US" sz="1100" dirty="0">
                <a:solidFill>
                  <a:srgbClr val="000000"/>
                </a:solidFill>
                <a:latin typeface="맑은 고딕" pitchFamily="50" charset="-127"/>
              </a:rPr>
              <a:t>로 적시 </a:t>
            </a:r>
            <a:r>
              <a:rPr kumimoji="0" lang="en-US" altLang="ko-KR" sz="1100" dirty="0" smtClean="0">
                <a:solidFill>
                  <a:srgbClr val="000000"/>
                </a:solidFill>
                <a:latin typeface="맑은 고딕" pitchFamily="50" charset="-127"/>
              </a:rPr>
              <a:t>I/F</a:t>
            </a:r>
            <a:endParaRPr kumimoji="0" lang="en-US" altLang="ko-KR" sz="1100" dirty="0">
              <a:solidFill>
                <a:srgbClr val="000000"/>
              </a:solidFill>
              <a:latin typeface="맑은 고딕" pitchFamily="50" charset="-127"/>
            </a:endParaRPr>
          </a:p>
        </p:txBody>
      </p:sp>
      <p:sp>
        <p:nvSpPr>
          <p:cNvPr id="14" name="Oval 41"/>
          <p:cNvSpPr>
            <a:spLocks noChangeArrowheads="1"/>
          </p:cNvSpPr>
          <p:nvPr/>
        </p:nvSpPr>
        <p:spPr bwMode="auto">
          <a:xfrm>
            <a:off x="6649329" y="1368958"/>
            <a:ext cx="2232367" cy="256649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wrap="none" lIns="0" tIns="0" rIns="0" bIns="0" anchor="ctr"/>
          <a:lstStyle/>
          <a:p>
            <a:pPr marL="104775" indent="-103188" algn="ctr" defTabSz="936625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40000"/>
              </a:spcAft>
            </a:pPr>
            <a:r>
              <a:rPr lang="en-US" altLang="ko-KR" sz="1200" b="1" u="sng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Business </a:t>
            </a:r>
            <a:r>
              <a:rPr lang="en-US" altLang="ko-KR" sz="1200" b="1" u="sng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impact &amp; Benefit </a:t>
            </a:r>
            <a:endParaRPr lang="ko-KR" altLang="en-US" sz="1200" b="1" u="sng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" name="제목 1"/>
          <p:cNvSpPr txBox="1">
            <a:spLocks/>
          </p:cNvSpPr>
          <p:nvPr/>
        </p:nvSpPr>
        <p:spPr bwMode="gray">
          <a:xfrm>
            <a:off x="6705600" y="4297861"/>
            <a:ext cx="219456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marL="273050" indent="-273050" eaLnBrk="0" hangingPunct="0">
              <a:defRPr kumimoji="1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  <a:lvl2pPr marL="355600" indent="-177800" eaLnBrk="0" hangingPunct="0">
              <a:defRPr kumimoji="1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5pPr>
            <a:lvl6pPr marL="25146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6pPr>
            <a:lvl7pPr marL="29718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7pPr>
            <a:lvl8pPr marL="34290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8pPr>
            <a:lvl9pPr marL="38862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9pPr>
          </a:lstStyle>
          <a:p>
            <a:pPr>
              <a:spcAft>
                <a:spcPts val="600"/>
              </a:spcAft>
              <a:buSzPct val="100000"/>
              <a:buFont typeface="Wingdings" pitchFamily="2" charset="2"/>
              <a:buChar char="q"/>
            </a:pPr>
            <a:r>
              <a:rPr kumimoji="0" lang="en-US" altLang="ko-KR" sz="1100" b="1" dirty="0" smtClean="0">
                <a:latin typeface="맑은 고딕" pitchFamily="50" charset="-127"/>
              </a:rPr>
              <a:t>POP </a:t>
            </a:r>
            <a:r>
              <a:rPr kumimoji="0" lang="ko-KR" altLang="en-US" sz="1100" b="1" dirty="0" smtClean="0">
                <a:latin typeface="맑은 고딕" pitchFamily="50" charset="-127"/>
              </a:rPr>
              <a:t>기계가동 시간 및 노동 시간 관리</a:t>
            </a:r>
            <a:endParaRPr kumimoji="0" lang="en-US" altLang="ko-KR" sz="1100" b="1" dirty="0">
              <a:latin typeface="맑은 고딕" pitchFamily="50" charset="-127"/>
            </a:endParaRPr>
          </a:p>
          <a:p>
            <a:pPr lvl="1">
              <a:spcAft>
                <a:spcPts val="600"/>
              </a:spcAft>
              <a:buSzPct val="100000"/>
              <a:buFont typeface="Arial" charset="0"/>
              <a:buChar char="–"/>
            </a:pPr>
            <a:r>
              <a:rPr kumimoji="0" lang="en-US" altLang="ko-KR" sz="1100" b="1" dirty="0" smtClean="0">
                <a:latin typeface="맑은 고딕" pitchFamily="50" charset="-127"/>
              </a:rPr>
              <a:t>POP</a:t>
            </a:r>
            <a:r>
              <a:rPr kumimoji="0" lang="ko-KR" altLang="en-US" sz="1100" b="1" dirty="0" smtClean="0">
                <a:latin typeface="맑은 고딕" pitchFamily="50" charset="-127"/>
              </a:rPr>
              <a:t>에서 </a:t>
            </a:r>
            <a:r>
              <a:rPr kumimoji="0" lang="ko-KR" altLang="en-US" sz="1100" b="1" dirty="0" err="1" smtClean="0">
                <a:latin typeface="맑은 고딕" pitchFamily="50" charset="-127"/>
              </a:rPr>
              <a:t>오더별</a:t>
            </a:r>
            <a:r>
              <a:rPr kumimoji="0" lang="ko-KR" altLang="en-US" sz="1100" b="1" dirty="0" smtClean="0">
                <a:latin typeface="맑은 고딕" pitchFamily="50" charset="-127"/>
              </a:rPr>
              <a:t> 상세화된 생산실적 집계가 어려운 생산라인 </a:t>
            </a:r>
            <a:r>
              <a:rPr kumimoji="0" lang="en-US" altLang="ko-KR" sz="1100" b="1" dirty="0" smtClean="0">
                <a:latin typeface="맑은 고딕" pitchFamily="50" charset="-127"/>
              </a:rPr>
              <a:t>(</a:t>
            </a:r>
            <a:r>
              <a:rPr kumimoji="0" lang="ko-KR" altLang="en-US" sz="1100" b="1" dirty="0" smtClean="0">
                <a:latin typeface="맑은 고딕" pitchFamily="50" charset="-127"/>
              </a:rPr>
              <a:t>연분</a:t>
            </a:r>
            <a:r>
              <a:rPr kumimoji="0" lang="en-US" altLang="ko-KR" sz="1100" b="1" dirty="0" smtClean="0">
                <a:latin typeface="맑은 고딕" pitchFamily="50" charset="-127"/>
              </a:rPr>
              <a:t>, </a:t>
            </a:r>
            <a:r>
              <a:rPr kumimoji="0" lang="ko-KR" altLang="en-US" sz="1100" b="1" dirty="0" smtClean="0">
                <a:latin typeface="맑은 고딕" pitchFamily="50" charset="-127"/>
              </a:rPr>
              <a:t>스트립</a:t>
            </a:r>
            <a:r>
              <a:rPr kumimoji="0" lang="en-US" altLang="ko-KR" sz="1100" b="1" dirty="0" smtClean="0">
                <a:latin typeface="맑은 고딕" pitchFamily="50" charset="-127"/>
              </a:rPr>
              <a:t>, </a:t>
            </a:r>
            <a:r>
              <a:rPr kumimoji="0" lang="ko-KR" altLang="en-US" sz="1100" b="1" dirty="0" smtClean="0">
                <a:latin typeface="맑은 고딕" pitchFamily="50" charset="-127"/>
              </a:rPr>
              <a:t>충전</a:t>
            </a:r>
            <a:r>
              <a:rPr kumimoji="0" lang="en-US" altLang="ko-KR" sz="1100" b="1" dirty="0" smtClean="0">
                <a:latin typeface="맑은 고딕" pitchFamily="50" charset="-127"/>
              </a:rPr>
              <a:t>, </a:t>
            </a:r>
            <a:r>
              <a:rPr kumimoji="0" lang="ko-KR" altLang="en-US" sz="1100" b="1" dirty="0" smtClean="0">
                <a:latin typeface="맑은 고딕" pitchFamily="50" charset="-127"/>
              </a:rPr>
              <a:t>화성</a:t>
            </a:r>
            <a:r>
              <a:rPr kumimoji="0" lang="en-US" altLang="ko-KR" sz="1100" b="1" dirty="0" smtClean="0">
                <a:latin typeface="맑은 고딕" pitchFamily="50" charset="-127"/>
              </a:rPr>
              <a:t>)</a:t>
            </a:r>
            <a:r>
              <a:rPr kumimoji="0" lang="ko-KR" altLang="en-US" sz="1100" b="1" dirty="0" smtClean="0">
                <a:latin typeface="맑은 고딕" pitchFamily="50" charset="-127"/>
              </a:rPr>
              <a:t>에 대해서는 </a:t>
            </a:r>
            <a:r>
              <a:rPr kumimoji="0" lang="en-US" altLang="ko-KR" sz="1100" b="1" dirty="0" smtClean="0">
                <a:latin typeface="맑은 고딕" pitchFamily="50" charset="-127"/>
              </a:rPr>
              <a:t>ERP Open </a:t>
            </a:r>
            <a:r>
              <a:rPr kumimoji="0" lang="ko-KR" altLang="en-US" sz="1100" b="1" dirty="0" smtClean="0">
                <a:latin typeface="맑은 고딕" pitchFamily="50" charset="-127"/>
              </a:rPr>
              <a:t>전 해결방안을 마련함</a:t>
            </a:r>
            <a:r>
              <a:rPr kumimoji="0" lang="en-US" altLang="ko-KR" sz="1100" b="1" dirty="0" smtClean="0">
                <a:latin typeface="맑은 고딕" pitchFamily="50" charset="-127"/>
              </a:rPr>
              <a:t/>
            </a:r>
            <a:br>
              <a:rPr kumimoji="0" lang="en-US" altLang="ko-KR" sz="1100" b="1" dirty="0" smtClean="0">
                <a:latin typeface="맑은 고딕" pitchFamily="50" charset="-127"/>
              </a:rPr>
            </a:br>
            <a:r>
              <a:rPr kumimoji="0" lang="en-US" altLang="ko-KR" sz="1100" b="1" dirty="0" smtClean="0">
                <a:latin typeface="맑은 고딕" pitchFamily="50" charset="-127"/>
              </a:rPr>
              <a:t>(Data </a:t>
            </a:r>
            <a:r>
              <a:rPr kumimoji="0" lang="ko-KR" altLang="en-US" sz="1100" b="1" dirty="0" smtClean="0">
                <a:latin typeface="맑은 고딕" pitchFamily="50" charset="-127"/>
              </a:rPr>
              <a:t>입력 </a:t>
            </a:r>
            <a:r>
              <a:rPr kumimoji="0" lang="en-US" altLang="ko-KR" sz="1100" b="1" dirty="0" smtClean="0">
                <a:latin typeface="맑은 고딕" pitchFamily="50" charset="-127"/>
              </a:rPr>
              <a:t>Terminal </a:t>
            </a:r>
            <a:r>
              <a:rPr kumimoji="0" lang="ko-KR" altLang="en-US" sz="1100" b="1" dirty="0" smtClean="0">
                <a:latin typeface="맑은 고딕" pitchFamily="50" charset="-127"/>
              </a:rPr>
              <a:t>추가설치</a:t>
            </a:r>
            <a:r>
              <a:rPr kumimoji="0" lang="en-US" altLang="ko-KR" sz="1100" b="1" dirty="0" smtClean="0">
                <a:latin typeface="맑은 고딕" pitchFamily="50" charset="-127"/>
              </a:rPr>
              <a:t>, </a:t>
            </a:r>
            <a:r>
              <a:rPr kumimoji="0" lang="ko-KR" altLang="en-US" sz="1100" b="1" dirty="0" smtClean="0">
                <a:latin typeface="맑은 고딕" pitchFamily="50" charset="-127"/>
              </a:rPr>
              <a:t>생산일보에 수기 기입 후 </a:t>
            </a:r>
            <a:r>
              <a:rPr kumimoji="0" lang="ko-KR" altLang="en-US" sz="1100" b="1" dirty="0" err="1" smtClean="0">
                <a:latin typeface="맑은 고딕" pitchFamily="50" charset="-127"/>
              </a:rPr>
              <a:t>일마감</a:t>
            </a:r>
            <a:r>
              <a:rPr kumimoji="0" lang="ko-KR" altLang="en-US" sz="1100" b="1" dirty="0" smtClean="0">
                <a:latin typeface="맑은 고딕" pitchFamily="50" charset="-127"/>
              </a:rPr>
              <a:t> 시 일괄 등록 등 여러 대안에 대한 검토 필요</a:t>
            </a:r>
            <a:r>
              <a:rPr kumimoji="0" lang="en-US" altLang="ko-KR" sz="1100" b="1" dirty="0" smtClean="0">
                <a:latin typeface="맑은 고딕" pitchFamily="50" charset="-127"/>
              </a:rPr>
              <a:t>)</a:t>
            </a:r>
            <a:endParaRPr kumimoji="0" lang="ko-KR" altLang="en-US" sz="1100" b="1" dirty="0">
              <a:latin typeface="맑은 고딕" pitchFamily="50" charset="-127"/>
            </a:endParaRPr>
          </a:p>
        </p:txBody>
      </p:sp>
      <p:sp>
        <p:nvSpPr>
          <p:cNvPr id="16" name="Oval 41"/>
          <p:cNvSpPr>
            <a:spLocks noChangeArrowheads="1"/>
          </p:cNvSpPr>
          <p:nvPr/>
        </p:nvSpPr>
        <p:spPr bwMode="auto">
          <a:xfrm>
            <a:off x="6649329" y="4013387"/>
            <a:ext cx="2232367" cy="256649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wrap="none" lIns="0" tIns="0" rIns="0" bIns="0" anchor="ctr"/>
          <a:lstStyle/>
          <a:p>
            <a:pPr marL="104775" indent="-103188" algn="ctr" defTabSz="936625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40000"/>
              </a:spcAft>
            </a:pPr>
            <a:r>
              <a:rPr lang="en-US" altLang="ko-KR" sz="1200" b="1" u="sng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To-Do</a:t>
            </a:r>
            <a:endParaRPr lang="ko-KR" altLang="en-US" sz="1200" b="1" u="sng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82022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8511" r="65222" b="29570"/>
          <a:stretch/>
        </p:blipFill>
        <p:spPr bwMode="auto">
          <a:xfrm>
            <a:off x="210532" y="1785518"/>
            <a:ext cx="2968769" cy="3578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242668" y="3647440"/>
            <a:ext cx="1860604" cy="20167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2103274" y="3635864"/>
            <a:ext cx="1076028" cy="296056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900" b="1" i="1" dirty="0" smtClean="0">
                <a:solidFill>
                  <a:srgbClr val="FF0000"/>
                </a:solidFill>
              </a:rPr>
              <a:t>실적 수량</a:t>
            </a:r>
            <a:endParaRPr lang="en-US" altLang="ko-KR" sz="900" b="1" i="1" dirty="0" smtClean="0">
              <a:solidFill>
                <a:srgbClr val="FF0000"/>
              </a:solidFill>
            </a:endParaRPr>
          </a:p>
          <a:p>
            <a:r>
              <a:rPr lang="en-US" sz="900" b="1" i="1" dirty="0" smtClean="0">
                <a:solidFill>
                  <a:srgbClr val="FF0000"/>
                </a:solidFill>
              </a:rPr>
              <a:t>(POP I/F)</a:t>
            </a:r>
          </a:p>
        </p:txBody>
      </p:sp>
      <p:sp>
        <p:nvSpPr>
          <p:cNvPr id="19" name="Rectangle 18"/>
          <p:cNvSpPr/>
          <p:nvPr/>
        </p:nvSpPr>
        <p:spPr>
          <a:xfrm>
            <a:off x="242668" y="4493317"/>
            <a:ext cx="1860604" cy="87098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103271" y="4469130"/>
            <a:ext cx="1129972" cy="865948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900" b="1" i="1" dirty="0" smtClean="0">
                <a:solidFill>
                  <a:srgbClr val="FF0000"/>
                </a:solidFill>
              </a:rPr>
              <a:t>실 </a:t>
            </a:r>
            <a:r>
              <a:rPr lang="ko-KR" altLang="en-US" sz="900" b="1" i="1" dirty="0">
                <a:solidFill>
                  <a:srgbClr val="FF0000"/>
                </a:solidFill>
              </a:rPr>
              <a:t>기계가동시간 및 </a:t>
            </a:r>
            <a:r>
              <a:rPr lang="ko-KR" altLang="en-US" sz="900" b="1" i="1" dirty="0" smtClean="0">
                <a:solidFill>
                  <a:srgbClr val="FF0000"/>
                </a:solidFill>
              </a:rPr>
              <a:t>직접투입 노동시간 </a:t>
            </a:r>
            <a:r>
              <a:rPr lang="ko-KR" altLang="en-US" sz="900" b="1" i="1" dirty="0">
                <a:solidFill>
                  <a:srgbClr val="FF0000"/>
                </a:solidFill>
              </a:rPr>
              <a:t>등 상세화된 </a:t>
            </a:r>
            <a:r>
              <a:rPr lang="ko-KR" altLang="en-US" sz="900" b="1" i="1" dirty="0" smtClean="0">
                <a:solidFill>
                  <a:srgbClr val="FF0000"/>
                </a:solidFill>
              </a:rPr>
              <a:t>생산활동 실적을 </a:t>
            </a:r>
            <a:r>
              <a:rPr lang="en-US" altLang="ko-KR" sz="900" b="1" i="1" dirty="0" smtClean="0">
                <a:solidFill>
                  <a:srgbClr val="FF0000"/>
                </a:solidFill>
              </a:rPr>
              <a:t>POP</a:t>
            </a:r>
            <a:r>
              <a:rPr lang="ko-KR" altLang="en-US" sz="900" b="1" i="1" dirty="0" smtClean="0">
                <a:solidFill>
                  <a:srgbClr val="FF0000"/>
                </a:solidFill>
              </a:rPr>
              <a:t>에서 </a:t>
            </a:r>
            <a:r>
              <a:rPr lang="en-US" altLang="ko-KR" sz="900" b="1" i="1" dirty="0" smtClean="0">
                <a:solidFill>
                  <a:srgbClr val="FF0000"/>
                </a:solidFill>
              </a:rPr>
              <a:t>Interface</a:t>
            </a:r>
            <a:endParaRPr lang="ko-KR" altLang="en-US" sz="900" b="1" i="1" dirty="0">
              <a:solidFill>
                <a:srgbClr val="FF0000"/>
              </a:solidFill>
            </a:endParaRPr>
          </a:p>
        </p:txBody>
      </p:sp>
      <p:sp>
        <p:nvSpPr>
          <p:cNvPr id="21" name="Oval 41"/>
          <p:cNvSpPr>
            <a:spLocks noChangeArrowheads="1"/>
          </p:cNvSpPr>
          <p:nvPr/>
        </p:nvSpPr>
        <p:spPr bwMode="auto">
          <a:xfrm>
            <a:off x="3432520" y="1406850"/>
            <a:ext cx="2054411" cy="256649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wrap="none" lIns="0" tIns="0" rIns="0" bIns="0" anchor="ctr"/>
          <a:lstStyle/>
          <a:p>
            <a:pPr marL="104775" indent="-103188" defTabSz="936625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40000"/>
              </a:spcAft>
            </a:pPr>
            <a:r>
              <a:rPr lang="en-US" altLang="ko-KR" sz="1100" b="1" u="sng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2. </a:t>
            </a:r>
            <a:r>
              <a:rPr lang="ko-KR" altLang="en-US" sz="1100" b="1" u="sng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일일 생산 마감 체계</a:t>
            </a:r>
            <a:endParaRPr lang="ko-KR" altLang="en-US" sz="1100" b="1" u="sng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2" name="Oval 41"/>
          <p:cNvSpPr>
            <a:spLocks noChangeArrowheads="1"/>
          </p:cNvSpPr>
          <p:nvPr/>
        </p:nvSpPr>
        <p:spPr bwMode="auto">
          <a:xfrm>
            <a:off x="3395006" y="1734711"/>
            <a:ext cx="878227" cy="537332"/>
          </a:xfrm>
          <a:prstGeom prst="rect">
            <a:avLst/>
          </a:prstGeom>
          <a:solidFill>
            <a:srgbClr val="E0E0E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square" lIns="0" tIns="0" rIns="0" bIns="0" anchor="ctr"/>
          <a:lstStyle/>
          <a:p>
            <a:pPr marL="12700" indent="-25400" algn="ctr" defTabSz="936625" eaLnBrk="0" fontAlgn="base" hangingPunct="0">
              <a:spcBef>
                <a:spcPct val="0"/>
              </a:spcBef>
            </a:pPr>
            <a:r>
              <a:rPr lang="en-US" altLang="ko-KR" sz="9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POP-ERP </a:t>
            </a:r>
            <a:r>
              <a:rPr lang="ko-KR" altLang="en-US" sz="9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간</a:t>
            </a:r>
            <a:r>
              <a:rPr lang="en-US" altLang="ko-KR" sz="9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Interface </a:t>
            </a:r>
            <a:r>
              <a:rPr lang="ko-KR" altLang="en-US" sz="9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오류 처리</a:t>
            </a:r>
          </a:p>
        </p:txBody>
      </p:sp>
      <p:sp>
        <p:nvSpPr>
          <p:cNvPr id="23" name="Oval 41"/>
          <p:cNvSpPr>
            <a:spLocks noChangeArrowheads="1"/>
          </p:cNvSpPr>
          <p:nvPr/>
        </p:nvSpPr>
        <p:spPr bwMode="auto">
          <a:xfrm>
            <a:off x="4474956" y="1734711"/>
            <a:ext cx="878227" cy="537332"/>
          </a:xfrm>
          <a:prstGeom prst="rect">
            <a:avLst/>
          </a:prstGeom>
          <a:solidFill>
            <a:srgbClr val="E0E0E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square" lIns="0" tIns="0" rIns="0" bIns="0" anchor="ctr"/>
          <a:lstStyle/>
          <a:p>
            <a:pPr marL="12700" indent="-25400" algn="ctr" defTabSz="936625" eaLnBrk="0" fontAlgn="base" hangingPunct="0">
              <a:spcBef>
                <a:spcPct val="0"/>
              </a:spcBef>
            </a:pPr>
            <a:r>
              <a:rPr lang="en-US" altLang="ko-KR" sz="9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ERP </a:t>
            </a:r>
            <a:r>
              <a:rPr lang="en-US" altLang="ko-KR" sz="900" b="1" dirty="0" err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Backflush</a:t>
            </a:r>
            <a:r>
              <a:rPr lang="en-US" altLang="ko-KR" sz="9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9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오류 </a:t>
            </a:r>
            <a:r>
              <a:rPr lang="ko-KR" altLang="en-US" sz="9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처리 </a:t>
            </a:r>
            <a:r>
              <a:rPr lang="en-US" altLang="ko-KR" sz="9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(Reprocessing)</a:t>
            </a:r>
            <a:endParaRPr lang="ko-KR" altLang="en-US" sz="9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4" name="Oval 41"/>
          <p:cNvSpPr>
            <a:spLocks noChangeArrowheads="1"/>
          </p:cNvSpPr>
          <p:nvPr/>
        </p:nvSpPr>
        <p:spPr bwMode="auto">
          <a:xfrm>
            <a:off x="5554906" y="1735862"/>
            <a:ext cx="878227" cy="537332"/>
          </a:xfrm>
          <a:prstGeom prst="rect">
            <a:avLst/>
          </a:prstGeom>
          <a:solidFill>
            <a:srgbClr val="E0E0E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square" lIns="0" tIns="0" rIns="0" bIns="0" anchor="ctr"/>
          <a:lstStyle/>
          <a:p>
            <a:pPr marL="12700" indent="-25400" algn="ctr" defTabSz="936625" eaLnBrk="0" fontAlgn="base" hangingPunct="0">
              <a:spcBef>
                <a:spcPct val="0"/>
              </a:spcBef>
            </a:pPr>
            <a:r>
              <a:rPr lang="en-US" altLang="ko-KR" sz="9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POP-ERP </a:t>
            </a:r>
            <a:r>
              <a:rPr lang="ko-KR" altLang="en-US" sz="9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간 일별 </a:t>
            </a:r>
            <a:r>
              <a:rPr lang="en-US" altLang="ko-KR" sz="9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Confirmation </a:t>
            </a:r>
            <a:r>
              <a:rPr lang="ko-KR" altLang="en-US" sz="9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결과 비교</a:t>
            </a:r>
          </a:p>
        </p:txBody>
      </p:sp>
      <p:cxnSp>
        <p:nvCxnSpPr>
          <p:cNvPr id="25" name="Straight Arrow Connector 24"/>
          <p:cNvCxnSpPr>
            <a:stCxn id="22" idx="3"/>
            <a:endCxn id="23" idx="1"/>
          </p:cNvCxnSpPr>
          <p:nvPr/>
        </p:nvCxnSpPr>
        <p:spPr>
          <a:xfrm>
            <a:off x="4273233" y="2003377"/>
            <a:ext cx="201723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>
            <a:stCxn id="23" idx="3"/>
            <a:endCxn id="24" idx="1"/>
          </p:cNvCxnSpPr>
          <p:nvPr/>
        </p:nvCxnSpPr>
        <p:spPr>
          <a:xfrm>
            <a:off x="5353183" y="2003377"/>
            <a:ext cx="201723" cy="1151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Oval 41"/>
          <p:cNvSpPr>
            <a:spLocks noChangeArrowheads="1"/>
          </p:cNvSpPr>
          <p:nvPr/>
        </p:nvSpPr>
        <p:spPr bwMode="auto">
          <a:xfrm>
            <a:off x="3432520" y="2651137"/>
            <a:ext cx="2054411" cy="256649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wrap="none" lIns="0" tIns="0" rIns="0" bIns="0" anchor="ctr"/>
          <a:lstStyle/>
          <a:p>
            <a:pPr marL="104775" indent="-103188" defTabSz="936625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40000"/>
              </a:spcAft>
            </a:pPr>
            <a:r>
              <a:rPr lang="en-US" altLang="ko-KR" sz="1100" b="1" u="sng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3. </a:t>
            </a:r>
            <a:r>
              <a:rPr lang="ko-KR" altLang="en-US" sz="1100" b="1" u="sng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lang="ko-KR" altLang="en-US" sz="1100" b="1" u="sng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별</a:t>
            </a:r>
            <a:r>
              <a:rPr lang="ko-KR" altLang="en-US" sz="1100" b="1" u="sng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생산 마감 체계</a:t>
            </a:r>
            <a:endParaRPr lang="ko-KR" altLang="en-US" sz="1100" b="1" u="sng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9" name="Right Arrow 28"/>
          <p:cNvSpPr/>
          <p:nvPr/>
        </p:nvSpPr>
        <p:spPr>
          <a:xfrm>
            <a:off x="3019865" y="1447490"/>
            <a:ext cx="325920" cy="216009"/>
          </a:xfrm>
          <a:prstGeom prst="rightArrow">
            <a:avLst/>
          </a:prstGeom>
          <a:solidFill>
            <a:srgbClr val="666666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2" name="Oval 41"/>
          <p:cNvSpPr>
            <a:spLocks noChangeArrowheads="1"/>
          </p:cNvSpPr>
          <p:nvPr/>
        </p:nvSpPr>
        <p:spPr bwMode="auto">
          <a:xfrm>
            <a:off x="3395005" y="2975102"/>
            <a:ext cx="1506423" cy="537332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square" lIns="0" tIns="0" rIns="0" bIns="0" anchor="ctr"/>
          <a:lstStyle/>
          <a:p>
            <a:pPr marL="12700" indent="-25400" algn="ctr" defTabSz="936625" eaLnBrk="0" fontAlgn="base" hangingPunct="0">
              <a:spcBef>
                <a:spcPct val="0"/>
              </a:spcBef>
            </a:pPr>
            <a:r>
              <a:rPr lang="ko-KR" altLang="en-US" sz="9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당월 </a:t>
            </a:r>
            <a:r>
              <a:rPr lang="en-US" altLang="ko-KR" sz="9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Release</a:t>
            </a:r>
            <a:r>
              <a:rPr lang="ko-KR" altLang="en-US" sz="9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된 </a:t>
            </a:r>
            <a:r>
              <a:rPr lang="ko-KR" altLang="en-US" sz="900" b="1" dirty="0" err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생산오더</a:t>
            </a:r>
            <a:r>
              <a:rPr lang="ko-KR" altLang="en-US" sz="9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중 실적확정 및 생산입고가 완료된 오더</a:t>
            </a:r>
          </a:p>
        </p:txBody>
      </p:sp>
      <p:sp>
        <p:nvSpPr>
          <p:cNvPr id="33" name="Oval 41"/>
          <p:cNvSpPr>
            <a:spLocks noChangeArrowheads="1"/>
          </p:cNvSpPr>
          <p:nvPr/>
        </p:nvSpPr>
        <p:spPr bwMode="auto">
          <a:xfrm>
            <a:off x="5376466" y="2975102"/>
            <a:ext cx="1085296" cy="537332"/>
          </a:xfrm>
          <a:prstGeom prst="rect">
            <a:avLst/>
          </a:prstGeom>
          <a:solidFill>
            <a:srgbClr val="E0E0E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square" lIns="0" tIns="0" rIns="0" bIns="0" anchor="ctr"/>
          <a:lstStyle/>
          <a:p>
            <a:pPr marL="12700" indent="-25400" algn="ctr" defTabSz="936625" eaLnBrk="0" fontAlgn="base" hangingPunct="0">
              <a:spcBef>
                <a:spcPct val="0"/>
              </a:spcBef>
            </a:pPr>
            <a:r>
              <a:rPr lang="ko-KR" altLang="en-US" sz="900" b="1" dirty="0" err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생산오더</a:t>
            </a:r>
            <a:r>
              <a:rPr lang="ko-KR" altLang="en-US" sz="9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완료처리</a:t>
            </a:r>
            <a:endParaRPr lang="en-US" altLang="ko-KR" sz="900" b="1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2700" indent="-25400" algn="ctr" defTabSz="936625" eaLnBrk="0" fontAlgn="base" hangingPunct="0">
              <a:spcBef>
                <a:spcPct val="0"/>
              </a:spcBef>
            </a:pPr>
            <a:r>
              <a:rPr lang="en-US" altLang="ko-KR" sz="9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(TECO-Technically Complete)</a:t>
            </a:r>
            <a:endParaRPr lang="ko-KR" altLang="en-US" sz="9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35" name="Straight Arrow Connector 34"/>
          <p:cNvCxnSpPr>
            <a:stCxn id="32" idx="3"/>
            <a:endCxn id="33" idx="1"/>
          </p:cNvCxnSpPr>
          <p:nvPr/>
        </p:nvCxnSpPr>
        <p:spPr>
          <a:xfrm>
            <a:off x="4901425" y="3243768"/>
            <a:ext cx="475039" cy="0"/>
          </a:xfrm>
          <a:prstGeom prst="straightConnector1">
            <a:avLst/>
          </a:prstGeom>
          <a:ln>
            <a:solidFill>
              <a:schemeClr val="tx1"/>
            </a:solidFill>
            <a:headEnd w="sm" len="med"/>
            <a:tailEnd type="arrow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Oval 41"/>
          <p:cNvSpPr>
            <a:spLocks noChangeArrowheads="1"/>
          </p:cNvSpPr>
          <p:nvPr/>
        </p:nvSpPr>
        <p:spPr bwMode="auto">
          <a:xfrm>
            <a:off x="3395005" y="3564283"/>
            <a:ext cx="1506423" cy="515059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square" lIns="0" tIns="0" rIns="0" bIns="0" anchor="ctr"/>
          <a:lstStyle/>
          <a:p>
            <a:pPr marL="12700" indent="-25400" algn="ctr" defTabSz="936625" eaLnBrk="0" fontAlgn="base" hangingPunct="0">
              <a:spcBef>
                <a:spcPct val="0"/>
              </a:spcBef>
            </a:pPr>
            <a:r>
              <a:rPr lang="ko-KR" altLang="en-US" sz="9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당월 </a:t>
            </a:r>
            <a:r>
              <a:rPr lang="en-US" altLang="ko-KR" sz="9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Release</a:t>
            </a:r>
            <a:r>
              <a:rPr lang="ko-KR" altLang="en-US" sz="9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된 </a:t>
            </a:r>
            <a:r>
              <a:rPr lang="ko-KR" altLang="en-US" sz="900" b="1" dirty="0" err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생산오더</a:t>
            </a:r>
            <a:r>
              <a:rPr lang="ko-KR" altLang="en-US" sz="9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중 실적확정 및 생산입고 잔량이 존재하나 작업 완료된 오더</a:t>
            </a:r>
          </a:p>
        </p:txBody>
      </p:sp>
      <p:cxnSp>
        <p:nvCxnSpPr>
          <p:cNvPr id="42" name="Straight Arrow Connector 41"/>
          <p:cNvCxnSpPr>
            <a:stCxn id="41" idx="3"/>
            <a:endCxn id="33" idx="1"/>
          </p:cNvCxnSpPr>
          <p:nvPr/>
        </p:nvCxnSpPr>
        <p:spPr>
          <a:xfrm flipV="1">
            <a:off x="4901425" y="3243768"/>
            <a:ext cx="475039" cy="578043"/>
          </a:xfrm>
          <a:prstGeom prst="straightConnector1">
            <a:avLst/>
          </a:prstGeom>
          <a:ln>
            <a:solidFill>
              <a:schemeClr val="tx1"/>
            </a:solidFill>
            <a:headEnd w="sm" len="med"/>
            <a:tailEnd type="arrow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Oval 41"/>
          <p:cNvSpPr>
            <a:spLocks noChangeArrowheads="1"/>
          </p:cNvSpPr>
          <p:nvPr/>
        </p:nvSpPr>
        <p:spPr bwMode="auto">
          <a:xfrm>
            <a:off x="3395005" y="4131187"/>
            <a:ext cx="1506423" cy="537332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square" lIns="0" tIns="0" rIns="0" bIns="0" anchor="ctr"/>
          <a:lstStyle/>
          <a:p>
            <a:pPr marL="12700" indent="-25400" algn="ctr" defTabSz="936625" eaLnBrk="0" fontAlgn="base" hangingPunct="0">
              <a:spcBef>
                <a:spcPct val="0"/>
              </a:spcBef>
            </a:pPr>
            <a:r>
              <a:rPr lang="ko-KR" altLang="en-US" sz="9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전월에 생성되어 당월로 이월된 </a:t>
            </a:r>
            <a:r>
              <a:rPr lang="ko-KR" altLang="en-US" sz="900" b="1" dirty="0" err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생산오더</a:t>
            </a:r>
            <a:endParaRPr lang="ko-KR" altLang="en-US" sz="900" b="1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48" name="Straight Arrow Connector 47"/>
          <p:cNvCxnSpPr>
            <a:stCxn id="46" idx="3"/>
            <a:endCxn id="33" idx="1"/>
          </p:cNvCxnSpPr>
          <p:nvPr/>
        </p:nvCxnSpPr>
        <p:spPr>
          <a:xfrm flipV="1">
            <a:off x="4901425" y="3243770"/>
            <a:ext cx="475039" cy="1156085"/>
          </a:xfrm>
          <a:prstGeom prst="straightConnector1">
            <a:avLst/>
          </a:prstGeom>
          <a:ln>
            <a:solidFill>
              <a:schemeClr val="tx1"/>
            </a:solidFill>
            <a:headEnd w="sm" len="med"/>
            <a:tailEnd type="arrow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Oval 41"/>
          <p:cNvSpPr>
            <a:spLocks noChangeArrowheads="1"/>
          </p:cNvSpPr>
          <p:nvPr/>
        </p:nvSpPr>
        <p:spPr bwMode="auto">
          <a:xfrm>
            <a:off x="5376466" y="4854732"/>
            <a:ext cx="1085296" cy="537332"/>
          </a:xfrm>
          <a:prstGeom prst="rect">
            <a:avLst/>
          </a:prstGeom>
          <a:solidFill>
            <a:srgbClr val="CCBB88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square" lIns="0" tIns="0" rIns="0" bIns="0" anchor="ctr"/>
          <a:lstStyle/>
          <a:p>
            <a:pPr marL="12700" indent="-25400" algn="ctr" defTabSz="936625" eaLnBrk="0" fontAlgn="base" hangingPunct="0">
              <a:spcBef>
                <a:spcPct val="0"/>
              </a:spcBef>
            </a:pPr>
            <a:r>
              <a:rPr lang="ko-KR" altLang="en-US" sz="900" b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생산오더</a:t>
            </a:r>
            <a:r>
              <a:rPr lang="ko-KR" altLang="en-US" sz="9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이월</a:t>
            </a:r>
            <a:endParaRPr lang="ko-KR" altLang="en-US" sz="9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0" name="Oval 41"/>
          <p:cNvSpPr>
            <a:spLocks noChangeArrowheads="1"/>
          </p:cNvSpPr>
          <p:nvPr/>
        </p:nvSpPr>
        <p:spPr bwMode="auto">
          <a:xfrm>
            <a:off x="3395005" y="4854732"/>
            <a:ext cx="1506423" cy="537332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square" lIns="0" tIns="0" rIns="0" bIns="0" anchor="ctr"/>
          <a:lstStyle/>
          <a:p>
            <a:pPr marL="12700" indent="-25400" algn="ctr" defTabSz="936625" eaLnBrk="0" fontAlgn="base" hangingPunct="0">
              <a:spcBef>
                <a:spcPct val="0"/>
              </a:spcBef>
            </a:pPr>
            <a:r>
              <a:rPr lang="ko-KR" altLang="en-US" sz="9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당월 </a:t>
            </a:r>
            <a:r>
              <a:rPr lang="en-US" altLang="ko-KR" sz="9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Release</a:t>
            </a:r>
            <a:r>
              <a:rPr lang="ko-KR" altLang="en-US" sz="9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된 </a:t>
            </a:r>
            <a:r>
              <a:rPr lang="ko-KR" altLang="en-US" sz="900" b="1" dirty="0" err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생산오더</a:t>
            </a:r>
            <a:r>
              <a:rPr lang="ko-KR" altLang="en-US" sz="9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중 차월까지 </a:t>
            </a:r>
            <a:r>
              <a:rPr lang="ko-KR" altLang="en-US" sz="9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작업 진행될 오더</a:t>
            </a:r>
          </a:p>
        </p:txBody>
      </p:sp>
      <p:cxnSp>
        <p:nvCxnSpPr>
          <p:cNvPr id="71" name="Straight Arrow Connector 70"/>
          <p:cNvCxnSpPr>
            <a:stCxn id="70" idx="3"/>
            <a:endCxn id="58" idx="1"/>
          </p:cNvCxnSpPr>
          <p:nvPr/>
        </p:nvCxnSpPr>
        <p:spPr>
          <a:xfrm>
            <a:off x="4901425" y="5123398"/>
            <a:ext cx="475039" cy="0"/>
          </a:xfrm>
          <a:prstGeom prst="straightConnector1">
            <a:avLst/>
          </a:prstGeom>
          <a:ln>
            <a:solidFill>
              <a:schemeClr val="tx1"/>
            </a:solidFill>
            <a:headEnd w="sm" len="med"/>
            <a:tailEnd type="arrow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Right Arrow 78"/>
          <p:cNvSpPr/>
          <p:nvPr/>
        </p:nvSpPr>
        <p:spPr>
          <a:xfrm rot="5400000">
            <a:off x="4900267" y="2045266"/>
            <a:ext cx="247667" cy="991795"/>
          </a:xfrm>
          <a:prstGeom prst="rightArrow">
            <a:avLst/>
          </a:prstGeom>
          <a:solidFill>
            <a:srgbClr val="666666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4" name="Oval 41"/>
          <p:cNvSpPr>
            <a:spLocks noChangeArrowheads="1"/>
          </p:cNvSpPr>
          <p:nvPr/>
        </p:nvSpPr>
        <p:spPr bwMode="auto">
          <a:xfrm>
            <a:off x="5376466" y="3758563"/>
            <a:ext cx="1085296" cy="537332"/>
          </a:xfrm>
          <a:prstGeom prst="rect">
            <a:avLst/>
          </a:prstGeom>
          <a:solidFill>
            <a:srgbClr val="E0E0E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square" lIns="0" tIns="0" rIns="0" bIns="0" anchor="ctr"/>
          <a:lstStyle/>
          <a:p>
            <a:pPr marL="12700" indent="-25400" algn="ctr" defTabSz="936625" eaLnBrk="0" fontAlgn="base" hangingPunct="0">
              <a:spcBef>
                <a:spcPct val="0"/>
              </a:spcBef>
            </a:pPr>
            <a:r>
              <a:rPr lang="ko-KR" altLang="en-US" sz="900" b="1" dirty="0" err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월마감</a:t>
            </a:r>
            <a:endParaRPr lang="ko-KR" altLang="en-US" sz="9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85" name="Straight Arrow Connector 84"/>
          <p:cNvCxnSpPr>
            <a:stCxn id="33" idx="2"/>
            <a:endCxn id="84" idx="0"/>
          </p:cNvCxnSpPr>
          <p:nvPr/>
        </p:nvCxnSpPr>
        <p:spPr>
          <a:xfrm>
            <a:off x="5919113" y="3512439"/>
            <a:ext cx="0" cy="246129"/>
          </a:xfrm>
          <a:prstGeom prst="straightConnector1">
            <a:avLst/>
          </a:prstGeom>
          <a:ln>
            <a:solidFill>
              <a:schemeClr val="tx1"/>
            </a:solidFill>
            <a:headEnd w="sm" len="med"/>
            <a:tailEnd type="arrow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" name="Rectangle 90"/>
          <p:cNvSpPr/>
          <p:nvPr/>
        </p:nvSpPr>
        <p:spPr>
          <a:xfrm>
            <a:off x="143871" y="5487696"/>
            <a:ext cx="308584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lvl="0" indent="-171450">
              <a:buFont typeface="Arial" pitchFamily="34" charset="0"/>
              <a:buChar char="•"/>
            </a:pPr>
            <a:r>
              <a:rPr lang="ko-KR" altLang="en-US" sz="1100" b="1" dirty="0"/>
              <a:t>기존의 생산수량 실적 외에 실 기계가동시간 및 직접투입 노동시간 등 상세화된 </a:t>
            </a:r>
            <a:r>
              <a:rPr lang="ko-KR" altLang="en-US" sz="1100" b="1" dirty="0" smtClean="0"/>
              <a:t>가공비 관련 생산 </a:t>
            </a:r>
            <a:r>
              <a:rPr lang="ko-KR" altLang="en-US" sz="1100" b="1" dirty="0"/>
              <a:t>실적을 </a:t>
            </a:r>
            <a:r>
              <a:rPr lang="en-US" altLang="ko-KR" sz="1100" b="1" dirty="0"/>
              <a:t>POP</a:t>
            </a:r>
            <a:r>
              <a:rPr lang="ko-KR" altLang="en-US" sz="1100" b="1" dirty="0"/>
              <a:t>에서 </a:t>
            </a:r>
            <a:r>
              <a:rPr lang="en-US" altLang="ko-KR" sz="1100" b="1" dirty="0" smtClean="0"/>
              <a:t>Interface</a:t>
            </a:r>
            <a:r>
              <a:rPr lang="ko-KR" altLang="en-US" sz="1100" b="1" dirty="0" smtClean="0"/>
              <a:t>하여 </a:t>
            </a:r>
            <a:r>
              <a:rPr lang="en-US" altLang="ko-KR" sz="1100" b="1" dirty="0" smtClean="0"/>
              <a:t>ERP</a:t>
            </a:r>
            <a:r>
              <a:rPr lang="ko-KR" altLang="en-US" sz="1100" b="1" dirty="0" smtClean="0"/>
              <a:t>로 집계</a:t>
            </a:r>
            <a:endParaRPr lang="en-US" sz="1100" b="1" dirty="0"/>
          </a:p>
        </p:txBody>
      </p:sp>
      <p:sp>
        <p:nvSpPr>
          <p:cNvPr id="92" name="Rectangle 91"/>
          <p:cNvSpPr/>
          <p:nvPr/>
        </p:nvSpPr>
        <p:spPr>
          <a:xfrm>
            <a:off x="3289517" y="5487692"/>
            <a:ext cx="3275409" cy="6001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lvl="0" indent="-171450">
              <a:buFont typeface="Arial" pitchFamily="34" charset="0"/>
              <a:buChar char="•"/>
            </a:pPr>
            <a:r>
              <a:rPr lang="ko-KR" altLang="en-US" sz="1100" b="1" dirty="0" smtClean="0"/>
              <a:t>이월 </a:t>
            </a:r>
            <a:r>
              <a:rPr lang="ko-KR" altLang="en-US" sz="1100" b="1" dirty="0" err="1" smtClean="0"/>
              <a:t>생산오더를</a:t>
            </a:r>
            <a:r>
              <a:rPr lang="ko-KR" altLang="en-US" sz="1100" b="1" dirty="0" smtClean="0"/>
              <a:t> 최소화 하여 </a:t>
            </a:r>
            <a:r>
              <a:rPr lang="en-US" altLang="ko-KR" sz="1100" b="1" dirty="0" smtClean="0"/>
              <a:t>WIP Variance</a:t>
            </a:r>
            <a:r>
              <a:rPr lang="ko-KR" altLang="en-US" sz="1100" b="1" dirty="0" smtClean="0"/>
              <a:t>로 인한 원가차이를 감소</a:t>
            </a:r>
            <a:endParaRPr lang="en-US" altLang="ko-KR" sz="1100" b="1" dirty="0" smtClean="0"/>
          </a:p>
          <a:p>
            <a:pPr marL="171450" lvl="0" indent="-171450">
              <a:buFont typeface="Arial" pitchFamily="34" charset="0"/>
              <a:buChar char="•"/>
            </a:pPr>
            <a:endParaRPr lang="en-US" sz="1100" b="1" dirty="0"/>
          </a:p>
        </p:txBody>
      </p:sp>
      <p:sp>
        <p:nvSpPr>
          <p:cNvPr id="44" name="Text Placeholder 5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ko-KR" dirty="0" smtClean="0"/>
              <a:t>I. </a:t>
            </a:r>
            <a:r>
              <a:rPr lang="ko-KR" altLang="en-US" dirty="0" smtClean="0"/>
              <a:t>주요 변화사항 요약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2036835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생산관</a:t>
            </a:r>
            <a:r>
              <a:rPr lang="ko-KR" altLang="en-US" dirty="0"/>
              <a:t>리</a:t>
            </a:r>
            <a:r>
              <a:rPr lang="ko-KR" altLang="en-US" dirty="0" smtClean="0"/>
              <a:t> 주요 </a:t>
            </a:r>
            <a:r>
              <a:rPr lang="en-US" altLang="ko-KR" dirty="0" smtClean="0"/>
              <a:t>To-Be Image (3/4)</a:t>
            </a:r>
            <a:endParaRPr lang="ko-KR" alt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ko-KR" altLang="en-US" dirty="0"/>
              <a:t>월 마감 </a:t>
            </a:r>
            <a:r>
              <a:rPr lang="ko-KR" altLang="en-US" dirty="0" smtClean="0"/>
              <a:t>상세 생산실적 집계체계 구축 </a:t>
            </a:r>
            <a:r>
              <a:rPr lang="en-US" altLang="ko-KR" dirty="0" smtClean="0"/>
              <a:t>(</a:t>
            </a:r>
            <a:r>
              <a:rPr lang="ko-KR" altLang="en-US" dirty="0" smtClean="0"/>
              <a:t>상세 설명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pic>
        <p:nvPicPr>
          <p:cNvPr id="43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8511" r="77827" b="29570"/>
          <a:stretch/>
        </p:blipFill>
        <p:spPr bwMode="auto">
          <a:xfrm>
            <a:off x="259038" y="1376370"/>
            <a:ext cx="1961020" cy="37078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4" name="Rectangle 43"/>
          <p:cNvSpPr/>
          <p:nvPr/>
        </p:nvSpPr>
        <p:spPr>
          <a:xfrm>
            <a:off x="300554" y="3289092"/>
            <a:ext cx="1860604" cy="20167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347446" y="4186708"/>
            <a:ext cx="1860604" cy="87098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0" name="Rectangle 9"/>
          <p:cNvSpPr>
            <a:spLocks noChangeArrowheads="1"/>
          </p:cNvSpPr>
          <p:nvPr/>
        </p:nvSpPr>
        <p:spPr bwMode="auto">
          <a:xfrm>
            <a:off x="2266951" y="1376370"/>
            <a:ext cx="6661674" cy="14539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t"/>
          <a:lstStyle/>
          <a:p>
            <a:pPr marL="228600" indent="-228600" defTabSz="762000">
              <a:lnSpc>
                <a:spcPct val="150000"/>
              </a:lnSpc>
              <a:buAutoNum type="arabicPeriod"/>
            </a:pPr>
            <a:r>
              <a:rPr kumimoji="1" lang="ko-KR" altLang="en-US" sz="1100" b="1" dirty="0" smtClean="0">
                <a:latin typeface="맑은 고딕" pitchFamily="50" charset="-127"/>
                <a:ea typeface="맑은 고딕" pitchFamily="50" charset="-127"/>
              </a:rPr>
              <a:t>수율</a:t>
            </a:r>
            <a:r>
              <a:rPr kumimoji="1" lang="en-US" altLang="ko-KR" sz="11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1" lang="ko-KR" altLang="en-US" sz="1100" b="1" dirty="0" smtClean="0">
                <a:latin typeface="맑은 고딕" pitchFamily="50" charset="-127"/>
                <a:ea typeface="맑은 고딕" pitchFamily="50" charset="-127"/>
              </a:rPr>
              <a:t>생산수량</a:t>
            </a:r>
            <a:r>
              <a:rPr kumimoji="1" lang="en-US" altLang="ko-KR" sz="11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1" lang="ko-KR" altLang="en-US" sz="11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en-US" altLang="ko-KR" sz="1100" b="1" dirty="0" smtClean="0">
                <a:latin typeface="맑은 고딕" pitchFamily="50" charset="-127"/>
                <a:ea typeface="맑은 고딕" pitchFamily="50" charset="-127"/>
              </a:rPr>
              <a:t>= </a:t>
            </a:r>
            <a:r>
              <a:rPr kumimoji="1" lang="ko-KR" altLang="en-US" sz="1100" b="1" dirty="0" err="1" smtClean="0">
                <a:latin typeface="맑은 고딕" pitchFamily="50" charset="-127"/>
                <a:ea typeface="맑은 고딕" pitchFamily="50" charset="-127"/>
              </a:rPr>
              <a:t>생산오더</a:t>
            </a:r>
            <a:r>
              <a:rPr kumimoji="1" lang="en-US" altLang="ko-KR" sz="11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ko-KR" altLang="en-US" sz="1100" b="1" dirty="0">
                <a:latin typeface="맑은 고딕" pitchFamily="50" charset="-127"/>
                <a:ea typeface="맑은 고딕" pitchFamily="50" charset="-127"/>
              </a:rPr>
              <a:t>별 설비 </a:t>
            </a:r>
            <a:r>
              <a:rPr kumimoji="1" lang="ko-KR" altLang="en-US" sz="1100" b="1" dirty="0" smtClean="0">
                <a:latin typeface="맑은 고딕" pitchFamily="50" charset="-127"/>
                <a:ea typeface="맑은 고딕" pitchFamily="50" charset="-127"/>
              </a:rPr>
              <a:t>실 가동시간 동안 작업한 수량</a:t>
            </a:r>
            <a:r>
              <a:rPr kumimoji="1" lang="en-US" altLang="ko-KR" sz="1100" b="1" dirty="0" smtClean="0">
                <a:latin typeface="맑은 고딕" pitchFamily="50" charset="-127"/>
                <a:ea typeface="맑은 고딕" pitchFamily="50" charset="-127"/>
              </a:rPr>
              <a:t>-</a:t>
            </a:r>
            <a:r>
              <a:rPr kumimoji="1" lang="ko-KR" altLang="en-US" sz="1100" b="1" dirty="0" smtClean="0">
                <a:latin typeface="맑은 고딕" pitchFamily="50" charset="-127"/>
                <a:ea typeface="맑은 고딕" pitchFamily="50" charset="-127"/>
              </a:rPr>
              <a:t>불량 수량</a:t>
            </a:r>
            <a:endParaRPr kumimoji="1" lang="en-US" altLang="ko-KR" sz="11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228600" indent="-228600" defTabSz="762000">
              <a:lnSpc>
                <a:spcPct val="150000"/>
              </a:lnSpc>
              <a:buAutoNum type="arabicPeriod"/>
            </a:pPr>
            <a:r>
              <a:rPr kumimoji="1" lang="en-US" altLang="ko-KR" sz="1100" b="1" dirty="0" smtClean="0">
                <a:latin typeface="맑은 고딕" pitchFamily="50" charset="-127"/>
                <a:ea typeface="맑은 고딕" pitchFamily="50" charset="-127"/>
              </a:rPr>
              <a:t>Machine (</a:t>
            </a:r>
            <a:r>
              <a:rPr kumimoji="1" lang="ko-KR" altLang="en-US" sz="1100" b="1" dirty="0" smtClean="0">
                <a:latin typeface="맑은 고딕" pitchFamily="50" charset="-127"/>
                <a:ea typeface="맑은 고딕" pitchFamily="50" charset="-127"/>
              </a:rPr>
              <a:t>설비 실 가동시간</a:t>
            </a:r>
            <a:r>
              <a:rPr kumimoji="1" lang="en-US" altLang="ko-KR" sz="1100" b="1" dirty="0" smtClean="0">
                <a:latin typeface="맑은 고딕" pitchFamily="50" charset="-127"/>
                <a:ea typeface="맑은 고딕" pitchFamily="50" charset="-127"/>
              </a:rPr>
              <a:t>) </a:t>
            </a:r>
            <a:r>
              <a:rPr kumimoji="1" lang="en-US" altLang="ko-KR" sz="1100" b="1" dirty="0">
                <a:latin typeface="맑은 고딕" pitchFamily="50" charset="-127"/>
                <a:ea typeface="맑은 고딕" pitchFamily="50" charset="-127"/>
              </a:rPr>
              <a:t>= </a:t>
            </a:r>
            <a:r>
              <a:rPr kumimoji="1" lang="en-US" altLang="ko-KR" sz="11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1" lang="ko-KR" altLang="en-US" sz="1100" b="1" dirty="0" err="1" smtClean="0">
                <a:latin typeface="맑은 고딕" pitchFamily="50" charset="-127"/>
                <a:ea typeface="맑은 고딕" pitchFamily="50" charset="-127"/>
              </a:rPr>
              <a:t>생산오더</a:t>
            </a:r>
            <a:r>
              <a:rPr kumimoji="1" lang="ko-KR" altLang="en-US" sz="1100" b="1" dirty="0" smtClean="0">
                <a:latin typeface="맑은 고딕" pitchFamily="50" charset="-127"/>
                <a:ea typeface="맑은 고딕" pitchFamily="50" charset="-127"/>
              </a:rPr>
              <a:t> 종료시간 </a:t>
            </a:r>
            <a:r>
              <a:rPr kumimoji="1" lang="en-US" altLang="ko-KR" sz="1100" b="1" dirty="0" smtClean="0">
                <a:latin typeface="맑은 고딕" pitchFamily="50" charset="-127"/>
                <a:ea typeface="맑은 고딕" pitchFamily="50" charset="-127"/>
              </a:rPr>
              <a:t>– </a:t>
            </a:r>
            <a:r>
              <a:rPr kumimoji="1" lang="ko-KR" altLang="en-US" sz="1100" b="1" dirty="0" err="1" smtClean="0">
                <a:latin typeface="맑은 고딕" pitchFamily="50" charset="-127"/>
                <a:ea typeface="맑은 고딕" pitchFamily="50" charset="-127"/>
              </a:rPr>
              <a:t>생산오더</a:t>
            </a:r>
            <a:r>
              <a:rPr kumimoji="1" lang="ko-KR" altLang="en-US" sz="1100" b="1" dirty="0" smtClean="0">
                <a:latin typeface="맑은 고딕" pitchFamily="50" charset="-127"/>
                <a:ea typeface="맑은 고딕" pitchFamily="50" charset="-127"/>
              </a:rPr>
              <a:t> 시작시간</a:t>
            </a:r>
            <a:r>
              <a:rPr kumimoji="1" lang="en-US" altLang="ko-KR" sz="1100" b="1" dirty="0" smtClean="0">
                <a:latin typeface="맑은 고딕" pitchFamily="50" charset="-127"/>
                <a:ea typeface="맑은 고딕" pitchFamily="50" charset="-127"/>
              </a:rPr>
              <a:t>) - </a:t>
            </a:r>
            <a:r>
              <a:rPr kumimoji="1" lang="ko-KR" altLang="en-US" sz="1100" b="1" dirty="0" smtClean="0">
                <a:latin typeface="맑은 고딕" pitchFamily="50" charset="-127"/>
                <a:ea typeface="맑은 고딕" pitchFamily="50" charset="-127"/>
              </a:rPr>
              <a:t>각종 </a:t>
            </a:r>
            <a:r>
              <a:rPr kumimoji="1" lang="ko-KR" altLang="en-US" sz="1100" b="1" dirty="0">
                <a:latin typeface="맑은 고딕" pitchFamily="50" charset="-127"/>
                <a:ea typeface="맑은 고딕" pitchFamily="50" charset="-127"/>
              </a:rPr>
              <a:t>부동 </a:t>
            </a:r>
            <a:r>
              <a:rPr kumimoji="1" lang="ko-KR" altLang="en-US" sz="1100" b="1" dirty="0" smtClean="0">
                <a:latin typeface="맑은 고딕" pitchFamily="50" charset="-127"/>
                <a:ea typeface="맑은 고딕" pitchFamily="50" charset="-127"/>
              </a:rPr>
              <a:t>시간 </a:t>
            </a:r>
            <a:r>
              <a:rPr kumimoji="1" lang="en-US" altLang="ko-KR" sz="1100" b="1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kumimoji="1" lang="ko-KR" altLang="en-US" sz="1100" b="1" dirty="0" smtClean="0">
                <a:latin typeface="맑은 고딕" pitchFamily="50" charset="-127"/>
                <a:ea typeface="맑은 고딕" pitchFamily="50" charset="-127"/>
              </a:rPr>
              <a:t>점심</a:t>
            </a:r>
            <a:r>
              <a:rPr kumimoji="1" lang="en-US" altLang="ko-KR" sz="1100" b="1" dirty="0">
                <a:latin typeface="맑은 고딕" pitchFamily="50" charset="-127"/>
                <a:ea typeface="맑은 고딕" pitchFamily="50" charset="-127"/>
              </a:rPr>
              <a:t>/</a:t>
            </a:r>
            <a:r>
              <a:rPr kumimoji="1" lang="ko-KR" altLang="en-US" sz="1100" b="1" dirty="0" smtClean="0">
                <a:latin typeface="맑은 고딕" pitchFamily="50" charset="-127"/>
                <a:ea typeface="맑은 고딕" pitchFamily="50" charset="-127"/>
              </a:rPr>
              <a:t>휴식 시간</a:t>
            </a:r>
            <a:endParaRPr kumimoji="1" lang="en-US" altLang="ko-KR" sz="11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228600" indent="-228600" defTabSz="762000">
              <a:lnSpc>
                <a:spcPct val="150000"/>
              </a:lnSpc>
              <a:buAutoNum type="arabicPeriod"/>
            </a:pPr>
            <a:r>
              <a:rPr kumimoji="1" lang="en-US" altLang="ko-KR" sz="1100" b="1" dirty="0" smtClean="0">
                <a:latin typeface="맑은 고딕" pitchFamily="50" charset="-127"/>
                <a:ea typeface="맑은 고딕" pitchFamily="50" charset="-127"/>
              </a:rPr>
              <a:t>Labor (</a:t>
            </a:r>
            <a:r>
              <a:rPr kumimoji="1" lang="ko-KR" altLang="en-US" sz="1100" b="1" dirty="0" smtClean="0">
                <a:latin typeface="맑은 고딕" pitchFamily="50" charset="-127"/>
                <a:ea typeface="맑은 고딕" pitchFamily="50" charset="-127"/>
              </a:rPr>
              <a:t>직접노동시간</a:t>
            </a:r>
            <a:r>
              <a:rPr kumimoji="1" lang="en-US" altLang="ko-KR" sz="1100" b="1" dirty="0" smtClean="0">
                <a:latin typeface="맑은 고딕" pitchFamily="50" charset="-127"/>
                <a:ea typeface="맑은 고딕" pitchFamily="50" charset="-127"/>
              </a:rPr>
              <a:t>) </a:t>
            </a:r>
            <a:r>
              <a:rPr kumimoji="1" lang="en-US" altLang="ko-KR" sz="1100" b="1" dirty="0">
                <a:latin typeface="맑은 고딕" pitchFamily="50" charset="-127"/>
                <a:ea typeface="맑은 고딕" pitchFamily="50" charset="-127"/>
              </a:rPr>
              <a:t>= </a:t>
            </a:r>
            <a:r>
              <a:rPr kumimoji="1" lang="ko-KR" altLang="en-US" sz="1100" b="1" dirty="0" err="1" smtClean="0">
                <a:latin typeface="맑은 고딕" pitchFamily="50" charset="-127"/>
                <a:ea typeface="맑은 고딕" pitchFamily="50" charset="-127"/>
              </a:rPr>
              <a:t>생산오더</a:t>
            </a:r>
            <a:r>
              <a:rPr kumimoji="1" lang="en-US" altLang="ko-KR" sz="11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ko-KR" altLang="en-US" sz="1100" b="1" dirty="0">
                <a:latin typeface="맑은 고딕" pitchFamily="50" charset="-127"/>
                <a:ea typeface="맑은 고딕" pitchFamily="50" charset="-127"/>
              </a:rPr>
              <a:t>기준 투입 </a:t>
            </a:r>
            <a:r>
              <a:rPr kumimoji="1" lang="ko-KR" altLang="en-US" sz="1100" b="1" dirty="0" smtClean="0">
                <a:latin typeface="맑은 고딕" pitchFamily="50" charset="-127"/>
                <a:ea typeface="맑은 고딕" pitchFamily="50" charset="-127"/>
              </a:rPr>
              <a:t>직접인원 </a:t>
            </a:r>
            <a:r>
              <a:rPr kumimoji="1" lang="en-US" altLang="ko-KR" sz="1100" b="1" dirty="0">
                <a:latin typeface="맑은 고딕" pitchFamily="50" charset="-127"/>
                <a:ea typeface="맑은 고딕" pitchFamily="50" charset="-127"/>
              </a:rPr>
              <a:t>Χ (</a:t>
            </a:r>
            <a:r>
              <a:rPr kumimoji="1" lang="ko-KR" altLang="en-US" sz="1100" b="1" dirty="0" err="1">
                <a:latin typeface="맑은 고딕" pitchFamily="50" charset="-127"/>
                <a:ea typeface="맑은 고딕" pitchFamily="50" charset="-127"/>
              </a:rPr>
              <a:t>생산오더</a:t>
            </a:r>
            <a:r>
              <a:rPr kumimoji="1" lang="ko-KR" altLang="en-US" sz="1100" b="1" dirty="0">
                <a:latin typeface="맑은 고딕" pitchFamily="50" charset="-127"/>
                <a:ea typeface="맑은 고딕" pitchFamily="50" charset="-127"/>
              </a:rPr>
              <a:t> 종료시간 </a:t>
            </a:r>
            <a:r>
              <a:rPr kumimoji="1" lang="en-US" altLang="ko-KR" sz="1100" b="1" dirty="0">
                <a:latin typeface="맑은 고딕" pitchFamily="50" charset="-127"/>
                <a:ea typeface="맑은 고딕" pitchFamily="50" charset="-127"/>
              </a:rPr>
              <a:t>– </a:t>
            </a:r>
            <a:r>
              <a:rPr kumimoji="1" lang="ko-KR" altLang="en-US" sz="1100" b="1" dirty="0" err="1">
                <a:latin typeface="맑은 고딕" pitchFamily="50" charset="-127"/>
                <a:ea typeface="맑은 고딕" pitchFamily="50" charset="-127"/>
              </a:rPr>
              <a:t>생산오더</a:t>
            </a:r>
            <a:r>
              <a:rPr kumimoji="1" lang="ko-KR" altLang="en-US" sz="1100" b="1" dirty="0">
                <a:latin typeface="맑은 고딕" pitchFamily="50" charset="-127"/>
                <a:ea typeface="맑은 고딕" pitchFamily="50" charset="-127"/>
              </a:rPr>
              <a:t> 시작시간</a:t>
            </a:r>
            <a:r>
              <a:rPr kumimoji="1" lang="en-US" altLang="ko-KR" sz="1100" b="1" dirty="0" smtClean="0"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228600" indent="-228600" defTabSz="762000">
              <a:lnSpc>
                <a:spcPct val="150000"/>
              </a:lnSpc>
              <a:buAutoNum type="arabicPeriod"/>
            </a:pPr>
            <a:r>
              <a:rPr kumimoji="1" lang="ko-KR" altLang="en-US" sz="1100" b="1" dirty="0" smtClean="0">
                <a:latin typeface="맑은 고딕" pitchFamily="50" charset="-127"/>
                <a:ea typeface="맑은 고딕" pitchFamily="50" charset="-127"/>
              </a:rPr>
              <a:t>고정경비시간 </a:t>
            </a:r>
            <a:r>
              <a:rPr kumimoji="1" lang="en-US" altLang="ko-KR" sz="1100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1" lang="ko-KR" altLang="en-US" sz="1100" b="1" dirty="0" smtClean="0">
                <a:latin typeface="맑은 고딕" pitchFamily="50" charset="-127"/>
                <a:ea typeface="맑은 고딕" pitchFamily="50" charset="-127"/>
              </a:rPr>
              <a:t>각종 제조간접비 배부를 위한 </a:t>
            </a:r>
            <a:r>
              <a:rPr kumimoji="1" lang="en-US" altLang="ko-KR" sz="1100" b="1" dirty="0" smtClean="0">
                <a:latin typeface="맑은 고딕" pitchFamily="50" charset="-127"/>
                <a:ea typeface="맑은 고딕" pitchFamily="50" charset="-127"/>
              </a:rPr>
              <a:t>Activity</a:t>
            </a:r>
            <a:r>
              <a:rPr kumimoji="1" lang="ko-KR" altLang="en-US" sz="1100" b="1" dirty="0" smtClean="0">
                <a:latin typeface="맑은 고딕" pitchFamily="50" charset="-127"/>
                <a:ea typeface="맑은 고딕" pitchFamily="50" charset="-127"/>
              </a:rPr>
              <a:t>로 </a:t>
            </a:r>
            <a:r>
              <a:rPr kumimoji="1" lang="en-US" altLang="ko-KR" sz="1100" b="1" dirty="0" smtClean="0">
                <a:latin typeface="맑은 고딕" pitchFamily="50" charset="-127"/>
                <a:ea typeface="맑은 고딕" pitchFamily="50" charset="-127"/>
              </a:rPr>
              <a:t>Machine </a:t>
            </a:r>
            <a:r>
              <a:rPr kumimoji="1" lang="ko-KR" altLang="en-US" sz="1100" b="1" dirty="0" smtClean="0">
                <a:latin typeface="맑은 고딕" pitchFamily="50" charset="-127"/>
                <a:ea typeface="맑은 고딕" pitchFamily="50" charset="-127"/>
              </a:rPr>
              <a:t>시간으로 배부됨</a:t>
            </a:r>
            <a:endParaRPr kumimoji="1" lang="en-US" altLang="ko-KR" sz="11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228600" indent="-228600" defTabSz="762000">
              <a:lnSpc>
                <a:spcPct val="150000"/>
              </a:lnSpc>
              <a:buAutoNum type="arabicPeriod"/>
            </a:pPr>
            <a:r>
              <a:rPr kumimoji="1" lang="ko-KR" altLang="en-US" sz="1100" b="1" dirty="0" smtClean="0">
                <a:latin typeface="맑은 고딕" pitchFamily="50" charset="-127"/>
                <a:ea typeface="맑은 고딕" pitchFamily="50" charset="-127"/>
              </a:rPr>
              <a:t>고정직접노무비시간</a:t>
            </a:r>
            <a:r>
              <a:rPr kumimoji="1" lang="en-US" altLang="ko-KR" sz="1100" b="1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kumimoji="1" lang="ko-KR" altLang="en-US" sz="1100" b="1" dirty="0" smtClean="0">
                <a:latin typeface="맑은 고딕" pitchFamily="50" charset="-127"/>
                <a:ea typeface="맑은 고딕" pitchFamily="50" charset="-127"/>
              </a:rPr>
              <a:t>간접노무비시간 </a:t>
            </a:r>
            <a:r>
              <a:rPr kumimoji="1" lang="en-US" altLang="ko-KR" sz="1100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1" lang="ko-KR" altLang="en-US" sz="1100" b="1" dirty="0" smtClean="0">
                <a:latin typeface="맑은 고딕" pitchFamily="50" charset="-127"/>
                <a:ea typeface="맑은 고딕" pitchFamily="50" charset="-127"/>
              </a:rPr>
              <a:t>각종 노무간접비 배부를 위한 시간으로 직접 노동시간으로 배분</a:t>
            </a:r>
            <a:endParaRPr kumimoji="1" lang="en-US" altLang="ko-KR" sz="11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1" name="Rectangle 9"/>
          <p:cNvSpPr>
            <a:spLocks noChangeArrowheads="1"/>
          </p:cNvSpPr>
          <p:nvPr/>
        </p:nvSpPr>
        <p:spPr bwMode="auto">
          <a:xfrm>
            <a:off x="2311325" y="3032552"/>
            <a:ext cx="3286462" cy="31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defTabSz="762000"/>
            <a:r>
              <a:rPr kumimoji="1" lang="ko-KR" altLang="en-US" sz="1100" b="1" u="sng" dirty="0" smtClean="0">
                <a:solidFill>
                  <a:srgbClr val="7030A0"/>
                </a:solidFill>
                <a:latin typeface="맑은 고딕" pitchFamily="50" charset="-127"/>
                <a:ea typeface="맑은 고딕" pitchFamily="50" charset="-127"/>
              </a:rPr>
              <a:t>현행 원가 산출 방법 </a:t>
            </a:r>
            <a:r>
              <a:rPr kumimoji="1" lang="en-US" altLang="ko-KR" sz="1100" b="1" u="sng" dirty="0" smtClean="0">
                <a:solidFill>
                  <a:srgbClr val="7030A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1" lang="ko-KR" altLang="en-US" sz="1100" b="1" u="sng" dirty="0" smtClean="0">
                <a:solidFill>
                  <a:srgbClr val="7030A0"/>
                </a:solidFill>
                <a:latin typeface="맑은 고딕" pitchFamily="50" charset="-127"/>
                <a:ea typeface="맑은 고딕" pitchFamily="50" charset="-127"/>
              </a:rPr>
              <a:t>제품별 표준시간 기준</a:t>
            </a:r>
            <a:r>
              <a:rPr kumimoji="1" lang="en-US" altLang="ko-KR" sz="1100" b="1" u="sng" dirty="0" smtClean="0">
                <a:solidFill>
                  <a:srgbClr val="7030A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kumimoji="1" lang="ko-KR" altLang="en-US" sz="1100" b="1" u="sng" dirty="0">
              <a:solidFill>
                <a:srgbClr val="7030A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5" name="Rectangle 54"/>
          <p:cNvSpPr>
            <a:spLocks noChangeArrowheads="1"/>
          </p:cNvSpPr>
          <p:nvPr/>
        </p:nvSpPr>
        <p:spPr bwMode="auto">
          <a:xfrm>
            <a:off x="3795008" y="3392974"/>
            <a:ext cx="2592187" cy="3175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 defTabSz="762000"/>
            <a:r>
              <a:rPr kumimoji="1" lang="ko-KR" altLang="en-US" sz="1000" b="1" dirty="0" smtClean="0">
                <a:latin typeface="맑은 고딕" pitchFamily="50" charset="-127"/>
                <a:ea typeface="맑은 고딕" pitchFamily="50" charset="-127"/>
              </a:rPr>
              <a:t>가공비 </a:t>
            </a:r>
            <a:r>
              <a:rPr kumimoji="1" lang="en-US" altLang="ko-KR" sz="10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1" lang="ko-KR" altLang="en-US" sz="1000" b="1" dirty="0" smtClean="0">
                <a:latin typeface="맑은 고딕" pitchFamily="50" charset="-127"/>
                <a:ea typeface="맑은 고딕" pitchFamily="50" charset="-127"/>
              </a:rPr>
              <a:t>표준노동시간</a:t>
            </a:r>
            <a:r>
              <a:rPr kumimoji="1" lang="en-US" altLang="ko-KR" sz="10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kumimoji="1" lang="ko-KR" altLang="en-US" sz="10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0" name="Rectangle 9"/>
          <p:cNvSpPr>
            <a:spLocks noChangeArrowheads="1"/>
          </p:cNvSpPr>
          <p:nvPr/>
        </p:nvSpPr>
        <p:spPr bwMode="auto">
          <a:xfrm>
            <a:off x="6799388" y="3327284"/>
            <a:ext cx="2082311" cy="112153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defTabSz="762000"/>
            <a:r>
              <a:rPr kumimoji="1" lang="ko-KR" altLang="en-US" sz="1050" b="1" dirty="0">
                <a:latin typeface="맑은 고딕" pitchFamily="50" charset="-127"/>
                <a:ea typeface="맑은 고딕" pitchFamily="50" charset="-127"/>
              </a:rPr>
              <a:t>직접 </a:t>
            </a:r>
            <a:r>
              <a:rPr kumimoji="1" lang="ko-KR" altLang="en-US" sz="1050" b="1" dirty="0" err="1" smtClean="0">
                <a:latin typeface="맑은 고딕" pitchFamily="50" charset="-127"/>
                <a:ea typeface="맑은 고딕" pitchFamily="50" charset="-127"/>
              </a:rPr>
              <a:t>노무비</a:t>
            </a:r>
            <a:r>
              <a:rPr kumimoji="1" lang="en-US" altLang="ko-KR" sz="105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sz="1050" b="1" dirty="0" smtClean="0">
                <a:latin typeface="맑은 고딕" pitchFamily="50" charset="-127"/>
                <a:ea typeface="맑은 고딕" pitchFamily="50" charset="-127"/>
              </a:rPr>
              <a:t>간접 </a:t>
            </a:r>
            <a:r>
              <a:rPr kumimoji="1" lang="ko-KR" altLang="en-US" sz="1050" b="1" dirty="0" err="1" smtClean="0">
                <a:latin typeface="맑은 고딕" pitchFamily="50" charset="-127"/>
                <a:ea typeface="맑은 고딕" pitchFamily="50" charset="-127"/>
              </a:rPr>
              <a:t>노무비</a:t>
            </a:r>
            <a:r>
              <a:rPr kumimoji="1" lang="en-US" altLang="ko-KR" sz="1050" b="1" dirty="0" smtClean="0">
                <a:latin typeface="맑은 고딕" pitchFamily="50" charset="-127"/>
                <a:ea typeface="맑은 고딕" pitchFamily="50" charset="-127"/>
              </a:rPr>
              <a:t>,</a:t>
            </a:r>
            <a:endParaRPr kumimoji="1" lang="ko-KR" altLang="en-US" sz="1050" b="1" dirty="0">
              <a:latin typeface="맑은 고딕" pitchFamily="50" charset="-127"/>
              <a:ea typeface="맑은 고딕" pitchFamily="50" charset="-127"/>
            </a:endParaRPr>
          </a:p>
          <a:p>
            <a:pPr defTabSz="762000"/>
            <a:r>
              <a:rPr kumimoji="1" lang="ko-KR" altLang="en-US" sz="1050" b="1" dirty="0">
                <a:latin typeface="맑은 고딕" pitchFamily="50" charset="-127"/>
                <a:ea typeface="맑은 고딕" pitchFamily="50" charset="-127"/>
              </a:rPr>
              <a:t>직접 </a:t>
            </a:r>
            <a:r>
              <a:rPr kumimoji="1" lang="ko-KR" altLang="en-US" sz="1050" b="1" dirty="0" smtClean="0">
                <a:latin typeface="맑은 고딕" pitchFamily="50" charset="-127"/>
                <a:ea typeface="맑은 고딕" pitchFamily="50" charset="-127"/>
              </a:rPr>
              <a:t>기계경비</a:t>
            </a:r>
            <a:r>
              <a:rPr kumimoji="1" lang="en-US" altLang="ko-KR" sz="105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sz="1050" b="1" dirty="0" smtClean="0">
                <a:latin typeface="맑은 고딕" pitchFamily="50" charset="-127"/>
                <a:ea typeface="맑은 고딕" pitchFamily="50" charset="-127"/>
              </a:rPr>
              <a:t>간접 기계경비 등 모든 가공비를 실제가 아닌 </a:t>
            </a:r>
            <a:r>
              <a:rPr kumimoji="1" lang="ko-KR" altLang="en-US" sz="1050" b="1" dirty="0" err="1" smtClean="0">
                <a:latin typeface="맑은 고딕" pitchFamily="50" charset="-127"/>
                <a:ea typeface="맑은 고딕" pitchFamily="50" charset="-127"/>
              </a:rPr>
              <a:t>표준값으로</a:t>
            </a:r>
            <a:r>
              <a:rPr kumimoji="1" lang="ko-KR" altLang="en-US" sz="1050" b="1" dirty="0" smtClean="0">
                <a:latin typeface="맑은 고딕" pitchFamily="50" charset="-127"/>
                <a:ea typeface="맑은 고딕" pitchFamily="50" charset="-127"/>
              </a:rPr>
              <a:t> 구한 노무시간 기준으로 배부하여 제품별 원가의 왜곡 발생</a:t>
            </a:r>
            <a:endParaRPr kumimoji="1" lang="ko-KR" altLang="en-US" sz="105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3" name="오른쪽 중괄호 16"/>
          <p:cNvSpPr/>
          <p:nvPr/>
        </p:nvSpPr>
        <p:spPr bwMode="auto">
          <a:xfrm>
            <a:off x="6572571" y="3350052"/>
            <a:ext cx="144016" cy="1098758"/>
          </a:xfrm>
          <a:prstGeom prst="rightBrac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2075" tIns="46038" rIns="92075" bIns="46038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000" b="0" i="0" u="none" strike="noStrike" cap="none" normalizeH="0" baseline="0" smtClean="0">
              <a:ln>
                <a:noFill/>
              </a:ln>
              <a:solidFill>
                <a:srgbClr val="000099"/>
              </a:solidFill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3797807" y="3784492"/>
            <a:ext cx="25805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제품별로 생산량과 표준노무시간을 곱하여 나온 투입노무시간으로 비용 배부</a:t>
            </a:r>
            <a:endParaRPr lang="en-US" sz="10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7" name="Rectangle 76"/>
          <p:cNvSpPr>
            <a:spLocks noChangeArrowheads="1"/>
          </p:cNvSpPr>
          <p:nvPr/>
        </p:nvSpPr>
        <p:spPr bwMode="auto">
          <a:xfrm>
            <a:off x="2378664" y="3392974"/>
            <a:ext cx="1152128" cy="3175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 defTabSz="762000"/>
            <a:r>
              <a:rPr kumimoji="1" lang="ko-KR" altLang="en-US" sz="1000" b="1" dirty="0" smtClean="0">
                <a:latin typeface="맑은 고딕" pitchFamily="50" charset="-127"/>
                <a:ea typeface="맑은 고딕" pitchFamily="50" charset="-127"/>
              </a:rPr>
              <a:t>직접재료비</a:t>
            </a:r>
            <a:endParaRPr kumimoji="1" lang="ko-KR" altLang="en-US" sz="10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8" name="Rectangle 9"/>
          <p:cNvSpPr>
            <a:spLocks noChangeArrowheads="1"/>
          </p:cNvSpPr>
          <p:nvPr/>
        </p:nvSpPr>
        <p:spPr bwMode="auto">
          <a:xfrm>
            <a:off x="3518720" y="3412896"/>
            <a:ext cx="29831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 defTabSz="762000"/>
            <a:r>
              <a:rPr kumimoji="1" lang="en-US" altLang="ko-KR" sz="1200" dirty="0" smtClean="0">
                <a:latin typeface="맑은 고딕" pitchFamily="50" charset="-127"/>
                <a:ea typeface="맑은 고딕" pitchFamily="50" charset="-127"/>
              </a:rPr>
              <a:t>+</a:t>
            </a:r>
            <a:endParaRPr kumimoji="1" lang="ko-KR" altLang="en-US" sz="12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2361075" y="3784492"/>
            <a:ext cx="114932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err="1" smtClean="0">
                <a:latin typeface="맑은 고딕" pitchFamily="50" charset="-127"/>
                <a:ea typeface="맑은 고딕" pitchFamily="50" charset="-127"/>
              </a:rPr>
              <a:t>Backflush</a:t>
            </a:r>
            <a:r>
              <a:rPr lang="en-US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투입된 자재 소요량으로 직접비 계산</a:t>
            </a:r>
            <a:endParaRPr lang="en-US" sz="10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7" name="Rectangle 9"/>
          <p:cNvSpPr>
            <a:spLocks noChangeArrowheads="1"/>
          </p:cNvSpPr>
          <p:nvPr/>
        </p:nvSpPr>
        <p:spPr bwMode="auto">
          <a:xfrm>
            <a:off x="2311325" y="4566530"/>
            <a:ext cx="3286462" cy="31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defTabSz="762000"/>
            <a:r>
              <a:rPr kumimoji="1" lang="en-US" altLang="ko-KR" sz="1100" b="1" u="sng" dirty="0" smtClean="0">
                <a:solidFill>
                  <a:srgbClr val="7030A0"/>
                </a:solidFill>
                <a:latin typeface="맑은 고딕" pitchFamily="50" charset="-127"/>
                <a:ea typeface="맑은 고딕" pitchFamily="50" charset="-127"/>
              </a:rPr>
              <a:t>To-Be </a:t>
            </a:r>
            <a:r>
              <a:rPr kumimoji="1" lang="ko-KR" altLang="en-US" sz="1100" b="1" u="sng" dirty="0" smtClean="0">
                <a:solidFill>
                  <a:srgbClr val="7030A0"/>
                </a:solidFill>
                <a:latin typeface="맑은 고딕" pitchFamily="50" charset="-127"/>
                <a:ea typeface="맑은 고딕" pitchFamily="50" charset="-127"/>
              </a:rPr>
              <a:t>원가 산출 방법 </a:t>
            </a:r>
            <a:r>
              <a:rPr kumimoji="1" lang="en-US" altLang="ko-KR" sz="1100" b="1" u="sng" dirty="0" smtClean="0">
                <a:solidFill>
                  <a:srgbClr val="7030A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1" lang="ko-KR" altLang="en-US" sz="1100" b="1" u="sng" dirty="0" err="1" smtClean="0">
                <a:solidFill>
                  <a:srgbClr val="7030A0"/>
                </a:solidFill>
                <a:latin typeface="맑은 고딕" pitchFamily="50" charset="-127"/>
                <a:ea typeface="맑은 고딕" pitchFamily="50" charset="-127"/>
              </a:rPr>
              <a:t>오더별</a:t>
            </a:r>
            <a:r>
              <a:rPr kumimoji="1" lang="ko-KR" altLang="en-US" sz="1100" b="1" u="sng" dirty="0" smtClean="0">
                <a:solidFill>
                  <a:srgbClr val="7030A0"/>
                </a:solidFill>
                <a:latin typeface="맑은 고딕" pitchFamily="50" charset="-127"/>
                <a:ea typeface="맑은 고딕" pitchFamily="50" charset="-127"/>
              </a:rPr>
              <a:t> 실제시간 기준</a:t>
            </a:r>
            <a:r>
              <a:rPr kumimoji="1" lang="en-US" altLang="ko-KR" sz="1100" b="1" u="sng" dirty="0" smtClean="0">
                <a:solidFill>
                  <a:srgbClr val="7030A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kumimoji="1" lang="ko-KR" altLang="en-US" sz="1100" b="1" u="sng" dirty="0">
              <a:solidFill>
                <a:srgbClr val="7030A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3" name="Rectangle 92"/>
          <p:cNvSpPr>
            <a:spLocks noChangeArrowheads="1"/>
          </p:cNvSpPr>
          <p:nvPr/>
        </p:nvSpPr>
        <p:spPr bwMode="auto">
          <a:xfrm>
            <a:off x="3795005" y="4948859"/>
            <a:ext cx="1152128" cy="3175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 defTabSz="762000"/>
            <a:r>
              <a:rPr kumimoji="1" lang="ko-KR" altLang="en-US" sz="1000" b="1" dirty="0" smtClean="0">
                <a:latin typeface="맑은 고딕" pitchFamily="50" charset="-127"/>
                <a:ea typeface="맑은 고딕" pitchFamily="50" charset="-127"/>
              </a:rPr>
              <a:t>가공비 </a:t>
            </a:r>
            <a:r>
              <a:rPr kumimoji="1" lang="en-US" altLang="ko-KR" sz="10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1" lang="ko-KR" altLang="en-US" sz="1000" b="1" dirty="0" smtClean="0">
                <a:latin typeface="맑은 고딕" pitchFamily="50" charset="-127"/>
                <a:ea typeface="맑은 고딕" pitchFamily="50" charset="-127"/>
              </a:rPr>
              <a:t>기계</a:t>
            </a:r>
            <a:r>
              <a:rPr kumimoji="1" lang="en-US" altLang="ko-KR" sz="10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kumimoji="1" lang="ko-KR" altLang="en-US" sz="10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4" name="Rectangle 9"/>
          <p:cNvSpPr>
            <a:spLocks noChangeArrowheads="1"/>
          </p:cNvSpPr>
          <p:nvPr/>
        </p:nvSpPr>
        <p:spPr bwMode="auto">
          <a:xfrm>
            <a:off x="6799388" y="4883169"/>
            <a:ext cx="2082311" cy="112153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defTabSz="762000"/>
            <a:r>
              <a:rPr kumimoji="1" lang="ko-KR" altLang="en-US" sz="1050" b="1" dirty="0" smtClean="0">
                <a:latin typeface="맑은 고딕" pitchFamily="50" charset="-127"/>
                <a:ea typeface="맑은 고딕" pitchFamily="50" charset="-127"/>
              </a:rPr>
              <a:t>직접 </a:t>
            </a:r>
            <a:r>
              <a:rPr kumimoji="1" lang="ko-KR" altLang="en-US" sz="1050" b="1" dirty="0" err="1" smtClean="0">
                <a:latin typeface="맑은 고딕" pitchFamily="50" charset="-127"/>
                <a:ea typeface="맑은 고딕" pitchFamily="50" charset="-127"/>
              </a:rPr>
              <a:t>노무비</a:t>
            </a:r>
            <a:r>
              <a:rPr kumimoji="1" lang="ko-KR" altLang="en-US" sz="1050" b="1" dirty="0" smtClean="0">
                <a:latin typeface="맑은 고딕" pitchFamily="50" charset="-127"/>
                <a:ea typeface="맑은 고딕" pitchFamily="50" charset="-127"/>
              </a:rPr>
              <a:t> 및 직접 기계경비는 실제 시간으로 계산하여 직접비화 하고</a:t>
            </a:r>
            <a:r>
              <a:rPr kumimoji="1" lang="en-US" altLang="ko-KR" sz="105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sz="1050" b="1" dirty="0" smtClean="0">
                <a:latin typeface="맑은 고딕" pitchFamily="50" charset="-127"/>
                <a:ea typeface="맑은 고딕" pitchFamily="50" charset="-127"/>
              </a:rPr>
              <a:t>간접 </a:t>
            </a:r>
            <a:r>
              <a:rPr kumimoji="1" lang="ko-KR" altLang="en-US" sz="1050" b="1" dirty="0" err="1" smtClean="0">
                <a:latin typeface="맑은 고딕" pitchFamily="50" charset="-127"/>
                <a:ea typeface="맑은 고딕" pitchFamily="50" charset="-127"/>
              </a:rPr>
              <a:t>노무비</a:t>
            </a:r>
            <a:r>
              <a:rPr kumimoji="1" lang="ko-KR" altLang="en-US" sz="1050" b="1" dirty="0" smtClean="0">
                <a:latin typeface="맑은 고딕" pitchFamily="50" charset="-127"/>
                <a:ea typeface="맑은 고딕" pitchFamily="50" charset="-127"/>
              </a:rPr>
              <a:t> 및 간접 기계경비도 실제 시간 기준으로 배부하므로 제품별 차이를 반영하여 원가의 왜곡을 최소화</a:t>
            </a:r>
            <a:endParaRPr kumimoji="1" lang="ko-KR" altLang="en-US" sz="105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5" name="오른쪽 중괄호 16"/>
          <p:cNvSpPr/>
          <p:nvPr/>
        </p:nvSpPr>
        <p:spPr bwMode="auto">
          <a:xfrm>
            <a:off x="6572571" y="4905937"/>
            <a:ext cx="144016" cy="1098758"/>
          </a:xfrm>
          <a:prstGeom prst="rightBrac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2075" tIns="46038" rIns="92075" bIns="46038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000" b="0" i="0" u="none" strike="noStrike" cap="none" normalizeH="0" baseline="0" smtClean="0">
              <a:ln>
                <a:noFill/>
              </a:ln>
              <a:solidFill>
                <a:srgbClr val="000099"/>
              </a:solidFill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3757455" y="5340377"/>
            <a:ext cx="123003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실제 발생한 총 기계 가공비를 </a:t>
            </a:r>
            <a:r>
              <a:rPr lang="ko-KR" altLang="en-US" sz="1000" u="sng" dirty="0" smtClean="0">
                <a:latin typeface="맑은 고딕" pitchFamily="50" charset="-127"/>
                <a:ea typeface="맑은 고딕" pitchFamily="50" charset="-127"/>
              </a:rPr>
              <a:t>실제 설비가동시간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기준으로 변동비 화</a:t>
            </a:r>
            <a:endParaRPr lang="en-US" sz="10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7" name="Rectangle 96"/>
          <p:cNvSpPr>
            <a:spLocks noChangeArrowheads="1"/>
          </p:cNvSpPr>
          <p:nvPr/>
        </p:nvSpPr>
        <p:spPr bwMode="auto">
          <a:xfrm>
            <a:off x="2378664" y="4948859"/>
            <a:ext cx="1152128" cy="3175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 defTabSz="762000"/>
            <a:r>
              <a:rPr kumimoji="1" lang="ko-KR" altLang="en-US" sz="1000" b="1" dirty="0" smtClean="0">
                <a:latin typeface="맑은 고딕" pitchFamily="50" charset="-127"/>
                <a:ea typeface="맑은 고딕" pitchFamily="50" charset="-127"/>
              </a:rPr>
              <a:t>직접재료비</a:t>
            </a:r>
            <a:endParaRPr kumimoji="1" lang="ko-KR" altLang="en-US" sz="10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8" name="Rectangle 9"/>
          <p:cNvSpPr>
            <a:spLocks noChangeArrowheads="1"/>
          </p:cNvSpPr>
          <p:nvPr/>
        </p:nvSpPr>
        <p:spPr bwMode="auto">
          <a:xfrm>
            <a:off x="3518720" y="4968785"/>
            <a:ext cx="29831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 defTabSz="762000"/>
            <a:r>
              <a:rPr kumimoji="1" lang="en-US" altLang="ko-KR" sz="1200" dirty="0" smtClean="0">
                <a:latin typeface="맑은 고딕" pitchFamily="50" charset="-127"/>
                <a:ea typeface="맑은 고딕" pitchFamily="50" charset="-127"/>
              </a:rPr>
              <a:t>+</a:t>
            </a:r>
            <a:endParaRPr kumimoji="1" lang="ko-KR" altLang="en-US" sz="12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9" name="Rectangle 98"/>
          <p:cNvSpPr>
            <a:spLocks noChangeArrowheads="1"/>
          </p:cNvSpPr>
          <p:nvPr/>
        </p:nvSpPr>
        <p:spPr bwMode="auto">
          <a:xfrm>
            <a:off x="5226257" y="4948859"/>
            <a:ext cx="1152128" cy="3175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 defTabSz="762000"/>
            <a:r>
              <a:rPr kumimoji="1" lang="ko-KR" altLang="en-US" sz="1000" b="1" dirty="0" smtClean="0">
                <a:latin typeface="맑은 고딕" pitchFamily="50" charset="-127"/>
                <a:ea typeface="맑은 고딕" pitchFamily="50" charset="-127"/>
              </a:rPr>
              <a:t>가공비 </a:t>
            </a:r>
            <a:r>
              <a:rPr kumimoji="1" lang="en-US" altLang="ko-KR" sz="10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1" lang="ko-KR" altLang="en-US" sz="1000" b="1" dirty="0" smtClean="0">
                <a:latin typeface="맑은 고딕" pitchFamily="50" charset="-127"/>
                <a:ea typeface="맑은 고딕" pitchFamily="50" charset="-127"/>
              </a:rPr>
              <a:t>노동</a:t>
            </a:r>
            <a:r>
              <a:rPr kumimoji="1" lang="en-US" altLang="ko-KR" sz="10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kumimoji="1" lang="ko-KR" altLang="en-US" sz="10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0" name="Rectangle 9"/>
          <p:cNvSpPr>
            <a:spLocks noChangeArrowheads="1"/>
          </p:cNvSpPr>
          <p:nvPr/>
        </p:nvSpPr>
        <p:spPr bwMode="auto">
          <a:xfrm>
            <a:off x="4940593" y="4968785"/>
            <a:ext cx="29831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 defTabSz="762000"/>
            <a:r>
              <a:rPr kumimoji="1" lang="en-US" altLang="ko-KR" sz="1200" dirty="0" smtClean="0">
                <a:latin typeface="맑은 고딕" pitchFamily="50" charset="-127"/>
                <a:ea typeface="맑은 고딕" pitchFamily="50" charset="-127"/>
              </a:rPr>
              <a:t>+</a:t>
            </a:r>
            <a:endParaRPr kumimoji="1" lang="ko-KR" altLang="en-US" sz="12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5163297" y="5340377"/>
            <a:ext cx="129846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실제 발생한 총 </a:t>
            </a: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</a:rPr>
              <a:t>노동비를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u="sng" dirty="0">
                <a:latin typeface="맑은 고딕" pitchFamily="50" charset="-127"/>
                <a:ea typeface="맑은 고딕" pitchFamily="50" charset="-127"/>
              </a:rPr>
              <a:t>실제 </a:t>
            </a:r>
            <a:r>
              <a:rPr lang="ko-KR" altLang="en-US" sz="1000" u="sng" dirty="0" smtClean="0">
                <a:latin typeface="맑은 고딕" pitchFamily="50" charset="-127"/>
                <a:ea typeface="맑은 고딕" pitchFamily="50" charset="-127"/>
              </a:rPr>
              <a:t>직접노동시간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기준으로 </a:t>
            </a: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</a:rPr>
              <a:t>변동직접노무비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화</a:t>
            </a:r>
            <a:endParaRPr lang="en-US" sz="10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2361075" y="5340377"/>
            <a:ext cx="114932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err="1" smtClean="0">
                <a:latin typeface="맑은 고딕" pitchFamily="50" charset="-127"/>
                <a:ea typeface="맑은 고딕" pitchFamily="50" charset="-127"/>
              </a:rPr>
              <a:t>Backflush</a:t>
            </a:r>
            <a:r>
              <a:rPr lang="en-US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투입된 자재 소요량으로 직접비 계산</a:t>
            </a:r>
            <a:endParaRPr lang="en-US" sz="10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9" name="Text Placeholder 5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ko-KR" dirty="0" smtClean="0"/>
              <a:t>I. </a:t>
            </a:r>
            <a:r>
              <a:rPr lang="ko-KR" altLang="en-US" dirty="0" smtClean="0"/>
              <a:t>주요 변화사항 요약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1620470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2051" y="339667"/>
            <a:ext cx="3468649" cy="369302"/>
          </a:xfrm>
        </p:spPr>
        <p:txBody>
          <a:bodyPr/>
          <a:lstStyle/>
          <a:p>
            <a:r>
              <a:rPr lang="en-US" altLang="ko-KR" dirty="0">
                <a:latin typeface="+mn-ea"/>
              </a:rPr>
              <a:t>POP </a:t>
            </a:r>
            <a:r>
              <a:rPr lang="ko-KR" altLang="en-US" dirty="0">
                <a:latin typeface="+mn-ea"/>
              </a:rPr>
              <a:t>실제 작업시간 </a:t>
            </a:r>
            <a:r>
              <a:rPr lang="ko-KR" altLang="en-US" dirty="0" smtClean="0">
                <a:latin typeface="+mn-ea"/>
              </a:rPr>
              <a:t>적용 </a:t>
            </a:r>
            <a:r>
              <a:rPr lang="en-US" altLang="ko-KR" dirty="0" smtClean="0">
                <a:latin typeface="+mn-ea"/>
              </a:rPr>
              <a:t>Timeline</a:t>
            </a:r>
            <a:endParaRPr lang="ko-KR" alt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52046" y="804623"/>
            <a:ext cx="8639908" cy="857490"/>
          </a:xfrm>
        </p:spPr>
        <p:txBody>
          <a:bodyPr/>
          <a:lstStyle/>
          <a:p>
            <a:pPr marL="0" indent="0">
              <a:buNone/>
            </a:pPr>
            <a:r>
              <a:rPr lang="en-US" altLang="ko-KR" dirty="0"/>
              <a:t>2</a:t>
            </a:r>
            <a:r>
              <a:rPr lang="ko-KR" altLang="en-US" dirty="0"/>
              <a:t>단계 프로젝트 </a:t>
            </a:r>
            <a:r>
              <a:rPr lang="en-US" altLang="ko-KR" dirty="0"/>
              <a:t>Open </a:t>
            </a:r>
            <a:r>
              <a:rPr lang="ko-KR" altLang="en-US" dirty="0"/>
              <a:t>시점까지 실제 작업시간을 </a:t>
            </a:r>
            <a:r>
              <a:rPr lang="en-US" altLang="ko-KR" dirty="0"/>
              <a:t>ERP</a:t>
            </a:r>
            <a:r>
              <a:rPr lang="ko-KR" altLang="en-US" dirty="0"/>
              <a:t>로 집계하기 위한 단계적 적용방안 마련이 필요함</a:t>
            </a:r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718846146"/>
              </p:ext>
            </p:extLst>
          </p:nvPr>
        </p:nvGraphicFramePr>
        <p:xfrm>
          <a:off x="416173" y="1424940"/>
          <a:ext cx="8477249" cy="4936998"/>
        </p:xfrm>
        <a:graphic>
          <a:graphicData uri="http://schemas.openxmlformats.org/drawingml/2006/table">
            <a:tbl>
              <a:tblPr firstRow="1" bandRow="1"/>
              <a:tblGrid>
                <a:gridCol w="719653"/>
                <a:gridCol w="3477126"/>
                <a:gridCol w="1086658"/>
                <a:gridCol w="1086658"/>
                <a:gridCol w="1053577"/>
                <a:gridCol w="1053577"/>
              </a:tblGrid>
              <a:tr h="308399"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 smtClean="0">
                          <a:solidFill>
                            <a:schemeClr val="tx1"/>
                          </a:solidFill>
                        </a:rPr>
                        <a:t>No</a:t>
                      </a:r>
                      <a:endParaRPr 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66470" marR="66470" marT="72009" marB="72009" anchor="ctr"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 smtClean="0">
                          <a:solidFill>
                            <a:schemeClr val="tx1"/>
                          </a:solidFill>
                        </a:rPr>
                        <a:t>Tasks</a:t>
                      </a:r>
                      <a:endParaRPr 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66470" marR="66470" marT="72009" marB="72009" anchor="ctr"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 smtClean="0">
                          <a:solidFill>
                            <a:schemeClr val="tx1"/>
                          </a:solidFill>
                        </a:rPr>
                        <a:t>From</a:t>
                      </a:r>
                      <a:endParaRPr 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66470" marR="66470" marT="72009" marB="72009" anchor="ctr"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 smtClean="0">
                          <a:solidFill>
                            <a:schemeClr val="tx1"/>
                          </a:solidFill>
                        </a:rPr>
                        <a:t>To</a:t>
                      </a:r>
                      <a:endParaRPr 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66470" marR="66470" marT="72009" marB="72009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</a:rPr>
                        <a:t>담당자</a:t>
                      </a:r>
                      <a:endParaRPr 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66470" marR="66470" marT="72009" marB="7200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</a:rPr>
                        <a:t>생산본부</a:t>
                      </a:r>
                      <a:endParaRPr 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66470" marR="66470" marT="72009" marB="7200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E0E0E0"/>
                    </a:solidFill>
                  </a:tcPr>
                </a:tc>
              </a:tr>
              <a:tr h="308399"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marL="66470" marR="66470" marT="72009" marB="72009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1125" indent="-111125" algn="l">
                        <a:spcBef>
                          <a:spcPts val="2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</a:rPr>
                        <a:t>POP</a:t>
                      </a:r>
                      <a:r>
                        <a:rPr lang="en-US" sz="11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</a:rPr>
                        <a:t>와 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</a:rPr>
                        <a:t>ERP 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</a:rPr>
                        <a:t>간 생산실적 </a:t>
                      </a:r>
                      <a:r>
                        <a:rPr lang="en-US" sz="1100" b="0" baseline="0" dirty="0" smtClean="0">
                          <a:solidFill>
                            <a:schemeClr val="tx1"/>
                          </a:solidFill>
                        </a:rPr>
                        <a:t>Interface 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</a:rPr>
                        <a:t>안정화</a:t>
                      </a:r>
                      <a:endParaRPr lang="en-US" altLang="ko-KR" sz="1100" b="0" baseline="0" dirty="0" smtClean="0">
                        <a:solidFill>
                          <a:schemeClr val="tx1"/>
                        </a:solidFill>
                      </a:endParaRPr>
                    </a:p>
                  </a:txBody>
                  <a:tcPr marL="66470" marR="66470" marT="72009" marB="72009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2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2013.04.01</a:t>
                      </a:r>
                      <a:endParaRPr lang="en-US" sz="11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470" marR="66470" marT="72009" marB="72009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2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2013.04.30</a:t>
                      </a:r>
                      <a:endParaRPr lang="en-US" sz="11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470" marR="66470" marT="72009" marB="72009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1125" indent="-111125" algn="l">
                        <a:spcBef>
                          <a:spcPts val="2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ERP TFT</a:t>
                      </a:r>
                    </a:p>
                  </a:txBody>
                  <a:tcPr marL="66470" marR="66470" marT="72009" marB="7200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1125" indent="-111125" algn="l">
                        <a:spcBef>
                          <a:spcPts val="2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공통</a:t>
                      </a:r>
                      <a:endParaRPr lang="en-US" sz="11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470" marR="66470" marT="72009" marB="7200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4286"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marL="66470" marR="66470" marT="72009" marB="72009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2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실제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</a:rPr>
                        <a:t> 기계 및 노무시간 집계를 위한 현장 상세 개선항목 발굴 및 개선 활동 수행계획 마련</a:t>
                      </a:r>
                      <a:endParaRPr lang="en-US" sz="11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 marL="66470" marR="66470" marT="72009" marB="72009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2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2013.04.01</a:t>
                      </a:r>
                      <a:endParaRPr lang="en-US" sz="11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470" marR="66470" marT="72009" marB="72009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2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2013.04.30</a:t>
                      </a:r>
                      <a:endParaRPr lang="en-US" sz="11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470" marR="66470" marT="72009" marB="72009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2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백종화 차장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11125" marR="0" indent="-111125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2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김영오 차장</a:t>
                      </a:r>
                      <a:endParaRPr lang="en-US" sz="11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470" marR="66470" marT="72009" marB="7200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2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공통</a:t>
                      </a:r>
                      <a:endParaRPr lang="en-US" sz="11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470" marR="66470" marT="72009" marB="7200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4286"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marL="66470" marR="66470" marT="72009" marB="72009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2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</a:rPr>
                        <a:t>EX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</a:rPr>
                        <a:t> 및 도장 라인에 대한 </a:t>
                      </a:r>
                      <a:r>
                        <a:rPr lang="ko-KR" altLang="en-US" sz="1100" b="0" baseline="0" dirty="0" err="1" smtClean="0">
                          <a:solidFill>
                            <a:schemeClr val="tx1"/>
                          </a:solidFill>
                        </a:rPr>
                        <a:t>실제값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</a:rPr>
                        <a:t>Interface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</a:rPr>
                        <a:t>를 위한 현장 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</a:rPr>
                        <a:t>Infra 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</a:rPr>
                        <a:t>개선활동 및 변화관리 수행</a:t>
                      </a:r>
                      <a:endParaRPr lang="en-US" sz="11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 marL="66470" marR="66470" marT="72009" marB="72009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2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2013.05.01</a:t>
                      </a:r>
                      <a:endParaRPr lang="en-US" sz="11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470" marR="66470" marT="72009" marB="72009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2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2013.09.30</a:t>
                      </a:r>
                      <a:endParaRPr lang="en-US" sz="11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470" marR="66470" marT="72009" marB="72009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1125" indent="-111125" algn="l">
                        <a:spcBef>
                          <a:spcPts val="2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생산팀장</a:t>
                      </a:r>
                      <a:endParaRPr lang="en-US" sz="11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470" marR="66470" marT="72009" marB="7200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1125" indent="-111125" algn="l">
                        <a:spcBef>
                          <a:spcPts val="2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공통</a:t>
                      </a:r>
                      <a:endParaRPr lang="en-US" sz="11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470" marR="66470" marT="72009" marB="7200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4286"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 marL="66470" marR="66470" marT="72009" marB="72009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2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</a:rPr>
                        <a:t>조립 및 완성 라인에 대한 </a:t>
                      </a:r>
                      <a:r>
                        <a:rPr lang="ko-KR" altLang="en-US" sz="1100" b="0" baseline="0" dirty="0" err="1" smtClean="0">
                          <a:solidFill>
                            <a:schemeClr val="tx1"/>
                          </a:solidFill>
                        </a:rPr>
                        <a:t>실제값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</a:rPr>
                        <a:t>Interface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</a:rPr>
                        <a:t>를 위한 현장 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</a:rPr>
                        <a:t>Infra 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</a:rPr>
                        <a:t>개선활동 및 변화관리 수행</a:t>
                      </a:r>
                      <a:endParaRPr 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marL="66470" marR="66470" marT="72009" marB="72009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2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2013.05.01</a:t>
                      </a:r>
                      <a:endParaRPr lang="en-US" sz="11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470" marR="66470" marT="72009" marB="72009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2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2013.06.30</a:t>
                      </a:r>
                      <a:endParaRPr lang="en-US" sz="11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470" marR="66470" marT="72009" marB="72009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2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생산팀장</a:t>
                      </a:r>
                      <a:endParaRPr lang="en-US" sz="11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470" marR="66470" marT="72009" marB="7200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111125" indent="-111125" algn="l">
                        <a:spcBef>
                          <a:spcPts val="2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공통</a:t>
                      </a:r>
                      <a:endParaRPr lang="en-US" sz="11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470" marR="66470" marT="72009" marB="7200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474286"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marL="66470" marR="66470" marT="72009" marB="72009"/>
                </a:tc>
                <a:tc>
                  <a:txBody>
                    <a:bodyPr/>
                    <a:lstStyle/>
                    <a:p>
                      <a:pPr marL="111125" indent="-111125" algn="l">
                        <a:spcBef>
                          <a:spcPts val="2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</a:rPr>
                        <a:t>조립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</a:rPr>
                        <a:t>및 완성 라인에 대한 실제 기계 및 노동 시간 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</a:rPr>
                        <a:t>ERP Interface 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</a:rPr>
                        <a:t>전송 및 전송결과 모니터링 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</a:rPr>
                        <a:t>(Pilot)</a:t>
                      </a:r>
                      <a:endParaRPr 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marL="66470" marR="66470" marT="72009" marB="72009"/>
                </a:tc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2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2013.07.01</a:t>
                      </a:r>
                      <a:endParaRPr lang="en-US" sz="11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470" marR="66470" marT="72009" marB="72009"/>
                </a:tc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2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2013.07.31</a:t>
                      </a:r>
                      <a:endParaRPr lang="en-US" sz="11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470" marR="66470" marT="72009" marB="72009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2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백종화 차장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11125" marR="0" indent="-111125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2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김영오 차장</a:t>
                      </a:r>
                      <a:endParaRPr lang="en-US" sz="11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470" marR="66470" marT="72009" marB="7200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111125" indent="-111125" algn="l">
                        <a:spcBef>
                          <a:spcPts val="2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공통</a:t>
                      </a:r>
                      <a:endParaRPr lang="en-US" sz="11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470" marR="66470" marT="72009" marB="7200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474286"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66470" marR="66470" marT="72009" marB="72009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ADDEE"/>
                    </a:solidFill>
                  </a:tcPr>
                </a:tc>
                <a:tc>
                  <a:txBody>
                    <a:bodyPr/>
                    <a:lstStyle/>
                    <a:p>
                      <a:pPr marL="111125" indent="-111125" algn="l">
                        <a:spcBef>
                          <a:spcPts val="2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조립 및 완성 공정에 대해 실제 기계 및 노동시간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Activity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값으로 확정 시작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(1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차 적용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en-US" sz="1100" b="1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470" marR="66470" marT="72009" marB="72009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ADDEE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2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1100" b="1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2013.08.01</a:t>
                      </a:r>
                      <a:endParaRPr lang="en-US" sz="1100" b="1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470" marR="66470" marT="72009" marB="72009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ADDEE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2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1100" b="1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lang="en-US" sz="1100" b="1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470" marR="66470" marT="72009" marB="72009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ADDEE"/>
                    </a:solidFill>
                  </a:tcPr>
                </a:tc>
                <a:tc>
                  <a:txBody>
                    <a:bodyPr/>
                    <a:lstStyle/>
                    <a:p>
                      <a:pPr marL="111125" indent="-111125" algn="l">
                        <a:spcBef>
                          <a:spcPts val="2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현장</a:t>
                      </a:r>
                      <a:endParaRPr lang="en-US" sz="1100" b="1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470" marR="66470" marT="72009" marB="7200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ADDEE"/>
                    </a:solidFill>
                  </a:tcPr>
                </a:tc>
                <a:tc>
                  <a:txBody>
                    <a:bodyPr/>
                    <a:lstStyle/>
                    <a:p>
                      <a:pPr marL="111125" indent="-111125" algn="l">
                        <a:spcBef>
                          <a:spcPts val="2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공통</a:t>
                      </a:r>
                      <a:endParaRPr lang="en-US" sz="1100" b="1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470" marR="66470" marT="72009" marB="7200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ADDEE"/>
                    </a:solidFill>
                  </a:tcPr>
                </a:tc>
              </a:tr>
              <a:tr h="474286"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marL="66470" marR="66470" marT="72009" marB="72009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2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조립 및 완성 공정에 대해 실제 기계 및 노동시간 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Activity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값 확정 안정화</a:t>
                      </a:r>
                      <a:endParaRPr lang="en-US" sz="11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470" marR="66470" marT="72009" marB="72009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2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2013.08.01</a:t>
                      </a:r>
                    </a:p>
                  </a:txBody>
                  <a:tcPr marL="66470" marR="66470" marT="72009" marB="72009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2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2013.08.31</a:t>
                      </a:r>
                      <a:endParaRPr lang="en-US" sz="11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470" marR="66470" marT="72009" marB="72009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2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생산팀장</a:t>
                      </a:r>
                      <a:endParaRPr lang="en-US" sz="11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470" marR="66470" marT="72009" marB="7200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1125" indent="-111125" algn="l">
                        <a:spcBef>
                          <a:spcPts val="2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공통</a:t>
                      </a:r>
                      <a:endParaRPr lang="en-US" sz="11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470" marR="66470" marT="72009" marB="7200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4286"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marL="66470" marR="66470" marT="72009" marB="72009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1125" indent="-111125" algn="l">
                        <a:spcBef>
                          <a:spcPts val="2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</a:rPr>
                        <a:t>EX 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</a:rPr>
                        <a:t>및 도장 라인에 대한 실제 기계 및 노동 시간 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</a:rPr>
                        <a:t>ERP Interface 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</a:rPr>
                        <a:t>전송 및 전송결과 모니터링 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</a:rPr>
                        <a:t>(Pilot)</a:t>
                      </a:r>
                      <a:endParaRPr 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marL="66470" marR="66470" marT="72009" marB="72009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2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2013.10.01</a:t>
                      </a:r>
                      <a:endParaRPr lang="en-US" sz="11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470" marR="66470" marT="72009" marB="72009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2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2013.10.31</a:t>
                      </a:r>
                      <a:endParaRPr lang="en-US" sz="11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470" marR="66470" marT="72009" marB="72009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2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백종화 차장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11125" marR="0" indent="-111125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2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김영오 차장</a:t>
                      </a:r>
                      <a:endParaRPr lang="en-US" sz="11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470" marR="66470" marT="72009" marB="7200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1125" indent="-111125" algn="l">
                        <a:spcBef>
                          <a:spcPts val="2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공통</a:t>
                      </a:r>
                      <a:endParaRPr lang="en-US" sz="11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470" marR="66470" marT="72009" marB="7200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4286"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66470" marR="66470" marT="72009" marB="72009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ADDEE"/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2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EX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및 도장 공정에 대한 실제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Activity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값으로 확정 시작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(2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차 적용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en-US" sz="1100" b="1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470" marR="66470" marT="72009" marB="72009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ADD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2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n-US" sz="1100" b="1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2013.11.01</a:t>
                      </a:r>
                    </a:p>
                  </a:txBody>
                  <a:tcPr marL="66470" marR="66470" marT="72009" marB="72009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ADD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2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n-US" sz="1100" b="1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66470" marR="66470" marT="72009" marB="72009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ADDEE"/>
                    </a:solidFill>
                  </a:tcPr>
                </a:tc>
                <a:tc>
                  <a:txBody>
                    <a:bodyPr/>
                    <a:lstStyle/>
                    <a:p>
                      <a:pPr marL="111125" indent="-111125" algn="l">
                        <a:spcBef>
                          <a:spcPts val="2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현장</a:t>
                      </a:r>
                      <a:endParaRPr lang="en-US" sz="1100" b="1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470" marR="66470" marT="72009" marB="7200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ADDEE"/>
                    </a:solidFill>
                  </a:tcPr>
                </a:tc>
                <a:tc>
                  <a:txBody>
                    <a:bodyPr/>
                    <a:lstStyle/>
                    <a:p>
                      <a:pPr marL="111125" indent="-111125" algn="l">
                        <a:spcBef>
                          <a:spcPts val="2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공통</a:t>
                      </a:r>
                      <a:endParaRPr lang="en-US" sz="1100" b="1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470" marR="66470" marT="72009" marB="7200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ADDEE"/>
                    </a:solidFill>
                  </a:tcPr>
                </a:tc>
              </a:tr>
              <a:tr h="474286"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1100" b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470" marR="66470" marT="72009" marB="72009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2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EX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및 도장 공정에 대해 실제 기계 및 노동시간 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Activity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값 확정 안정화</a:t>
                      </a:r>
                      <a:endParaRPr lang="en-US" sz="11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470" marR="66470" marT="72009" marB="72009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2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2013.11.01</a:t>
                      </a:r>
                      <a:endParaRPr lang="en-US" sz="11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470" marR="66470" marT="72009" marB="72009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2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2013.11.30</a:t>
                      </a:r>
                      <a:endParaRPr lang="en-US" sz="11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470" marR="66470" marT="72009" marB="72009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2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생산팀장</a:t>
                      </a:r>
                      <a:endParaRPr lang="en-US" sz="11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470" marR="66470" marT="72009" marB="7200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111125" indent="-111125" algn="l">
                        <a:spcBef>
                          <a:spcPts val="2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공통</a:t>
                      </a:r>
                      <a:endParaRPr lang="en-US" sz="11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470" marR="66470" marT="72009" marB="7200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039785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17994" y="207974"/>
          <a:ext cx="8508023" cy="717551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CO11N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생산실적처리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타임티켓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980730"/>
            <a:ext cx="4533900" cy="56195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직사각형 10"/>
          <p:cNvSpPr/>
          <p:nvPr/>
        </p:nvSpPr>
        <p:spPr>
          <a:xfrm>
            <a:off x="5364088" y="1196752"/>
            <a:ext cx="2951758" cy="432048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ko-KR" altLang="en-US" sz="14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생산실적처리 </a:t>
            </a:r>
            <a:r>
              <a:rPr lang="en-US" altLang="ko-KR" sz="14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T – Code : CO11N</a:t>
            </a:r>
            <a:r>
              <a:rPr lang="ko-KR" altLang="en-US" sz="14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17994" y="207974"/>
          <a:ext cx="8508023" cy="717551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CO11N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생산실적처리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타임티켓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1" name="직사각형 10"/>
          <p:cNvSpPr/>
          <p:nvPr/>
        </p:nvSpPr>
        <p:spPr>
          <a:xfrm>
            <a:off x="5390215" y="934847"/>
            <a:ext cx="2951758" cy="432048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ko-KR" altLang="en-US" sz="1400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생산오더</a:t>
            </a:r>
            <a:r>
              <a:rPr lang="ko-KR" altLang="en-US" sz="14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조회 입력 </a:t>
            </a:r>
            <a:endParaRPr lang="en-US" altLang="ko-KR" sz="140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92075" indent="-92075"/>
            <a:r>
              <a:rPr lang="en-US" altLang="ko-KR" sz="14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-</a:t>
            </a:r>
            <a:r>
              <a:rPr lang="ko-KR" altLang="en-US" sz="14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생산 오더 조회 </a:t>
            </a:r>
            <a:r>
              <a:rPr lang="en-US" altLang="ko-KR" sz="14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: CO03</a:t>
            </a:r>
            <a:r>
              <a:rPr lang="ko-KR" altLang="en-US" sz="14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2485" y="980728"/>
            <a:ext cx="4680519" cy="5616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타원 9"/>
          <p:cNvSpPr/>
          <p:nvPr/>
        </p:nvSpPr>
        <p:spPr bwMode="auto">
          <a:xfrm>
            <a:off x="934433" y="1510911"/>
            <a:ext cx="225649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1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4" name="타원 13"/>
          <p:cNvSpPr/>
          <p:nvPr/>
        </p:nvSpPr>
        <p:spPr bwMode="auto">
          <a:xfrm>
            <a:off x="5148069" y="1052736"/>
            <a:ext cx="225649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1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2" y="1484784"/>
            <a:ext cx="3384376" cy="2304256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7" y="4077072"/>
            <a:ext cx="3480845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직사각형 16"/>
          <p:cNvSpPr/>
          <p:nvPr/>
        </p:nvSpPr>
        <p:spPr>
          <a:xfrm>
            <a:off x="5220072" y="3693241"/>
            <a:ext cx="2951758" cy="432048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ko-KR" altLang="en-US" sz="1400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생산오더</a:t>
            </a:r>
            <a:r>
              <a:rPr lang="ko-KR" altLang="en-US" sz="14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상태 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6804248" y="4699017"/>
            <a:ext cx="1728192" cy="720080"/>
          </a:xfrm>
          <a:prstGeom prst="rect">
            <a:avLst/>
          </a:prstGeom>
          <a:noFill/>
          <a:ln w="25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5104522" y="4707726"/>
            <a:ext cx="1656184" cy="720080"/>
          </a:xfrm>
          <a:prstGeom prst="rect">
            <a:avLst/>
          </a:prstGeom>
          <a:noFill/>
          <a:ln w="25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17992" y="1295403"/>
          <a:ext cx="8506557" cy="5031921"/>
        </p:xfrm>
        <a:graphic>
          <a:graphicData uri="http://schemas.openxmlformats.org/drawingml/2006/table">
            <a:tbl>
              <a:tblPr/>
              <a:tblGrid>
                <a:gridCol w="4718538"/>
                <a:gridCol w="3788019"/>
              </a:tblGrid>
              <a:tr h="42524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정보시스템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참조</a:t>
                      </a: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7945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ZPP0090T(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투입자재변경 테이블관리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: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버전에 따라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서로다른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자재가 투입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항상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사용자가선택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되는 경우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본자재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변경자재 등을 관리하는 테이블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ZPPR0030(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투입자재변경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: ZPP0090T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변경인건들을 자재변경작업을 실행하는 프로그램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EX)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광주공장대형제품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14,15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 생산라인이 변경됨에 따라 제품코드는 동일하나 구성부품자재의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코드가 변경될 경우 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17991" y="493718"/>
          <a:ext cx="8508023" cy="717551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CO03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조회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5945" y="1547133"/>
            <a:ext cx="4450164" cy="3809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2" name="표 11"/>
          <p:cNvGraphicFramePr>
            <a:graphicFrameLocks noGrp="1"/>
          </p:cNvGraphicFramePr>
          <p:nvPr/>
        </p:nvGraphicFramePr>
        <p:xfrm>
          <a:off x="5098701" y="1390952"/>
          <a:ext cx="3635828" cy="182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3496"/>
                <a:gridCol w="836526"/>
                <a:gridCol w="2245806"/>
              </a:tblGrid>
              <a:tr h="0">
                <a:tc gridSpan="3">
                  <a:txBody>
                    <a:bodyPr/>
                    <a:lstStyle/>
                    <a:p>
                      <a:pPr latinLnBrk="1"/>
                      <a:r>
                        <a:rPr lang="ko-KR" altLang="en-US" sz="900" b="1" dirty="0" smtClean="0">
                          <a:solidFill>
                            <a:srgbClr val="0000CC"/>
                          </a:solidFill>
                        </a:rPr>
                        <a:t>시스템 상태</a:t>
                      </a:r>
                      <a:endParaRPr lang="ko-KR" altLang="en-US" sz="900" b="1" dirty="0">
                        <a:solidFill>
                          <a:srgbClr val="0000CC"/>
                        </a:solidFill>
                      </a:endParaRPr>
                    </a:p>
                  </a:txBody>
                  <a:tcPr marL="84406" marR="84406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</a:rPr>
                        <a:t>TECO</a:t>
                      </a:r>
                      <a:endParaRPr lang="ko-KR" altLang="en-US" sz="900" b="1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기술적 완료</a:t>
                      </a:r>
                      <a:endParaRPr lang="ko-KR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오더 마감 상태</a:t>
                      </a:r>
                      <a:endParaRPr lang="ko-KR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</a:rPr>
                        <a:t>REL</a:t>
                      </a:r>
                      <a:endParaRPr lang="ko-KR" altLang="en-US" sz="900" b="1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0" dirty="0" err="1" smtClean="0">
                          <a:solidFill>
                            <a:schemeClr val="tx1"/>
                          </a:solidFill>
                        </a:rPr>
                        <a:t>릴리즈</a:t>
                      </a:r>
                      <a:endParaRPr lang="ko-KR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0" dirty="0" err="1" smtClean="0">
                          <a:solidFill>
                            <a:schemeClr val="tx1"/>
                          </a:solidFill>
                        </a:rPr>
                        <a:t>릴리즈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 상태</a:t>
                      </a:r>
                      <a:endParaRPr lang="ko-KR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</a:rPr>
                        <a:t>CRTD</a:t>
                      </a:r>
                      <a:endParaRPr lang="ko-KR" altLang="en-US" sz="900" b="1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생성</a:t>
                      </a:r>
                      <a:endParaRPr lang="ko-KR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오더 생성하고 </a:t>
                      </a:r>
                      <a:r>
                        <a:rPr lang="ko-KR" altLang="en-US" sz="900" b="0" dirty="0" err="1" smtClean="0">
                          <a:solidFill>
                            <a:schemeClr val="tx1"/>
                          </a:solidFill>
                        </a:rPr>
                        <a:t>릴리즈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 하기 전 상태</a:t>
                      </a:r>
                      <a:endParaRPr lang="ko-KR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</a:rPr>
                        <a:t>PCNF</a:t>
                      </a:r>
                      <a:endParaRPr lang="ko-KR" altLang="en-US" sz="900" b="1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부분확정</a:t>
                      </a:r>
                      <a:endParaRPr lang="ko-KR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부분실적처리상태</a:t>
                      </a:r>
                      <a:endParaRPr lang="ko-KR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</a:rPr>
                        <a:t>CNF</a:t>
                      </a:r>
                      <a:endParaRPr lang="ko-KR" altLang="en-US" sz="900" b="1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확정</a:t>
                      </a:r>
                      <a:endParaRPr lang="ko-KR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계획 </a:t>
                      </a:r>
                      <a:r>
                        <a:rPr lang="en-US" altLang="ko-KR" sz="900" b="0" dirty="0" err="1" smtClean="0">
                          <a:solidFill>
                            <a:schemeClr val="tx1"/>
                          </a:solidFill>
                        </a:rPr>
                        <a:t>vs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전량실적처리상태</a:t>
                      </a:r>
                      <a:endParaRPr lang="ko-KR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</a:rPr>
                        <a:t>PDLV</a:t>
                      </a:r>
                      <a:endParaRPr lang="ko-KR" altLang="en-US" sz="900" b="1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부분납품</a:t>
                      </a:r>
                      <a:endParaRPr lang="ko-KR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부분창고입고</a:t>
                      </a:r>
                      <a:endParaRPr lang="ko-KR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</a:rPr>
                        <a:t>DLV</a:t>
                      </a:r>
                      <a:endParaRPr lang="ko-KR" altLang="en-US" sz="900" b="1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납품</a:t>
                      </a:r>
                      <a:endParaRPr lang="ko-KR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계획 </a:t>
                      </a:r>
                      <a:r>
                        <a:rPr lang="en-US" altLang="ko-KR" sz="900" b="0" dirty="0" err="1" smtClean="0">
                          <a:solidFill>
                            <a:schemeClr val="tx1"/>
                          </a:solidFill>
                        </a:rPr>
                        <a:t>vs</a:t>
                      </a:r>
                      <a:r>
                        <a:rPr lang="en-US" altLang="ko-KR" sz="9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900" b="0" baseline="0" dirty="0" smtClean="0">
                          <a:solidFill>
                            <a:schemeClr val="tx1"/>
                          </a:solidFill>
                        </a:rPr>
                        <a:t>전량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창고 입고완료</a:t>
                      </a:r>
                      <a:endParaRPr lang="ko-KR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3" name="표 12"/>
          <p:cNvGraphicFramePr>
            <a:graphicFrameLocks noGrp="1"/>
          </p:cNvGraphicFramePr>
          <p:nvPr/>
        </p:nvGraphicFramePr>
        <p:xfrm>
          <a:off x="5096190" y="3266016"/>
          <a:ext cx="3635828" cy="2148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472"/>
                <a:gridCol w="3087356"/>
              </a:tblGrid>
              <a:tr h="0">
                <a:tc gridSpan="2">
                  <a:txBody>
                    <a:bodyPr/>
                    <a:lstStyle/>
                    <a:p>
                      <a:pPr latinLnBrk="1"/>
                      <a:r>
                        <a:rPr lang="ko-KR" altLang="en-US" sz="900" b="1" dirty="0" smtClean="0">
                          <a:solidFill>
                            <a:srgbClr val="FF0000"/>
                          </a:solidFill>
                        </a:rPr>
                        <a:t>상태 번호 있는 상태</a:t>
                      </a:r>
                      <a:endParaRPr lang="ko-KR" altLang="en-US" sz="900" b="1" dirty="0">
                        <a:solidFill>
                          <a:srgbClr val="FF0000"/>
                        </a:solidFill>
                      </a:endParaRPr>
                    </a:p>
                  </a:txBody>
                  <a:tcPr marL="84406" marR="84406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</a:rPr>
                        <a:t>INI</a:t>
                      </a:r>
                      <a:endParaRPr lang="ko-KR" altLang="en-US" sz="900" b="1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</a:rPr>
                        <a:t>POP</a:t>
                      </a:r>
                      <a:r>
                        <a:rPr lang="ko-KR" altLang="en-US" sz="9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 sz="900" b="0" baseline="0" dirty="0" smtClean="0">
                          <a:solidFill>
                            <a:schemeClr val="tx1"/>
                          </a:solidFill>
                        </a:rPr>
                        <a:t>I/F </a:t>
                      </a:r>
                      <a:r>
                        <a:rPr lang="ko-KR" altLang="en-US" sz="900" b="0" baseline="0" dirty="0" smtClean="0">
                          <a:solidFill>
                            <a:schemeClr val="tx1"/>
                          </a:solidFill>
                        </a:rPr>
                        <a:t>완료 안된 상태</a:t>
                      </a:r>
                      <a:endParaRPr lang="ko-KR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</a:rPr>
                        <a:t>RCV</a:t>
                      </a:r>
                      <a:endParaRPr lang="ko-KR" altLang="en-US" sz="900" b="1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</a:rPr>
                        <a:t>POP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에 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</a:rPr>
                        <a:t>I/F 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완료된 상태</a:t>
                      </a:r>
                      <a:endParaRPr lang="ko-KR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</a:rPr>
                        <a:t>STD</a:t>
                      </a:r>
                      <a:endParaRPr lang="ko-KR" altLang="en-US" sz="900" b="1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</a:rPr>
                        <a:t>POP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에 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</a:rPr>
                        <a:t>I/F 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되고</a:t>
                      </a:r>
                      <a:r>
                        <a:rPr lang="ko-KR" altLang="en-US" sz="900" b="0" baseline="0" dirty="0" smtClean="0">
                          <a:solidFill>
                            <a:schemeClr val="tx1"/>
                          </a:solidFill>
                        </a:rPr>
                        <a:t> 작업 시작한 상태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ko-KR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</a:rPr>
                        <a:t>FIN</a:t>
                      </a:r>
                      <a:endParaRPr lang="ko-KR" altLang="en-US" sz="900" b="1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작업완료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</a:rPr>
                        <a:t>_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계획수량 </a:t>
                      </a:r>
                      <a:r>
                        <a:rPr lang="en-US" altLang="ko-KR" sz="900" b="0" dirty="0" err="1" smtClean="0">
                          <a:solidFill>
                            <a:schemeClr val="tx1"/>
                          </a:solidFill>
                        </a:rPr>
                        <a:t>vs</a:t>
                      </a:r>
                      <a:r>
                        <a:rPr lang="en-US" altLang="ko-KR" sz="9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900" b="0" baseline="0" dirty="0" smtClean="0">
                          <a:solidFill>
                            <a:schemeClr val="tx1"/>
                          </a:solidFill>
                        </a:rPr>
                        <a:t>마지막 공정 실적이 동일한 상태</a:t>
                      </a:r>
                      <a:endParaRPr lang="ko-KR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 gridSpan="2">
                  <a:txBody>
                    <a:bodyPr/>
                    <a:lstStyle/>
                    <a:p>
                      <a:pPr latinLnBrk="1"/>
                      <a:r>
                        <a:rPr lang="ko-KR" altLang="en-US" sz="900" b="1" dirty="0" smtClean="0">
                          <a:solidFill>
                            <a:srgbClr val="06882E"/>
                          </a:solidFill>
                        </a:rPr>
                        <a:t>상태 번호 없는 상태</a:t>
                      </a:r>
                      <a:endParaRPr lang="ko-KR" altLang="en-US" sz="900" b="1" dirty="0">
                        <a:solidFill>
                          <a:srgbClr val="06882E"/>
                        </a:solidFill>
                      </a:endParaRPr>
                    </a:p>
                  </a:txBody>
                  <a:tcPr marL="84406" marR="84406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</a:rPr>
                        <a:t>CMAT</a:t>
                      </a:r>
                      <a:endParaRPr lang="ko-KR" altLang="en-US" sz="900" b="1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자재 변경 투입한 상태</a:t>
                      </a:r>
                      <a:endParaRPr lang="en-US" altLang="ko-KR" sz="9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latinLnBrk="1"/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</a:rPr>
                        <a:t>※ 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자재변경프로그램에서 상태</a:t>
                      </a:r>
                      <a:r>
                        <a:rPr lang="ko-KR" altLang="en-US" sz="900" b="0" baseline="0" dirty="0" smtClean="0">
                          <a:solidFill>
                            <a:schemeClr val="tx1"/>
                          </a:solidFill>
                        </a:rPr>
                        <a:t> 관리 및 사용</a:t>
                      </a:r>
                      <a:endParaRPr lang="en-US" altLang="ko-KR" sz="9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latinLnBrk="1"/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</a:rPr>
                        <a:t>(ZPP0090T: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투입자재변경관리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</a:rPr>
                        <a:t>,ZPPR0030: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투입자재변경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 latinLnBrk="1"/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</a:rPr>
                        <a:t>1. 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항상 변경</a:t>
                      </a:r>
                      <a:r>
                        <a:rPr lang="ko-KR" altLang="en-US" sz="9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 sz="900" b="0" baseline="0" dirty="0" smtClean="0">
                          <a:solidFill>
                            <a:schemeClr val="tx1"/>
                          </a:solidFill>
                        </a:rPr>
                        <a:t>:</a:t>
                      </a:r>
                      <a:endParaRPr lang="en-US" altLang="ko-KR" sz="9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latinLnBrk="1"/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</a:rPr>
                        <a:t>2. 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사용자 상태로 제어 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</a:rPr>
                        <a:t>: 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계획자와</a:t>
                      </a:r>
                      <a:r>
                        <a:rPr lang="ko-KR" altLang="en-US" sz="900" b="0" baseline="0" dirty="0" smtClean="0">
                          <a:solidFill>
                            <a:schemeClr val="tx1"/>
                          </a:solidFill>
                        </a:rPr>
                        <a:t> 오더에서 체크저장</a:t>
                      </a:r>
                      <a:r>
                        <a:rPr lang="en-US" altLang="ko-KR" sz="900" b="0" baseline="0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ko-KR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4" name="직사각형 13"/>
          <p:cNvSpPr/>
          <p:nvPr/>
        </p:nvSpPr>
        <p:spPr>
          <a:xfrm>
            <a:off x="567293" y="2763536"/>
            <a:ext cx="1889531" cy="1857450"/>
          </a:xfrm>
          <a:prstGeom prst="rect">
            <a:avLst/>
          </a:prstGeom>
          <a:noFill/>
          <a:ln w="22225"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2599572" y="2768978"/>
            <a:ext cx="2140740" cy="888622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2597057" y="3778628"/>
            <a:ext cx="2140740" cy="888622"/>
          </a:xfrm>
          <a:prstGeom prst="rect">
            <a:avLst/>
          </a:prstGeom>
          <a:noFill/>
          <a:ln w="22225">
            <a:solidFill>
              <a:srgbClr val="06882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17994" y="207974"/>
          <a:ext cx="8508023" cy="717551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CO11N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생산실적처리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타임티켓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2485" y="980728"/>
            <a:ext cx="4680519" cy="5616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타원 7"/>
          <p:cNvSpPr/>
          <p:nvPr/>
        </p:nvSpPr>
        <p:spPr bwMode="auto">
          <a:xfrm>
            <a:off x="1475661" y="1700808"/>
            <a:ext cx="225649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2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9" name="타원 8"/>
          <p:cNvSpPr/>
          <p:nvPr/>
        </p:nvSpPr>
        <p:spPr bwMode="auto">
          <a:xfrm>
            <a:off x="971605" y="2674084"/>
            <a:ext cx="168599" cy="205858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3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" name="타원 9"/>
          <p:cNvSpPr/>
          <p:nvPr/>
        </p:nvSpPr>
        <p:spPr bwMode="auto">
          <a:xfrm>
            <a:off x="5220077" y="1052736"/>
            <a:ext cx="225649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2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5449481" y="945892"/>
            <a:ext cx="2650915" cy="432048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ko-KR" altLang="en-US" sz="1400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라우팅</a:t>
            </a:r>
            <a:r>
              <a:rPr lang="ko-KR" altLang="en-US" sz="14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오퍼레이션 입력</a:t>
            </a:r>
          </a:p>
        </p:txBody>
      </p:sp>
      <p:sp>
        <p:nvSpPr>
          <p:cNvPr id="13" name="타원 12"/>
          <p:cNvSpPr/>
          <p:nvPr/>
        </p:nvSpPr>
        <p:spPr bwMode="auto">
          <a:xfrm>
            <a:off x="5263622" y="1458657"/>
            <a:ext cx="168599" cy="205858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3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5470937" y="1340768"/>
            <a:ext cx="2650915" cy="432048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ko-KR" altLang="en-US" sz="14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정상 생산량 입력</a:t>
            </a:r>
          </a:p>
        </p:txBody>
      </p:sp>
      <p:sp>
        <p:nvSpPr>
          <p:cNvPr id="15" name="타원 14"/>
          <p:cNvSpPr/>
          <p:nvPr/>
        </p:nvSpPr>
        <p:spPr bwMode="auto">
          <a:xfrm>
            <a:off x="971602" y="2924944"/>
            <a:ext cx="144016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4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6" name="타원 15"/>
          <p:cNvSpPr/>
          <p:nvPr/>
        </p:nvSpPr>
        <p:spPr bwMode="auto">
          <a:xfrm>
            <a:off x="5263622" y="1844824"/>
            <a:ext cx="168599" cy="205858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4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5453519" y="1718226"/>
            <a:ext cx="2650915" cy="432048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ko-KR" altLang="en-US" sz="14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불량 수량 입력</a:t>
            </a:r>
            <a:endParaRPr lang="en-US" altLang="ko-KR" sz="14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5076056" y="2132856"/>
            <a:ext cx="3888432" cy="792088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>
              <a:buFontTx/>
              <a:buChar char="-"/>
            </a:pPr>
            <a:r>
              <a:rPr lang="ko-KR" altLang="en-US" sz="14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오더 수량 보다 </a:t>
            </a:r>
            <a:r>
              <a:rPr lang="en-US" altLang="ko-KR" sz="14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수율 </a:t>
            </a:r>
            <a:r>
              <a:rPr lang="en-US" altLang="ko-KR" sz="14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+ </a:t>
            </a:r>
            <a:r>
              <a:rPr lang="ko-KR" altLang="en-US" sz="14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불량 수량 입력은</a:t>
            </a:r>
            <a:endParaRPr lang="en-US" altLang="ko-KR" sz="14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92075" indent="-92075"/>
            <a:r>
              <a:rPr lang="en-US" altLang="ko-KR" sz="14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400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재공품을</a:t>
            </a:r>
            <a:r>
              <a:rPr lang="ko-KR" altLang="en-US" sz="14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제외하고 반제품</a:t>
            </a:r>
            <a:r>
              <a:rPr lang="en-US" altLang="ko-KR" sz="14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4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제품은 </a:t>
            </a:r>
            <a:r>
              <a:rPr lang="ko-KR" altLang="en-US" sz="1400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클수</a:t>
            </a:r>
            <a:r>
              <a:rPr lang="ko-KR" altLang="en-US" sz="14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없다</a:t>
            </a:r>
            <a:endParaRPr lang="en-US" altLang="ko-KR" sz="14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92075" indent="-92075"/>
            <a:r>
              <a:rPr lang="en-US" altLang="ko-KR" sz="14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( POP , </a:t>
            </a:r>
            <a:r>
              <a:rPr lang="ko-KR" altLang="en-US" sz="14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자재 마스터 설정</a:t>
            </a:r>
            <a:r>
              <a:rPr lang="en-US" altLang="ko-KR" sz="14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</p:txBody>
      </p:sp>
      <p:sp>
        <p:nvSpPr>
          <p:cNvPr id="19" name="AutoShape 7"/>
          <p:cNvSpPr>
            <a:spLocks noChangeArrowheads="1"/>
          </p:cNvSpPr>
          <p:nvPr/>
        </p:nvSpPr>
        <p:spPr bwMode="auto">
          <a:xfrm>
            <a:off x="5099847" y="3140969"/>
            <a:ext cx="3960440" cy="1296144"/>
          </a:xfrm>
          <a:prstGeom prst="flowChartProcess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/>
          <a:lstStyle/>
          <a:p>
            <a:pPr>
              <a:spcBef>
                <a:spcPct val="50000"/>
              </a:spcBef>
            </a:pPr>
            <a:r>
              <a:rPr lang="ko-KR" altLang="en-US" sz="1400" dirty="0" err="1">
                <a:latin typeface="맑은 고딕" pitchFamily="50" charset="-127"/>
                <a:ea typeface="맑은 고딕" pitchFamily="50" charset="-127"/>
              </a:rPr>
              <a:t>생산오더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 계획수량인 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500EA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에 대해 공정에서 정의되었던 표준 기계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노동시간이 뜹니다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실제에 있어서는 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POP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변경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en-US" altLang="ko-KR" sz="1400" dirty="0" err="1" smtClean="0">
                <a:latin typeface="맑은 고딕" pitchFamily="50" charset="-127"/>
                <a:ea typeface="맑은 고딕" pitchFamily="50" charset="-127"/>
              </a:rPr>
              <a:t>Labor,Machine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)I/F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 해야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합니다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. (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하반기 조립 공정 적용 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en-US" altLang="ko-KR" sz="1400" dirty="0">
              <a:latin typeface="맑은 고딕" pitchFamily="50" charset="-127"/>
              <a:ea typeface="맑은 고딕" pitchFamily="50" charset="-127"/>
            </a:endParaRPr>
          </a:p>
          <a:p>
            <a:pPr>
              <a:spcBef>
                <a:spcPct val="50000"/>
              </a:spcBef>
            </a:pP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기계시간을 입력함으로써 가공비가 계산되어 처리됩니다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sz="14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0" name="타원 19"/>
          <p:cNvSpPr/>
          <p:nvPr/>
        </p:nvSpPr>
        <p:spPr bwMode="auto">
          <a:xfrm>
            <a:off x="2843808" y="3717032"/>
            <a:ext cx="144016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5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1" name="오른쪽 중괄호 20"/>
          <p:cNvSpPr/>
          <p:nvPr/>
        </p:nvSpPr>
        <p:spPr>
          <a:xfrm>
            <a:off x="2555776" y="3429000"/>
            <a:ext cx="216024" cy="864096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타원 21"/>
          <p:cNvSpPr/>
          <p:nvPr/>
        </p:nvSpPr>
        <p:spPr bwMode="auto">
          <a:xfrm>
            <a:off x="4860034" y="3212976"/>
            <a:ext cx="144016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5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3" name="AutoShape 6"/>
          <p:cNvSpPr>
            <a:spLocks noChangeArrowheads="1"/>
          </p:cNvSpPr>
          <p:nvPr/>
        </p:nvSpPr>
        <p:spPr bwMode="auto">
          <a:xfrm>
            <a:off x="5076058" y="4820029"/>
            <a:ext cx="3816424" cy="795338"/>
          </a:xfrm>
          <a:prstGeom prst="flowChartProcess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/>
          <a:lstStyle/>
          <a:p>
            <a:pPr>
              <a:spcBef>
                <a:spcPct val="50000"/>
              </a:spcBef>
            </a:pP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확정유형을 선택함으로써 최종확정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부분확정이 가능합니다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24" name="타원 23"/>
          <p:cNvSpPr/>
          <p:nvPr/>
        </p:nvSpPr>
        <p:spPr bwMode="auto">
          <a:xfrm>
            <a:off x="971602" y="2276872"/>
            <a:ext cx="144016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6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5" name="타원 24"/>
          <p:cNvSpPr/>
          <p:nvPr/>
        </p:nvSpPr>
        <p:spPr bwMode="auto">
          <a:xfrm>
            <a:off x="4932045" y="4869160"/>
            <a:ext cx="144016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6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899592" y="5157192"/>
            <a:ext cx="792088" cy="504056"/>
          </a:xfrm>
          <a:prstGeom prst="ellipse">
            <a:avLst/>
          </a:prstGeom>
          <a:noFill/>
          <a:ln w="9525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7" name="모서리가 둥근 사각형 설명선 26"/>
          <p:cNvSpPr/>
          <p:nvPr/>
        </p:nvSpPr>
        <p:spPr>
          <a:xfrm>
            <a:off x="1187624" y="6165304"/>
            <a:ext cx="1512168" cy="432048"/>
          </a:xfrm>
          <a:prstGeom prst="wedgeRoundRectCallout">
            <a:avLst>
              <a:gd name="adj1" fmla="val -52617"/>
              <a:gd name="adj2" fmla="val -178975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b="1" dirty="0" smtClean="0">
                <a:solidFill>
                  <a:schemeClr val="tx1"/>
                </a:solidFill>
              </a:rPr>
              <a:t>표준 사원수</a:t>
            </a:r>
          </a:p>
        </p:txBody>
      </p:sp>
      <p:sp>
        <p:nvSpPr>
          <p:cNvPr id="29" name="Rectangle 11"/>
          <p:cNvSpPr>
            <a:spLocks noChangeArrowheads="1"/>
          </p:cNvSpPr>
          <p:nvPr/>
        </p:nvSpPr>
        <p:spPr bwMode="auto">
          <a:xfrm>
            <a:off x="2987825" y="6431410"/>
            <a:ext cx="6048672" cy="309958"/>
          </a:xfrm>
          <a:prstGeom prst="rect">
            <a:avLst/>
          </a:prstGeom>
          <a:gradFill rotWithShape="1">
            <a:gsLst>
              <a:gs pos="0">
                <a:srgbClr val="CC9900"/>
              </a:gs>
              <a:gs pos="100000">
                <a:srgbClr val="FFFFFF"/>
              </a:gs>
            </a:gsLst>
            <a:lin ang="5400000" scaled="1"/>
          </a:gradFill>
          <a:ln w="12700">
            <a:noFill/>
            <a:miter lim="800000"/>
            <a:headEnd/>
            <a:tailEnd/>
          </a:ln>
          <a:effectLst>
            <a:outerShdw dist="35921" dir="2700000" algn="ctr" rotWithShape="0">
              <a:srgbClr val="663300"/>
            </a:outerShdw>
          </a:effectLst>
        </p:spPr>
        <p:txBody>
          <a:bodyPr wrap="square" lIns="93600" tIns="46800" rIns="93600" bIns="4680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</a:rPr>
              <a:t> </a:t>
            </a:r>
            <a:r>
              <a:rPr kumimoji="0" lang="ko-KR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</a:rPr>
              <a:t>생산수량 기준의 </a:t>
            </a:r>
            <a:r>
              <a:rPr kumimoji="0" lang="en-US" altLang="ko-KR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</a:rPr>
              <a:t>Activity </a:t>
            </a:r>
            <a:r>
              <a:rPr kumimoji="0" lang="ko-KR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</a:rPr>
              <a:t>수량</a:t>
            </a:r>
            <a:r>
              <a:rPr kumimoji="0" lang="en-US" altLang="ko-KR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</a:rPr>
              <a:t>, </a:t>
            </a:r>
            <a:r>
              <a:rPr kumimoji="0" lang="ko-KR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</a:rPr>
              <a:t>자재 사용 수량을 조정 입력 할 수 있음</a:t>
            </a:r>
            <a:r>
              <a:rPr kumimoji="0" lang="en-US" altLang="ko-KR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17994" y="207974"/>
          <a:ext cx="8508023" cy="717551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CO11N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생산실적처리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타임티켓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5" name="타원 14"/>
          <p:cNvSpPr/>
          <p:nvPr/>
        </p:nvSpPr>
        <p:spPr bwMode="auto">
          <a:xfrm>
            <a:off x="891704" y="2924944"/>
            <a:ext cx="123647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4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4" name="타원 23"/>
          <p:cNvSpPr/>
          <p:nvPr/>
        </p:nvSpPr>
        <p:spPr bwMode="auto">
          <a:xfrm>
            <a:off x="891703" y="2276872"/>
            <a:ext cx="123647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6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2914" y="1020236"/>
            <a:ext cx="3689011" cy="1616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7" y="2780928"/>
            <a:ext cx="3816424" cy="37196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타원 25"/>
          <p:cNvSpPr/>
          <p:nvPr/>
        </p:nvSpPr>
        <p:spPr bwMode="auto">
          <a:xfrm>
            <a:off x="279885" y="1231588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1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7" name="타원 26"/>
          <p:cNvSpPr/>
          <p:nvPr/>
        </p:nvSpPr>
        <p:spPr bwMode="auto">
          <a:xfrm>
            <a:off x="4184922" y="1251342"/>
            <a:ext cx="225649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1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4410566" y="1124744"/>
            <a:ext cx="2808312" cy="432048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ko-KR" altLang="en-US" sz="14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자재 이동 상태를 파악하기 위해</a:t>
            </a:r>
            <a:endParaRPr lang="en-US" altLang="ko-KR" sz="14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92075" indent="-92075"/>
            <a:r>
              <a:rPr lang="ko-KR" altLang="en-US" sz="14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자재 이동 클릭</a:t>
            </a:r>
          </a:p>
        </p:txBody>
      </p:sp>
      <p:sp>
        <p:nvSpPr>
          <p:cNvPr id="30" name="직사각형 29"/>
          <p:cNvSpPr/>
          <p:nvPr/>
        </p:nvSpPr>
        <p:spPr>
          <a:xfrm>
            <a:off x="171618" y="4005064"/>
            <a:ext cx="3896326" cy="2520280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1" name="타원 30"/>
          <p:cNvSpPr/>
          <p:nvPr/>
        </p:nvSpPr>
        <p:spPr bwMode="auto">
          <a:xfrm>
            <a:off x="4211961" y="2132856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2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4427984" y="2060848"/>
            <a:ext cx="4572000" cy="25699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96850" lvl="0" indent="-196850" latinLnBrk="0">
              <a:spcBef>
                <a:spcPct val="50000"/>
              </a:spcBef>
              <a:defRPr/>
            </a:pPr>
            <a:r>
              <a:rPr lang="en-US" altLang="ko-KR" sz="1400" kern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1. </a:t>
            </a:r>
            <a:r>
              <a:rPr lang="ko-KR" altLang="en-US" sz="1400" kern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공정</a:t>
            </a:r>
            <a:r>
              <a:rPr lang="en-US" altLang="ko-KR" sz="1400" kern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(Routing)</a:t>
            </a:r>
            <a:r>
              <a:rPr lang="ko-KR" altLang="en-US" sz="1400" kern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에서 백 플러쉬 체크가 설정된 경우</a:t>
            </a:r>
            <a:r>
              <a:rPr lang="en-US" altLang="ko-KR" sz="1400" kern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,</a:t>
            </a:r>
          </a:p>
          <a:p>
            <a:pPr marL="196850" lvl="0" indent="-196850" latinLnBrk="0">
              <a:spcBef>
                <a:spcPct val="50000"/>
              </a:spcBef>
              <a:defRPr/>
            </a:pPr>
            <a:r>
              <a:rPr lang="en-US" altLang="ko-KR" sz="1400" kern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2. </a:t>
            </a:r>
            <a:r>
              <a:rPr lang="ko-KR" altLang="en-US" sz="1400" kern="0" dirty="0" err="1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생산오더에서</a:t>
            </a:r>
            <a:r>
              <a:rPr lang="ko-KR" altLang="en-US" sz="1400" kern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kern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BOM </a:t>
            </a:r>
            <a:r>
              <a:rPr lang="ko-KR" altLang="en-US" sz="1400" kern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의 백플러쉬 체크를 수정할 </a:t>
            </a:r>
            <a:r>
              <a:rPr lang="ko-KR" altLang="en-US" sz="1400" kern="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경우</a:t>
            </a:r>
            <a:endParaRPr lang="en-US" altLang="ko-KR" sz="1400" kern="0" dirty="0" smtClean="0">
              <a:solidFill>
                <a:sysClr val="windowText" lastClr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96850" lvl="0" indent="-196850" latinLnBrk="0">
              <a:spcBef>
                <a:spcPct val="50000"/>
              </a:spcBef>
              <a:defRPr/>
            </a:pPr>
            <a:r>
              <a:rPr lang="ko-KR" altLang="en-US" sz="1400" kern="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400" kern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표준생산수량에 따른 </a:t>
            </a:r>
            <a:r>
              <a:rPr lang="ko-KR" altLang="en-US" sz="1400" kern="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자재투입량이 </a:t>
            </a:r>
            <a:r>
              <a:rPr lang="en-US" altLang="ko-KR" sz="1400" kern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BOM</a:t>
            </a:r>
            <a:r>
              <a:rPr lang="ko-KR" altLang="en-US" sz="1400" kern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에 </a:t>
            </a:r>
            <a:r>
              <a:rPr lang="ko-KR" altLang="en-US" sz="1400" kern="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의해</a:t>
            </a:r>
            <a:endParaRPr lang="en-US" altLang="ko-KR" sz="1400" kern="0" dirty="0" smtClean="0">
              <a:solidFill>
                <a:sysClr val="windowText" lastClr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96850" lvl="0" indent="-196850" latinLnBrk="0">
              <a:spcBef>
                <a:spcPct val="50000"/>
              </a:spcBef>
              <a:defRPr/>
            </a:pPr>
            <a:r>
              <a:rPr lang="en-US" altLang="ko-KR" sz="1400" kern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kern="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kern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계산되어 자동으로 뜹니다</a:t>
            </a:r>
            <a:r>
              <a:rPr lang="en-US" altLang="ko-KR" sz="1400" kern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196850" lvl="0" indent="-196850" latinLnBrk="0">
              <a:spcBef>
                <a:spcPct val="50000"/>
              </a:spcBef>
              <a:defRPr/>
            </a:pPr>
            <a:r>
              <a:rPr lang="en-US" altLang="ko-KR" sz="1400" kern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3. </a:t>
            </a:r>
            <a:r>
              <a:rPr lang="ko-KR" altLang="en-US" sz="1400" kern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원료 투입량이 다를 경우는 실제 사용량을 </a:t>
            </a:r>
            <a:r>
              <a:rPr lang="ko-KR" altLang="en-US" sz="1400" kern="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기록하고</a:t>
            </a:r>
            <a:endParaRPr lang="en-US" altLang="ko-KR" sz="1400" kern="0" dirty="0" smtClean="0">
              <a:solidFill>
                <a:sysClr val="windowText" lastClr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96850" lvl="0" indent="-196850" latinLnBrk="0">
              <a:spcBef>
                <a:spcPct val="50000"/>
              </a:spcBef>
              <a:defRPr/>
            </a:pPr>
            <a:r>
              <a:rPr lang="en-US" altLang="ko-KR" sz="1400" kern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kern="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kern="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kern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저장하면 됩니다</a:t>
            </a:r>
            <a:r>
              <a:rPr lang="en-US" altLang="ko-KR" sz="1400" kern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196850" lvl="0" indent="-196850" latinLnBrk="0">
              <a:spcBef>
                <a:spcPct val="50000"/>
              </a:spcBef>
              <a:defRPr/>
            </a:pPr>
            <a:r>
              <a:rPr lang="en-US" altLang="ko-KR" sz="1400" kern="0" dirty="0">
                <a:solidFill>
                  <a:srgbClr val="0033CC"/>
                </a:solidFill>
                <a:latin typeface="맑은 고딕" pitchFamily="50" charset="-127"/>
                <a:ea typeface="맑은 고딕" pitchFamily="50" charset="-127"/>
              </a:rPr>
              <a:t>4. </a:t>
            </a:r>
            <a:r>
              <a:rPr lang="ko-KR" altLang="en-US" sz="1400" kern="0" dirty="0" smtClean="0">
                <a:solidFill>
                  <a:srgbClr val="0033CC"/>
                </a:solidFill>
                <a:latin typeface="맑은 고딕" pitchFamily="50" charset="-127"/>
                <a:ea typeface="맑은 고딕" pitchFamily="50" charset="-127"/>
              </a:rPr>
              <a:t>현재 </a:t>
            </a:r>
            <a:r>
              <a:rPr lang="en-US" altLang="ko-KR" sz="1400" kern="0" dirty="0" smtClean="0">
                <a:solidFill>
                  <a:srgbClr val="0033CC"/>
                </a:solidFill>
                <a:latin typeface="맑은 고딕" pitchFamily="50" charset="-127"/>
                <a:ea typeface="맑은 고딕" pitchFamily="50" charset="-127"/>
              </a:rPr>
              <a:t>Routing</a:t>
            </a:r>
            <a:r>
              <a:rPr lang="ko-KR" altLang="en-US" sz="1400" kern="0" dirty="0">
                <a:solidFill>
                  <a:srgbClr val="0033CC"/>
                </a:solidFill>
                <a:latin typeface="맑은 고딕" pitchFamily="50" charset="-127"/>
                <a:ea typeface="맑은 고딕" pitchFamily="50" charset="-127"/>
              </a:rPr>
              <a:t>에 백 플러쉬가 체크된 </a:t>
            </a:r>
            <a:r>
              <a:rPr lang="ko-KR" altLang="en-US" sz="1400" kern="0" dirty="0" smtClean="0">
                <a:solidFill>
                  <a:srgbClr val="0033CC"/>
                </a:solidFill>
                <a:latin typeface="맑은 고딕" pitchFamily="50" charset="-127"/>
                <a:ea typeface="맑은 고딕" pitchFamily="50" charset="-127"/>
              </a:rPr>
              <a:t>상태로</a:t>
            </a:r>
            <a:endParaRPr lang="en-US" altLang="ko-KR" sz="1400" kern="0" dirty="0" smtClean="0">
              <a:solidFill>
                <a:srgbClr val="0033CC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96850" lvl="0" indent="-196850" latinLnBrk="0">
              <a:spcBef>
                <a:spcPct val="50000"/>
              </a:spcBef>
              <a:defRPr/>
            </a:pPr>
            <a:r>
              <a:rPr lang="ko-KR" altLang="en-US" sz="1400" kern="0" dirty="0" smtClean="0">
                <a:solidFill>
                  <a:srgbClr val="0033CC"/>
                </a:solidFill>
                <a:latin typeface="맑은 고딕" pitchFamily="50" charset="-127"/>
                <a:ea typeface="맑은 고딕" pitchFamily="50" charset="-127"/>
              </a:rPr>
              <a:t>    활성화 </a:t>
            </a:r>
            <a:r>
              <a:rPr lang="ko-KR" altLang="en-US" sz="1400" kern="0" dirty="0">
                <a:solidFill>
                  <a:srgbClr val="0033CC"/>
                </a:solidFill>
                <a:latin typeface="맑은 고딕" pitchFamily="50" charset="-127"/>
                <a:ea typeface="맑은 고딕" pitchFamily="50" charset="-127"/>
              </a:rPr>
              <a:t>되어 있음</a:t>
            </a:r>
          </a:p>
        </p:txBody>
      </p:sp>
      <p:sp>
        <p:nvSpPr>
          <p:cNvPr id="36" name="타원 35"/>
          <p:cNvSpPr/>
          <p:nvPr/>
        </p:nvSpPr>
        <p:spPr bwMode="auto">
          <a:xfrm>
            <a:off x="179517" y="4005064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2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17994" y="1295407"/>
          <a:ext cx="8506557" cy="5157935"/>
        </p:xfrm>
        <a:graphic>
          <a:graphicData uri="http://schemas.openxmlformats.org/drawingml/2006/table">
            <a:tbl>
              <a:tblPr/>
              <a:tblGrid>
                <a:gridCol w="4718538"/>
                <a:gridCol w="3788019"/>
              </a:tblGrid>
              <a:tr h="51579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17993" y="493722"/>
          <a:ext cx="8508023" cy="717551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CO11N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생산실적처리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타임티켓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62679" b="82140"/>
          <a:stretch>
            <a:fillRect/>
          </a:stretch>
        </p:blipFill>
        <p:spPr bwMode="auto">
          <a:xfrm>
            <a:off x="395536" y="1628800"/>
            <a:ext cx="4536504" cy="1306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타원 5"/>
          <p:cNvSpPr/>
          <p:nvPr/>
        </p:nvSpPr>
        <p:spPr bwMode="auto">
          <a:xfrm>
            <a:off x="2843808" y="1916832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1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" name="타원 6"/>
          <p:cNvSpPr/>
          <p:nvPr/>
        </p:nvSpPr>
        <p:spPr bwMode="auto">
          <a:xfrm>
            <a:off x="5103021" y="1628800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1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5272326" y="1524292"/>
            <a:ext cx="2808312" cy="432048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ko-KR" altLang="en-US" sz="14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생산실적 저장 클릭</a:t>
            </a: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90973" r="57861"/>
          <a:stretch>
            <a:fillRect/>
          </a:stretch>
        </p:blipFill>
        <p:spPr bwMode="auto">
          <a:xfrm>
            <a:off x="467544" y="3429002"/>
            <a:ext cx="4467919" cy="885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타원 9"/>
          <p:cNvSpPr/>
          <p:nvPr/>
        </p:nvSpPr>
        <p:spPr bwMode="auto">
          <a:xfrm>
            <a:off x="467544" y="3212976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2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1" name="타원 10"/>
          <p:cNvSpPr/>
          <p:nvPr/>
        </p:nvSpPr>
        <p:spPr bwMode="auto">
          <a:xfrm>
            <a:off x="5038884" y="3167095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2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3" name="AutoShape 5"/>
          <p:cNvSpPr>
            <a:spLocks noChangeArrowheads="1"/>
          </p:cNvSpPr>
          <p:nvPr/>
        </p:nvSpPr>
        <p:spPr bwMode="auto">
          <a:xfrm>
            <a:off x="5200318" y="3114311"/>
            <a:ext cx="3600400" cy="8187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실제 </a:t>
            </a:r>
            <a:r>
              <a:rPr kumimoji="0" lang="ko-KR" alt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투입된량을</a:t>
            </a: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 입력하고 </a:t>
            </a:r>
            <a:r>
              <a:rPr kumimoji="0" lang="ko-KR" altLang="en-US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앞장표로</a:t>
            </a: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 </a:t>
            </a:r>
            <a:endParaRPr kumimoji="0" lang="en-US" altLang="ko-KR" sz="14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돌아가서 </a:t>
            </a: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추가확인 하고 저장을 </a:t>
            </a:r>
            <a:r>
              <a:rPr kumimoji="0" lang="ko-KR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함으로써</a:t>
            </a:r>
            <a:endParaRPr kumimoji="0" lang="en-US" altLang="ko-KR" sz="14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실적입력이 </a:t>
            </a: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완료됩니다</a:t>
            </a: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.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정상적으로 처리되면 아래에 자재이동에 </a:t>
            </a:r>
            <a:endParaRPr kumimoji="0" lang="en-US" altLang="ko-KR" sz="14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대한 </a:t>
            </a: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정보가 뜹니다</a:t>
            </a: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17994" y="1295407"/>
          <a:ext cx="8506557" cy="5157935"/>
        </p:xfrm>
        <a:graphic>
          <a:graphicData uri="http://schemas.openxmlformats.org/drawingml/2006/table">
            <a:tbl>
              <a:tblPr/>
              <a:tblGrid>
                <a:gridCol w="4718538"/>
                <a:gridCol w="3788019"/>
              </a:tblGrid>
              <a:tr h="51579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17993" y="493722"/>
          <a:ext cx="8508023" cy="717551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CO13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확정 취소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타원 6"/>
          <p:cNvSpPr/>
          <p:nvPr/>
        </p:nvSpPr>
        <p:spPr bwMode="auto">
          <a:xfrm>
            <a:off x="5076057" y="1556792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1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5272326" y="1506879"/>
            <a:ext cx="3620154" cy="1695057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ko-KR" altLang="en-US" sz="1400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생산오더</a:t>
            </a:r>
            <a:r>
              <a:rPr lang="ko-KR" altLang="en-US" sz="14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확정 취소 클릭</a:t>
            </a:r>
            <a:endParaRPr lang="en-US" altLang="ko-KR" sz="14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92075" indent="-92075">
              <a:lnSpc>
                <a:spcPct val="150000"/>
              </a:lnSpc>
              <a:buFontTx/>
              <a:buChar char="-"/>
            </a:pPr>
            <a:r>
              <a:rPr lang="ko-KR" altLang="en-US" sz="14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생산실적 확정에 대해 취소를 </a:t>
            </a:r>
            <a:r>
              <a:rPr lang="ko-KR" altLang="en-US" sz="1400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하고저</a:t>
            </a:r>
            <a:endParaRPr lang="en-US" altLang="ko-KR" sz="14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92075" indent="-92075"/>
            <a:r>
              <a:rPr lang="en-US" altLang="ko-KR" sz="14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할때</a:t>
            </a:r>
            <a:r>
              <a:rPr lang="ko-KR" altLang="en-US" sz="14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사용한다</a:t>
            </a:r>
            <a:endParaRPr lang="en-US" altLang="ko-KR" sz="14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92075" indent="-92075"/>
            <a:endParaRPr lang="en-US" altLang="ko-KR" sz="14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92075" indent="-92075">
              <a:buFontTx/>
              <a:buChar char="-"/>
            </a:pPr>
            <a:r>
              <a:rPr lang="en-US" altLang="ko-KR" sz="14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취소를 실시하는 기준은 반드시 </a:t>
            </a:r>
            <a:r>
              <a:rPr lang="en-US" altLang="ko-KR" sz="140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POP</a:t>
            </a:r>
          </a:p>
          <a:p>
            <a:pPr marL="92075" indent="-92075"/>
            <a:r>
              <a:rPr lang="en-US" altLang="ko-KR" sz="1400" dirty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40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기준으로 수정하고</a:t>
            </a:r>
            <a:r>
              <a:rPr lang="en-US" altLang="ko-KR" sz="140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, I/F </a:t>
            </a:r>
            <a:r>
              <a:rPr lang="ko-KR" altLang="en-US" sz="140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상에 에러로</a:t>
            </a:r>
            <a:endParaRPr lang="en-US" altLang="ko-KR" sz="1400" dirty="0" smtClean="0">
              <a:solidFill>
                <a:srgbClr val="0000FF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92075" indent="-92075"/>
            <a:r>
              <a:rPr lang="en-US" altLang="ko-KR" sz="1400" dirty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40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인한 실적처리 오류는 </a:t>
            </a:r>
            <a:r>
              <a:rPr lang="en-US" altLang="ko-KR" sz="140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ERP</a:t>
            </a:r>
            <a:r>
              <a:rPr lang="ko-KR" altLang="en-US" sz="140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에서 처리한다</a:t>
            </a:r>
            <a:r>
              <a:rPr lang="en-US" altLang="ko-KR" sz="14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.</a:t>
            </a:r>
            <a:r>
              <a:rPr lang="ko-KR" altLang="en-US" sz="14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30" y="1340768"/>
            <a:ext cx="4680520" cy="5040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타원 13"/>
          <p:cNvSpPr/>
          <p:nvPr/>
        </p:nvSpPr>
        <p:spPr bwMode="auto">
          <a:xfrm>
            <a:off x="873465" y="4759980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1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17994" y="1295407"/>
          <a:ext cx="8506557" cy="5157935"/>
        </p:xfrm>
        <a:graphic>
          <a:graphicData uri="http://schemas.openxmlformats.org/drawingml/2006/table">
            <a:tbl>
              <a:tblPr/>
              <a:tblGrid>
                <a:gridCol w="4718538"/>
                <a:gridCol w="3788019"/>
              </a:tblGrid>
              <a:tr h="51579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17993" y="493722"/>
          <a:ext cx="8508023" cy="717551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CO13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확정 취소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타원 6"/>
          <p:cNvSpPr/>
          <p:nvPr/>
        </p:nvSpPr>
        <p:spPr bwMode="auto">
          <a:xfrm>
            <a:off x="5076057" y="1556792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1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5272326" y="1445919"/>
            <a:ext cx="3404130" cy="470921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ko-KR" altLang="en-US" sz="1400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생산오더</a:t>
            </a:r>
            <a:r>
              <a:rPr lang="ko-KR" altLang="en-US" sz="14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번호 입력</a:t>
            </a:r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412781"/>
            <a:ext cx="4680519" cy="424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타원 8"/>
          <p:cNvSpPr/>
          <p:nvPr/>
        </p:nvSpPr>
        <p:spPr bwMode="auto">
          <a:xfrm>
            <a:off x="1331640" y="3501008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1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" name="타원 9"/>
          <p:cNvSpPr/>
          <p:nvPr/>
        </p:nvSpPr>
        <p:spPr bwMode="auto">
          <a:xfrm>
            <a:off x="5076057" y="1988840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2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1" name="타원 10"/>
          <p:cNvSpPr/>
          <p:nvPr/>
        </p:nvSpPr>
        <p:spPr bwMode="auto">
          <a:xfrm>
            <a:off x="1314225" y="4005064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2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5272326" y="2071901"/>
            <a:ext cx="3404130" cy="470921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ko-KR" altLang="en-US" sz="14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작업번호 입력 </a:t>
            </a:r>
            <a:r>
              <a:rPr lang="en-US" altLang="ko-KR" sz="14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</a:p>
          <a:p>
            <a:pPr marL="92075" indent="-92075"/>
            <a:r>
              <a:rPr lang="en-US" altLang="ko-KR" sz="14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10~40</a:t>
            </a:r>
            <a:r>
              <a:rPr lang="ko-KR" altLang="en-US" sz="14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까지 오퍼레이션이 있는 경우 </a:t>
            </a:r>
            <a:endParaRPr lang="en-US" altLang="ko-KR" sz="14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92075" indent="-92075"/>
            <a:r>
              <a:rPr lang="ko-KR" altLang="en-US" sz="14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개별로 </a:t>
            </a:r>
            <a:r>
              <a:rPr lang="ko-KR" altLang="en-US" sz="1400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처리할수</a:t>
            </a:r>
            <a:r>
              <a:rPr lang="ko-KR" altLang="en-US" sz="14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있다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17994" y="1295407"/>
          <a:ext cx="8506557" cy="5157935"/>
        </p:xfrm>
        <a:graphic>
          <a:graphicData uri="http://schemas.openxmlformats.org/drawingml/2006/table">
            <a:tbl>
              <a:tblPr/>
              <a:tblGrid>
                <a:gridCol w="4718538"/>
                <a:gridCol w="3788019"/>
              </a:tblGrid>
              <a:tr h="51579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17993" y="493722"/>
          <a:ext cx="8508023" cy="717551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CO13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확정 취소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타원 6"/>
          <p:cNvSpPr/>
          <p:nvPr/>
        </p:nvSpPr>
        <p:spPr bwMode="auto">
          <a:xfrm>
            <a:off x="5076057" y="1556792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1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5272326" y="1445919"/>
            <a:ext cx="3404130" cy="470921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ko-KR" altLang="en-US" sz="14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내용 확인 후 저장</a:t>
            </a:r>
          </a:p>
        </p:txBody>
      </p:sp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41" y="1340769"/>
            <a:ext cx="4464496" cy="5112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타원 12"/>
          <p:cNvSpPr/>
          <p:nvPr/>
        </p:nvSpPr>
        <p:spPr bwMode="auto">
          <a:xfrm>
            <a:off x="1569957" y="1565501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1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539555" y="5373216"/>
            <a:ext cx="8207375" cy="956288"/>
          </a:xfrm>
          <a:prstGeom prst="rect">
            <a:avLst/>
          </a:prstGeom>
          <a:gradFill rotWithShape="1">
            <a:gsLst>
              <a:gs pos="0">
                <a:srgbClr val="CC9900"/>
              </a:gs>
              <a:gs pos="100000">
                <a:schemeClr val="bg1"/>
              </a:gs>
            </a:gsLst>
            <a:lin ang="5400000" scaled="1"/>
          </a:gradFill>
          <a:ln w="12700">
            <a:noFill/>
            <a:miter lim="800000"/>
            <a:headEnd/>
            <a:tailEnd/>
          </a:ln>
          <a:effectLst>
            <a:outerShdw dist="35921" dir="2700000" algn="ctr" rotWithShape="0">
              <a:srgbClr val="663300"/>
            </a:outerShdw>
          </a:effectLst>
        </p:spPr>
        <p:txBody>
          <a:bodyPr lIns="93600" tIns="46800" rIns="93600" bIns="46800">
            <a:spAutoFit/>
          </a:bodyPr>
          <a:lstStyle/>
          <a:p>
            <a:pPr latinLnBrk="0">
              <a:lnSpc>
                <a:spcPct val="100000"/>
              </a:lnSpc>
              <a:buFontTx/>
              <a:buBlip>
                <a:blip r:embed="rId3"/>
              </a:buBlip>
            </a:pPr>
            <a:r>
              <a:rPr lang="en-US" altLang="ko-KR" sz="1400" dirty="0">
                <a:latin typeface="+mn-ea"/>
              </a:rPr>
              <a:t>  </a:t>
            </a:r>
            <a:r>
              <a:rPr lang="ko-KR" altLang="en-US" sz="1400" u="sng" dirty="0">
                <a:latin typeface="+mn-ea"/>
              </a:rPr>
              <a:t>저장을 실행하면</a:t>
            </a:r>
            <a:r>
              <a:rPr lang="en-US" altLang="ko-KR" sz="1400" u="sng" dirty="0">
                <a:latin typeface="+mn-ea"/>
              </a:rPr>
              <a:t>,  </a:t>
            </a:r>
            <a:r>
              <a:rPr lang="ko-KR" altLang="en-US" sz="1400" u="sng" dirty="0">
                <a:latin typeface="+mn-ea"/>
              </a:rPr>
              <a:t>생산 오더</a:t>
            </a:r>
            <a:r>
              <a:rPr lang="en-US" altLang="ko-KR" sz="1400" u="sng" dirty="0">
                <a:latin typeface="+mn-ea"/>
              </a:rPr>
              <a:t>, </a:t>
            </a:r>
            <a:r>
              <a:rPr lang="ko-KR" altLang="en-US" sz="1400" u="sng" dirty="0">
                <a:latin typeface="+mn-ea"/>
              </a:rPr>
              <a:t>또는 생산 오더의 특정 </a:t>
            </a:r>
            <a:r>
              <a:rPr lang="en-US" altLang="ko-KR" sz="1400" u="sng" dirty="0">
                <a:latin typeface="+mn-ea"/>
              </a:rPr>
              <a:t>Operation</a:t>
            </a:r>
            <a:r>
              <a:rPr lang="ko-KR" altLang="en-US" sz="1400" u="sng" dirty="0">
                <a:latin typeface="+mn-ea"/>
              </a:rPr>
              <a:t>에 대한 취소를 실행</a:t>
            </a:r>
            <a:r>
              <a:rPr lang="en-US" altLang="ko-KR" sz="1400" u="sng" dirty="0">
                <a:latin typeface="+mn-ea"/>
              </a:rPr>
              <a:t>.</a:t>
            </a:r>
          </a:p>
          <a:p>
            <a:pPr latinLnBrk="0">
              <a:lnSpc>
                <a:spcPct val="100000"/>
              </a:lnSpc>
              <a:buFontTx/>
              <a:buBlip>
                <a:blip r:embed="rId3"/>
              </a:buBlip>
            </a:pPr>
            <a:r>
              <a:rPr lang="en-US" altLang="ko-KR" sz="1400" dirty="0">
                <a:latin typeface="+mn-ea"/>
              </a:rPr>
              <a:t>  </a:t>
            </a:r>
            <a:r>
              <a:rPr lang="ko-KR" altLang="en-US" sz="1400" u="sng" dirty="0">
                <a:latin typeface="+mn-ea"/>
              </a:rPr>
              <a:t>오더에 대한 확정</a:t>
            </a:r>
            <a:r>
              <a:rPr lang="en-US" altLang="ko-KR" sz="1400" u="sng" dirty="0">
                <a:latin typeface="+mn-ea"/>
              </a:rPr>
              <a:t>(CNF : Confirm)</a:t>
            </a:r>
            <a:r>
              <a:rPr lang="ko-KR" altLang="en-US" sz="1400" u="sng" dirty="0">
                <a:latin typeface="+mn-ea"/>
              </a:rPr>
              <a:t>을 실행하지 않은 생산 오더는 실행이 불가능 함</a:t>
            </a:r>
            <a:r>
              <a:rPr lang="en-US" altLang="ko-KR" sz="1400" u="sng" dirty="0">
                <a:latin typeface="+mn-ea"/>
              </a:rPr>
              <a:t>.</a:t>
            </a:r>
          </a:p>
          <a:p>
            <a:pPr latinLnBrk="0">
              <a:lnSpc>
                <a:spcPct val="100000"/>
              </a:lnSpc>
            </a:pPr>
            <a:r>
              <a:rPr lang="en-US" altLang="ko-KR" sz="1400" dirty="0">
                <a:latin typeface="+mn-ea"/>
              </a:rPr>
              <a:t>    ☞ </a:t>
            </a:r>
            <a:r>
              <a:rPr lang="ko-KR" altLang="en-US" sz="1400" dirty="0">
                <a:latin typeface="+mn-ea"/>
              </a:rPr>
              <a:t>오더 확정을 실행하지 않은 오더의 생산수량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>
                <a:latin typeface="+mn-ea"/>
              </a:rPr>
              <a:t>자재 사용 수량의 조정은 자재관리 메뉴를 </a:t>
            </a:r>
          </a:p>
          <a:p>
            <a:pPr latinLnBrk="0">
              <a:lnSpc>
                <a:spcPct val="100000"/>
              </a:lnSpc>
            </a:pPr>
            <a:r>
              <a:rPr lang="ko-KR" altLang="en-US" sz="1400" dirty="0">
                <a:latin typeface="+mn-ea"/>
              </a:rPr>
              <a:t>         이용하여 처리</a:t>
            </a:r>
            <a:r>
              <a:rPr lang="en-US" altLang="ko-KR" sz="1400" dirty="0">
                <a:latin typeface="+mn-ea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17994" y="1295407"/>
          <a:ext cx="8506557" cy="5157935"/>
        </p:xfrm>
        <a:graphic>
          <a:graphicData uri="http://schemas.openxmlformats.org/drawingml/2006/table">
            <a:tbl>
              <a:tblPr/>
              <a:tblGrid>
                <a:gridCol w="4718538"/>
                <a:gridCol w="3788019"/>
              </a:tblGrid>
              <a:tr h="51579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17993" y="493722"/>
          <a:ext cx="8508023" cy="717551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CO13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확정 취소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타원 6"/>
          <p:cNvSpPr/>
          <p:nvPr/>
        </p:nvSpPr>
        <p:spPr bwMode="auto">
          <a:xfrm>
            <a:off x="5076057" y="1556792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1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5272326" y="1533005"/>
            <a:ext cx="3404130" cy="470921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ko-KR" altLang="en-US" sz="14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취소 사유 입력 </a:t>
            </a:r>
            <a:r>
              <a:rPr lang="ko-KR" altLang="en-US" sz="1400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리턴하면</a:t>
            </a:r>
            <a:r>
              <a:rPr lang="ko-KR" altLang="en-US" sz="14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오더 실적확정</a:t>
            </a:r>
            <a:endParaRPr lang="en-US" altLang="ko-KR" sz="14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92075" indent="-92075"/>
            <a:r>
              <a:rPr lang="ko-KR" altLang="en-US" sz="14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취소</a:t>
            </a:r>
          </a:p>
        </p:txBody>
      </p:sp>
      <p:sp>
        <p:nvSpPr>
          <p:cNvPr id="13" name="타원 12"/>
          <p:cNvSpPr/>
          <p:nvPr/>
        </p:nvSpPr>
        <p:spPr bwMode="auto">
          <a:xfrm>
            <a:off x="1569957" y="1565501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1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2662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412776"/>
            <a:ext cx="4608512" cy="240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타원 8"/>
          <p:cNvSpPr/>
          <p:nvPr/>
        </p:nvSpPr>
        <p:spPr bwMode="auto">
          <a:xfrm>
            <a:off x="179516" y="2492896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1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5272326" y="2708926"/>
            <a:ext cx="2468026" cy="470921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ko-KR" altLang="en-US" sz="1400" dirty="0" err="1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생산오더</a:t>
            </a:r>
            <a:r>
              <a:rPr lang="ko-KR" altLang="en-US" sz="140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 확정 취소가 완료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17994" y="1295407"/>
          <a:ext cx="8506557" cy="5157935"/>
        </p:xfrm>
        <a:graphic>
          <a:graphicData uri="http://schemas.openxmlformats.org/drawingml/2006/table">
            <a:tbl>
              <a:tblPr/>
              <a:tblGrid>
                <a:gridCol w="4718538"/>
                <a:gridCol w="3788019"/>
              </a:tblGrid>
              <a:tr h="51579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17993" y="493722"/>
          <a:ext cx="8508023" cy="717551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CO14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확정 조회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타원 6"/>
          <p:cNvSpPr/>
          <p:nvPr/>
        </p:nvSpPr>
        <p:spPr bwMode="auto">
          <a:xfrm>
            <a:off x="5076057" y="1556792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1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5272326" y="1445919"/>
            <a:ext cx="3404130" cy="470921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ko-KR" altLang="en-US" sz="14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오더 번호와 작업 번호 입력</a:t>
            </a:r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6" y="1412776"/>
            <a:ext cx="3690243" cy="4675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타원 8"/>
          <p:cNvSpPr/>
          <p:nvPr/>
        </p:nvSpPr>
        <p:spPr bwMode="auto">
          <a:xfrm>
            <a:off x="899592" y="3933056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1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" name="왼쪽 중괄호 9"/>
          <p:cNvSpPr/>
          <p:nvPr/>
        </p:nvSpPr>
        <p:spPr>
          <a:xfrm>
            <a:off x="1115618" y="3645024"/>
            <a:ext cx="72008" cy="792088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17994" y="1295407"/>
          <a:ext cx="8506557" cy="5157935"/>
        </p:xfrm>
        <a:graphic>
          <a:graphicData uri="http://schemas.openxmlformats.org/drawingml/2006/table">
            <a:tbl>
              <a:tblPr/>
              <a:tblGrid>
                <a:gridCol w="4718538"/>
                <a:gridCol w="3788019"/>
              </a:tblGrid>
              <a:tr h="51579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17993" y="493722"/>
          <a:ext cx="8508023" cy="717551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CO14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확정 조회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타원 6"/>
          <p:cNvSpPr/>
          <p:nvPr/>
        </p:nvSpPr>
        <p:spPr bwMode="auto">
          <a:xfrm>
            <a:off x="4975585" y="1844824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1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32" y="1412780"/>
            <a:ext cx="4198044" cy="48254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 Box 3"/>
          <p:cNvSpPr txBox="1">
            <a:spLocks noChangeArrowheads="1"/>
          </p:cNvSpPr>
          <p:nvPr/>
        </p:nvSpPr>
        <p:spPr bwMode="auto">
          <a:xfrm>
            <a:off x="5121938" y="1812324"/>
            <a:ext cx="3744416" cy="1387176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확정 </a:t>
            </a:r>
            <a:r>
              <a:rPr lang="ko-KR" altLang="en-US" sz="1400" dirty="0" err="1" smtClean="0">
                <a:latin typeface="맑은 고딕" pitchFamily="50" charset="-127"/>
                <a:ea typeface="맑은 고딕" pitchFamily="50" charset="-127"/>
              </a:rPr>
              <a:t>조회역시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dirty="0" err="1">
                <a:latin typeface="맑은 고딕" pitchFamily="50" charset="-127"/>
                <a:ea typeface="맑은 고딕" pitchFamily="50" charset="-127"/>
              </a:rPr>
              <a:t>오더번호를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 넣고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조회하시면</a:t>
            </a:r>
            <a:endParaRPr lang="en-US" altLang="ko-KR" sz="14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spcBef>
                <a:spcPct val="50000"/>
              </a:spcBef>
            </a:pP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지금까지 </a:t>
            </a:r>
            <a:r>
              <a:rPr lang="ko-KR" altLang="en-US" sz="1400" dirty="0" err="1">
                <a:latin typeface="맑은 고딕" pitchFamily="50" charset="-127"/>
                <a:ea typeface="맑은 고딕" pitchFamily="50" charset="-127"/>
              </a:rPr>
              <a:t>생산오더가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 처리된 것을 볼 수 있습니다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>
              <a:spcBef>
                <a:spcPct val="50000"/>
              </a:spcBef>
            </a:pP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아래의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경우 확정을 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번하고 </a:t>
            </a:r>
            <a:r>
              <a:rPr lang="ko-KR" altLang="en-US" sz="1400" dirty="0" err="1">
                <a:latin typeface="맑은 고딕" pitchFamily="50" charset="-127"/>
                <a:ea typeface="맑은 고딕" pitchFamily="50" charset="-127"/>
              </a:rPr>
              <a:t>역분개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취소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도 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번한 결과를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볼 수 있습니다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sz="1400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" name="타원 10"/>
          <p:cNvSpPr/>
          <p:nvPr/>
        </p:nvSpPr>
        <p:spPr bwMode="auto">
          <a:xfrm>
            <a:off x="323529" y="3501008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1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5200322" y="3455127"/>
            <a:ext cx="3672407" cy="1279454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실적 집계확정에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대한 상세내역을 볼 수 </a:t>
            </a:r>
            <a:endParaRPr lang="en-US" altLang="ko-KR" sz="14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spcBef>
                <a:spcPct val="50000"/>
              </a:spcBef>
            </a:pP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있습니다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. </a:t>
            </a:r>
            <a:endParaRPr lang="en-US" altLang="ko-KR" sz="14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spcBef>
                <a:spcPct val="50000"/>
              </a:spcBef>
            </a:pPr>
            <a:r>
              <a:rPr lang="ko-KR" altLang="en-US" sz="1400" dirty="0" err="1" smtClean="0">
                <a:latin typeface="맑은 고딕" pitchFamily="50" charset="-127"/>
                <a:ea typeface="맑은 고딕" pitchFamily="50" charset="-127"/>
              </a:rPr>
              <a:t>이화면에서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Tap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과 메뉴바에서 볼 수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있는</a:t>
            </a:r>
            <a:endParaRPr lang="en-US" altLang="ko-KR" sz="14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spcBef>
                <a:spcPct val="50000"/>
              </a:spcBef>
            </a:pP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정보들을 한번 확인해 보시기 바랍니다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. </a:t>
            </a:r>
            <a:endParaRPr lang="en-US" altLang="ko-KR" sz="1400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타원 13"/>
          <p:cNvSpPr/>
          <p:nvPr/>
        </p:nvSpPr>
        <p:spPr bwMode="auto">
          <a:xfrm>
            <a:off x="5024001" y="3512053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2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5" name="타원 14"/>
          <p:cNvSpPr/>
          <p:nvPr/>
        </p:nvSpPr>
        <p:spPr bwMode="auto">
          <a:xfrm>
            <a:off x="175677" y="1700808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2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17994" y="1295407"/>
          <a:ext cx="8506557" cy="5157935"/>
        </p:xfrm>
        <a:graphic>
          <a:graphicData uri="http://schemas.openxmlformats.org/drawingml/2006/table">
            <a:tbl>
              <a:tblPr/>
              <a:tblGrid>
                <a:gridCol w="4718538"/>
                <a:gridCol w="3788019"/>
              </a:tblGrid>
              <a:tr h="51579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17993" y="493722"/>
          <a:ext cx="8508023" cy="717551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CO15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확정 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타원 6"/>
          <p:cNvSpPr/>
          <p:nvPr/>
        </p:nvSpPr>
        <p:spPr bwMode="auto">
          <a:xfrm>
            <a:off x="5076057" y="1556792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1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" name="Text Box 3"/>
          <p:cNvSpPr txBox="1">
            <a:spLocks noChangeArrowheads="1"/>
          </p:cNvSpPr>
          <p:nvPr/>
        </p:nvSpPr>
        <p:spPr bwMode="auto">
          <a:xfrm>
            <a:off x="5237490" y="1504538"/>
            <a:ext cx="3582982" cy="956288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T –Code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클릭</a:t>
            </a:r>
            <a:endParaRPr lang="en-US" altLang="ko-KR" sz="14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spcBef>
                <a:spcPct val="50000"/>
              </a:spcBef>
            </a:pPr>
            <a:r>
              <a:rPr lang="ko-KR" altLang="en-US" sz="1400" dirty="0" err="1" smtClean="0">
                <a:latin typeface="맑은 고딕" pitchFamily="50" charset="-127"/>
                <a:ea typeface="맑은 고딕" pitchFamily="50" charset="-127"/>
              </a:rPr>
              <a:t>생산오더를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 각 오퍼레이션을 걸치지 않고 </a:t>
            </a:r>
            <a:endParaRPr lang="en-US" altLang="ko-KR" sz="14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spcBef>
                <a:spcPct val="50000"/>
              </a:spcBef>
            </a:pP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생산 실적을 처리하는  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T-Code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로</a:t>
            </a:r>
            <a:endParaRPr lang="en-US" altLang="ko-KR" sz="1400" dirty="0" smtClean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80" y="1369231"/>
            <a:ext cx="4591050" cy="4968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타원 12"/>
          <p:cNvSpPr/>
          <p:nvPr/>
        </p:nvSpPr>
        <p:spPr bwMode="auto">
          <a:xfrm>
            <a:off x="1137909" y="4869160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1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148064" y="3284984"/>
            <a:ext cx="34563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CO15</a:t>
            </a:r>
            <a:r>
              <a:rPr lang="ko-KR" altLang="en-US" b="1" dirty="0" smtClean="0">
                <a:solidFill>
                  <a:srgbClr val="FF0000"/>
                </a:solidFill>
              </a:rPr>
              <a:t>는 레포트에 영향을 줌으로 삭제 향후 권한도 삭제로 검토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17994" y="1295407"/>
          <a:ext cx="8506557" cy="5157935"/>
        </p:xfrm>
        <a:graphic>
          <a:graphicData uri="http://schemas.openxmlformats.org/drawingml/2006/table">
            <a:tbl>
              <a:tblPr/>
              <a:tblGrid>
                <a:gridCol w="4718538"/>
                <a:gridCol w="3788019"/>
              </a:tblGrid>
              <a:tr h="51579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17993" y="493722"/>
          <a:ext cx="8508023" cy="717551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CO15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확정 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타원 6"/>
          <p:cNvSpPr/>
          <p:nvPr/>
        </p:nvSpPr>
        <p:spPr bwMode="auto">
          <a:xfrm>
            <a:off x="5076057" y="1340768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1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" name="Text Box 3"/>
          <p:cNvSpPr txBox="1">
            <a:spLocks noChangeArrowheads="1"/>
          </p:cNvSpPr>
          <p:nvPr/>
        </p:nvSpPr>
        <p:spPr bwMode="auto">
          <a:xfrm>
            <a:off x="5237490" y="1268760"/>
            <a:ext cx="3582982" cy="956288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T –Code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클릭</a:t>
            </a:r>
            <a:endParaRPr lang="en-US" altLang="ko-KR" sz="14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spcBef>
                <a:spcPct val="50000"/>
              </a:spcBef>
            </a:pPr>
            <a:r>
              <a:rPr lang="ko-KR" altLang="en-US" sz="1400" dirty="0" err="1" smtClean="0">
                <a:latin typeface="맑은 고딕" pitchFamily="50" charset="-127"/>
                <a:ea typeface="맑은 고딕" pitchFamily="50" charset="-127"/>
              </a:rPr>
              <a:t>생산오더를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 각 오퍼레이션을 걸치지 않고 </a:t>
            </a:r>
            <a:endParaRPr lang="en-US" altLang="ko-KR" sz="14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spcBef>
                <a:spcPct val="50000"/>
              </a:spcBef>
            </a:pP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생산 실적을 처리하는  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T-Code</a:t>
            </a:r>
            <a:endParaRPr lang="en-US" altLang="ko-KR" sz="1400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2276872"/>
            <a:ext cx="3384376" cy="417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모서리가 둥근 사각형 설명선 7"/>
          <p:cNvSpPr/>
          <p:nvPr/>
        </p:nvSpPr>
        <p:spPr>
          <a:xfrm>
            <a:off x="6876256" y="2348880"/>
            <a:ext cx="1728192" cy="360040"/>
          </a:xfrm>
          <a:prstGeom prst="wedgeRoundRectCallout">
            <a:avLst>
              <a:gd name="adj1" fmla="val -62095"/>
              <a:gd name="adj2" fmla="val 43150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b="1" dirty="0" err="1" smtClean="0">
                <a:solidFill>
                  <a:schemeClr val="tx1"/>
                </a:solidFill>
              </a:rPr>
              <a:t>오더헤더로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 검색</a:t>
            </a:r>
          </a:p>
        </p:txBody>
      </p:sp>
      <p:sp>
        <p:nvSpPr>
          <p:cNvPr id="9" name="모서리가 둥근 사각형 설명선 8"/>
          <p:cNvSpPr/>
          <p:nvPr/>
        </p:nvSpPr>
        <p:spPr>
          <a:xfrm>
            <a:off x="6660232" y="2780928"/>
            <a:ext cx="1728192" cy="360040"/>
          </a:xfrm>
          <a:prstGeom prst="wedgeRoundRectCallout">
            <a:avLst>
              <a:gd name="adj1" fmla="val -64111"/>
              <a:gd name="adj2" fmla="val 43150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b="1" dirty="0" smtClean="0">
                <a:solidFill>
                  <a:schemeClr val="tx1"/>
                </a:solidFill>
              </a:rPr>
              <a:t>생산 플랜트</a:t>
            </a:r>
          </a:p>
        </p:txBody>
      </p:sp>
      <p:sp>
        <p:nvSpPr>
          <p:cNvPr id="11" name="모서리가 둥근 사각형 설명선 10"/>
          <p:cNvSpPr/>
          <p:nvPr/>
        </p:nvSpPr>
        <p:spPr>
          <a:xfrm>
            <a:off x="6876256" y="3212976"/>
            <a:ext cx="1728192" cy="360040"/>
          </a:xfrm>
          <a:prstGeom prst="wedgeRoundRectCallout">
            <a:avLst>
              <a:gd name="adj1" fmla="val -81748"/>
              <a:gd name="adj2" fmla="val -22157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b="1" dirty="0" err="1" smtClean="0">
                <a:solidFill>
                  <a:schemeClr val="tx1"/>
                </a:solidFill>
              </a:rPr>
              <a:t>표준오더</a:t>
            </a:r>
            <a:endParaRPr lang="ko-KR" altLang="en-US" sz="1400" b="1" dirty="0" smtClean="0">
              <a:solidFill>
                <a:schemeClr val="tx1"/>
              </a:solidFill>
            </a:endParaRPr>
          </a:p>
        </p:txBody>
      </p:sp>
      <p:sp>
        <p:nvSpPr>
          <p:cNvPr id="12" name="모서리가 둥근 사각형 설명선 11"/>
          <p:cNvSpPr/>
          <p:nvPr/>
        </p:nvSpPr>
        <p:spPr>
          <a:xfrm>
            <a:off x="6876256" y="3861048"/>
            <a:ext cx="1728192" cy="360040"/>
          </a:xfrm>
          <a:prstGeom prst="wedgeRoundRectCallout">
            <a:avLst>
              <a:gd name="adj1" fmla="val -85275"/>
              <a:gd name="adj2" fmla="val -140677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b="1" dirty="0" smtClean="0">
                <a:solidFill>
                  <a:schemeClr val="tx1"/>
                </a:solidFill>
              </a:rPr>
              <a:t>생산감독자</a:t>
            </a:r>
          </a:p>
        </p:txBody>
      </p:sp>
      <p:sp>
        <p:nvSpPr>
          <p:cNvPr id="13" name="직사각형 12"/>
          <p:cNvSpPr/>
          <p:nvPr/>
        </p:nvSpPr>
        <p:spPr>
          <a:xfrm>
            <a:off x="6948266" y="4653136"/>
            <a:ext cx="2016224" cy="43204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최대한 많은 </a:t>
            </a:r>
            <a:r>
              <a:rPr lang="ko-KR" altLang="en-US" sz="1400" b="1" dirty="0" err="1" smtClean="0">
                <a:solidFill>
                  <a:schemeClr val="tx1"/>
                </a:solidFill>
                <a:latin typeface="+mn-ea"/>
              </a:rPr>
              <a:t>필드값</a:t>
            </a:r>
            <a:endParaRPr lang="en-US" altLang="ko-KR" sz="1400" b="1" dirty="0" smtClean="0">
              <a:solidFill>
                <a:schemeClr val="tx1"/>
              </a:solidFill>
              <a:latin typeface="+mn-ea"/>
            </a:endParaRPr>
          </a:p>
          <a:p>
            <a:pPr marL="92075" indent="-92075" algn="ctr"/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입력 검색</a:t>
            </a: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412776"/>
            <a:ext cx="3672408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타원 13"/>
          <p:cNvSpPr/>
          <p:nvPr/>
        </p:nvSpPr>
        <p:spPr bwMode="auto">
          <a:xfrm>
            <a:off x="1785981" y="2924944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1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17994" y="1295407"/>
          <a:ext cx="8506557" cy="5157935"/>
        </p:xfrm>
        <a:graphic>
          <a:graphicData uri="http://schemas.openxmlformats.org/drawingml/2006/table">
            <a:tbl>
              <a:tblPr/>
              <a:tblGrid>
                <a:gridCol w="4718538"/>
                <a:gridCol w="3788019"/>
              </a:tblGrid>
              <a:tr h="51579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17993" y="493722"/>
          <a:ext cx="8508023" cy="717551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CO15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확정 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타원 6"/>
          <p:cNvSpPr/>
          <p:nvPr/>
        </p:nvSpPr>
        <p:spPr bwMode="auto">
          <a:xfrm>
            <a:off x="5076057" y="1340768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1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" name="Text Box 3"/>
          <p:cNvSpPr txBox="1">
            <a:spLocks noChangeArrowheads="1"/>
          </p:cNvSpPr>
          <p:nvPr/>
        </p:nvSpPr>
        <p:spPr bwMode="auto">
          <a:xfrm>
            <a:off x="5292080" y="1312305"/>
            <a:ext cx="3582982" cy="309958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생산 수량 및 불량 수량 입력 </a:t>
            </a:r>
            <a:endParaRPr lang="en-US" altLang="ko-KR" sz="1400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32" y="1340773"/>
            <a:ext cx="4536503" cy="50405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4365112"/>
            <a:ext cx="4464495" cy="1990725"/>
          </a:xfrm>
          <a:prstGeom prst="rect">
            <a:avLst/>
          </a:prstGeom>
          <a:noFill/>
          <a:ln w="19050">
            <a:solidFill>
              <a:srgbClr val="C00000"/>
            </a:solidFill>
            <a:miter lim="800000"/>
            <a:headEnd/>
            <a:tailEnd/>
          </a:ln>
        </p:spPr>
      </p:pic>
      <p:sp>
        <p:nvSpPr>
          <p:cNvPr id="16" name="아래쪽 화살표 15"/>
          <p:cNvSpPr/>
          <p:nvPr/>
        </p:nvSpPr>
        <p:spPr>
          <a:xfrm>
            <a:off x="2483768" y="3861048"/>
            <a:ext cx="648072" cy="432048"/>
          </a:xfrm>
          <a:prstGeom prst="downArrow">
            <a:avLst/>
          </a:prstGeom>
          <a:solidFill>
            <a:srgbClr val="FFC0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7" name="타원 16"/>
          <p:cNvSpPr/>
          <p:nvPr/>
        </p:nvSpPr>
        <p:spPr bwMode="auto">
          <a:xfrm>
            <a:off x="5076057" y="1916832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2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8" name="타원 17"/>
          <p:cNvSpPr/>
          <p:nvPr/>
        </p:nvSpPr>
        <p:spPr bwMode="auto">
          <a:xfrm>
            <a:off x="1547664" y="4653136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2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4" name="타원 13"/>
          <p:cNvSpPr/>
          <p:nvPr/>
        </p:nvSpPr>
        <p:spPr bwMode="auto">
          <a:xfrm>
            <a:off x="827588" y="3861048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1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9" name="왼쪽 중괄호 18"/>
          <p:cNvSpPr/>
          <p:nvPr/>
        </p:nvSpPr>
        <p:spPr>
          <a:xfrm>
            <a:off x="1115616" y="3645024"/>
            <a:ext cx="117727" cy="720080"/>
          </a:xfrm>
          <a:prstGeom prst="leftBrac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 Box 3"/>
          <p:cNvSpPr txBox="1">
            <a:spLocks noChangeArrowheads="1"/>
          </p:cNvSpPr>
          <p:nvPr/>
        </p:nvSpPr>
        <p:spPr bwMode="auto">
          <a:xfrm>
            <a:off x="5292080" y="1844824"/>
            <a:ext cx="3582982" cy="309958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저장 클릭 </a:t>
            </a:r>
            <a:endParaRPr lang="en-US" altLang="ko-KR" sz="1400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1509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4088" y="5589248"/>
            <a:ext cx="2743200" cy="466725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</p:spPr>
      </p:pic>
      <p:sp>
        <p:nvSpPr>
          <p:cNvPr id="22" name="오른쪽 화살표 21"/>
          <p:cNvSpPr/>
          <p:nvPr/>
        </p:nvSpPr>
        <p:spPr>
          <a:xfrm>
            <a:off x="4932044" y="5589240"/>
            <a:ext cx="360040" cy="504056"/>
          </a:xfrm>
          <a:prstGeom prst="rightArrow">
            <a:avLst>
              <a:gd name="adj1" fmla="val 50000"/>
              <a:gd name="adj2" fmla="val 53024"/>
            </a:avLst>
          </a:prstGeom>
          <a:solidFill>
            <a:srgbClr val="FFC0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3" name="타원 22"/>
          <p:cNvSpPr/>
          <p:nvPr/>
        </p:nvSpPr>
        <p:spPr bwMode="auto">
          <a:xfrm>
            <a:off x="5364092" y="5589240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3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4" name="타원 23"/>
          <p:cNvSpPr/>
          <p:nvPr/>
        </p:nvSpPr>
        <p:spPr bwMode="auto">
          <a:xfrm>
            <a:off x="5076057" y="2420888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2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5" name="Text Box 3"/>
          <p:cNvSpPr txBox="1">
            <a:spLocks noChangeArrowheads="1"/>
          </p:cNvSpPr>
          <p:nvPr/>
        </p:nvSpPr>
        <p:spPr bwMode="auto">
          <a:xfrm>
            <a:off x="5292080" y="2348880"/>
            <a:ext cx="3582982" cy="309958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저장 화면 </a:t>
            </a:r>
            <a:endParaRPr lang="en-US" altLang="ko-KR" sz="14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3995936" y="3284984"/>
            <a:ext cx="1080120" cy="1008112"/>
          </a:xfrm>
          <a:prstGeom prst="ellipse">
            <a:avLst/>
          </a:prstGeom>
          <a:noFill/>
          <a:ln w="9525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7" name="모서리가 둥근 사각형 설명선 26"/>
          <p:cNvSpPr/>
          <p:nvPr/>
        </p:nvSpPr>
        <p:spPr>
          <a:xfrm>
            <a:off x="5292080" y="3284984"/>
            <a:ext cx="1728192" cy="360040"/>
          </a:xfrm>
          <a:prstGeom prst="wedgeRoundRectCallout">
            <a:avLst>
              <a:gd name="adj1" fmla="val -62095"/>
              <a:gd name="adj2" fmla="val 43150"/>
              <a:gd name="adj3" fmla="val 16667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b="1" dirty="0" smtClean="0">
                <a:solidFill>
                  <a:schemeClr val="tx1"/>
                </a:solidFill>
              </a:rPr>
              <a:t>오더 수량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17994" y="1295407"/>
          <a:ext cx="8506557" cy="5157935"/>
        </p:xfrm>
        <a:graphic>
          <a:graphicData uri="http://schemas.openxmlformats.org/drawingml/2006/table">
            <a:tbl>
              <a:tblPr/>
              <a:tblGrid>
                <a:gridCol w="4718538"/>
                <a:gridCol w="3788019"/>
              </a:tblGrid>
              <a:tr h="51579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17993" y="493722"/>
          <a:ext cx="8508023" cy="717551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MB1A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출고 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타원 6"/>
          <p:cNvSpPr/>
          <p:nvPr/>
        </p:nvSpPr>
        <p:spPr bwMode="auto">
          <a:xfrm>
            <a:off x="5076057" y="1340768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1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" name="Text Box 3"/>
          <p:cNvSpPr txBox="1">
            <a:spLocks noChangeArrowheads="1"/>
          </p:cNvSpPr>
          <p:nvPr/>
        </p:nvSpPr>
        <p:spPr bwMode="auto">
          <a:xfrm>
            <a:off x="5237490" y="1303596"/>
            <a:ext cx="3582982" cy="956288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T –Code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클릭</a:t>
            </a:r>
            <a:endParaRPr lang="en-US" altLang="ko-KR" sz="14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spcBef>
                <a:spcPct val="50000"/>
              </a:spcBef>
            </a:pP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자재이동을 강제적으로 처리하는 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T-Code</a:t>
            </a: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타임티켓에서도 가능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en-US" altLang="ko-KR" sz="1400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30" y="1340768"/>
            <a:ext cx="4680520" cy="5040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타원 14"/>
          <p:cNvSpPr/>
          <p:nvPr/>
        </p:nvSpPr>
        <p:spPr bwMode="auto">
          <a:xfrm>
            <a:off x="827588" y="5301208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1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17994" y="1295407"/>
          <a:ext cx="8506557" cy="5157935"/>
        </p:xfrm>
        <a:graphic>
          <a:graphicData uri="http://schemas.openxmlformats.org/drawingml/2006/table">
            <a:tbl>
              <a:tblPr/>
              <a:tblGrid>
                <a:gridCol w="4718538"/>
                <a:gridCol w="3788019"/>
              </a:tblGrid>
              <a:tr h="51579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17993" y="493722"/>
          <a:ext cx="8508023" cy="717551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MB1A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출고 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타원 6"/>
          <p:cNvSpPr/>
          <p:nvPr/>
        </p:nvSpPr>
        <p:spPr bwMode="auto">
          <a:xfrm>
            <a:off x="5076057" y="1340768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1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" name="Text Box 3"/>
          <p:cNvSpPr txBox="1">
            <a:spLocks noChangeArrowheads="1"/>
          </p:cNvSpPr>
          <p:nvPr/>
        </p:nvSpPr>
        <p:spPr bwMode="auto">
          <a:xfrm>
            <a:off x="5237490" y="1303596"/>
            <a:ext cx="3582982" cy="309958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이동유형 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261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선택</a:t>
            </a:r>
            <a:endParaRPr lang="en-US" altLang="ko-KR" sz="1400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30" y="1340768"/>
            <a:ext cx="4680520" cy="379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2708928"/>
            <a:ext cx="3597572" cy="37027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타원 14"/>
          <p:cNvSpPr/>
          <p:nvPr/>
        </p:nvSpPr>
        <p:spPr bwMode="auto">
          <a:xfrm>
            <a:off x="1187625" y="3212976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1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cxnSp>
        <p:nvCxnSpPr>
          <p:cNvPr id="12" name="직선 화살표 연결선 11"/>
          <p:cNvCxnSpPr/>
          <p:nvPr/>
        </p:nvCxnSpPr>
        <p:spPr>
          <a:xfrm flipV="1">
            <a:off x="1763690" y="2780928"/>
            <a:ext cx="3312368" cy="504056"/>
          </a:xfrm>
          <a:prstGeom prst="straightConnector1">
            <a:avLst/>
          </a:prstGeom>
          <a:ln w="158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타원 10"/>
          <p:cNvSpPr/>
          <p:nvPr/>
        </p:nvSpPr>
        <p:spPr>
          <a:xfrm>
            <a:off x="4788026" y="5445224"/>
            <a:ext cx="3744416" cy="216024"/>
          </a:xfrm>
          <a:prstGeom prst="ellipse">
            <a:avLst/>
          </a:prstGeom>
          <a:noFill/>
          <a:ln w="22225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17994" y="1295407"/>
          <a:ext cx="8506557" cy="5157935"/>
        </p:xfrm>
        <a:graphic>
          <a:graphicData uri="http://schemas.openxmlformats.org/drawingml/2006/table">
            <a:tbl>
              <a:tblPr/>
              <a:tblGrid>
                <a:gridCol w="4718538"/>
                <a:gridCol w="3788019"/>
              </a:tblGrid>
              <a:tr h="51579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17993" y="493722"/>
          <a:ext cx="8508023" cy="717551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MB1A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출고 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타원 6"/>
          <p:cNvSpPr/>
          <p:nvPr/>
        </p:nvSpPr>
        <p:spPr bwMode="auto">
          <a:xfrm>
            <a:off x="5076057" y="1340768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1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" name="Text Box 3"/>
          <p:cNvSpPr txBox="1">
            <a:spLocks noChangeArrowheads="1"/>
          </p:cNvSpPr>
          <p:nvPr/>
        </p:nvSpPr>
        <p:spPr bwMode="auto">
          <a:xfrm>
            <a:off x="5237490" y="1303596"/>
            <a:ext cx="3582982" cy="309958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400" b="1" dirty="0" smtClean="0">
                <a:latin typeface="+mn-ea"/>
              </a:rPr>
              <a:t> 생산 오더 입력</a:t>
            </a:r>
            <a:endParaRPr lang="en-US" altLang="ko-KR" sz="1400" b="1" dirty="0">
              <a:latin typeface="+mn-ea"/>
            </a:endParaRP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340768"/>
            <a:ext cx="4608512" cy="5112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타원 12"/>
          <p:cNvSpPr/>
          <p:nvPr/>
        </p:nvSpPr>
        <p:spPr bwMode="auto">
          <a:xfrm>
            <a:off x="1043612" y="2132856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1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4" name="타원 13"/>
          <p:cNvSpPr/>
          <p:nvPr/>
        </p:nvSpPr>
        <p:spPr bwMode="auto">
          <a:xfrm>
            <a:off x="539553" y="2924944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2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6" name="타원 15"/>
          <p:cNvSpPr/>
          <p:nvPr/>
        </p:nvSpPr>
        <p:spPr bwMode="auto">
          <a:xfrm>
            <a:off x="5076057" y="1633472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2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7" name="Text Box 3"/>
          <p:cNvSpPr txBox="1">
            <a:spLocks noChangeArrowheads="1"/>
          </p:cNvSpPr>
          <p:nvPr/>
        </p:nvSpPr>
        <p:spPr bwMode="auto">
          <a:xfrm>
            <a:off x="5213699" y="1578882"/>
            <a:ext cx="3582982" cy="309958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400" b="1" dirty="0" smtClean="0">
                <a:latin typeface="+mn-ea"/>
              </a:rPr>
              <a:t> 자재코드 및 수량저장 위치 입력</a:t>
            </a:r>
            <a:endParaRPr lang="en-US" altLang="ko-KR" sz="1400" b="1" dirty="0">
              <a:latin typeface="+mn-ea"/>
            </a:endParaRPr>
          </a:p>
        </p:txBody>
      </p:sp>
      <p:sp>
        <p:nvSpPr>
          <p:cNvPr id="19" name="모서리가 둥근 사각형 설명선 18"/>
          <p:cNvSpPr/>
          <p:nvPr/>
        </p:nvSpPr>
        <p:spPr>
          <a:xfrm>
            <a:off x="3131844" y="3645024"/>
            <a:ext cx="2016224" cy="432048"/>
          </a:xfrm>
          <a:prstGeom prst="wedgeRoundRectCallout">
            <a:avLst>
              <a:gd name="adj1" fmla="val -44458"/>
              <a:gd name="adj2" fmla="val -164865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b="1" dirty="0" smtClean="0">
                <a:solidFill>
                  <a:schemeClr val="tx1"/>
                </a:solidFill>
              </a:rPr>
              <a:t>원부자재 창고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:1100</a:t>
            </a:r>
            <a:endParaRPr lang="ko-KR" altLang="en-US" sz="1400" b="1" dirty="0" smtClean="0">
              <a:solidFill>
                <a:schemeClr val="tx1"/>
              </a:solidFill>
            </a:endParaRPr>
          </a:p>
        </p:txBody>
      </p:sp>
      <p:sp>
        <p:nvSpPr>
          <p:cNvPr id="20" name="Text Box 3"/>
          <p:cNvSpPr txBox="1">
            <a:spLocks noChangeArrowheads="1"/>
          </p:cNvSpPr>
          <p:nvPr/>
        </p:nvSpPr>
        <p:spPr bwMode="auto">
          <a:xfrm>
            <a:off x="5220072" y="2348880"/>
            <a:ext cx="3582982" cy="309958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400" b="1" dirty="0" smtClean="0">
                <a:latin typeface="+mn-ea"/>
              </a:rPr>
              <a:t> </a:t>
            </a:r>
            <a:r>
              <a:rPr lang="en-US" altLang="ko-KR" sz="1400" b="1" dirty="0" smtClean="0">
                <a:latin typeface="+mn-ea"/>
              </a:rPr>
              <a:t>* </a:t>
            </a:r>
            <a:r>
              <a:rPr lang="ko-KR" altLang="en-US" sz="1400" b="1" dirty="0" smtClean="0">
                <a:latin typeface="+mn-ea"/>
              </a:rPr>
              <a:t>자재 코드 찾는 요령</a:t>
            </a:r>
            <a:endParaRPr lang="en-US" altLang="ko-KR" sz="1400" b="1" dirty="0">
              <a:latin typeface="+mn-ea"/>
            </a:endParaRPr>
          </a:p>
        </p:txBody>
      </p:sp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4" y="2708920"/>
            <a:ext cx="3528392" cy="36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직사각형 21"/>
          <p:cNvSpPr/>
          <p:nvPr/>
        </p:nvSpPr>
        <p:spPr>
          <a:xfrm>
            <a:off x="5940156" y="3140968"/>
            <a:ext cx="936104" cy="360040"/>
          </a:xfrm>
          <a:prstGeom prst="rect">
            <a:avLst/>
          </a:prstGeom>
          <a:noFill/>
          <a:ln w="25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3" name="모서리가 둥근 사각형 설명선 22"/>
          <p:cNvSpPr/>
          <p:nvPr/>
        </p:nvSpPr>
        <p:spPr>
          <a:xfrm>
            <a:off x="6804250" y="3789040"/>
            <a:ext cx="2088232" cy="288032"/>
          </a:xfrm>
          <a:prstGeom prst="wedgeRoundRectCallout">
            <a:avLst>
              <a:gd name="adj1" fmla="val -44458"/>
              <a:gd name="adj2" fmla="val -164865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400" b="1" dirty="0" smtClean="0">
                <a:solidFill>
                  <a:schemeClr val="tx1"/>
                </a:solidFill>
              </a:rPr>
              <a:t>* 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명칭모두 찾아준다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*</a:t>
            </a:r>
            <a:endParaRPr lang="ko-KR" altLang="en-US" sz="1400" b="1" dirty="0" smtClean="0">
              <a:solidFill>
                <a:schemeClr val="tx1"/>
              </a:solidFill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6012160" y="3789040"/>
            <a:ext cx="648072" cy="360040"/>
          </a:xfrm>
          <a:prstGeom prst="rect">
            <a:avLst/>
          </a:prstGeom>
          <a:noFill/>
          <a:ln w="25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5" name="모서리가 둥근 사각형 설명선 24"/>
          <p:cNvSpPr/>
          <p:nvPr/>
        </p:nvSpPr>
        <p:spPr>
          <a:xfrm>
            <a:off x="6660236" y="4509120"/>
            <a:ext cx="2088232" cy="288032"/>
          </a:xfrm>
          <a:prstGeom prst="wedgeRoundRectCallout">
            <a:avLst>
              <a:gd name="adj1" fmla="val -47377"/>
              <a:gd name="adj2" fmla="val -167888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400" b="1" smtClean="0">
                <a:solidFill>
                  <a:schemeClr val="tx1"/>
                </a:solidFill>
              </a:rPr>
              <a:t>* 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공장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*</a:t>
            </a:r>
            <a:endParaRPr lang="ko-KR" altLang="en-US" sz="1400" b="1" dirty="0" smtClean="0">
              <a:solidFill>
                <a:schemeClr val="tx1"/>
              </a:solidFill>
            </a:endParaRPr>
          </a:p>
        </p:txBody>
      </p:sp>
      <p:sp>
        <p:nvSpPr>
          <p:cNvPr id="26" name="모서리가 둥근 사각형 설명선 25"/>
          <p:cNvSpPr/>
          <p:nvPr/>
        </p:nvSpPr>
        <p:spPr>
          <a:xfrm>
            <a:off x="6156178" y="5373216"/>
            <a:ext cx="2088232" cy="288032"/>
          </a:xfrm>
          <a:prstGeom prst="wedgeRoundRectCallout">
            <a:avLst>
              <a:gd name="adj1" fmla="val -41956"/>
              <a:gd name="adj2" fmla="val -328132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400" b="1" dirty="0" smtClean="0">
                <a:solidFill>
                  <a:schemeClr val="tx1"/>
                </a:solidFill>
              </a:rPr>
              <a:t>500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개 </a:t>
            </a:r>
          </a:p>
        </p:txBody>
      </p:sp>
      <p:sp>
        <p:nvSpPr>
          <p:cNvPr id="27" name="Text Box 1140"/>
          <p:cNvSpPr txBox="1">
            <a:spLocks noChangeArrowheads="1"/>
          </p:cNvSpPr>
          <p:nvPr/>
        </p:nvSpPr>
        <p:spPr bwMode="auto">
          <a:xfrm>
            <a:off x="971600" y="3645024"/>
            <a:ext cx="1080120" cy="309958"/>
          </a:xfrm>
          <a:prstGeom prst="rect">
            <a:avLst/>
          </a:prstGeom>
          <a:solidFill>
            <a:srgbClr val="FFFFFF"/>
          </a:solidFill>
          <a:ln w="2857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400" dirty="0" smtClean="0"/>
              <a:t>자재 코드</a:t>
            </a:r>
            <a:endParaRPr lang="en-US" altLang="ko-KR" sz="1400" dirty="0"/>
          </a:p>
        </p:txBody>
      </p:sp>
      <p:sp>
        <p:nvSpPr>
          <p:cNvPr id="28" name="Line 1137"/>
          <p:cNvSpPr>
            <a:spLocks noChangeShapeType="1"/>
          </p:cNvSpPr>
          <p:nvPr/>
        </p:nvSpPr>
        <p:spPr bwMode="auto">
          <a:xfrm>
            <a:off x="1259632" y="3140968"/>
            <a:ext cx="216024" cy="504056"/>
          </a:xfrm>
          <a:prstGeom prst="line">
            <a:avLst/>
          </a:prstGeom>
          <a:noFill/>
          <a:ln w="25400">
            <a:solidFill>
              <a:srgbClr val="000066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en-US"/>
          </a:p>
        </p:txBody>
      </p:sp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5445232"/>
            <a:ext cx="4248472" cy="466725"/>
          </a:xfrm>
          <a:prstGeom prst="rect">
            <a:avLst/>
          </a:prstGeom>
          <a:noFill/>
          <a:ln w="22225">
            <a:solidFill>
              <a:srgbClr val="C00000"/>
            </a:solidFill>
            <a:miter lim="800000"/>
            <a:headEnd/>
            <a:tailEnd/>
          </a:ln>
        </p:spPr>
      </p:pic>
      <p:sp>
        <p:nvSpPr>
          <p:cNvPr id="29" name="타원 28"/>
          <p:cNvSpPr/>
          <p:nvPr/>
        </p:nvSpPr>
        <p:spPr bwMode="auto">
          <a:xfrm>
            <a:off x="1947415" y="5534650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3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0" name="타원 29"/>
          <p:cNvSpPr/>
          <p:nvPr/>
        </p:nvSpPr>
        <p:spPr bwMode="auto">
          <a:xfrm>
            <a:off x="5076057" y="1921504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3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1" name="Text Box 3"/>
          <p:cNvSpPr txBox="1">
            <a:spLocks noChangeArrowheads="1"/>
          </p:cNvSpPr>
          <p:nvPr/>
        </p:nvSpPr>
        <p:spPr bwMode="auto">
          <a:xfrm>
            <a:off x="5226445" y="1868779"/>
            <a:ext cx="3582982" cy="309958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400" b="1" dirty="0" smtClean="0">
                <a:latin typeface="+mn-ea"/>
              </a:rPr>
              <a:t> 저장 </a:t>
            </a:r>
            <a:endParaRPr lang="en-US" altLang="ko-KR" sz="1400" b="1" dirty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6466" name="Rectangle 2"/>
          <p:cNvSpPr>
            <a:spLocks noChangeArrowheads="1"/>
          </p:cNvSpPr>
          <p:nvPr/>
        </p:nvSpPr>
        <p:spPr bwMode="auto">
          <a:xfrm>
            <a:off x="1491765" y="1600200"/>
            <a:ext cx="6331927" cy="1219200"/>
          </a:xfrm>
          <a:prstGeom prst="rect">
            <a:avLst/>
          </a:prstGeom>
          <a:solidFill>
            <a:srgbClr val="CECEC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1" lang="en-US" altLang="ko-KR" sz="3600" dirty="0" smtClean="0"/>
              <a:t> </a:t>
            </a:r>
            <a:r>
              <a:rPr kumimoji="1" lang="ko-KR" altLang="en-US" sz="3600" dirty="0"/>
              <a:t>재고 조회</a:t>
            </a:r>
          </a:p>
        </p:txBody>
      </p:sp>
    </p:spTree>
  </p:cSld>
  <p:clrMapOvr>
    <a:masterClrMapping/>
  </p:clrMapOvr>
  <p:transition>
    <p:sndAc>
      <p:stSnd>
        <p:snd r:embed="rId3" name="Cash Register"/>
      </p:stSnd>
    </p:sndAc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17994" y="1295407"/>
          <a:ext cx="8506557" cy="5157935"/>
        </p:xfrm>
        <a:graphic>
          <a:graphicData uri="http://schemas.openxmlformats.org/drawingml/2006/table">
            <a:tbl>
              <a:tblPr/>
              <a:tblGrid>
                <a:gridCol w="4718538"/>
                <a:gridCol w="3788019"/>
              </a:tblGrid>
              <a:tr h="51579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17993" y="493722"/>
          <a:ext cx="8508023" cy="717551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MMBE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개요 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타원 6"/>
          <p:cNvSpPr/>
          <p:nvPr/>
        </p:nvSpPr>
        <p:spPr bwMode="auto">
          <a:xfrm>
            <a:off x="5076057" y="1340768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1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" name="Text Box 3"/>
          <p:cNvSpPr txBox="1">
            <a:spLocks noChangeArrowheads="1"/>
          </p:cNvSpPr>
          <p:nvPr/>
        </p:nvSpPr>
        <p:spPr bwMode="auto">
          <a:xfrm>
            <a:off x="5237490" y="1303604"/>
            <a:ext cx="3582982" cy="633123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400" b="1" dirty="0" smtClean="0">
                <a:latin typeface="+mn-ea"/>
              </a:rPr>
              <a:t> </a:t>
            </a:r>
            <a:r>
              <a:rPr lang="en-US" altLang="ko-KR" sz="1400" b="1" dirty="0" smtClean="0">
                <a:latin typeface="+mn-ea"/>
              </a:rPr>
              <a:t>MMBE T-Code </a:t>
            </a:r>
            <a:r>
              <a:rPr lang="ko-KR" altLang="en-US" sz="1400" b="1" dirty="0" smtClean="0">
                <a:latin typeface="+mn-ea"/>
              </a:rPr>
              <a:t>클릭</a:t>
            </a:r>
            <a:endParaRPr lang="en-US" altLang="ko-KR" sz="1400" b="1" dirty="0" smtClean="0">
              <a:latin typeface="+mn-ea"/>
            </a:endParaRPr>
          </a:p>
          <a:p>
            <a:pPr>
              <a:spcBef>
                <a:spcPct val="50000"/>
              </a:spcBef>
            </a:pPr>
            <a:r>
              <a:rPr lang="ko-KR" altLang="en-US" sz="1400" b="1" dirty="0" smtClean="0">
                <a:latin typeface="+mn-ea"/>
              </a:rPr>
              <a:t> 재고의 전체적인 개요를 파악 </a:t>
            </a:r>
            <a:r>
              <a:rPr lang="ko-KR" altLang="en-US" sz="1400" b="1" dirty="0" err="1" smtClean="0">
                <a:latin typeface="+mn-ea"/>
              </a:rPr>
              <a:t>하고저</a:t>
            </a:r>
            <a:r>
              <a:rPr lang="ko-KR" altLang="en-US" sz="1400" b="1" dirty="0" smtClean="0">
                <a:latin typeface="+mn-ea"/>
              </a:rPr>
              <a:t> 사용</a:t>
            </a:r>
            <a:endParaRPr lang="en-US" altLang="ko-KR" sz="1400" b="1" dirty="0">
              <a:latin typeface="+mn-ea"/>
            </a:endParaRP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412776"/>
            <a:ext cx="4536504" cy="4968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타원 28"/>
          <p:cNvSpPr/>
          <p:nvPr/>
        </p:nvSpPr>
        <p:spPr bwMode="auto">
          <a:xfrm>
            <a:off x="1259636" y="4365104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1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1484365" y="4338977"/>
            <a:ext cx="1656184" cy="288032"/>
          </a:xfrm>
          <a:prstGeom prst="rect">
            <a:avLst/>
          </a:prstGeom>
          <a:noFill/>
          <a:ln w="25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17994" y="1295407"/>
          <a:ext cx="8506557" cy="5157935"/>
        </p:xfrm>
        <a:graphic>
          <a:graphicData uri="http://schemas.openxmlformats.org/drawingml/2006/table">
            <a:tbl>
              <a:tblPr/>
              <a:tblGrid>
                <a:gridCol w="4718538"/>
                <a:gridCol w="3788019"/>
              </a:tblGrid>
              <a:tr h="51579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17993" y="493722"/>
          <a:ext cx="8508023" cy="717551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MMBE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출고 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340768"/>
            <a:ext cx="8136904" cy="3672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모서리가 둥근 사각형 설명선 10"/>
          <p:cNvSpPr/>
          <p:nvPr/>
        </p:nvSpPr>
        <p:spPr>
          <a:xfrm>
            <a:off x="3203848" y="1628800"/>
            <a:ext cx="2016224" cy="432048"/>
          </a:xfrm>
          <a:prstGeom prst="wedgeRoundRectCallout">
            <a:avLst>
              <a:gd name="adj1" fmla="val -60871"/>
              <a:gd name="adj2" fmla="val 115310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b="1" dirty="0" smtClean="0">
                <a:solidFill>
                  <a:schemeClr val="tx1"/>
                </a:solidFill>
              </a:rPr>
              <a:t>자재 코드 입력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 </a:t>
            </a:r>
            <a:endParaRPr lang="ko-KR" altLang="en-US" sz="1400" b="1" dirty="0" smtClean="0">
              <a:solidFill>
                <a:schemeClr val="tx1"/>
              </a:solidFill>
            </a:endParaRPr>
          </a:p>
        </p:txBody>
      </p:sp>
      <p:sp>
        <p:nvSpPr>
          <p:cNvPr id="12" name="모서리가 둥근 사각형 설명선 11"/>
          <p:cNvSpPr/>
          <p:nvPr/>
        </p:nvSpPr>
        <p:spPr>
          <a:xfrm>
            <a:off x="1043608" y="5085184"/>
            <a:ext cx="2016224" cy="432048"/>
          </a:xfrm>
          <a:prstGeom prst="wedgeRoundRectCallout">
            <a:avLst>
              <a:gd name="adj1" fmla="val -34092"/>
              <a:gd name="adj2" fmla="val -90286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b="1" dirty="0" smtClean="0">
                <a:solidFill>
                  <a:schemeClr val="tx1"/>
                </a:solidFill>
              </a:rPr>
              <a:t>공장 창고 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 </a:t>
            </a:r>
            <a:endParaRPr lang="ko-KR" altLang="en-US" sz="1400" b="1" dirty="0" smtClean="0">
              <a:solidFill>
                <a:schemeClr val="tx1"/>
              </a:solidFill>
            </a:endParaRPr>
          </a:p>
        </p:txBody>
      </p:sp>
      <p:sp>
        <p:nvSpPr>
          <p:cNvPr id="14" name="오른쪽 중괄호 13"/>
          <p:cNvSpPr/>
          <p:nvPr/>
        </p:nvSpPr>
        <p:spPr>
          <a:xfrm rot="16200000">
            <a:off x="5382090" y="1250761"/>
            <a:ext cx="504056" cy="5292588"/>
          </a:xfrm>
          <a:prstGeom prst="rightBrace">
            <a:avLst>
              <a:gd name="adj1" fmla="val 8333"/>
              <a:gd name="adj2" fmla="val 50658"/>
            </a:avLst>
          </a:prstGeom>
          <a:noFill/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1259636" y="3140968"/>
            <a:ext cx="7272808" cy="360040"/>
          </a:xfrm>
          <a:prstGeom prst="rect">
            <a:avLst/>
          </a:prstGeom>
          <a:noFill/>
          <a:ln w="25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ko-KR" altLang="en-US" sz="1400" b="1" dirty="0" smtClean="0">
                <a:solidFill>
                  <a:schemeClr val="tx1"/>
                </a:solidFill>
              </a:rPr>
              <a:t>가용</a:t>
            </a:r>
            <a:r>
              <a:rPr lang="ko-KR" altLang="en-US" sz="1200" dirty="0" smtClean="0">
                <a:solidFill>
                  <a:schemeClr val="tx1"/>
                </a:solidFill>
              </a:rPr>
              <a:t> </a:t>
            </a:r>
            <a:r>
              <a:rPr lang="en-US" altLang="ko-KR" sz="1200" dirty="0" smtClean="0">
                <a:solidFill>
                  <a:schemeClr val="tx1"/>
                </a:solidFill>
              </a:rPr>
              <a:t>: </a:t>
            </a:r>
            <a:r>
              <a:rPr lang="ko-KR" altLang="en-US" sz="1200" dirty="0" smtClean="0">
                <a:solidFill>
                  <a:schemeClr val="tx1"/>
                </a:solidFill>
              </a:rPr>
              <a:t>창고에 입고되어 </a:t>
            </a:r>
            <a:r>
              <a:rPr lang="ko-KR" altLang="en-US" sz="1200" dirty="0" err="1" smtClean="0">
                <a:solidFill>
                  <a:schemeClr val="tx1"/>
                </a:solidFill>
              </a:rPr>
              <a:t>사용할수</a:t>
            </a:r>
            <a:r>
              <a:rPr lang="ko-KR" altLang="en-US" sz="1200" dirty="0" smtClean="0">
                <a:solidFill>
                  <a:schemeClr val="tx1"/>
                </a:solidFill>
              </a:rPr>
              <a:t> 있는 상태 </a:t>
            </a:r>
            <a:r>
              <a:rPr lang="en-US" altLang="ko-KR" sz="1200" dirty="0" smtClean="0">
                <a:solidFill>
                  <a:schemeClr val="tx1"/>
                </a:solidFill>
              </a:rPr>
              <a:t>,   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품질검사</a:t>
            </a:r>
            <a:r>
              <a:rPr lang="ko-KR" altLang="en-US" sz="1200" dirty="0" smtClean="0">
                <a:solidFill>
                  <a:schemeClr val="tx1"/>
                </a:solidFill>
              </a:rPr>
              <a:t> </a:t>
            </a:r>
            <a:r>
              <a:rPr lang="en-US" altLang="ko-KR" sz="1200" dirty="0" smtClean="0">
                <a:solidFill>
                  <a:schemeClr val="tx1"/>
                </a:solidFill>
              </a:rPr>
              <a:t>: </a:t>
            </a:r>
            <a:r>
              <a:rPr lang="ko-KR" altLang="en-US" sz="1200" dirty="0" smtClean="0">
                <a:solidFill>
                  <a:schemeClr val="tx1"/>
                </a:solidFill>
              </a:rPr>
              <a:t>입고되었으나 보류 상태에 있는 자재 </a:t>
            </a:r>
            <a:r>
              <a:rPr lang="en-US" altLang="ko-KR" sz="1200" dirty="0" smtClean="0">
                <a:solidFill>
                  <a:schemeClr val="tx1"/>
                </a:solidFill>
              </a:rPr>
              <a:t> 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1259636" y="5733256"/>
            <a:ext cx="7272808" cy="360040"/>
          </a:xfrm>
          <a:prstGeom prst="rect">
            <a:avLst/>
          </a:prstGeom>
          <a:noFill/>
          <a:ln w="25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ko-KR" altLang="en-US" sz="1400" b="1" dirty="0" smtClean="0">
                <a:solidFill>
                  <a:schemeClr val="tx1"/>
                </a:solidFill>
              </a:rPr>
              <a:t>예약 </a:t>
            </a:r>
            <a:r>
              <a:rPr lang="en-US" altLang="ko-KR" sz="1200" dirty="0" smtClean="0">
                <a:solidFill>
                  <a:schemeClr val="tx1"/>
                </a:solidFill>
              </a:rPr>
              <a:t>: </a:t>
            </a:r>
            <a:r>
              <a:rPr lang="ko-KR" altLang="en-US" sz="1200" dirty="0" smtClean="0">
                <a:solidFill>
                  <a:schemeClr val="tx1"/>
                </a:solidFill>
              </a:rPr>
              <a:t>자재를 미리 예약되어 있는 상태 </a:t>
            </a:r>
            <a:r>
              <a:rPr lang="en-US" altLang="ko-KR" sz="1200" dirty="0" smtClean="0">
                <a:solidFill>
                  <a:schemeClr val="tx1"/>
                </a:solidFill>
              </a:rPr>
              <a:t>, </a:t>
            </a:r>
            <a:r>
              <a:rPr lang="ko-KR" altLang="en-US" sz="1200" dirty="0" smtClean="0">
                <a:solidFill>
                  <a:schemeClr val="tx1"/>
                </a:solidFill>
              </a:rPr>
              <a:t>타 오더에 사용 안됨 </a:t>
            </a:r>
            <a:r>
              <a:rPr lang="en-US" altLang="ko-KR" sz="1200" dirty="0" smtClean="0">
                <a:solidFill>
                  <a:schemeClr val="tx1"/>
                </a:solidFill>
              </a:rPr>
              <a:t>??? 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17994" y="1295407"/>
          <a:ext cx="8506557" cy="5157935"/>
        </p:xfrm>
        <a:graphic>
          <a:graphicData uri="http://schemas.openxmlformats.org/drawingml/2006/table">
            <a:tbl>
              <a:tblPr/>
              <a:tblGrid>
                <a:gridCol w="4718538"/>
                <a:gridCol w="3788019"/>
              </a:tblGrid>
              <a:tr h="51579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17993" y="493722"/>
          <a:ext cx="8508023" cy="717551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MB5B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전기일 재고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타원 6"/>
          <p:cNvSpPr/>
          <p:nvPr/>
        </p:nvSpPr>
        <p:spPr bwMode="auto">
          <a:xfrm>
            <a:off x="5076057" y="1340768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1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" name="Text Box 3"/>
          <p:cNvSpPr txBox="1">
            <a:spLocks noChangeArrowheads="1"/>
          </p:cNvSpPr>
          <p:nvPr/>
        </p:nvSpPr>
        <p:spPr bwMode="auto">
          <a:xfrm>
            <a:off x="5237490" y="1303604"/>
            <a:ext cx="3582982" cy="633123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400" b="1" dirty="0" smtClean="0">
                <a:latin typeface="+mn-ea"/>
              </a:rPr>
              <a:t> </a:t>
            </a:r>
            <a:r>
              <a:rPr lang="en-US" altLang="ko-KR" sz="1400" b="1" dirty="0" smtClean="0">
                <a:latin typeface="+mn-ea"/>
              </a:rPr>
              <a:t>MB5B T-Code </a:t>
            </a:r>
            <a:r>
              <a:rPr lang="ko-KR" altLang="en-US" sz="1400" b="1" dirty="0" smtClean="0">
                <a:latin typeface="+mn-ea"/>
              </a:rPr>
              <a:t>클릭</a:t>
            </a:r>
            <a:endParaRPr lang="en-US" altLang="ko-KR" sz="1400" b="1" dirty="0" smtClean="0">
              <a:latin typeface="+mn-ea"/>
            </a:endParaRPr>
          </a:p>
          <a:p>
            <a:pPr>
              <a:spcBef>
                <a:spcPct val="50000"/>
              </a:spcBef>
            </a:pPr>
            <a:r>
              <a:rPr lang="ko-KR" altLang="en-US" sz="1400" b="1" dirty="0" smtClean="0">
                <a:latin typeface="+mn-ea"/>
              </a:rPr>
              <a:t> 전기일 기준으로 재고를 파악 </a:t>
            </a:r>
            <a:r>
              <a:rPr lang="ko-KR" altLang="en-US" sz="1400" b="1" dirty="0" err="1" smtClean="0">
                <a:latin typeface="+mn-ea"/>
              </a:rPr>
              <a:t>하고저</a:t>
            </a:r>
            <a:r>
              <a:rPr lang="ko-KR" altLang="en-US" sz="1400" b="1" dirty="0" smtClean="0">
                <a:latin typeface="+mn-ea"/>
              </a:rPr>
              <a:t> 사용</a:t>
            </a:r>
            <a:endParaRPr lang="en-US" altLang="ko-KR" sz="1400" b="1" dirty="0">
              <a:latin typeface="+mn-ea"/>
            </a:endParaRP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412776"/>
            <a:ext cx="4536504" cy="4968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타원 28"/>
          <p:cNvSpPr/>
          <p:nvPr/>
        </p:nvSpPr>
        <p:spPr bwMode="auto">
          <a:xfrm>
            <a:off x="1259636" y="4581128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1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1547664" y="4581128"/>
            <a:ext cx="1944216" cy="288032"/>
          </a:xfrm>
          <a:prstGeom prst="rect">
            <a:avLst/>
          </a:prstGeom>
          <a:noFill/>
          <a:ln w="25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17994" y="1295407"/>
          <a:ext cx="8506557" cy="5157935"/>
        </p:xfrm>
        <a:graphic>
          <a:graphicData uri="http://schemas.openxmlformats.org/drawingml/2006/table">
            <a:tbl>
              <a:tblPr/>
              <a:tblGrid>
                <a:gridCol w="4718538"/>
                <a:gridCol w="3788019"/>
              </a:tblGrid>
              <a:tr h="51579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17993" y="493722"/>
          <a:ext cx="8508023" cy="717551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MB5B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전기일 재고 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타원 6"/>
          <p:cNvSpPr/>
          <p:nvPr/>
        </p:nvSpPr>
        <p:spPr bwMode="auto">
          <a:xfrm>
            <a:off x="5076057" y="1340768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1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" name="Text Box 3"/>
          <p:cNvSpPr txBox="1">
            <a:spLocks noChangeArrowheads="1"/>
          </p:cNvSpPr>
          <p:nvPr/>
        </p:nvSpPr>
        <p:spPr bwMode="auto">
          <a:xfrm>
            <a:off x="5237490" y="1303604"/>
            <a:ext cx="3582982" cy="633123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400" b="1" dirty="0" smtClean="0">
                <a:latin typeface="+mn-ea"/>
              </a:rPr>
              <a:t> 회사코드 입력 </a:t>
            </a:r>
            <a:r>
              <a:rPr lang="en-US" altLang="ko-KR" sz="1400" b="1" dirty="0" smtClean="0">
                <a:latin typeface="+mn-ea"/>
              </a:rPr>
              <a:t>: </a:t>
            </a:r>
            <a:r>
              <a:rPr lang="ko-KR" altLang="en-US" sz="1400" b="1" dirty="0" smtClean="0">
                <a:latin typeface="+mn-ea"/>
              </a:rPr>
              <a:t>창원 </a:t>
            </a:r>
            <a:r>
              <a:rPr lang="en-US" altLang="ko-KR" sz="1400" b="1" dirty="0" smtClean="0">
                <a:latin typeface="+mn-ea"/>
              </a:rPr>
              <a:t>1300, </a:t>
            </a:r>
            <a:r>
              <a:rPr lang="ko-KR" altLang="en-US" sz="1400" b="1" dirty="0" smtClean="0">
                <a:latin typeface="+mn-ea"/>
              </a:rPr>
              <a:t>광주 </a:t>
            </a:r>
            <a:r>
              <a:rPr lang="en-US" altLang="ko-KR" sz="1400" b="1" dirty="0" smtClean="0">
                <a:latin typeface="+mn-ea"/>
              </a:rPr>
              <a:t>1200</a:t>
            </a:r>
          </a:p>
          <a:p>
            <a:pPr>
              <a:spcBef>
                <a:spcPct val="50000"/>
              </a:spcBef>
            </a:pPr>
            <a:r>
              <a:rPr lang="ko-KR" altLang="en-US" sz="1400" b="1" dirty="0" smtClean="0">
                <a:latin typeface="+mn-ea"/>
              </a:rPr>
              <a:t>                       본사 </a:t>
            </a:r>
            <a:r>
              <a:rPr lang="en-US" altLang="ko-KR" sz="1400" b="1" dirty="0" smtClean="0">
                <a:latin typeface="+mn-ea"/>
              </a:rPr>
              <a:t>1100</a:t>
            </a:r>
            <a:endParaRPr lang="en-US" altLang="ko-KR" sz="1400" b="1" dirty="0">
              <a:latin typeface="+mn-ea"/>
            </a:endParaRP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340769"/>
            <a:ext cx="4536504" cy="5040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타원 10"/>
          <p:cNvSpPr/>
          <p:nvPr/>
        </p:nvSpPr>
        <p:spPr bwMode="auto">
          <a:xfrm>
            <a:off x="1907708" y="2708920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1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2" name="타원 11"/>
          <p:cNvSpPr/>
          <p:nvPr/>
        </p:nvSpPr>
        <p:spPr bwMode="auto">
          <a:xfrm>
            <a:off x="1910040" y="2953407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2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3" name="타원 12"/>
          <p:cNvSpPr/>
          <p:nvPr/>
        </p:nvSpPr>
        <p:spPr bwMode="auto">
          <a:xfrm>
            <a:off x="5076057" y="1821668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2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5329252" y="1760070"/>
            <a:ext cx="970940" cy="309958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400" b="1" dirty="0" smtClean="0">
                <a:latin typeface="+mn-ea"/>
              </a:rPr>
              <a:t> 저장위치 </a:t>
            </a:r>
            <a:endParaRPr lang="en-US" altLang="ko-KR" sz="1400" b="1" dirty="0">
              <a:latin typeface="+mn-ea"/>
            </a:endParaRPr>
          </a:p>
        </p:txBody>
      </p:sp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96417" y="2076565"/>
            <a:ext cx="1962150" cy="4243586"/>
          </a:xfrm>
          <a:prstGeom prst="rect">
            <a:avLst/>
          </a:prstGeom>
          <a:noFill/>
          <a:ln w="12700">
            <a:solidFill>
              <a:srgbClr val="C00000"/>
            </a:solidFill>
            <a:miter lim="800000"/>
            <a:headEnd/>
            <a:tailEnd/>
          </a:ln>
        </p:spPr>
      </p:pic>
      <p:pic>
        <p:nvPicPr>
          <p:cNvPr id="20485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2059147"/>
            <a:ext cx="2181225" cy="4248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타원 16"/>
          <p:cNvSpPr/>
          <p:nvPr/>
        </p:nvSpPr>
        <p:spPr bwMode="auto">
          <a:xfrm>
            <a:off x="179516" y="1700808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3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8" name="타원 17"/>
          <p:cNvSpPr/>
          <p:nvPr/>
        </p:nvSpPr>
        <p:spPr bwMode="auto">
          <a:xfrm>
            <a:off x="5076057" y="6335447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3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9" name="Text Box 3"/>
          <p:cNvSpPr txBox="1">
            <a:spLocks noChangeArrowheads="1"/>
          </p:cNvSpPr>
          <p:nvPr/>
        </p:nvSpPr>
        <p:spPr bwMode="auto">
          <a:xfrm>
            <a:off x="5202654" y="6254730"/>
            <a:ext cx="970940" cy="309958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400" b="1" dirty="0" smtClean="0">
                <a:latin typeface="+mn-ea"/>
              </a:rPr>
              <a:t> 실행 </a:t>
            </a:r>
            <a:endParaRPr lang="en-US" altLang="ko-KR" sz="1400" b="1" dirty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17994" y="1295407"/>
          <a:ext cx="8506557" cy="5157935"/>
        </p:xfrm>
        <a:graphic>
          <a:graphicData uri="http://schemas.openxmlformats.org/drawingml/2006/table">
            <a:tbl>
              <a:tblPr/>
              <a:tblGrid>
                <a:gridCol w="4718538"/>
                <a:gridCol w="3788019"/>
              </a:tblGrid>
              <a:tr h="51579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17993" y="493722"/>
          <a:ext cx="8508023" cy="717551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MB5B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전기일 재고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0" name="Text Box 3"/>
          <p:cNvSpPr txBox="1">
            <a:spLocks noChangeArrowheads="1"/>
          </p:cNvSpPr>
          <p:nvPr/>
        </p:nvSpPr>
        <p:spPr bwMode="auto">
          <a:xfrm>
            <a:off x="5237490" y="1303596"/>
            <a:ext cx="3582982" cy="309958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400" b="1" dirty="0" smtClean="0">
                <a:latin typeface="+mn-ea"/>
              </a:rPr>
              <a:t>전기일 기준으로 재고 수량</a:t>
            </a:r>
            <a:r>
              <a:rPr lang="en-US" altLang="ko-KR" sz="1400" b="1" dirty="0" smtClean="0">
                <a:latin typeface="+mn-ea"/>
              </a:rPr>
              <a:t>/</a:t>
            </a:r>
            <a:r>
              <a:rPr lang="ko-KR" altLang="en-US" sz="1400" b="1" dirty="0" smtClean="0">
                <a:latin typeface="+mn-ea"/>
              </a:rPr>
              <a:t>자재전표 파악</a:t>
            </a:r>
            <a:endParaRPr lang="en-US" altLang="ko-KR" sz="1400" b="1" dirty="0">
              <a:latin typeface="+mn-ea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340776"/>
            <a:ext cx="4536504" cy="25202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모서리가 둥근 사각형 설명선 10"/>
          <p:cNvSpPr/>
          <p:nvPr/>
        </p:nvSpPr>
        <p:spPr>
          <a:xfrm>
            <a:off x="3491882" y="1844824"/>
            <a:ext cx="2016224" cy="432048"/>
          </a:xfrm>
          <a:prstGeom prst="wedgeRoundRectCallout">
            <a:avLst>
              <a:gd name="adj1" fmla="val -95858"/>
              <a:gd name="adj2" fmla="val -79805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b="1" dirty="0" smtClean="0">
                <a:solidFill>
                  <a:schemeClr val="tx1"/>
                </a:solidFill>
              </a:rPr>
              <a:t>상세 클릭으로 내용을 </a:t>
            </a:r>
            <a:r>
              <a:rPr lang="ko-KR" altLang="en-US" sz="1400" b="1" dirty="0" err="1" smtClean="0">
                <a:solidFill>
                  <a:schemeClr val="tx1"/>
                </a:solidFill>
              </a:rPr>
              <a:t>볼수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 있다</a:t>
            </a:r>
          </a:p>
        </p:txBody>
      </p:sp>
      <p:sp>
        <p:nvSpPr>
          <p:cNvPr id="12" name="아래쪽 화살표 11"/>
          <p:cNvSpPr/>
          <p:nvPr/>
        </p:nvSpPr>
        <p:spPr>
          <a:xfrm>
            <a:off x="5004048" y="2348880"/>
            <a:ext cx="648072" cy="432048"/>
          </a:xfrm>
          <a:prstGeom prst="downArrow">
            <a:avLst/>
          </a:prstGeom>
          <a:solidFill>
            <a:srgbClr val="FFC0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150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1" y="2852936"/>
            <a:ext cx="3888432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17994" y="1295407"/>
          <a:ext cx="8506557" cy="5157935"/>
        </p:xfrm>
        <a:graphic>
          <a:graphicData uri="http://schemas.openxmlformats.org/drawingml/2006/table">
            <a:tbl>
              <a:tblPr/>
              <a:tblGrid>
                <a:gridCol w="4718538"/>
                <a:gridCol w="3788019"/>
              </a:tblGrid>
              <a:tr h="51579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17993" y="493722"/>
          <a:ext cx="8508023" cy="717551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MB52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자재의 창고 재고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412776"/>
            <a:ext cx="4536504" cy="4968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타원 12"/>
          <p:cNvSpPr/>
          <p:nvPr/>
        </p:nvSpPr>
        <p:spPr bwMode="auto">
          <a:xfrm>
            <a:off x="1259636" y="4797152"/>
            <a:ext cx="236787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1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1547664" y="4797152"/>
            <a:ext cx="2376264" cy="288032"/>
          </a:xfrm>
          <a:prstGeom prst="rect">
            <a:avLst/>
          </a:prstGeom>
          <a:noFill/>
          <a:ln w="25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타원 14"/>
          <p:cNvSpPr/>
          <p:nvPr/>
        </p:nvSpPr>
        <p:spPr bwMode="auto">
          <a:xfrm>
            <a:off x="5076057" y="1340768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1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6" name="Text Box 3"/>
          <p:cNvSpPr txBox="1">
            <a:spLocks noChangeArrowheads="1"/>
          </p:cNvSpPr>
          <p:nvPr/>
        </p:nvSpPr>
        <p:spPr bwMode="auto">
          <a:xfrm>
            <a:off x="5237490" y="1303604"/>
            <a:ext cx="3582982" cy="633123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400" b="1" dirty="0" smtClean="0">
                <a:latin typeface="+mn-ea"/>
              </a:rPr>
              <a:t> </a:t>
            </a:r>
            <a:r>
              <a:rPr lang="en-US" altLang="ko-KR" sz="1400" b="1" dirty="0" smtClean="0">
                <a:latin typeface="+mn-ea"/>
              </a:rPr>
              <a:t>MB52 T-Code </a:t>
            </a:r>
            <a:r>
              <a:rPr lang="ko-KR" altLang="en-US" sz="1400" b="1" dirty="0" smtClean="0">
                <a:latin typeface="+mn-ea"/>
              </a:rPr>
              <a:t>클릭</a:t>
            </a:r>
            <a:endParaRPr lang="en-US" altLang="ko-KR" sz="1400" b="1" dirty="0" smtClean="0">
              <a:latin typeface="+mn-ea"/>
            </a:endParaRPr>
          </a:p>
          <a:p>
            <a:pPr>
              <a:spcBef>
                <a:spcPct val="50000"/>
              </a:spcBef>
            </a:pPr>
            <a:r>
              <a:rPr lang="ko-KR" altLang="en-US" sz="1400" b="1" dirty="0" smtClean="0">
                <a:latin typeface="+mn-ea"/>
              </a:rPr>
              <a:t> 창고 기준으로 재고를 파악 </a:t>
            </a:r>
            <a:r>
              <a:rPr lang="ko-KR" altLang="en-US" sz="1400" b="1" dirty="0" err="1" smtClean="0">
                <a:latin typeface="+mn-ea"/>
              </a:rPr>
              <a:t>하고저</a:t>
            </a:r>
            <a:r>
              <a:rPr lang="ko-KR" altLang="en-US" sz="1400" b="1" dirty="0" smtClean="0">
                <a:latin typeface="+mn-ea"/>
              </a:rPr>
              <a:t> 사용</a:t>
            </a:r>
            <a:endParaRPr lang="en-US" altLang="ko-KR" sz="1400" b="1" dirty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17994" y="1295407"/>
          <a:ext cx="8506557" cy="5157935"/>
        </p:xfrm>
        <a:graphic>
          <a:graphicData uri="http://schemas.openxmlformats.org/drawingml/2006/table">
            <a:tbl>
              <a:tblPr/>
              <a:tblGrid>
                <a:gridCol w="4718538"/>
                <a:gridCol w="3788019"/>
              </a:tblGrid>
              <a:tr h="51579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17993" y="493722"/>
          <a:ext cx="8508023" cy="717551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MB52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자재의 창고 재고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412776"/>
            <a:ext cx="4536504" cy="5059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타원 12"/>
          <p:cNvSpPr/>
          <p:nvPr/>
        </p:nvSpPr>
        <p:spPr bwMode="auto">
          <a:xfrm>
            <a:off x="5076057" y="1340768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1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5237490" y="1303604"/>
            <a:ext cx="3582982" cy="633123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400" b="1" dirty="0" smtClean="0">
                <a:latin typeface="+mn-ea"/>
              </a:rPr>
              <a:t> 회사코드 입력 </a:t>
            </a:r>
            <a:r>
              <a:rPr lang="en-US" altLang="ko-KR" sz="1400" b="1" dirty="0" smtClean="0">
                <a:latin typeface="+mn-ea"/>
              </a:rPr>
              <a:t>: </a:t>
            </a:r>
            <a:r>
              <a:rPr lang="ko-KR" altLang="en-US" sz="1400" b="1" dirty="0" smtClean="0">
                <a:latin typeface="+mn-ea"/>
              </a:rPr>
              <a:t>창원 </a:t>
            </a:r>
            <a:r>
              <a:rPr lang="en-US" altLang="ko-KR" sz="1400" b="1" dirty="0" smtClean="0">
                <a:latin typeface="+mn-ea"/>
              </a:rPr>
              <a:t>1300, </a:t>
            </a:r>
            <a:r>
              <a:rPr lang="ko-KR" altLang="en-US" sz="1400" b="1" dirty="0" smtClean="0">
                <a:latin typeface="+mn-ea"/>
              </a:rPr>
              <a:t>광주 </a:t>
            </a:r>
            <a:r>
              <a:rPr lang="en-US" altLang="ko-KR" sz="1400" b="1" dirty="0" smtClean="0">
                <a:latin typeface="+mn-ea"/>
              </a:rPr>
              <a:t>1200</a:t>
            </a:r>
          </a:p>
          <a:p>
            <a:pPr>
              <a:spcBef>
                <a:spcPct val="50000"/>
              </a:spcBef>
            </a:pPr>
            <a:r>
              <a:rPr lang="ko-KR" altLang="en-US" sz="1400" b="1" dirty="0" smtClean="0">
                <a:latin typeface="+mn-ea"/>
              </a:rPr>
              <a:t>                       본사 </a:t>
            </a:r>
            <a:r>
              <a:rPr lang="en-US" altLang="ko-KR" sz="1400" b="1" dirty="0" smtClean="0">
                <a:latin typeface="+mn-ea"/>
              </a:rPr>
              <a:t>1100</a:t>
            </a:r>
            <a:endParaRPr lang="en-US" altLang="ko-KR" sz="1400" b="1" dirty="0">
              <a:latin typeface="+mn-ea"/>
            </a:endParaRPr>
          </a:p>
        </p:txBody>
      </p:sp>
      <p:sp>
        <p:nvSpPr>
          <p:cNvPr id="15" name="타원 14"/>
          <p:cNvSpPr/>
          <p:nvPr/>
        </p:nvSpPr>
        <p:spPr bwMode="auto">
          <a:xfrm>
            <a:off x="5076057" y="1821668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2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6" name="Text Box 3"/>
          <p:cNvSpPr txBox="1">
            <a:spLocks noChangeArrowheads="1"/>
          </p:cNvSpPr>
          <p:nvPr/>
        </p:nvSpPr>
        <p:spPr bwMode="auto">
          <a:xfrm>
            <a:off x="5329252" y="1760070"/>
            <a:ext cx="970940" cy="309958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400" b="1" dirty="0" smtClean="0">
                <a:latin typeface="+mn-ea"/>
              </a:rPr>
              <a:t> 저장위치 </a:t>
            </a:r>
            <a:endParaRPr lang="en-US" altLang="ko-KR" sz="1400" b="1" dirty="0">
              <a:latin typeface="+mn-ea"/>
            </a:endParaRPr>
          </a:p>
        </p:txBody>
      </p:sp>
      <p:pic>
        <p:nvPicPr>
          <p:cNvPr id="17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96417" y="2076565"/>
            <a:ext cx="1962150" cy="4243586"/>
          </a:xfrm>
          <a:prstGeom prst="rect">
            <a:avLst/>
          </a:prstGeom>
          <a:noFill/>
          <a:ln w="12700">
            <a:solidFill>
              <a:srgbClr val="C00000"/>
            </a:solidFill>
            <a:miter lim="800000"/>
            <a:headEnd/>
            <a:tailEnd/>
          </a:ln>
        </p:spPr>
      </p:pic>
      <p:pic>
        <p:nvPicPr>
          <p:cNvPr id="18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2059147"/>
            <a:ext cx="2181225" cy="4248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타원 18"/>
          <p:cNvSpPr/>
          <p:nvPr/>
        </p:nvSpPr>
        <p:spPr bwMode="auto">
          <a:xfrm>
            <a:off x="5076057" y="6335447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3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0" name="Text Box 3"/>
          <p:cNvSpPr txBox="1">
            <a:spLocks noChangeArrowheads="1"/>
          </p:cNvSpPr>
          <p:nvPr/>
        </p:nvSpPr>
        <p:spPr bwMode="auto">
          <a:xfrm>
            <a:off x="5202654" y="6254730"/>
            <a:ext cx="970940" cy="309958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400" b="1" dirty="0" smtClean="0">
                <a:latin typeface="+mn-ea"/>
              </a:rPr>
              <a:t> 실행 </a:t>
            </a:r>
            <a:endParaRPr lang="en-US" altLang="ko-KR" sz="1400" b="1" dirty="0">
              <a:latin typeface="+mn-ea"/>
            </a:endParaRPr>
          </a:p>
        </p:txBody>
      </p:sp>
      <p:sp>
        <p:nvSpPr>
          <p:cNvPr id="21" name="타원 20"/>
          <p:cNvSpPr/>
          <p:nvPr/>
        </p:nvSpPr>
        <p:spPr bwMode="auto">
          <a:xfrm>
            <a:off x="1691684" y="2276872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1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2" name="타원 21"/>
          <p:cNvSpPr/>
          <p:nvPr/>
        </p:nvSpPr>
        <p:spPr bwMode="auto">
          <a:xfrm>
            <a:off x="1691684" y="2564904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2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3" name="타원 22"/>
          <p:cNvSpPr/>
          <p:nvPr/>
        </p:nvSpPr>
        <p:spPr bwMode="auto">
          <a:xfrm>
            <a:off x="223057" y="1654927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3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17994" y="1295407"/>
          <a:ext cx="8506557" cy="5157935"/>
        </p:xfrm>
        <a:graphic>
          <a:graphicData uri="http://schemas.openxmlformats.org/drawingml/2006/table">
            <a:tbl>
              <a:tblPr/>
              <a:tblGrid>
                <a:gridCol w="4718538"/>
                <a:gridCol w="3788019"/>
              </a:tblGrid>
              <a:tr h="51579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17993" y="493722"/>
          <a:ext cx="8508023" cy="717551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MB52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자재의 창고 재고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6" y="1412776"/>
            <a:ext cx="8568952" cy="169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직사각형 12"/>
          <p:cNvSpPr/>
          <p:nvPr/>
        </p:nvSpPr>
        <p:spPr>
          <a:xfrm>
            <a:off x="559306" y="3789040"/>
            <a:ext cx="7272808" cy="360040"/>
          </a:xfrm>
          <a:prstGeom prst="rect">
            <a:avLst/>
          </a:prstGeom>
          <a:noFill/>
          <a:ln w="25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ko-KR" altLang="en-US" sz="1400" b="1" dirty="0" smtClean="0">
                <a:solidFill>
                  <a:schemeClr val="tx1"/>
                </a:solidFill>
              </a:rPr>
              <a:t>가용</a:t>
            </a:r>
            <a:r>
              <a:rPr lang="ko-KR" altLang="en-US" sz="1200" dirty="0" smtClean="0">
                <a:solidFill>
                  <a:schemeClr val="tx1"/>
                </a:solidFill>
              </a:rPr>
              <a:t> </a:t>
            </a:r>
            <a:r>
              <a:rPr lang="en-US" altLang="ko-KR" sz="1200" dirty="0" smtClean="0">
                <a:solidFill>
                  <a:schemeClr val="tx1"/>
                </a:solidFill>
              </a:rPr>
              <a:t>: </a:t>
            </a:r>
            <a:r>
              <a:rPr lang="ko-KR" altLang="en-US" sz="1200" dirty="0" smtClean="0">
                <a:solidFill>
                  <a:schemeClr val="tx1"/>
                </a:solidFill>
              </a:rPr>
              <a:t>창고에 입고되어 </a:t>
            </a:r>
            <a:r>
              <a:rPr lang="ko-KR" altLang="en-US" sz="1200" dirty="0" err="1" smtClean="0">
                <a:solidFill>
                  <a:schemeClr val="tx1"/>
                </a:solidFill>
              </a:rPr>
              <a:t>사용할수</a:t>
            </a:r>
            <a:r>
              <a:rPr lang="ko-KR" altLang="en-US" sz="1200" dirty="0" smtClean="0">
                <a:solidFill>
                  <a:schemeClr val="tx1"/>
                </a:solidFill>
              </a:rPr>
              <a:t> 있는 상태 </a:t>
            </a:r>
            <a:r>
              <a:rPr lang="en-US" altLang="ko-KR" sz="1200" dirty="0" smtClean="0">
                <a:solidFill>
                  <a:schemeClr val="tx1"/>
                </a:solidFill>
              </a:rPr>
              <a:t>,   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품질검사</a:t>
            </a:r>
            <a:r>
              <a:rPr lang="ko-KR" altLang="en-US" sz="1200" dirty="0" smtClean="0">
                <a:solidFill>
                  <a:schemeClr val="tx1"/>
                </a:solidFill>
              </a:rPr>
              <a:t> </a:t>
            </a:r>
            <a:r>
              <a:rPr lang="en-US" altLang="ko-KR" sz="1200" dirty="0" smtClean="0">
                <a:solidFill>
                  <a:schemeClr val="tx1"/>
                </a:solidFill>
              </a:rPr>
              <a:t>: </a:t>
            </a:r>
            <a:r>
              <a:rPr lang="ko-KR" altLang="en-US" sz="1200" dirty="0" smtClean="0">
                <a:solidFill>
                  <a:schemeClr val="tx1"/>
                </a:solidFill>
              </a:rPr>
              <a:t>입고되었으나 보류 상태에 있는 자재 </a:t>
            </a:r>
            <a:r>
              <a:rPr lang="en-US" altLang="ko-KR" sz="1200" dirty="0" smtClean="0">
                <a:solidFill>
                  <a:schemeClr val="tx1"/>
                </a:solidFill>
              </a:rPr>
              <a:t> 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539554" y="3284984"/>
            <a:ext cx="2088232" cy="360040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b="1" smtClean="0">
                <a:solidFill>
                  <a:schemeClr val="tx1"/>
                </a:solidFill>
              </a:rPr>
              <a:t>재고 수량 파악</a:t>
            </a:r>
            <a:endParaRPr lang="ko-KR" altLang="en-US" sz="1400" b="1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17994" y="1295407"/>
          <a:ext cx="8506557" cy="5157935"/>
        </p:xfrm>
        <a:graphic>
          <a:graphicData uri="http://schemas.openxmlformats.org/drawingml/2006/table">
            <a:tbl>
              <a:tblPr/>
              <a:tblGrid>
                <a:gridCol w="4718538"/>
                <a:gridCol w="3788019"/>
              </a:tblGrid>
              <a:tr h="51579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17993" y="493722"/>
          <a:ext cx="8508023" cy="717551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ZPPR0080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재고현황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Report (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체화품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9" y="1412776"/>
            <a:ext cx="4545707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타원 6"/>
          <p:cNvSpPr/>
          <p:nvPr/>
        </p:nvSpPr>
        <p:spPr bwMode="auto">
          <a:xfrm>
            <a:off x="1761356" y="2135192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1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9" name="타원 8"/>
          <p:cNvSpPr/>
          <p:nvPr/>
        </p:nvSpPr>
        <p:spPr bwMode="auto">
          <a:xfrm>
            <a:off x="1737561" y="2492896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2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" name="타원 9"/>
          <p:cNvSpPr/>
          <p:nvPr/>
        </p:nvSpPr>
        <p:spPr bwMode="auto">
          <a:xfrm>
            <a:off x="2290033" y="2636912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3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1" name="타원 10"/>
          <p:cNvSpPr/>
          <p:nvPr/>
        </p:nvSpPr>
        <p:spPr bwMode="auto">
          <a:xfrm>
            <a:off x="5170353" y="1975623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1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2" name="타원 11"/>
          <p:cNvSpPr/>
          <p:nvPr/>
        </p:nvSpPr>
        <p:spPr bwMode="auto">
          <a:xfrm>
            <a:off x="205641" y="1683390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4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3" name="Text Box 3"/>
          <p:cNvSpPr txBox="1">
            <a:spLocks noChangeArrowheads="1"/>
          </p:cNvSpPr>
          <p:nvPr/>
        </p:nvSpPr>
        <p:spPr bwMode="auto">
          <a:xfrm>
            <a:off x="5344334" y="1901152"/>
            <a:ext cx="3582982" cy="633123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400" b="1" dirty="0" smtClean="0">
                <a:latin typeface="+mn-ea"/>
              </a:rPr>
              <a:t> 회사코드 입력 </a:t>
            </a:r>
            <a:r>
              <a:rPr lang="en-US" altLang="ko-KR" sz="1400" b="1" dirty="0" smtClean="0">
                <a:latin typeface="+mn-ea"/>
              </a:rPr>
              <a:t>: </a:t>
            </a:r>
            <a:r>
              <a:rPr lang="ko-KR" altLang="en-US" sz="1400" b="1" dirty="0" smtClean="0">
                <a:latin typeface="+mn-ea"/>
              </a:rPr>
              <a:t>창원 </a:t>
            </a:r>
            <a:r>
              <a:rPr lang="en-US" altLang="ko-KR" sz="1400" b="1" dirty="0" smtClean="0">
                <a:latin typeface="+mn-ea"/>
              </a:rPr>
              <a:t>1300, </a:t>
            </a:r>
            <a:r>
              <a:rPr lang="ko-KR" altLang="en-US" sz="1400" b="1" dirty="0" smtClean="0">
                <a:latin typeface="+mn-ea"/>
              </a:rPr>
              <a:t>광주 </a:t>
            </a:r>
            <a:r>
              <a:rPr lang="en-US" altLang="ko-KR" sz="1400" b="1" dirty="0" smtClean="0">
                <a:latin typeface="+mn-ea"/>
              </a:rPr>
              <a:t>1200</a:t>
            </a:r>
          </a:p>
          <a:p>
            <a:pPr>
              <a:spcBef>
                <a:spcPct val="50000"/>
              </a:spcBef>
            </a:pPr>
            <a:r>
              <a:rPr lang="ko-KR" altLang="en-US" sz="1400" b="1" dirty="0" smtClean="0">
                <a:latin typeface="+mn-ea"/>
              </a:rPr>
              <a:t>                       본사 </a:t>
            </a:r>
            <a:r>
              <a:rPr lang="en-US" altLang="ko-KR" sz="1400" b="1" dirty="0" smtClean="0">
                <a:latin typeface="+mn-ea"/>
              </a:rPr>
              <a:t>1100</a:t>
            </a:r>
            <a:endParaRPr lang="en-US" altLang="ko-KR" sz="1400" b="1" dirty="0">
              <a:latin typeface="+mn-ea"/>
            </a:endParaRPr>
          </a:p>
        </p:txBody>
      </p:sp>
      <p:sp>
        <p:nvSpPr>
          <p:cNvPr id="14" name="타원 13"/>
          <p:cNvSpPr/>
          <p:nvPr/>
        </p:nvSpPr>
        <p:spPr bwMode="auto">
          <a:xfrm>
            <a:off x="5202657" y="2493060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2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5" name="Text Box 3"/>
          <p:cNvSpPr txBox="1">
            <a:spLocks noChangeArrowheads="1"/>
          </p:cNvSpPr>
          <p:nvPr/>
        </p:nvSpPr>
        <p:spPr bwMode="auto">
          <a:xfrm>
            <a:off x="5390215" y="2453419"/>
            <a:ext cx="3260114" cy="309958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400" b="1" dirty="0" smtClean="0">
                <a:latin typeface="+mn-ea"/>
              </a:rPr>
              <a:t> </a:t>
            </a:r>
            <a:r>
              <a:rPr lang="en-US" altLang="ko-KR" sz="1400" b="1" dirty="0" smtClean="0">
                <a:latin typeface="+mn-ea"/>
              </a:rPr>
              <a:t>P10: </a:t>
            </a:r>
            <a:r>
              <a:rPr lang="ko-KR" altLang="en-US" sz="1400" b="1" dirty="0" smtClean="0">
                <a:latin typeface="+mn-ea"/>
              </a:rPr>
              <a:t>제품</a:t>
            </a:r>
            <a:r>
              <a:rPr lang="en-US" altLang="ko-KR" sz="1400" b="1" dirty="0" smtClean="0">
                <a:latin typeface="+mn-ea"/>
              </a:rPr>
              <a:t>, P20:</a:t>
            </a:r>
            <a:r>
              <a:rPr lang="ko-KR" altLang="en-US" sz="1400" b="1" dirty="0" smtClean="0">
                <a:latin typeface="+mn-ea"/>
              </a:rPr>
              <a:t> 반제품</a:t>
            </a:r>
            <a:r>
              <a:rPr lang="en-US" altLang="ko-KR" sz="1400" b="1" dirty="0" smtClean="0">
                <a:latin typeface="+mn-ea"/>
              </a:rPr>
              <a:t>, P30: </a:t>
            </a:r>
            <a:r>
              <a:rPr lang="ko-KR" altLang="en-US" sz="1400" b="1" dirty="0" err="1" smtClean="0">
                <a:latin typeface="+mn-ea"/>
              </a:rPr>
              <a:t>반재공</a:t>
            </a:r>
            <a:r>
              <a:rPr lang="ko-KR" altLang="en-US" sz="1400" b="1" dirty="0" smtClean="0">
                <a:latin typeface="+mn-ea"/>
              </a:rPr>
              <a:t>      </a:t>
            </a:r>
            <a:endParaRPr lang="en-US" altLang="ko-KR" sz="1400" b="1" dirty="0">
              <a:latin typeface="+mn-ea"/>
            </a:endParaRPr>
          </a:p>
        </p:txBody>
      </p:sp>
      <p:sp>
        <p:nvSpPr>
          <p:cNvPr id="16" name="타원 15"/>
          <p:cNvSpPr/>
          <p:nvPr/>
        </p:nvSpPr>
        <p:spPr bwMode="auto">
          <a:xfrm>
            <a:off x="5211366" y="2789312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3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7" name="Text Box 3"/>
          <p:cNvSpPr txBox="1">
            <a:spLocks noChangeArrowheads="1"/>
          </p:cNvSpPr>
          <p:nvPr/>
        </p:nvSpPr>
        <p:spPr bwMode="auto">
          <a:xfrm>
            <a:off x="5372598" y="2759002"/>
            <a:ext cx="3260114" cy="309958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400" b="1" dirty="0" smtClean="0">
                <a:latin typeface="+mn-ea"/>
              </a:rPr>
              <a:t> 생산 감독자 </a:t>
            </a:r>
            <a:r>
              <a:rPr lang="en-US" altLang="ko-KR" sz="1400" b="1" dirty="0" smtClean="0">
                <a:latin typeface="+mn-ea"/>
              </a:rPr>
              <a:t>: * </a:t>
            </a:r>
            <a:r>
              <a:rPr lang="ko-KR" altLang="en-US" sz="1400" b="1" dirty="0" smtClean="0">
                <a:latin typeface="+mn-ea"/>
              </a:rPr>
              <a:t>전체 </a:t>
            </a:r>
            <a:r>
              <a:rPr lang="en-US" altLang="ko-KR" sz="1400" b="1" dirty="0" smtClean="0">
                <a:latin typeface="+mn-ea"/>
              </a:rPr>
              <a:t> </a:t>
            </a:r>
            <a:r>
              <a:rPr lang="ko-KR" altLang="en-US" sz="1400" b="1" dirty="0" smtClean="0">
                <a:latin typeface="+mn-ea"/>
              </a:rPr>
              <a:t>      </a:t>
            </a:r>
            <a:endParaRPr lang="en-US" altLang="ko-KR" sz="1400" b="1" dirty="0">
              <a:latin typeface="+mn-ea"/>
            </a:endParaRPr>
          </a:p>
        </p:txBody>
      </p:sp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7" y="3073934"/>
            <a:ext cx="2448272" cy="3246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88228" y="3068967"/>
            <a:ext cx="2232248" cy="33123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타원 18"/>
          <p:cNvSpPr/>
          <p:nvPr/>
        </p:nvSpPr>
        <p:spPr bwMode="auto">
          <a:xfrm>
            <a:off x="5251073" y="6453336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4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0" name="Text Box 3"/>
          <p:cNvSpPr txBox="1">
            <a:spLocks noChangeArrowheads="1"/>
          </p:cNvSpPr>
          <p:nvPr/>
        </p:nvSpPr>
        <p:spPr bwMode="auto">
          <a:xfrm>
            <a:off x="5436096" y="6381328"/>
            <a:ext cx="3260114" cy="309958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400" b="1" dirty="0" smtClean="0">
                <a:latin typeface="+mn-ea"/>
              </a:rPr>
              <a:t> 실행 </a:t>
            </a:r>
            <a:r>
              <a:rPr lang="en-US" altLang="ko-KR" sz="1400" b="1" dirty="0" smtClean="0">
                <a:latin typeface="+mn-ea"/>
              </a:rPr>
              <a:t> </a:t>
            </a:r>
            <a:r>
              <a:rPr lang="ko-KR" altLang="en-US" sz="1400" b="1" dirty="0" smtClean="0">
                <a:latin typeface="+mn-ea"/>
              </a:rPr>
              <a:t>      </a:t>
            </a:r>
            <a:endParaRPr lang="en-US" altLang="ko-KR" sz="1400" b="1" dirty="0">
              <a:latin typeface="+mn-ea"/>
            </a:endParaRPr>
          </a:p>
        </p:txBody>
      </p:sp>
      <p:sp>
        <p:nvSpPr>
          <p:cNvPr id="21" name="모서리가 둥근 사각형 설명선 20"/>
          <p:cNvSpPr/>
          <p:nvPr/>
        </p:nvSpPr>
        <p:spPr>
          <a:xfrm>
            <a:off x="1403651" y="3717032"/>
            <a:ext cx="2016224" cy="432048"/>
          </a:xfrm>
          <a:prstGeom prst="wedgeRoundRectCallout">
            <a:avLst>
              <a:gd name="adj1" fmla="val -13791"/>
              <a:gd name="adj2" fmla="val -172928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b="1" dirty="0" smtClean="0">
                <a:solidFill>
                  <a:schemeClr val="tx1"/>
                </a:solidFill>
              </a:rPr>
              <a:t>저장 위치로 검색</a:t>
            </a:r>
          </a:p>
        </p:txBody>
      </p:sp>
      <p:sp>
        <p:nvSpPr>
          <p:cNvPr id="24" name="Text Box 3"/>
          <p:cNvSpPr txBox="1">
            <a:spLocks noChangeArrowheads="1"/>
          </p:cNvSpPr>
          <p:nvPr/>
        </p:nvSpPr>
        <p:spPr bwMode="auto">
          <a:xfrm>
            <a:off x="467544" y="4221094"/>
            <a:ext cx="3816424" cy="633123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400" b="1" dirty="0" smtClean="0">
                <a:latin typeface="+mn-ea"/>
              </a:rPr>
              <a:t> 창원 </a:t>
            </a:r>
            <a:r>
              <a:rPr lang="en-US" altLang="ko-KR" sz="1400" b="1" dirty="0" smtClean="0">
                <a:latin typeface="+mn-ea"/>
              </a:rPr>
              <a:t>: 1100 (</a:t>
            </a:r>
            <a:r>
              <a:rPr lang="ko-KR" altLang="en-US" sz="1400" b="1" dirty="0" smtClean="0">
                <a:latin typeface="+mn-ea"/>
              </a:rPr>
              <a:t>원부자재</a:t>
            </a:r>
            <a:r>
              <a:rPr lang="en-US" altLang="ko-KR" sz="1400" b="1" dirty="0" smtClean="0">
                <a:latin typeface="+mn-ea"/>
              </a:rPr>
              <a:t>_</a:t>
            </a:r>
            <a:r>
              <a:rPr lang="ko-KR" altLang="en-US" sz="1400" b="1" dirty="0" smtClean="0">
                <a:latin typeface="+mn-ea"/>
              </a:rPr>
              <a:t>자재</a:t>
            </a:r>
            <a:r>
              <a:rPr lang="en-US" altLang="ko-KR" sz="1400" b="1" dirty="0" smtClean="0">
                <a:latin typeface="+mn-ea"/>
              </a:rPr>
              <a:t>), 2100( </a:t>
            </a:r>
            <a:r>
              <a:rPr lang="ko-KR" altLang="en-US" sz="1400" b="1" dirty="0" smtClean="0">
                <a:latin typeface="+mn-ea"/>
              </a:rPr>
              <a:t>반제품</a:t>
            </a:r>
            <a:r>
              <a:rPr lang="en-US" altLang="ko-KR" sz="1400" b="1" dirty="0" smtClean="0">
                <a:latin typeface="+mn-ea"/>
              </a:rPr>
              <a:t>),</a:t>
            </a:r>
          </a:p>
          <a:p>
            <a:pPr>
              <a:spcBef>
                <a:spcPct val="50000"/>
              </a:spcBef>
            </a:pPr>
            <a:r>
              <a:rPr lang="en-US" altLang="ko-KR" sz="1400" b="1" dirty="0" smtClean="0">
                <a:latin typeface="+mn-ea"/>
              </a:rPr>
              <a:t>         2200( </a:t>
            </a:r>
            <a:r>
              <a:rPr lang="ko-KR" altLang="en-US" sz="1400" b="1" dirty="0" err="1" smtClean="0">
                <a:latin typeface="+mn-ea"/>
              </a:rPr>
              <a:t>반재공</a:t>
            </a:r>
            <a:r>
              <a:rPr lang="en-US" altLang="ko-KR" sz="1400" b="1" dirty="0" smtClean="0">
                <a:latin typeface="+mn-ea"/>
              </a:rPr>
              <a:t>),3100(</a:t>
            </a:r>
            <a:r>
              <a:rPr lang="ko-KR" altLang="en-US" sz="1400" b="1" dirty="0" smtClean="0">
                <a:latin typeface="+mn-ea"/>
              </a:rPr>
              <a:t>제품</a:t>
            </a:r>
            <a:r>
              <a:rPr lang="en-US" altLang="ko-KR" sz="1400" b="1" dirty="0" smtClean="0">
                <a:latin typeface="+mn-ea"/>
              </a:rPr>
              <a:t>) </a:t>
            </a:r>
            <a:r>
              <a:rPr lang="ko-KR" altLang="en-US" sz="1400" b="1" dirty="0" smtClean="0">
                <a:latin typeface="+mn-ea"/>
              </a:rPr>
              <a:t>외 기타</a:t>
            </a:r>
            <a:endParaRPr lang="en-US" altLang="ko-KR" sz="1400" b="1" dirty="0" smtClean="0">
              <a:latin typeface="+mn-ea"/>
            </a:endParaRPr>
          </a:p>
        </p:txBody>
      </p:sp>
      <p:sp>
        <p:nvSpPr>
          <p:cNvPr id="25" name="Text Box 3"/>
          <p:cNvSpPr txBox="1">
            <a:spLocks noChangeArrowheads="1"/>
          </p:cNvSpPr>
          <p:nvPr/>
        </p:nvSpPr>
        <p:spPr bwMode="auto">
          <a:xfrm>
            <a:off x="467544" y="4941174"/>
            <a:ext cx="3888432" cy="633123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400" b="1" dirty="0" smtClean="0">
                <a:latin typeface="+mn-ea"/>
              </a:rPr>
              <a:t> 광주 </a:t>
            </a:r>
            <a:r>
              <a:rPr lang="en-US" altLang="ko-KR" sz="1400" b="1" dirty="0" smtClean="0">
                <a:latin typeface="+mn-ea"/>
              </a:rPr>
              <a:t>: 1100 (</a:t>
            </a:r>
            <a:r>
              <a:rPr lang="ko-KR" altLang="en-US" sz="1400" b="1" dirty="0" smtClean="0">
                <a:latin typeface="+mn-ea"/>
              </a:rPr>
              <a:t>원부자재</a:t>
            </a:r>
            <a:r>
              <a:rPr lang="en-US" altLang="ko-KR" sz="1400" b="1" dirty="0" smtClean="0">
                <a:latin typeface="+mn-ea"/>
              </a:rPr>
              <a:t>_</a:t>
            </a:r>
            <a:r>
              <a:rPr lang="ko-KR" altLang="en-US" sz="1400" b="1" dirty="0" smtClean="0">
                <a:latin typeface="+mn-ea"/>
              </a:rPr>
              <a:t>자재</a:t>
            </a:r>
            <a:r>
              <a:rPr lang="en-US" altLang="ko-KR" sz="1400" b="1" dirty="0" smtClean="0">
                <a:latin typeface="+mn-ea"/>
              </a:rPr>
              <a:t>), 2100( </a:t>
            </a:r>
            <a:r>
              <a:rPr lang="ko-KR" altLang="en-US" sz="1400" b="1" dirty="0" smtClean="0">
                <a:latin typeface="+mn-ea"/>
              </a:rPr>
              <a:t>반제품</a:t>
            </a:r>
            <a:r>
              <a:rPr lang="en-US" altLang="ko-KR" sz="1400" b="1" dirty="0" smtClean="0">
                <a:latin typeface="+mn-ea"/>
              </a:rPr>
              <a:t>),</a:t>
            </a:r>
          </a:p>
          <a:p>
            <a:pPr>
              <a:spcBef>
                <a:spcPct val="50000"/>
              </a:spcBef>
            </a:pPr>
            <a:r>
              <a:rPr lang="en-US" altLang="ko-KR" sz="1400" b="1" dirty="0" smtClean="0">
                <a:latin typeface="+mn-ea"/>
              </a:rPr>
              <a:t>         2200( GMH),3100(</a:t>
            </a:r>
            <a:r>
              <a:rPr lang="ko-KR" altLang="en-US" sz="1400" b="1" dirty="0" smtClean="0">
                <a:latin typeface="+mn-ea"/>
              </a:rPr>
              <a:t>제품</a:t>
            </a:r>
            <a:r>
              <a:rPr lang="en-US" altLang="ko-KR" sz="1400" b="1" dirty="0" smtClean="0">
                <a:latin typeface="+mn-ea"/>
              </a:rPr>
              <a:t>) </a:t>
            </a:r>
            <a:r>
              <a:rPr lang="ko-KR" altLang="en-US" sz="1400" b="1" dirty="0" smtClean="0">
                <a:latin typeface="+mn-ea"/>
              </a:rPr>
              <a:t>외 기타</a:t>
            </a:r>
            <a:endParaRPr lang="en-US" altLang="ko-KR" sz="1400" b="1" dirty="0" smtClean="0">
              <a:latin typeface="+mn-ea"/>
            </a:endParaRPr>
          </a:p>
        </p:txBody>
      </p:sp>
      <p:sp>
        <p:nvSpPr>
          <p:cNvPr id="26" name="Text Box 3"/>
          <p:cNvSpPr txBox="1">
            <a:spLocks noChangeArrowheads="1"/>
          </p:cNvSpPr>
          <p:nvPr/>
        </p:nvSpPr>
        <p:spPr bwMode="auto">
          <a:xfrm>
            <a:off x="5076058" y="260648"/>
            <a:ext cx="3816424" cy="1279454"/>
          </a:xfrm>
          <a:prstGeom prst="wedgeRectCallout">
            <a:avLst>
              <a:gd name="adj1" fmla="val -85182"/>
              <a:gd name="adj2" fmla="val -4203"/>
            </a:avLst>
          </a:prstGeom>
          <a:solidFill>
            <a:schemeClr val="bg1"/>
          </a:solidFill>
          <a:ln>
            <a:solidFill>
              <a:schemeClr val="tx1"/>
            </a:solidFill>
          </a:ln>
          <a:effectLst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400" b="1" dirty="0" smtClean="0">
                <a:latin typeface="+mn-ea"/>
              </a:rPr>
              <a:t>본 프로그램은 재고 현황 및 보관 기간을 </a:t>
            </a:r>
            <a:endParaRPr lang="en-US" altLang="ko-KR" sz="1400" b="1" dirty="0" smtClean="0">
              <a:latin typeface="+mn-ea"/>
            </a:endParaRPr>
          </a:p>
          <a:p>
            <a:pPr>
              <a:spcBef>
                <a:spcPct val="50000"/>
              </a:spcBef>
            </a:pPr>
            <a:r>
              <a:rPr lang="ko-KR" altLang="en-US" sz="1400" b="1" dirty="0" smtClean="0">
                <a:latin typeface="+mn-ea"/>
              </a:rPr>
              <a:t>나타내어 </a:t>
            </a:r>
            <a:r>
              <a:rPr lang="en-US" altLang="ko-KR" sz="1400" b="1" dirty="0" smtClean="0">
                <a:latin typeface="+mn-ea"/>
              </a:rPr>
              <a:t>(</a:t>
            </a:r>
            <a:r>
              <a:rPr lang="ko-KR" altLang="en-US" sz="1400" b="1" dirty="0" smtClean="0">
                <a:latin typeface="+mn-ea"/>
              </a:rPr>
              <a:t>반</a:t>
            </a:r>
            <a:r>
              <a:rPr lang="en-US" altLang="ko-KR" sz="1400" b="1" dirty="0" smtClean="0">
                <a:latin typeface="+mn-ea"/>
              </a:rPr>
              <a:t>)</a:t>
            </a:r>
            <a:r>
              <a:rPr lang="ko-KR" altLang="en-US" sz="1400" b="1" dirty="0" smtClean="0">
                <a:latin typeface="+mn-ea"/>
              </a:rPr>
              <a:t>제품의 유효기간 관리에 사용</a:t>
            </a:r>
            <a:endParaRPr lang="en-US" altLang="ko-KR" sz="1400" b="1" dirty="0" smtClean="0">
              <a:latin typeface="+mn-ea"/>
            </a:endParaRPr>
          </a:p>
          <a:p>
            <a:pPr>
              <a:spcBef>
                <a:spcPct val="50000"/>
              </a:spcBef>
            </a:pPr>
            <a:r>
              <a:rPr lang="en-US" altLang="ko-KR" sz="1400" b="1" dirty="0" smtClean="0">
                <a:latin typeface="+mn-ea"/>
              </a:rPr>
              <a:t>( </a:t>
            </a:r>
            <a:r>
              <a:rPr lang="ko-KR" altLang="en-US" sz="1400" b="1" dirty="0" smtClean="0">
                <a:latin typeface="+mn-ea"/>
              </a:rPr>
              <a:t>각 </a:t>
            </a:r>
            <a:r>
              <a:rPr lang="ko-KR" altLang="en-US" sz="1400" b="1" dirty="0" err="1" smtClean="0">
                <a:latin typeface="+mn-ea"/>
              </a:rPr>
              <a:t>아이템별</a:t>
            </a:r>
            <a:r>
              <a:rPr lang="ko-KR" altLang="en-US" sz="1400" b="1" dirty="0" smtClean="0">
                <a:latin typeface="+mn-ea"/>
              </a:rPr>
              <a:t> </a:t>
            </a:r>
            <a:r>
              <a:rPr lang="ko-KR" altLang="en-US" sz="1400" b="1" dirty="0" err="1" smtClean="0">
                <a:latin typeface="+mn-ea"/>
              </a:rPr>
              <a:t>체화기간</a:t>
            </a:r>
            <a:r>
              <a:rPr lang="ko-KR" altLang="en-US" sz="1400" b="1" dirty="0" smtClean="0">
                <a:latin typeface="+mn-ea"/>
              </a:rPr>
              <a:t> 관리에 기초 데이터</a:t>
            </a:r>
            <a:r>
              <a:rPr lang="en-US" altLang="ko-KR" sz="1400" b="1" dirty="0" smtClean="0">
                <a:latin typeface="+mn-ea"/>
              </a:rPr>
              <a:t>)</a:t>
            </a:r>
          </a:p>
          <a:p>
            <a:pPr>
              <a:spcBef>
                <a:spcPct val="50000"/>
              </a:spcBef>
            </a:pPr>
            <a:r>
              <a:rPr lang="en-US" altLang="ko-KR" sz="1400" b="1" dirty="0" smtClean="0">
                <a:latin typeface="+mn-ea"/>
              </a:rPr>
              <a:t>  </a:t>
            </a:r>
            <a:r>
              <a:rPr lang="ko-KR" altLang="en-US" sz="1400" b="1" dirty="0" smtClean="0">
                <a:latin typeface="+mn-ea"/>
              </a:rPr>
              <a:t>     </a:t>
            </a:r>
            <a:endParaRPr lang="en-US" altLang="ko-KR" sz="1400" b="1" dirty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17994" y="1295407"/>
          <a:ext cx="8506557" cy="5157935"/>
        </p:xfrm>
        <a:graphic>
          <a:graphicData uri="http://schemas.openxmlformats.org/drawingml/2006/table">
            <a:tbl>
              <a:tblPr/>
              <a:tblGrid>
                <a:gridCol w="4718538"/>
                <a:gridCol w="3788019"/>
              </a:tblGrid>
              <a:tr h="51579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17993" y="493722"/>
          <a:ext cx="8508023" cy="717551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ZPPR0080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재고현황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Report (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체화품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30" y="1412776"/>
            <a:ext cx="8352928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모서리가 둥근 사각형 설명선 20"/>
          <p:cNvSpPr/>
          <p:nvPr/>
        </p:nvSpPr>
        <p:spPr>
          <a:xfrm>
            <a:off x="395536" y="4797152"/>
            <a:ext cx="2016224" cy="432048"/>
          </a:xfrm>
          <a:prstGeom prst="wedgeRoundRectCallout">
            <a:avLst>
              <a:gd name="adj1" fmla="val -35819"/>
              <a:gd name="adj2" fmla="val -116490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b="1" dirty="0" smtClean="0">
                <a:solidFill>
                  <a:schemeClr val="tx1"/>
                </a:solidFill>
              </a:rPr>
              <a:t>생산 방식 구분 </a:t>
            </a:r>
          </a:p>
        </p:txBody>
      </p:sp>
      <p:sp>
        <p:nvSpPr>
          <p:cNvPr id="22" name="모서리가 둥근 사각형 설명선 21"/>
          <p:cNvSpPr/>
          <p:nvPr/>
        </p:nvSpPr>
        <p:spPr>
          <a:xfrm>
            <a:off x="4211963" y="1988840"/>
            <a:ext cx="2016224" cy="432048"/>
          </a:xfrm>
          <a:prstGeom prst="wedgeRoundRectCallout">
            <a:avLst>
              <a:gd name="adj1" fmla="val 56181"/>
              <a:gd name="adj2" fmla="val 89107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b="1" dirty="0" smtClean="0">
                <a:solidFill>
                  <a:schemeClr val="tx1"/>
                </a:solidFill>
              </a:rPr>
              <a:t>오더 수량 </a:t>
            </a:r>
          </a:p>
        </p:txBody>
      </p:sp>
      <p:sp>
        <p:nvSpPr>
          <p:cNvPr id="23" name="모서리가 둥근 사각형 설명선 22"/>
          <p:cNvSpPr/>
          <p:nvPr/>
        </p:nvSpPr>
        <p:spPr>
          <a:xfrm>
            <a:off x="6660232" y="1988840"/>
            <a:ext cx="2016224" cy="432048"/>
          </a:xfrm>
          <a:prstGeom prst="wedgeRoundRectCallout">
            <a:avLst>
              <a:gd name="adj1" fmla="val 7374"/>
              <a:gd name="adj2" fmla="val 89107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b="1" dirty="0" smtClean="0">
                <a:solidFill>
                  <a:schemeClr val="tx1"/>
                </a:solidFill>
              </a:rPr>
              <a:t>가용 재고 </a:t>
            </a:r>
          </a:p>
        </p:txBody>
      </p:sp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7" y="4005070"/>
            <a:ext cx="3382963" cy="270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17994" y="1295407"/>
          <a:ext cx="8506557" cy="5157935"/>
        </p:xfrm>
        <a:graphic>
          <a:graphicData uri="http://schemas.openxmlformats.org/drawingml/2006/table">
            <a:tbl>
              <a:tblPr/>
              <a:tblGrid>
                <a:gridCol w="4718538"/>
                <a:gridCol w="3788019"/>
              </a:tblGrid>
              <a:tr h="51579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17993" y="493722"/>
          <a:ext cx="8508023" cy="717551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ZPPR0080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재고현황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Report (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체화품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1" name="모서리가 둥근 사각형 설명선 20"/>
          <p:cNvSpPr/>
          <p:nvPr/>
        </p:nvSpPr>
        <p:spPr>
          <a:xfrm>
            <a:off x="1835698" y="4365104"/>
            <a:ext cx="1440160" cy="432048"/>
          </a:xfrm>
          <a:prstGeom prst="wedgeRoundRectCallout">
            <a:avLst>
              <a:gd name="adj1" fmla="val -35819"/>
              <a:gd name="adj2" fmla="val -116490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b="1" dirty="0" smtClean="0">
                <a:solidFill>
                  <a:schemeClr val="tx1"/>
                </a:solidFill>
              </a:rPr>
              <a:t>자재 생산일</a:t>
            </a:r>
          </a:p>
        </p:txBody>
      </p:sp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1988840"/>
            <a:ext cx="4968552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모서리가 둥근 사각형 설명선 21"/>
          <p:cNvSpPr/>
          <p:nvPr/>
        </p:nvSpPr>
        <p:spPr>
          <a:xfrm>
            <a:off x="1331642" y="1556792"/>
            <a:ext cx="2016224" cy="432048"/>
          </a:xfrm>
          <a:prstGeom prst="wedgeRoundRectCallout">
            <a:avLst>
              <a:gd name="adj1" fmla="val 56181"/>
              <a:gd name="adj2" fmla="val 89107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b="1" dirty="0" smtClean="0">
                <a:solidFill>
                  <a:schemeClr val="tx1"/>
                </a:solidFill>
              </a:rPr>
              <a:t>창고 최종 입고일  </a:t>
            </a:r>
          </a:p>
        </p:txBody>
      </p:sp>
      <p:sp>
        <p:nvSpPr>
          <p:cNvPr id="23" name="모서리가 둥근 사각형 설명선 22"/>
          <p:cNvSpPr/>
          <p:nvPr/>
        </p:nvSpPr>
        <p:spPr>
          <a:xfrm>
            <a:off x="3707906" y="1556792"/>
            <a:ext cx="2016224" cy="432048"/>
          </a:xfrm>
          <a:prstGeom prst="wedgeRoundRectCallout">
            <a:avLst>
              <a:gd name="adj1" fmla="val 7374"/>
              <a:gd name="adj2" fmla="val 89107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b="1" dirty="0" smtClean="0">
                <a:solidFill>
                  <a:schemeClr val="tx1"/>
                </a:solidFill>
              </a:rPr>
              <a:t>창고 최종 입고수량  </a:t>
            </a:r>
          </a:p>
        </p:txBody>
      </p:sp>
      <p:sp>
        <p:nvSpPr>
          <p:cNvPr id="9" name="모서리가 둥근 사각형 설명선 8"/>
          <p:cNvSpPr/>
          <p:nvPr/>
        </p:nvSpPr>
        <p:spPr>
          <a:xfrm>
            <a:off x="5076059" y="4437112"/>
            <a:ext cx="2448272" cy="432048"/>
          </a:xfrm>
          <a:prstGeom prst="wedgeRoundRectCallout">
            <a:avLst>
              <a:gd name="adj1" fmla="val 3309"/>
              <a:gd name="adj2" fmla="val -154786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b="1" dirty="0" smtClean="0">
                <a:solidFill>
                  <a:schemeClr val="tx1"/>
                </a:solidFill>
              </a:rPr>
              <a:t>창고 최종 입고보관 기간   </a:t>
            </a:r>
          </a:p>
        </p:txBody>
      </p:sp>
      <p:sp>
        <p:nvSpPr>
          <p:cNvPr id="10" name="Text Box 3"/>
          <p:cNvSpPr txBox="1">
            <a:spLocks noChangeArrowheads="1"/>
          </p:cNvSpPr>
          <p:nvPr/>
        </p:nvSpPr>
        <p:spPr bwMode="auto">
          <a:xfrm>
            <a:off x="899592" y="5157198"/>
            <a:ext cx="6840760" cy="340735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600" b="1" dirty="0" smtClean="0">
                <a:solidFill>
                  <a:srgbClr val="0000FF"/>
                </a:solidFill>
                <a:latin typeface="+mn-ea"/>
              </a:rPr>
              <a:t> 제품별 유효기간 선정 비교하여 </a:t>
            </a:r>
            <a:r>
              <a:rPr lang="ko-KR" altLang="en-US" sz="1600" b="1" dirty="0" err="1" smtClean="0">
                <a:solidFill>
                  <a:srgbClr val="0000FF"/>
                </a:solidFill>
                <a:latin typeface="+mn-ea"/>
              </a:rPr>
              <a:t>체화</a:t>
            </a:r>
            <a:r>
              <a:rPr lang="ko-KR" altLang="en-US" sz="1600" b="1" dirty="0" smtClean="0">
                <a:solidFill>
                  <a:srgbClr val="0000FF"/>
                </a:solidFill>
                <a:latin typeface="+mn-ea"/>
              </a:rPr>
              <a:t> 제품 또는 </a:t>
            </a:r>
            <a:r>
              <a:rPr lang="ko-KR" altLang="en-US" sz="1600" b="1" dirty="0" err="1" smtClean="0">
                <a:solidFill>
                  <a:srgbClr val="0000FF"/>
                </a:solidFill>
                <a:latin typeface="+mn-ea"/>
              </a:rPr>
              <a:t>극판을</a:t>
            </a:r>
            <a:r>
              <a:rPr lang="ko-KR" altLang="en-US" sz="1600" b="1" dirty="0" smtClean="0">
                <a:solidFill>
                  <a:srgbClr val="0000FF"/>
                </a:solidFill>
                <a:latin typeface="+mn-ea"/>
              </a:rPr>
              <a:t> 추출한다 </a:t>
            </a:r>
            <a:endParaRPr lang="en-US" altLang="ko-KR" sz="1600" b="1" dirty="0">
              <a:solidFill>
                <a:srgbClr val="0000FF"/>
              </a:solidFill>
              <a:latin typeface="+mn-ea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64088" y="5661248"/>
            <a:ext cx="34563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ZPPR0060 </a:t>
            </a:r>
            <a:r>
              <a:rPr lang="ko-KR" altLang="en-US" b="1" dirty="0" smtClean="0">
                <a:solidFill>
                  <a:srgbClr val="FF0000"/>
                </a:solidFill>
              </a:rPr>
              <a:t>추가 상세하게</a:t>
            </a:r>
            <a:r>
              <a:rPr lang="en-US" altLang="ko-KR" b="1" dirty="0" smtClean="0">
                <a:solidFill>
                  <a:srgbClr val="FF0000"/>
                </a:solidFill>
              </a:rPr>
              <a:t>..</a:t>
            </a:r>
          </a:p>
          <a:p>
            <a:r>
              <a:rPr lang="en-US" altLang="ko-KR" b="1" dirty="0" smtClean="0">
                <a:solidFill>
                  <a:srgbClr val="FF0000"/>
                </a:solidFill>
              </a:rPr>
              <a:t>COGI </a:t>
            </a:r>
            <a:r>
              <a:rPr lang="ko-KR" altLang="en-US" b="1" dirty="0" smtClean="0">
                <a:solidFill>
                  <a:srgbClr val="FF0000"/>
                </a:solidFill>
              </a:rPr>
              <a:t>추가정리</a:t>
            </a:r>
            <a:r>
              <a:rPr lang="en-US" altLang="ko-KR" b="1" dirty="0" smtClean="0">
                <a:solidFill>
                  <a:srgbClr val="FF0000"/>
                </a:solidFill>
              </a:rPr>
              <a:t>.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17994" y="1295407"/>
          <a:ext cx="8506557" cy="5157935"/>
        </p:xfrm>
        <a:graphic>
          <a:graphicData uri="http://schemas.openxmlformats.org/drawingml/2006/table">
            <a:tbl>
              <a:tblPr/>
              <a:tblGrid>
                <a:gridCol w="4718538"/>
                <a:gridCol w="3788019"/>
              </a:tblGrid>
              <a:tr h="51579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17993" y="493722"/>
          <a:ext cx="8508023" cy="717551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MB03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자재문서 조회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71" y="1556798"/>
            <a:ext cx="3235325" cy="227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3645030"/>
            <a:ext cx="4441874" cy="28070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아래쪽 화살표 11"/>
          <p:cNvSpPr/>
          <p:nvPr/>
        </p:nvSpPr>
        <p:spPr>
          <a:xfrm rot="18217604">
            <a:off x="3491552" y="3135239"/>
            <a:ext cx="430938" cy="576064"/>
          </a:xfrm>
          <a:prstGeom prst="downArrow">
            <a:avLst>
              <a:gd name="adj1" fmla="val 47583"/>
              <a:gd name="adj2" fmla="val 51620"/>
            </a:avLst>
          </a:prstGeom>
          <a:solidFill>
            <a:srgbClr val="FFC0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 bwMode="auto">
          <a:xfrm>
            <a:off x="1997133" y="2927280"/>
            <a:ext cx="218359" cy="213688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1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2253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5937" y="4509126"/>
            <a:ext cx="3268663" cy="219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아래쪽 화살표 14"/>
          <p:cNvSpPr/>
          <p:nvPr/>
        </p:nvSpPr>
        <p:spPr>
          <a:xfrm rot="18217604">
            <a:off x="4612311" y="3986679"/>
            <a:ext cx="430938" cy="576064"/>
          </a:xfrm>
          <a:prstGeom prst="downArrow">
            <a:avLst>
              <a:gd name="adj1" fmla="val 47583"/>
              <a:gd name="adj2" fmla="val 51620"/>
            </a:avLst>
          </a:prstGeom>
          <a:solidFill>
            <a:srgbClr val="FFC0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타원 15"/>
          <p:cNvSpPr/>
          <p:nvPr/>
        </p:nvSpPr>
        <p:spPr bwMode="auto">
          <a:xfrm>
            <a:off x="1986085" y="3256521"/>
            <a:ext cx="218359" cy="213688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2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7" name="Text Box 3"/>
          <p:cNvSpPr txBox="1">
            <a:spLocks noChangeArrowheads="1"/>
          </p:cNvSpPr>
          <p:nvPr/>
        </p:nvSpPr>
        <p:spPr bwMode="auto">
          <a:xfrm>
            <a:off x="5292080" y="1504538"/>
            <a:ext cx="3582982" cy="309958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400" b="1" dirty="0" smtClean="0">
                <a:latin typeface="+mn-ea"/>
              </a:rPr>
              <a:t> 자재 문서 입력</a:t>
            </a:r>
            <a:r>
              <a:rPr lang="en-US" altLang="ko-KR" sz="1400" b="1" dirty="0" smtClean="0">
                <a:latin typeface="+mn-ea"/>
              </a:rPr>
              <a:t> </a:t>
            </a:r>
            <a:endParaRPr lang="en-US" altLang="ko-KR" sz="1400" b="1" dirty="0">
              <a:latin typeface="+mn-ea"/>
            </a:endParaRPr>
          </a:p>
        </p:txBody>
      </p:sp>
      <p:sp>
        <p:nvSpPr>
          <p:cNvPr id="18" name="타원 17"/>
          <p:cNvSpPr/>
          <p:nvPr/>
        </p:nvSpPr>
        <p:spPr bwMode="auto">
          <a:xfrm>
            <a:off x="5148067" y="1548083"/>
            <a:ext cx="218359" cy="213688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1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9" name="모서리가 둥근 사각형 설명선 18"/>
          <p:cNvSpPr/>
          <p:nvPr/>
        </p:nvSpPr>
        <p:spPr>
          <a:xfrm>
            <a:off x="899594" y="3501008"/>
            <a:ext cx="2016224" cy="360040"/>
          </a:xfrm>
          <a:prstGeom prst="wedgeRoundRectCallout">
            <a:avLst>
              <a:gd name="adj1" fmla="val 56181"/>
              <a:gd name="adj2" fmla="val 89107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b="1" dirty="0" smtClean="0">
                <a:solidFill>
                  <a:schemeClr val="tx1"/>
                </a:solidFill>
              </a:rPr>
              <a:t>자재 번호   </a:t>
            </a:r>
          </a:p>
        </p:txBody>
      </p:sp>
      <p:sp>
        <p:nvSpPr>
          <p:cNvPr id="20" name="모서리가 둥근 사각형 설명선 19"/>
          <p:cNvSpPr/>
          <p:nvPr/>
        </p:nvSpPr>
        <p:spPr>
          <a:xfrm>
            <a:off x="971603" y="4869160"/>
            <a:ext cx="2016224" cy="216024"/>
          </a:xfrm>
          <a:prstGeom prst="wedgeRoundRectCallout">
            <a:avLst>
              <a:gd name="adj1" fmla="val 59205"/>
              <a:gd name="adj2" fmla="val -364817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b="1" dirty="0" smtClean="0">
                <a:solidFill>
                  <a:schemeClr val="tx1"/>
                </a:solidFill>
              </a:rPr>
              <a:t>플랜트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/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저장위치 입력   </a:t>
            </a:r>
          </a:p>
        </p:txBody>
      </p:sp>
      <p:sp>
        <p:nvSpPr>
          <p:cNvPr id="24" name="모서리가 둥근 사각형 설명선 23"/>
          <p:cNvSpPr/>
          <p:nvPr/>
        </p:nvSpPr>
        <p:spPr>
          <a:xfrm>
            <a:off x="1763690" y="5589240"/>
            <a:ext cx="2016224" cy="216024"/>
          </a:xfrm>
          <a:prstGeom prst="wedgeRoundRectCallout">
            <a:avLst>
              <a:gd name="adj1" fmla="val 25947"/>
              <a:gd name="adj2" fmla="val -505912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b="1" dirty="0" smtClean="0">
                <a:solidFill>
                  <a:schemeClr val="tx1"/>
                </a:solidFill>
              </a:rPr>
              <a:t>이동 유형 </a:t>
            </a:r>
            <a:r>
              <a:rPr lang="ko-KR" altLang="en-US" sz="1400" b="1" dirty="0" err="1" smtClean="0">
                <a:solidFill>
                  <a:schemeClr val="tx1"/>
                </a:solidFill>
              </a:rPr>
              <a:t>알수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 있으면 입력   </a:t>
            </a:r>
          </a:p>
        </p:txBody>
      </p:sp>
      <p:sp>
        <p:nvSpPr>
          <p:cNvPr id="25" name="타원 24"/>
          <p:cNvSpPr/>
          <p:nvPr/>
        </p:nvSpPr>
        <p:spPr bwMode="auto">
          <a:xfrm>
            <a:off x="5148067" y="1988840"/>
            <a:ext cx="218359" cy="213688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2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6" name="Text Box 3"/>
          <p:cNvSpPr txBox="1">
            <a:spLocks noChangeArrowheads="1"/>
          </p:cNvSpPr>
          <p:nvPr/>
        </p:nvSpPr>
        <p:spPr bwMode="auto">
          <a:xfrm>
            <a:off x="5292080" y="1916832"/>
            <a:ext cx="3582982" cy="309958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400" b="1" dirty="0" smtClean="0">
                <a:latin typeface="+mn-ea"/>
              </a:rPr>
              <a:t> 자재 문서 연도 입력</a:t>
            </a:r>
            <a:r>
              <a:rPr lang="en-US" altLang="ko-KR" sz="1400" b="1" dirty="0" smtClean="0">
                <a:latin typeface="+mn-ea"/>
              </a:rPr>
              <a:t> </a:t>
            </a:r>
            <a:endParaRPr lang="en-US" altLang="ko-KR" sz="1400" b="1" dirty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17994" y="1295407"/>
          <a:ext cx="8506557" cy="5157935"/>
        </p:xfrm>
        <a:graphic>
          <a:graphicData uri="http://schemas.openxmlformats.org/drawingml/2006/table">
            <a:tbl>
              <a:tblPr/>
              <a:tblGrid>
                <a:gridCol w="4718538"/>
                <a:gridCol w="3788019"/>
              </a:tblGrid>
              <a:tr h="51579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17993" y="493722"/>
          <a:ext cx="8508023" cy="717551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MB03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자재문서 조회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628806"/>
            <a:ext cx="3268663" cy="219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타원 21"/>
          <p:cNvSpPr/>
          <p:nvPr/>
        </p:nvSpPr>
        <p:spPr bwMode="auto">
          <a:xfrm>
            <a:off x="683568" y="2060848"/>
            <a:ext cx="218359" cy="213688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1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3" name="타원 22"/>
          <p:cNvSpPr/>
          <p:nvPr/>
        </p:nvSpPr>
        <p:spPr bwMode="auto">
          <a:xfrm>
            <a:off x="1418733" y="2052139"/>
            <a:ext cx="218359" cy="213688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2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1484790"/>
            <a:ext cx="4320480" cy="31609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타원 26"/>
          <p:cNvSpPr/>
          <p:nvPr/>
        </p:nvSpPr>
        <p:spPr bwMode="auto">
          <a:xfrm>
            <a:off x="4355976" y="1484784"/>
            <a:ext cx="218359" cy="213688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1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8" name="모서리가 둥근 사각형 설명선 27"/>
          <p:cNvSpPr/>
          <p:nvPr/>
        </p:nvSpPr>
        <p:spPr>
          <a:xfrm>
            <a:off x="4572002" y="4653136"/>
            <a:ext cx="1800200" cy="288032"/>
          </a:xfrm>
          <a:prstGeom prst="wedgeRoundRectCallout">
            <a:avLst>
              <a:gd name="adj1" fmla="val 24962"/>
              <a:gd name="adj2" fmla="val -306968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b="1" dirty="0" smtClean="0">
                <a:solidFill>
                  <a:schemeClr val="tx1"/>
                </a:solidFill>
              </a:rPr>
              <a:t>자재 번호   </a:t>
            </a:r>
          </a:p>
        </p:txBody>
      </p:sp>
      <p:sp>
        <p:nvSpPr>
          <p:cNvPr id="29" name="모서리가 둥근 사각형 설명선 28"/>
          <p:cNvSpPr/>
          <p:nvPr/>
        </p:nvSpPr>
        <p:spPr>
          <a:xfrm>
            <a:off x="6876256" y="4653136"/>
            <a:ext cx="1800200" cy="288032"/>
          </a:xfrm>
          <a:prstGeom prst="wedgeRoundRectCallout">
            <a:avLst>
              <a:gd name="adj1" fmla="val 23995"/>
              <a:gd name="adj2" fmla="val -240451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b="1" dirty="0" smtClean="0">
                <a:solidFill>
                  <a:schemeClr val="tx1"/>
                </a:solidFill>
              </a:rPr>
              <a:t>이동유형   </a:t>
            </a:r>
          </a:p>
        </p:txBody>
      </p:sp>
      <p:pic>
        <p:nvPicPr>
          <p:cNvPr id="2355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6" y="4005064"/>
            <a:ext cx="3744416" cy="242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타원 29"/>
          <p:cNvSpPr/>
          <p:nvPr/>
        </p:nvSpPr>
        <p:spPr bwMode="auto">
          <a:xfrm>
            <a:off x="467544" y="4005064"/>
            <a:ext cx="218359" cy="213688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2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1" name="모서리가 둥근 사각형 설명선 30"/>
          <p:cNvSpPr/>
          <p:nvPr/>
        </p:nvSpPr>
        <p:spPr>
          <a:xfrm>
            <a:off x="2627786" y="6165304"/>
            <a:ext cx="1800200" cy="288032"/>
          </a:xfrm>
          <a:prstGeom prst="wedgeRoundRectCallout">
            <a:avLst>
              <a:gd name="adj1" fmla="val 13836"/>
              <a:gd name="adj2" fmla="val -176959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b="1" dirty="0" smtClean="0">
                <a:solidFill>
                  <a:schemeClr val="tx1"/>
                </a:solidFill>
              </a:rPr>
              <a:t>자재 </a:t>
            </a:r>
            <a:r>
              <a:rPr lang="ko-KR" altLang="en-US" sz="1400" b="1" dirty="0" err="1" smtClean="0">
                <a:solidFill>
                  <a:schemeClr val="tx1"/>
                </a:solidFill>
              </a:rPr>
              <a:t>이동자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 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ID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17994" y="1295407"/>
          <a:ext cx="8506557" cy="5157935"/>
        </p:xfrm>
        <a:graphic>
          <a:graphicData uri="http://schemas.openxmlformats.org/drawingml/2006/table">
            <a:tbl>
              <a:tblPr/>
              <a:tblGrid>
                <a:gridCol w="4718538"/>
                <a:gridCol w="3788019"/>
              </a:tblGrid>
              <a:tr h="51579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17993" y="493722"/>
          <a:ext cx="8508023" cy="717551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MB51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자재문서 리스트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340768"/>
            <a:ext cx="4464496" cy="5112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타원 14"/>
          <p:cNvSpPr/>
          <p:nvPr/>
        </p:nvSpPr>
        <p:spPr bwMode="auto">
          <a:xfrm>
            <a:off x="5076057" y="1340768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1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6" name="Text Box 3"/>
          <p:cNvSpPr txBox="1">
            <a:spLocks noChangeArrowheads="1"/>
          </p:cNvSpPr>
          <p:nvPr/>
        </p:nvSpPr>
        <p:spPr bwMode="auto">
          <a:xfrm>
            <a:off x="4932043" y="1628800"/>
            <a:ext cx="4032448" cy="1279454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400" b="1" dirty="0" smtClean="0">
                <a:latin typeface="+mn-ea"/>
              </a:rPr>
              <a:t> </a:t>
            </a:r>
            <a:r>
              <a:rPr lang="en-US" altLang="ko-KR" sz="1400" b="1" dirty="0" smtClean="0">
                <a:latin typeface="+mn-ea"/>
              </a:rPr>
              <a:t>MB51 T-Code </a:t>
            </a:r>
            <a:r>
              <a:rPr lang="ko-KR" altLang="en-US" sz="1400" b="1" dirty="0" smtClean="0">
                <a:latin typeface="+mn-ea"/>
              </a:rPr>
              <a:t>클릭</a:t>
            </a:r>
            <a:endParaRPr lang="en-US" altLang="ko-KR" sz="1400" b="1" dirty="0" smtClean="0">
              <a:latin typeface="+mn-ea"/>
            </a:endParaRPr>
          </a:p>
          <a:p>
            <a:pPr>
              <a:spcBef>
                <a:spcPct val="50000"/>
              </a:spcBef>
            </a:pPr>
            <a:r>
              <a:rPr lang="ko-KR" altLang="en-US" sz="1400" b="1" dirty="0" smtClean="0">
                <a:latin typeface="+mn-ea"/>
              </a:rPr>
              <a:t> 자재 이동유형에 대한 자재 문서 리스트를 조회</a:t>
            </a:r>
            <a:endParaRPr lang="en-US" altLang="ko-KR" sz="1400" b="1" dirty="0" smtClean="0">
              <a:latin typeface="+mn-ea"/>
            </a:endParaRPr>
          </a:p>
          <a:p>
            <a:pPr>
              <a:spcBef>
                <a:spcPct val="50000"/>
              </a:spcBef>
              <a:buFontTx/>
              <a:buChar char="-"/>
            </a:pPr>
            <a:r>
              <a:rPr lang="ko-KR" altLang="en-US" sz="1400" b="1" dirty="0" smtClean="0">
                <a:latin typeface="+mn-ea"/>
              </a:rPr>
              <a:t> 가능한 최대한 </a:t>
            </a:r>
            <a:r>
              <a:rPr lang="ko-KR" altLang="en-US" sz="1400" b="1" dirty="0" err="1" smtClean="0">
                <a:latin typeface="+mn-ea"/>
              </a:rPr>
              <a:t>필드값을</a:t>
            </a:r>
            <a:r>
              <a:rPr lang="ko-KR" altLang="en-US" sz="1400" b="1" dirty="0" smtClean="0">
                <a:latin typeface="+mn-ea"/>
              </a:rPr>
              <a:t> 많이 넣어야만 </a:t>
            </a:r>
            <a:endParaRPr lang="en-US" altLang="ko-KR" sz="1400" b="1" dirty="0" smtClean="0">
              <a:latin typeface="+mn-ea"/>
            </a:endParaRPr>
          </a:p>
          <a:p>
            <a:pPr>
              <a:spcBef>
                <a:spcPct val="50000"/>
              </a:spcBef>
            </a:pPr>
            <a:r>
              <a:rPr lang="en-US" altLang="ko-KR" sz="1400" b="1" dirty="0" smtClean="0">
                <a:latin typeface="+mn-ea"/>
              </a:rPr>
              <a:t>  </a:t>
            </a:r>
            <a:r>
              <a:rPr lang="ko-KR" altLang="en-US" sz="1400" b="1" dirty="0" smtClean="0">
                <a:latin typeface="+mn-ea"/>
              </a:rPr>
              <a:t>검색이 간단하다</a:t>
            </a:r>
            <a:r>
              <a:rPr lang="en-US" altLang="ko-KR" sz="1400" b="1" dirty="0" smtClean="0">
                <a:latin typeface="+mn-ea"/>
              </a:rPr>
              <a:t>.</a:t>
            </a:r>
            <a:r>
              <a:rPr lang="ko-KR" altLang="en-US" sz="1400" b="1" dirty="0" smtClean="0">
                <a:latin typeface="+mn-ea"/>
              </a:rPr>
              <a:t> </a:t>
            </a:r>
            <a:endParaRPr lang="en-US" altLang="ko-KR" sz="1400" b="1" dirty="0">
              <a:latin typeface="+mn-ea"/>
            </a:endParaRPr>
          </a:p>
        </p:txBody>
      </p:sp>
      <p:sp>
        <p:nvSpPr>
          <p:cNvPr id="17" name="모서리가 둥근 사각형 설명선 16"/>
          <p:cNvSpPr/>
          <p:nvPr/>
        </p:nvSpPr>
        <p:spPr>
          <a:xfrm>
            <a:off x="1475656" y="1628800"/>
            <a:ext cx="1800200" cy="288032"/>
          </a:xfrm>
          <a:prstGeom prst="wedgeRoundRectCallout">
            <a:avLst>
              <a:gd name="adj1" fmla="val 10449"/>
              <a:gd name="adj2" fmla="val 107248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b="1" dirty="0" smtClean="0">
                <a:solidFill>
                  <a:schemeClr val="tx1"/>
                </a:solidFill>
              </a:rPr>
              <a:t>자재 번호   </a:t>
            </a:r>
          </a:p>
        </p:txBody>
      </p:sp>
      <p:sp>
        <p:nvSpPr>
          <p:cNvPr id="19" name="모서리가 둥근 사각형 설명선 18"/>
          <p:cNvSpPr/>
          <p:nvPr/>
        </p:nvSpPr>
        <p:spPr>
          <a:xfrm>
            <a:off x="2699795" y="2708920"/>
            <a:ext cx="2016224" cy="216024"/>
          </a:xfrm>
          <a:prstGeom prst="wedgeRoundRectCallout">
            <a:avLst>
              <a:gd name="adj1" fmla="val -68213"/>
              <a:gd name="adj2" fmla="val -171314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b="1" dirty="0" smtClean="0">
                <a:solidFill>
                  <a:schemeClr val="tx1"/>
                </a:solidFill>
              </a:rPr>
              <a:t>플랜트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/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저장위치 입력   </a:t>
            </a:r>
          </a:p>
        </p:txBody>
      </p:sp>
      <p:sp>
        <p:nvSpPr>
          <p:cNvPr id="20" name="모서리가 둥근 사각형 설명선 19"/>
          <p:cNvSpPr/>
          <p:nvPr/>
        </p:nvSpPr>
        <p:spPr>
          <a:xfrm>
            <a:off x="2699795" y="3429000"/>
            <a:ext cx="2016224" cy="216024"/>
          </a:xfrm>
          <a:prstGeom prst="wedgeRoundRectCallout">
            <a:avLst>
              <a:gd name="adj1" fmla="val -65913"/>
              <a:gd name="adj2" fmla="val -167284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b="1" dirty="0" smtClean="0">
                <a:solidFill>
                  <a:schemeClr val="tx1"/>
                </a:solidFill>
              </a:rPr>
              <a:t>이동 유형 입력   </a:t>
            </a:r>
          </a:p>
        </p:txBody>
      </p:sp>
      <p:sp>
        <p:nvSpPr>
          <p:cNvPr id="24" name="타원 23"/>
          <p:cNvSpPr/>
          <p:nvPr/>
        </p:nvSpPr>
        <p:spPr bwMode="auto">
          <a:xfrm>
            <a:off x="323529" y="1628800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2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5" name="타원 24"/>
          <p:cNvSpPr/>
          <p:nvPr/>
        </p:nvSpPr>
        <p:spPr bwMode="auto">
          <a:xfrm>
            <a:off x="5148067" y="3068960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2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6" name="Text Box 3"/>
          <p:cNvSpPr txBox="1">
            <a:spLocks noChangeArrowheads="1"/>
          </p:cNvSpPr>
          <p:nvPr/>
        </p:nvSpPr>
        <p:spPr bwMode="auto">
          <a:xfrm>
            <a:off x="5355379" y="3023079"/>
            <a:ext cx="720080" cy="309958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400" b="1" smtClean="0">
                <a:latin typeface="+mn-ea"/>
              </a:rPr>
              <a:t> 실행</a:t>
            </a:r>
            <a:r>
              <a:rPr lang="en-US" altLang="ko-KR" sz="1400" b="1" dirty="0" smtClean="0">
                <a:latin typeface="+mn-ea"/>
              </a:rPr>
              <a:t> </a:t>
            </a:r>
            <a:endParaRPr lang="en-US" altLang="ko-KR" sz="1400" b="1" dirty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17994" y="1295407"/>
          <a:ext cx="8506557" cy="5157935"/>
        </p:xfrm>
        <a:graphic>
          <a:graphicData uri="http://schemas.openxmlformats.org/drawingml/2006/table">
            <a:tbl>
              <a:tblPr/>
              <a:tblGrid>
                <a:gridCol w="4718538"/>
                <a:gridCol w="3788019"/>
              </a:tblGrid>
              <a:tr h="51579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17993" y="493722"/>
          <a:ext cx="8508023" cy="717551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MB51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자재문서 리스트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9" y="1412776"/>
            <a:ext cx="8352928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모서리가 둥근 사각형 설명선 10"/>
          <p:cNvSpPr/>
          <p:nvPr/>
        </p:nvSpPr>
        <p:spPr>
          <a:xfrm>
            <a:off x="179512" y="2348880"/>
            <a:ext cx="1800200" cy="288032"/>
          </a:xfrm>
          <a:prstGeom prst="wedgeRoundRectCallout">
            <a:avLst>
              <a:gd name="adj1" fmla="val 6095"/>
              <a:gd name="adj2" fmla="val 176788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b="1" dirty="0" smtClean="0">
                <a:solidFill>
                  <a:schemeClr val="tx1"/>
                </a:solidFill>
              </a:rPr>
              <a:t>자재 번호   </a:t>
            </a:r>
          </a:p>
        </p:txBody>
      </p:sp>
      <p:sp>
        <p:nvSpPr>
          <p:cNvPr id="12" name="모서리가 둥근 사각형 설명선 11"/>
          <p:cNvSpPr/>
          <p:nvPr/>
        </p:nvSpPr>
        <p:spPr>
          <a:xfrm>
            <a:off x="395536" y="5373216"/>
            <a:ext cx="1080120" cy="216024"/>
          </a:xfrm>
          <a:prstGeom prst="wedgeRoundRectCallout">
            <a:avLst>
              <a:gd name="adj1" fmla="val -14803"/>
              <a:gd name="adj2" fmla="val -405131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b="1" dirty="0" smtClean="0">
                <a:solidFill>
                  <a:schemeClr val="tx1"/>
                </a:solidFill>
              </a:rPr>
              <a:t>저장 위치   </a:t>
            </a:r>
          </a:p>
        </p:txBody>
      </p:sp>
      <p:sp>
        <p:nvSpPr>
          <p:cNvPr id="13" name="모서리가 둥근 사각형 설명선 12"/>
          <p:cNvSpPr/>
          <p:nvPr/>
        </p:nvSpPr>
        <p:spPr>
          <a:xfrm>
            <a:off x="1619672" y="5373216"/>
            <a:ext cx="1080120" cy="216024"/>
          </a:xfrm>
          <a:prstGeom prst="wedgeRoundRectCallout">
            <a:avLst>
              <a:gd name="adj1" fmla="val -95429"/>
              <a:gd name="adj2" fmla="val -393037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b="1" smtClean="0">
                <a:solidFill>
                  <a:schemeClr val="tx1"/>
                </a:solidFill>
              </a:rPr>
              <a:t>이동 유형   </a:t>
            </a:r>
            <a:endParaRPr lang="ko-KR" altLang="en-US" sz="1400" b="1" dirty="0" smtClean="0">
              <a:solidFill>
                <a:schemeClr val="tx1"/>
              </a:solidFill>
            </a:endParaRPr>
          </a:p>
        </p:txBody>
      </p:sp>
      <p:sp>
        <p:nvSpPr>
          <p:cNvPr id="14" name="모서리가 둥근 사각형 설명선 13"/>
          <p:cNvSpPr/>
          <p:nvPr/>
        </p:nvSpPr>
        <p:spPr>
          <a:xfrm>
            <a:off x="2771800" y="5373216"/>
            <a:ext cx="1080120" cy="216024"/>
          </a:xfrm>
          <a:prstGeom prst="wedgeRoundRectCallout">
            <a:avLst>
              <a:gd name="adj1" fmla="val -95429"/>
              <a:gd name="adj2" fmla="val -393037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b="1" dirty="0" smtClean="0">
                <a:solidFill>
                  <a:schemeClr val="tx1"/>
                </a:solidFill>
              </a:rPr>
              <a:t>자재 전표   </a:t>
            </a:r>
          </a:p>
        </p:txBody>
      </p:sp>
      <p:sp>
        <p:nvSpPr>
          <p:cNvPr id="18" name="모서리가 둥근 사각형 설명선 17"/>
          <p:cNvSpPr/>
          <p:nvPr/>
        </p:nvSpPr>
        <p:spPr>
          <a:xfrm>
            <a:off x="3995936" y="5362171"/>
            <a:ext cx="1080120" cy="216024"/>
          </a:xfrm>
          <a:prstGeom prst="wedgeRoundRectCallout">
            <a:avLst>
              <a:gd name="adj1" fmla="val -95429"/>
              <a:gd name="adj2" fmla="val -393037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b="1" dirty="0" smtClean="0">
                <a:solidFill>
                  <a:schemeClr val="tx1"/>
                </a:solidFill>
              </a:rPr>
              <a:t>전기일     </a:t>
            </a:r>
          </a:p>
        </p:txBody>
      </p:sp>
      <p:sp>
        <p:nvSpPr>
          <p:cNvPr id="21" name="모서리가 둥근 사각형 설명선 20"/>
          <p:cNvSpPr/>
          <p:nvPr/>
        </p:nvSpPr>
        <p:spPr>
          <a:xfrm>
            <a:off x="5562694" y="5373216"/>
            <a:ext cx="1385570" cy="216024"/>
          </a:xfrm>
          <a:prstGeom prst="wedgeRoundRectCallout">
            <a:avLst>
              <a:gd name="adj1" fmla="val -95429"/>
              <a:gd name="adj2" fmla="val -393037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b="1" smtClean="0">
                <a:solidFill>
                  <a:schemeClr val="tx1"/>
                </a:solidFill>
              </a:rPr>
              <a:t>이동 자재수량     </a:t>
            </a:r>
            <a:endParaRPr lang="ko-KR" altLang="en-US" sz="1400" b="1" dirty="0" smtClean="0">
              <a:solidFill>
                <a:schemeClr val="tx1"/>
              </a:solidFill>
            </a:endParaRPr>
          </a:p>
        </p:txBody>
      </p:sp>
      <p:sp>
        <p:nvSpPr>
          <p:cNvPr id="22" name="모서리가 둥근 사각형 설명선 21"/>
          <p:cNvSpPr/>
          <p:nvPr/>
        </p:nvSpPr>
        <p:spPr>
          <a:xfrm>
            <a:off x="7020272" y="5373216"/>
            <a:ext cx="1385570" cy="216024"/>
          </a:xfrm>
          <a:prstGeom prst="wedgeRoundRectCallout">
            <a:avLst>
              <a:gd name="adj1" fmla="val -89144"/>
              <a:gd name="adj2" fmla="val -812292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b="1" dirty="0" smtClean="0">
                <a:solidFill>
                  <a:schemeClr val="tx1"/>
                </a:solidFill>
              </a:rPr>
              <a:t>공장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2"/>
          <p:cNvSpPr>
            <a:spLocks noChangeArrowheads="1"/>
          </p:cNvSpPr>
          <p:nvPr/>
        </p:nvSpPr>
        <p:spPr bwMode="auto">
          <a:xfrm>
            <a:off x="1491765" y="2353816"/>
            <a:ext cx="6331927" cy="1219200"/>
          </a:xfrm>
          <a:prstGeom prst="rect">
            <a:avLst/>
          </a:prstGeom>
          <a:solidFill>
            <a:srgbClr val="CECEC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1" lang="en-US" altLang="ko-KR" sz="3600" dirty="0" smtClean="0"/>
              <a:t> </a:t>
            </a:r>
            <a:r>
              <a:rPr kumimoji="1" lang="ko-KR" altLang="en-US" sz="3600" dirty="0" err="1" smtClean="0"/>
              <a:t>백로그</a:t>
            </a:r>
            <a:r>
              <a:rPr kumimoji="1" lang="ko-KR" altLang="en-US" sz="3600" dirty="0" smtClean="0"/>
              <a:t> 처리</a:t>
            </a:r>
            <a:endParaRPr kumimoji="1" lang="ko-KR" alt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 bwMode="auto">
          <a:xfrm>
            <a:off x="1058009" y="1196754"/>
            <a:ext cx="6122377" cy="400273"/>
          </a:xfrm>
          <a:prstGeom prst="roundRect">
            <a:avLst/>
          </a:prstGeom>
          <a:solidFill>
            <a:schemeClr val="bg1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tIns="46800" bIns="46800" anchor="ctr"/>
          <a:lstStyle/>
          <a:p>
            <a:pPr defTabSz="914118" latinLnBrk="0">
              <a:defRPr/>
            </a:pPr>
            <a:endParaRPr lang="en-US" dirty="0">
              <a:solidFill>
                <a:prstClr val="black"/>
              </a:solidFill>
              <a:ea typeface="윤고딕130" pitchFamily="18" charset="-127"/>
            </a:endParaRPr>
          </a:p>
        </p:txBody>
      </p:sp>
      <p:sp>
        <p:nvSpPr>
          <p:cNvPr id="18435" name="Title 1"/>
          <p:cNvSpPr>
            <a:spLocks noGrp="1"/>
          </p:cNvSpPr>
          <p:nvPr>
            <p:ph type="title"/>
          </p:nvPr>
        </p:nvSpPr>
        <p:spPr>
          <a:xfrm>
            <a:off x="483579" y="360363"/>
            <a:ext cx="8122627" cy="292100"/>
          </a:xfrm>
        </p:spPr>
        <p:txBody>
          <a:bodyPr/>
          <a:lstStyle/>
          <a:p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Arial" charset="0"/>
              </a:rPr>
              <a:t>목차 </a:t>
            </a:r>
            <a:endParaRPr dirty="0" smtClean="0">
              <a:latin typeface="맑은 고딕" pitchFamily="50" charset="-127"/>
              <a:ea typeface="맑은 고딕" pitchFamily="50" charset="-127"/>
              <a:cs typeface="Arial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1329106" y="1081089"/>
            <a:ext cx="6339254" cy="5075237"/>
          </a:xfrm>
          <a:prstGeom prst="rect">
            <a:avLst/>
          </a:prstGeom>
          <a:noFill/>
          <a:ln cap="flat" algn="ctr">
            <a:miter lim="800000"/>
            <a:headEnd/>
            <a:tailEnd/>
          </a:ln>
        </p:spPr>
        <p:txBody>
          <a:bodyPr/>
          <a:lstStyle/>
          <a:p>
            <a:pPr marL="269875" indent="-269875" defTabSz="936625" eaLnBrk="0" latinLnBrk="0" hangingPunct="0">
              <a:lnSpc>
                <a:spcPct val="150000"/>
              </a:lnSpc>
              <a:buFontTx/>
              <a:buAutoNum type="romanUcPeriod"/>
              <a:defRPr/>
            </a:pPr>
            <a:r>
              <a:rPr lang="en-US" altLang="ko-KR" b="1" kern="0" dirty="0">
                <a:solidFill>
                  <a:prstClr val="black"/>
                </a:solidFill>
                <a:ea typeface="윤고딕130" pitchFamily="18" charset="-127"/>
                <a:cs typeface="Arial" pitchFamily="34" charset="0"/>
              </a:rPr>
              <a:t> </a:t>
            </a:r>
            <a:r>
              <a:rPr lang="en-US" altLang="ko-KR" b="1" dirty="0">
                <a:solidFill>
                  <a:prstClr val="black"/>
                </a:solidFill>
              </a:rPr>
              <a:t>Backlog </a:t>
            </a:r>
            <a:r>
              <a:rPr lang="ko-KR" altLang="en-US" b="1" dirty="0" smtClean="0">
                <a:solidFill>
                  <a:prstClr val="black"/>
                </a:solidFill>
              </a:rPr>
              <a:t>확인</a:t>
            </a:r>
            <a:endParaRPr lang="en-US" altLang="ko-KR" b="1" kern="0" dirty="0">
              <a:solidFill>
                <a:prstClr val="black"/>
              </a:solidFill>
              <a:ea typeface="윤고딕130" pitchFamily="18" charset="-127"/>
              <a:cs typeface="Arial" pitchFamily="34" charset="0"/>
            </a:endParaRPr>
          </a:p>
          <a:p>
            <a:pPr defTabSz="936625" eaLnBrk="0" latinLnBrk="0" hangingPunct="0">
              <a:lnSpc>
                <a:spcPct val="150000"/>
              </a:lnSpc>
              <a:defRPr/>
            </a:pPr>
            <a:r>
              <a:rPr lang="en-US" altLang="ko-KR" b="1" dirty="0" smtClean="0">
                <a:solidFill>
                  <a:prstClr val="white">
                    <a:lumMod val="50000"/>
                  </a:prstClr>
                </a:solidFill>
              </a:rPr>
              <a:t>II</a:t>
            </a:r>
            <a:r>
              <a:rPr lang="en-US" altLang="ko-KR" b="1" dirty="0">
                <a:solidFill>
                  <a:prstClr val="white">
                    <a:lumMod val="50000"/>
                  </a:prstClr>
                </a:solidFill>
              </a:rPr>
              <a:t>. Backlog </a:t>
            </a:r>
            <a:r>
              <a:rPr lang="ko-KR" altLang="en-US" b="1" dirty="0">
                <a:solidFill>
                  <a:prstClr val="white">
                    <a:lumMod val="50000"/>
                  </a:prstClr>
                </a:solidFill>
              </a:rPr>
              <a:t>처리</a:t>
            </a:r>
            <a:r>
              <a:rPr lang="en-US" altLang="ko-KR" b="1" dirty="0">
                <a:solidFill>
                  <a:prstClr val="white">
                    <a:lumMod val="50000"/>
                  </a:prstClr>
                </a:solidFill>
              </a:rPr>
              <a:t> </a:t>
            </a:r>
            <a:r>
              <a:rPr lang="ko-KR" altLang="en-US" b="1" dirty="0" smtClean="0">
                <a:solidFill>
                  <a:prstClr val="white">
                    <a:lumMod val="50000"/>
                  </a:prstClr>
                </a:solidFill>
              </a:rPr>
              <a:t>흐름도</a:t>
            </a:r>
            <a:endParaRPr lang="en-US" altLang="ko-KR" b="1" dirty="0" smtClean="0">
              <a:solidFill>
                <a:prstClr val="white">
                  <a:lumMod val="50000"/>
                </a:prstClr>
              </a:solidFill>
            </a:endParaRPr>
          </a:p>
          <a:p>
            <a:pPr defTabSz="936625" eaLnBrk="0" latinLnBrk="0" hangingPunct="0">
              <a:lnSpc>
                <a:spcPct val="150000"/>
              </a:lnSpc>
              <a:defRPr/>
            </a:pPr>
            <a:r>
              <a:rPr lang="en-US" altLang="ko-KR" b="1" dirty="0" smtClean="0">
                <a:solidFill>
                  <a:prstClr val="white">
                    <a:lumMod val="50000"/>
                  </a:prstClr>
                </a:solidFill>
              </a:rPr>
              <a:t>III. Backlog </a:t>
            </a:r>
            <a:r>
              <a:rPr lang="ko-KR" altLang="en-US" b="1" dirty="0">
                <a:solidFill>
                  <a:prstClr val="white">
                    <a:lumMod val="50000"/>
                  </a:prstClr>
                </a:solidFill>
              </a:rPr>
              <a:t>유형별 원인 및 조치</a:t>
            </a:r>
            <a:endParaRPr lang="en-US" altLang="ko-KR" b="1" kern="0" dirty="0">
              <a:solidFill>
                <a:prstClr val="white">
                  <a:lumMod val="50000"/>
                </a:prstClr>
              </a:solidFill>
              <a:ea typeface="윤고딕130" pitchFamily="18" charset="-127"/>
              <a:cs typeface="Arial" pitchFamily="34" charset="0"/>
            </a:endParaRPr>
          </a:p>
          <a:p>
            <a:pPr marL="357187" lvl="1" defTabSz="936625" eaLnBrk="0" latinLnBrk="0" hangingPunct="0">
              <a:lnSpc>
                <a:spcPct val="150000"/>
              </a:lnSpc>
              <a:defRPr/>
            </a:pPr>
            <a:r>
              <a:rPr lang="en-US" altLang="ko-KR" sz="1600" b="1" kern="0" dirty="0" smtClean="0">
                <a:solidFill>
                  <a:prstClr val="white">
                    <a:lumMod val="50000"/>
                  </a:prstClr>
                </a:solidFill>
                <a:ea typeface="윤고딕130" pitchFamily="18" charset="-127"/>
                <a:cs typeface="Arial" pitchFamily="34" charset="0"/>
              </a:rPr>
              <a:t>CASE1</a:t>
            </a:r>
            <a:r>
              <a:rPr lang="en-US" altLang="ko-KR" sz="1600" b="1" dirty="0" smtClean="0">
                <a:solidFill>
                  <a:prstClr val="white">
                    <a:lumMod val="50000"/>
                  </a:prstClr>
                </a:solidFill>
              </a:rPr>
              <a:t> : Msg.184 </a:t>
            </a:r>
          </a:p>
          <a:p>
            <a:pPr marL="357187" lvl="1" defTabSz="936625" eaLnBrk="0" latinLnBrk="0" hangingPunct="0">
              <a:lnSpc>
                <a:spcPct val="150000"/>
              </a:lnSpc>
              <a:defRPr/>
            </a:pPr>
            <a:r>
              <a:rPr lang="en-US" altLang="ko-KR" sz="1600" b="1" kern="0" dirty="0" smtClean="0">
                <a:solidFill>
                  <a:prstClr val="white">
                    <a:lumMod val="50000"/>
                  </a:prstClr>
                </a:solidFill>
                <a:ea typeface="윤고딕130" pitchFamily="18" charset="-127"/>
                <a:cs typeface="Arial" pitchFamily="34" charset="0"/>
              </a:rPr>
              <a:t>CASE2</a:t>
            </a:r>
            <a:r>
              <a:rPr lang="en-US" altLang="ko-KR" sz="1600" b="1" dirty="0" smtClean="0">
                <a:solidFill>
                  <a:prstClr val="white">
                    <a:lumMod val="50000"/>
                  </a:prstClr>
                </a:solidFill>
              </a:rPr>
              <a:t> </a:t>
            </a:r>
            <a:r>
              <a:rPr lang="en-US" altLang="ko-KR" sz="1600" b="1" dirty="0">
                <a:solidFill>
                  <a:prstClr val="white">
                    <a:lumMod val="50000"/>
                  </a:prstClr>
                </a:solidFill>
              </a:rPr>
              <a:t>: Msg.108</a:t>
            </a:r>
            <a:endParaRPr lang="en-US" altLang="ko-KR" sz="1600" b="1" dirty="0" smtClean="0">
              <a:solidFill>
                <a:prstClr val="white">
                  <a:lumMod val="50000"/>
                </a:prstClr>
              </a:solidFill>
            </a:endParaRPr>
          </a:p>
          <a:p>
            <a:pPr marL="357187" lvl="1" defTabSz="936625" eaLnBrk="0" latinLnBrk="0" hangingPunct="0">
              <a:lnSpc>
                <a:spcPct val="150000"/>
              </a:lnSpc>
              <a:defRPr/>
            </a:pPr>
            <a:r>
              <a:rPr lang="en-US" altLang="ko-KR" sz="1600" b="1" kern="0" dirty="0" smtClean="0">
                <a:solidFill>
                  <a:prstClr val="white">
                    <a:lumMod val="50000"/>
                  </a:prstClr>
                </a:solidFill>
                <a:ea typeface="윤고딕130" pitchFamily="18" charset="-127"/>
                <a:cs typeface="Arial" pitchFamily="34" charset="0"/>
              </a:rPr>
              <a:t>CASE3</a:t>
            </a:r>
            <a:r>
              <a:rPr lang="en-US" altLang="ko-KR" sz="1600" b="1" dirty="0" smtClean="0">
                <a:solidFill>
                  <a:prstClr val="white">
                    <a:lumMod val="50000"/>
                  </a:prstClr>
                </a:solidFill>
              </a:rPr>
              <a:t> </a:t>
            </a:r>
            <a:r>
              <a:rPr lang="en-US" altLang="ko-KR" sz="1600" b="1" dirty="0">
                <a:solidFill>
                  <a:prstClr val="white">
                    <a:lumMod val="50000"/>
                  </a:prstClr>
                </a:solidFill>
              </a:rPr>
              <a:t>: Msg.106</a:t>
            </a:r>
            <a:endParaRPr lang="en-US" altLang="ko-KR" sz="1600" b="1" kern="0" dirty="0">
              <a:solidFill>
                <a:prstClr val="white">
                  <a:lumMod val="50000"/>
                </a:prstClr>
              </a:solidFill>
              <a:ea typeface="윤고딕130" pitchFamily="18" charset="-127"/>
              <a:cs typeface="Arial" pitchFamily="34" charset="0"/>
            </a:endParaRPr>
          </a:p>
          <a:p>
            <a:pPr marL="357187" lvl="1" defTabSz="936625" eaLnBrk="0" latinLnBrk="0" hangingPunct="0">
              <a:lnSpc>
                <a:spcPct val="150000"/>
              </a:lnSpc>
              <a:defRPr/>
            </a:pPr>
            <a:r>
              <a:rPr lang="en-US" altLang="ko-KR" sz="1600" b="1" kern="0" dirty="0" smtClean="0">
                <a:solidFill>
                  <a:prstClr val="white">
                    <a:lumMod val="50000"/>
                  </a:prstClr>
                </a:solidFill>
                <a:ea typeface="윤고딕130" pitchFamily="18" charset="-127"/>
                <a:cs typeface="Arial" pitchFamily="34" charset="0"/>
              </a:rPr>
              <a:t>CASE4</a:t>
            </a:r>
            <a:r>
              <a:rPr lang="en-US" altLang="ko-KR" sz="1600" b="1" dirty="0" smtClean="0">
                <a:solidFill>
                  <a:prstClr val="white">
                    <a:lumMod val="50000"/>
                  </a:prstClr>
                </a:solidFill>
              </a:rPr>
              <a:t> </a:t>
            </a:r>
            <a:r>
              <a:rPr lang="en-US" altLang="ko-KR" sz="1600" b="1" dirty="0">
                <a:solidFill>
                  <a:prstClr val="white">
                    <a:lumMod val="50000"/>
                  </a:prstClr>
                </a:solidFill>
              </a:rPr>
              <a:t>: </a:t>
            </a:r>
            <a:r>
              <a:rPr lang="en-US" altLang="ko-KR" sz="1600" b="1" dirty="0" smtClean="0">
                <a:solidFill>
                  <a:prstClr val="white">
                    <a:lumMod val="50000"/>
                  </a:prstClr>
                </a:solidFill>
              </a:rPr>
              <a:t>Msg.897</a:t>
            </a:r>
            <a:endParaRPr lang="en-US" altLang="ko-KR" sz="1600" b="1" kern="0" dirty="0">
              <a:solidFill>
                <a:prstClr val="white">
                  <a:lumMod val="50000"/>
                </a:prstClr>
              </a:solidFill>
              <a:ea typeface="윤고딕130" pitchFamily="18" charset="-127"/>
              <a:cs typeface="Arial" pitchFamily="34" charset="0"/>
            </a:endParaRPr>
          </a:p>
          <a:p>
            <a:pPr marL="357187" lvl="1" defTabSz="936625" eaLnBrk="0" latinLnBrk="0" hangingPunct="0">
              <a:lnSpc>
                <a:spcPct val="150000"/>
              </a:lnSpc>
              <a:defRPr/>
            </a:pPr>
            <a:r>
              <a:rPr lang="en-US" altLang="ko-KR" sz="1600" b="1" kern="0" dirty="0" smtClean="0">
                <a:solidFill>
                  <a:prstClr val="white">
                    <a:lumMod val="50000"/>
                  </a:prstClr>
                </a:solidFill>
                <a:ea typeface="윤고딕130" pitchFamily="18" charset="-127"/>
                <a:cs typeface="Arial" pitchFamily="34" charset="0"/>
              </a:rPr>
              <a:t>CASE5</a:t>
            </a:r>
            <a:r>
              <a:rPr lang="en-US" altLang="ko-KR" sz="1600" b="1" dirty="0" smtClean="0">
                <a:solidFill>
                  <a:prstClr val="white">
                    <a:lumMod val="50000"/>
                  </a:prstClr>
                </a:solidFill>
              </a:rPr>
              <a:t> </a:t>
            </a:r>
            <a:r>
              <a:rPr lang="en-US" altLang="ko-KR" sz="1600" b="1" dirty="0">
                <a:solidFill>
                  <a:prstClr val="white">
                    <a:lumMod val="50000"/>
                  </a:prstClr>
                </a:solidFill>
              </a:rPr>
              <a:t>: Msg.021</a:t>
            </a:r>
            <a:endParaRPr lang="en-US" altLang="ko-KR" sz="1600" b="1" kern="0" dirty="0">
              <a:solidFill>
                <a:prstClr val="white">
                  <a:lumMod val="50000"/>
                </a:prstClr>
              </a:solidFill>
              <a:ea typeface="윤고딕130" pitchFamily="18" charset="-127"/>
              <a:cs typeface="Arial" pitchFamily="34" charset="0"/>
            </a:endParaRPr>
          </a:p>
          <a:p>
            <a:pPr marL="357187" lvl="1" defTabSz="936625" eaLnBrk="0" latinLnBrk="0" hangingPunct="0">
              <a:lnSpc>
                <a:spcPct val="150000"/>
              </a:lnSpc>
              <a:defRPr/>
            </a:pPr>
            <a:r>
              <a:rPr lang="en-US" altLang="ko-KR" sz="1600" b="1" kern="0" dirty="0" smtClean="0">
                <a:solidFill>
                  <a:prstClr val="white">
                    <a:lumMod val="50000"/>
                  </a:prstClr>
                </a:solidFill>
                <a:ea typeface="윤고딕130" pitchFamily="18" charset="-127"/>
                <a:cs typeface="Arial" pitchFamily="34" charset="0"/>
              </a:rPr>
              <a:t>CASE6</a:t>
            </a:r>
            <a:r>
              <a:rPr lang="en-US" altLang="ko-KR" sz="1600" b="1" dirty="0" smtClean="0">
                <a:solidFill>
                  <a:prstClr val="white">
                    <a:lumMod val="50000"/>
                  </a:prstClr>
                </a:solidFill>
              </a:rPr>
              <a:t> </a:t>
            </a:r>
            <a:r>
              <a:rPr lang="en-US" altLang="ko-KR" sz="1600" b="1" dirty="0">
                <a:solidFill>
                  <a:prstClr val="white">
                    <a:lumMod val="50000"/>
                  </a:prstClr>
                </a:solidFill>
              </a:rPr>
              <a:t>: </a:t>
            </a:r>
            <a:r>
              <a:rPr lang="en-US" altLang="ko-KR" sz="1600" b="1" dirty="0" smtClean="0">
                <a:solidFill>
                  <a:prstClr val="white">
                    <a:lumMod val="50000"/>
                  </a:prstClr>
                </a:solidFill>
              </a:rPr>
              <a:t>Msg.022</a:t>
            </a:r>
          </a:p>
          <a:p>
            <a:pPr marL="357187" lvl="1" defTabSz="936625" eaLnBrk="0" latinLnBrk="0" hangingPunct="0">
              <a:lnSpc>
                <a:spcPct val="150000"/>
              </a:lnSpc>
              <a:defRPr/>
            </a:pPr>
            <a:r>
              <a:rPr lang="en-US" altLang="ko-KR" sz="1600" b="1" kern="0" dirty="0" smtClean="0">
                <a:solidFill>
                  <a:prstClr val="white">
                    <a:lumMod val="50000"/>
                  </a:prstClr>
                </a:solidFill>
                <a:ea typeface="윤고딕130" pitchFamily="18" charset="-127"/>
                <a:cs typeface="Arial" pitchFamily="34" charset="0"/>
              </a:rPr>
              <a:t>…..</a:t>
            </a:r>
            <a:endParaRPr lang="en-US" altLang="ko-KR" sz="1600" b="1" kern="0" dirty="0">
              <a:solidFill>
                <a:prstClr val="white">
                  <a:lumMod val="50000"/>
                </a:prstClr>
              </a:solidFill>
              <a:ea typeface="윤고딕130" pitchFamily="18" charset="-127"/>
              <a:cs typeface="Arial" pitchFamily="34" charset="0"/>
            </a:endParaRPr>
          </a:p>
          <a:p>
            <a:pPr marL="533400" lvl="1" indent="-176213" defTabSz="936625" eaLnBrk="0" latinLnBrk="0" hangingPunct="0">
              <a:lnSpc>
                <a:spcPct val="150000"/>
              </a:lnSpc>
              <a:buFontTx/>
              <a:buAutoNum type="arabicPeriod"/>
              <a:defRPr/>
            </a:pPr>
            <a:endParaRPr lang="en-US" altLang="ko-KR" sz="1600" b="1" kern="0" dirty="0">
              <a:solidFill>
                <a:prstClr val="black"/>
              </a:solidFill>
              <a:ea typeface="윤고딕130" pitchFamily="18" charset="-127"/>
              <a:cs typeface="Arial" pitchFamily="34" charset="0"/>
            </a:endParaRPr>
          </a:p>
        </p:txBody>
      </p:sp>
      <p:sp>
        <p:nvSpPr>
          <p:cNvPr id="18437" name="Slide Number Placeholder 7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1pPr>
            <a:lvl2pPr marL="742950" indent="-285750" eaLnBrk="0" hangingPunct="0"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2pPr>
            <a:lvl3pPr marL="1143000" indent="-228600" eaLnBrk="0" hangingPunct="0"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3pPr>
            <a:lvl4pPr marL="1600200" indent="-228600" eaLnBrk="0" hangingPunct="0"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4pPr>
            <a:lvl5pPr marL="2057400" indent="-228600" eaLnBrk="0" hangingPunct="0"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9pPr>
          </a:lstStyle>
          <a:p>
            <a:pPr eaLnBrk="1" hangingPunct="1"/>
            <a:fld id="{1B9217BB-362B-41D5-B13C-438621AAC681}" type="slidenum">
              <a:rPr lang="ko-KR" altLang="en-US" smtClean="0">
                <a:latin typeface="맑은 고딕"/>
              </a:rPr>
              <a:pPr eaLnBrk="1" hangingPunct="1"/>
              <a:t>44</a:t>
            </a:fld>
            <a:endParaRPr lang="en-US" altLang="ko-KR" smtClean="0">
              <a:latin typeface="맑은 고딕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51006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29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817" y="1651976"/>
            <a:ext cx="4541996" cy="3695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17991" y="1295402"/>
          <a:ext cx="8506557" cy="5013325"/>
        </p:xfrm>
        <a:graphic>
          <a:graphicData uri="http://schemas.openxmlformats.org/drawingml/2006/table">
            <a:tbl>
              <a:tblPr/>
              <a:tblGrid>
                <a:gridCol w="4718538"/>
                <a:gridCol w="3788019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자재마스터 조회</a:t>
                      </a: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조회조건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저장위치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MRP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관리자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이동유형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항목등등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출력기준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개별레코드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요약레코드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조회모드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리스트조회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228600" indent="-228600">
                        <a:buAutoNum type="arabicParenR"/>
                      </a:pPr>
                      <a:r>
                        <a:rPr lang="en-US" altLang="ko-KR" sz="1000" b="1" dirty="0" smtClean="0"/>
                        <a:t>COGI</a:t>
                      </a:r>
                      <a:r>
                        <a:rPr lang="ko-KR" altLang="en-US" sz="1000" b="1" dirty="0" smtClean="0"/>
                        <a:t>는</a:t>
                      </a:r>
                      <a:r>
                        <a:rPr lang="ko-KR" altLang="en-US" sz="1000" b="1" baseline="0" dirty="0" smtClean="0"/>
                        <a:t> 자재 오류 레코드 후행처리는 월마감시 </a:t>
                      </a:r>
                      <a:r>
                        <a:rPr lang="en-US" altLang="ko-KR" sz="1000" b="1" baseline="0" dirty="0" smtClean="0"/>
                        <a:t>Clean</a:t>
                      </a:r>
                      <a:r>
                        <a:rPr lang="ko-KR" altLang="en-US" sz="1000" b="1" baseline="0" dirty="0" smtClean="0"/>
                        <a:t>하게 처리가 되어야 함</a:t>
                      </a:r>
                      <a:r>
                        <a:rPr lang="en-US" altLang="ko-KR" sz="1000" b="1" baseline="0" dirty="0" smtClean="0"/>
                        <a:t>.</a:t>
                      </a:r>
                    </a:p>
                    <a:p>
                      <a:pPr marL="228600" indent="-228600">
                        <a:buAutoNum type="arabicParenR"/>
                      </a:pP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미처리시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정확한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월마감처리가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되지 않는다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17990" y="493716"/>
          <a:ext cx="8508023" cy="717551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COGI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자동 자재 이동의 오류 레코드 후행 처리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Backlog </a:t>
            </a:r>
            <a:r>
              <a:rPr lang="ko-KR" altLang="en-US" dirty="0" smtClean="0"/>
              <a:t>원인 규명 및 조치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/>
              <a:t>COGI</a:t>
            </a:r>
            <a:r>
              <a:rPr lang="ko-KR" altLang="en-US" dirty="0"/>
              <a:t>를 통해 </a:t>
            </a:r>
            <a:r>
              <a:rPr lang="en-US" altLang="ko-KR" dirty="0"/>
              <a:t>Backlog</a:t>
            </a:r>
            <a:r>
              <a:rPr lang="ko-KR" altLang="en-US" dirty="0"/>
              <a:t> 발생 원인을 확인하고</a:t>
            </a:r>
            <a:r>
              <a:rPr lang="en-US" altLang="ko-KR" dirty="0"/>
              <a:t>,  </a:t>
            </a:r>
            <a:r>
              <a:rPr lang="ko-KR" altLang="en-US" dirty="0"/>
              <a:t>필요 시 관련 부서 미팅을 통해 해당 </a:t>
            </a:r>
            <a:r>
              <a:rPr lang="en-US" altLang="ko-KR" dirty="0"/>
              <a:t>Backlog</a:t>
            </a:r>
            <a:r>
              <a:rPr lang="ko-KR" altLang="en-US" dirty="0"/>
              <a:t>의 </a:t>
            </a:r>
            <a:r>
              <a:rPr lang="en-US" altLang="ko-KR" dirty="0"/>
              <a:t>Error</a:t>
            </a:r>
            <a:r>
              <a:rPr lang="ko-KR" altLang="en-US" dirty="0"/>
              <a:t>내역에 대한 원인규명 후 </a:t>
            </a:r>
            <a:r>
              <a:rPr lang="en-US" altLang="ko-KR" dirty="0"/>
              <a:t>Error </a:t>
            </a:r>
            <a:r>
              <a:rPr lang="ko-KR" altLang="en-US" dirty="0"/>
              <a:t>해소 조치한다</a:t>
            </a:r>
            <a:r>
              <a:rPr lang="en-US" altLang="ko-KR" dirty="0"/>
              <a:t>.</a:t>
            </a:r>
          </a:p>
          <a:p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ko-KR" dirty="0"/>
              <a:t>I</a:t>
            </a:r>
            <a:r>
              <a:rPr lang="en-US" altLang="ko-KR" dirty="0" smtClean="0"/>
              <a:t>. Backlog </a:t>
            </a:r>
            <a:r>
              <a:rPr lang="ko-KR" altLang="en-US" dirty="0" smtClean="0"/>
              <a:t>확인</a:t>
            </a:r>
            <a:endParaRPr lang="ko-KR" altLang="en-US" dirty="0"/>
          </a:p>
        </p:txBody>
      </p:sp>
      <p:pic>
        <p:nvPicPr>
          <p:cNvPr id="25190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0928" y="1380887"/>
            <a:ext cx="8109209" cy="4856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Rectangle 9"/>
          <p:cNvSpPr>
            <a:spLocks noChangeArrowheads="1"/>
          </p:cNvSpPr>
          <p:nvPr/>
        </p:nvSpPr>
        <p:spPr bwMode="auto">
          <a:xfrm>
            <a:off x="4904345" y="2348880"/>
            <a:ext cx="2791695" cy="1224136"/>
          </a:xfrm>
          <a:prstGeom prst="rect">
            <a:avLst/>
          </a:prstGeom>
          <a:noFill/>
          <a:ln w="38100" algn="ctr">
            <a:solidFill>
              <a:srgbClr val="FF000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 defTabSz="914118" latinLnBrk="0"/>
            <a:endParaRPr lang="ko-KR" altLang="en-US" b="1">
              <a:solidFill>
                <a:prstClr val="black"/>
              </a:solidFill>
              <a:latin typeface="윤고딕130" pitchFamily="18" charset="-127"/>
            </a:endParaRPr>
          </a:p>
        </p:txBody>
      </p:sp>
      <p:sp>
        <p:nvSpPr>
          <p:cNvPr id="13" name="Rectangle 9"/>
          <p:cNvSpPr>
            <a:spLocks noChangeArrowheads="1"/>
          </p:cNvSpPr>
          <p:nvPr/>
        </p:nvSpPr>
        <p:spPr bwMode="auto">
          <a:xfrm>
            <a:off x="4904345" y="3557704"/>
            <a:ext cx="2791695" cy="2031536"/>
          </a:xfrm>
          <a:prstGeom prst="rect">
            <a:avLst/>
          </a:prstGeom>
          <a:noFill/>
          <a:ln w="38100" algn="ctr">
            <a:solidFill>
              <a:srgbClr val="FF000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 defTabSz="914118" latinLnBrk="0"/>
            <a:endParaRPr lang="ko-KR" altLang="en-US" b="1">
              <a:solidFill>
                <a:prstClr val="black"/>
              </a:solidFill>
              <a:latin typeface="윤고딕130" pitchFamily="18" charset="-127"/>
            </a:endParaRPr>
          </a:p>
        </p:txBody>
      </p:sp>
      <p:sp>
        <p:nvSpPr>
          <p:cNvPr id="14" name="Rectangle 9"/>
          <p:cNvSpPr>
            <a:spLocks noChangeArrowheads="1"/>
          </p:cNvSpPr>
          <p:nvPr/>
        </p:nvSpPr>
        <p:spPr bwMode="auto">
          <a:xfrm>
            <a:off x="4904345" y="5589240"/>
            <a:ext cx="2791695" cy="180020"/>
          </a:xfrm>
          <a:prstGeom prst="rect">
            <a:avLst/>
          </a:prstGeom>
          <a:noFill/>
          <a:ln w="38100" algn="ctr">
            <a:solidFill>
              <a:srgbClr val="FF000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 defTabSz="914118" latinLnBrk="0"/>
            <a:endParaRPr lang="ko-KR" altLang="en-US" b="1">
              <a:solidFill>
                <a:prstClr val="black"/>
              </a:solidFill>
              <a:latin typeface="윤고딕130" pitchFamily="18" charset="-127"/>
            </a:endParaRPr>
          </a:p>
        </p:txBody>
      </p:sp>
      <p:sp>
        <p:nvSpPr>
          <p:cNvPr id="15" name="Rectangle 9"/>
          <p:cNvSpPr>
            <a:spLocks noChangeArrowheads="1"/>
          </p:cNvSpPr>
          <p:nvPr/>
        </p:nvSpPr>
        <p:spPr bwMode="auto">
          <a:xfrm>
            <a:off x="4904345" y="5769260"/>
            <a:ext cx="2791695" cy="180020"/>
          </a:xfrm>
          <a:prstGeom prst="rect">
            <a:avLst/>
          </a:prstGeom>
          <a:noFill/>
          <a:ln w="38100" algn="ctr">
            <a:solidFill>
              <a:srgbClr val="FF000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 defTabSz="914118" latinLnBrk="0"/>
            <a:endParaRPr lang="ko-KR" altLang="en-US" b="1">
              <a:solidFill>
                <a:prstClr val="black"/>
              </a:solidFill>
              <a:latin typeface="윤고딕130" pitchFamily="18" charset="-127"/>
            </a:endParaRPr>
          </a:p>
        </p:txBody>
      </p:sp>
      <p:sp>
        <p:nvSpPr>
          <p:cNvPr id="16" name="Rectangle 9"/>
          <p:cNvSpPr>
            <a:spLocks noChangeArrowheads="1"/>
          </p:cNvSpPr>
          <p:nvPr/>
        </p:nvSpPr>
        <p:spPr bwMode="auto">
          <a:xfrm>
            <a:off x="4904345" y="5949283"/>
            <a:ext cx="2791695" cy="287625"/>
          </a:xfrm>
          <a:prstGeom prst="rect">
            <a:avLst/>
          </a:prstGeom>
          <a:noFill/>
          <a:ln w="38100" algn="ctr">
            <a:solidFill>
              <a:srgbClr val="FF000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 defTabSz="914118" latinLnBrk="0"/>
            <a:endParaRPr lang="ko-KR" altLang="en-US" b="1">
              <a:solidFill>
                <a:prstClr val="black"/>
              </a:solidFill>
              <a:latin typeface="윤고딕130" pitchFamily="18" charset="-127"/>
            </a:endParaRPr>
          </a:p>
        </p:txBody>
      </p:sp>
      <p:sp>
        <p:nvSpPr>
          <p:cNvPr id="17" name="Rectangle 5"/>
          <p:cNvSpPr>
            <a:spLocks noChangeArrowheads="1"/>
          </p:cNvSpPr>
          <p:nvPr/>
        </p:nvSpPr>
        <p:spPr bwMode="gray">
          <a:xfrm>
            <a:off x="4338089" y="2348883"/>
            <a:ext cx="566257" cy="251085"/>
          </a:xfrm>
          <a:prstGeom prst="rect">
            <a:avLst/>
          </a:prstGeom>
          <a:solidFill>
            <a:schemeClr val="accent5"/>
          </a:solidFill>
          <a:ln w="6350" algn="ctr">
            <a:noFill/>
            <a:miter lim="800000"/>
            <a:headEnd/>
            <a:tailEnd/>
          </a:ln>
        </p:spPr>
        <p:txBody>
          <a:bodyPr wrap="none" lIns="126000" tIns="118800" rIns="126000" bIns="118800" anchor="ctr"/>
          <a:lstStyle/>
          <a:p>
            <a:pPr algn="ctr" defTabSz="914118" latinLnBrk="0">
              <a:defRPr/>
            </a:pPr>
            <a:r>
              <a:rPr lang="en-US" altLang="ko-KR" sz="900" b="1" dirty="0" smtClean="0">
                <a:solidFill>
                  <a:prstClr val="white"/>
                </a:solidFill>
                <a:latin typeface="윤고딕130" pitchFamily="18" charset="-127"/>
                <a:ea typeface="윤고딕130" pitchFamily="18" charset="-127"/>
              </a:rPr>
              <a:t>CASE 1</a:t>
            </a:r>
            <a:endParaRPr lang="ko-KR" altLang="en-US" sz="900" b="1" dirty="0">
              <a:solidFill>
                <a:prstClr val="white"/>
              </a:solidFill>
              <a:latin typeface="윤고딕130" pitchFamily="18" charset="-127"/>
              <a:ea typeface="윤고딕130" pitchFamily="18" charset="-127"/>
            </a:endParaRPr>
          </a:p>
        </p:txBody>
      </p:sp>
      <p:sp>
        <p:nvSpPr>
          <p:cNvPr id="19" name="Rectangle 5"/>
          <p:cNvSpPr>
            <a:spLocks noChangeArrowheads="1"/>
          </p:cNvSpPr>
          <p:nvPr/>
        </p:nvSpPr>
        <p:spPr bwMode="gray">
          <a:xfrm>
            <a:off x="4338088" y="3573019"/>
            <a:ext cx="566257" cy="251085"/>
          </a:xfrm>
          <a:prstGeom prst="rect">
            <a:avLst/>
          </a:prstGeom>
          <a:solidFill>
            <a:schemeClr val="accent5"/>
          </a:solidFill>
          <a:ln w="6350" algn="ctr">
            <a:noFill/>
            <a:miter lim="800000"/>
            <a:headEnd/>
            <a:tailEnd/>
          </a:ln>
        </p:spPr>
        <p:txBody>
          <a:bodyPr wrap="none" lIns="126000" tIns="118800" rIns="126000" bIns="118800" anchor="ctr"/>
          <a:lstStyle/>
          <a:p>
            <a:pPr algn="ctr" defTabSz="914118" latinLnBrk="0">
              <a:defRPr/>
            </a:pPr>
            <a:r>
              <a:rPr lang="en-US" altLang="ko-KR" sz="900" b="1" dirty="0" smtClean="0">
                <a:solidFill>
                  <a:prstClr val="white"/>
                </a:solidFill>
                <a:latin typeface="윤고딕130" pitchFamily="18" charset="-127"/>
                <a:ea typeface="윤고딕130" pitchFamily="18" charset="-127"/>
              </a:rPr>
              <a:t>CASE 2</a:t>
            </a:r>
            <a:endParaRPr lang="ko-KR" altLang="en-US" sz="900" b="1" dirty="0">
              <a:solidFill>
                <a:prstClr val="white"/>
              </a:solidFill>
              <a:latin typeface="윤고딕130" pitchFamily="18" charset="-127"/>
              <a:ea typeface="윤고딕130" pitchFamily="18" charset="-127"/>
            </a:endParaRPr>
          </a:p>
        </p:txBody>
      </p:sp>
      <p:sp>
        <p:nvSpPr>
          <p:cNvPr id="20" name="Rectangle 5"/>
          <p:cNvSpPr>
            <a:spLocks noChangeArrowheads="1"/>
          </p:cNvSpPr>
          <p:nvPr/>
        </p:nvSpPr>
        <p:spPr bwMode="gray">
          <a:xfrm>
            <a:off x="4352058" y="5554182"/>
            <a:ext cx="566257" cy="251085"/>
          </a:xfrm>
          <a:prstGeom prst="rect">
            <a:avLst/>
          </a:prstGeom>
          <a:solidFill>
            <a:schemeClr val="accent5"/>
          </a:solidFill>
          <a:ln w="6350" algn="ctr">
            <a:noFill/>
            <a:miter lim="800000"/>
            <a:headEnd/>
            <a:tailEnd/>
          </a:ln>
        </p:spPr>
        <p:txBody>
          <a:bodyPr wrap="none" lIns="126000" tIns="118800" rIns="126000" bIns="118800" anchor="ctr"/>
          <a:lstStyle/>
          <a:p>
            <a:pPr algn="ctr" defTabSz="914118" latinLnBrk="0">
              <a:defRPr/>
            </a:pPr>
            <a:r>
              <a:rPr lang="en-US" altLang="ko-KR" sz="900" b="1" dirty="0" smtClean="0">
                <a:solidFill>
                  <a:prstClr val="white"/>
                </a:solidFill>
                <a:latin typeface="윤고딕130" pitchFamily="18" charset="-127"/>
                <a:ea typeface="윤고딕130" pitchFamily="18" charset="-127"/>
              </a:rPr>
              <a:t>CASE 3</a:t>
            </a:r>
            <a:endParaRPr lang="ko-KR" altLang="en-US" sz="900" b="1" dirty="0">
              <a:solidFill>
                <a:prstClr val="white"/>
              </a:solidFill>
              <a:latin typeface="윤고딕130" pitchFamily="18" charset="-127"/>
              <a:ea typeface="윤고딕130" pitchFamily="18" charset="-127"/>
            </a:endParaRPr>
          </a:p>
        </p:txBody>
      </p:sp>
      <p:sp>
        <p:nvSpPr>
          <p:cNvPr id="21" name="Rectangle 5"/>
          <p:cNvSpPr>
            <a:spLocks noChangeArrowheads="1"/>
          </p:cNvSpPr>
          <p:nvPr/>
        </p:nvSpPr>
        <p:spPr bwMode="gray">
          <a:xfrm>
            <a:off x="4352058" y="5770206"/>
            <a:ext cx="566257" cy="251085"/>
          </a:xfrm>
          <a:prstGeom prst="rect">
            <a:avLst/>
          </a:prstGeom>
          <a:solidFill>
            <a:schemeClr val="accent5"/>
          </a:solidFill>
          <a:ln w="6350" algn="ctr">
            <a:noFill/>
            <a:miter lim="800000"/>
            <a:headEnd/>
            <a:tailEnd/>
          </a:ln>
        </p:spPr>
        <p:txBody>
          <a:bodyPr wrap="none" lIns="126000" tIns="118800" rIns="126000" bIns="118800" anchor="ctr"/>
          <a:lstStyle/>
          <a:p>
            <a:pPr algn="ctr" defTabSz="914118" latinLnBrk="0">
              <a:defRPr/>
            </a:pPr>
            <a:r>
              <a:rPr lang="en-US" altLang="ko-KR" sz="900" b="1" dirty="0" smtClean="0">
                <a:solidFill>
                  <a:prstClr val="white"/>
                </a:solidFill>
                <a:latin typeface="윤고딕130" pitchFamily="18" charset="-127"/>
                <a:ea typeface="윤고딕130" pitchFamily="18" charset="-127"/>
              </a:rPr>
              <a:t>CASE 4</a:t>
            </a:r>
            <a:endParaRPr lang="ko-KR" altLang="en-US" sz="900" b="1" dirty="0">
              <a:solidFill>
                <a:prstClr val="white"/>
              </a:solidFill>
              <a:latin typeface="윤고딕130" pitchFamily="18" charset="-127"/>
              <a:ea typeface="윤고딕130" pitchFamily="18" charset="-127"/>
            </a:endParaRPr>
          </a:p>
        </p:txBody>
      </p:sp>
      <p:sp>
        <p:nvSpPr>
          <p:cNvPr id="22" name="Rectangle 5"/>
          <p:cNvSpPr>
            <a:spLocks noChangeArrowheads="1"/>
          </p:cNvSpPr>
          <p:nvPr/>
        </p:nvSpPr>
        <p:spPr bwMode="gray">
          <a:xfrm>
            <a:off x="4352058" y="5986230"/>
            <a:ext cx="566257" cy="251085"/>
          </a:xfrm>
          <a:prstGeom prst="rect">
            <a:avLst/>
          </a:prstGeom>
          <a:solidFill>
            <a:schemeClr val="accent5"/>
          </a:solidFill>
          <a:ln w="6350" algn="ctr">
            <a:noFill/>
            <a:miter lim="800000"/>
            <a:headEnd/>
            <a:tailEnd/>
          </a:ln>
        </p:spPr>
        <p:txBody>
          <a:bodyPr wrap="none" lIns="126000" tIns="118800" rIns="126000" bIns="118800" anchor="ctr"/>
          <a:lstStyle/>
          <a:p>
            <a:pPr algn="ctr" defTabSz="914118" latinLnBrk="0">
              <a:defRPr/>
            </a:pPr>
            <a:r>
              <a:rPr lang="en-US" altLang="ko-KR" sz="900" b="1" dirty="0" smtClean="0">
                <a:solidFill>
                  <a:prstClr val="white"/>
                </a:solidFill>
                <a:latin typeface="윤고딕130" pitchFamily="18" charset="-127"/>
                <a:ea typeface="윤고딕130" pitchFamily="18" charset="-127"/>
              </a:rPr>
              <a:t>CASE 5</a:t>
            </a:r>
            <a:endParaRPr lang="ko-KR" altLang="en-US" sz="900" b="1" dirty="0">
              <a:solidFill>
                <a:prstClr val="white"/>
              </a:solidFill>
              <a:latin typeface="윤고딕130" pitchFamily="18" charset="-127"/>
              <a:ea typeface="윤고딕13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7778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Backlog </a:t>
            </a:r>
            <a:r>
              <a:rPr lang="ko-KR" altLang="en-US" dirty="0" smtClean="0"/>
              <a:t>처리 </a:t>
            </a:r>
            <a:r>
              <a:rPr lang="ko-KR" altLang="en-US" dirty="0"/>
              <a:t>흐름도</a:t>
            </a: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ko-KR" dirty="0" smtClean="0"/>
              <a:t>II. Backlog </a:t>
            </a:r>
            <a:r>
              <a:rPr lang="ko-KR" altLang="en-US" dirty="0" smtClean="0"/>
              <a:t>처리</a:t>
            </a:r>
            <a:r>
              <a:rPr lang="en-US" altLang="ko-KR" dirty="0" smtClean="0"/>
              <a:t> </a:t>
            </a:r>
            <a:r>
              <a:rPr lang="ko-KR" altLang="en-US" dirty="0" smtClean="0"/>
              <a:t>흐름도</a:t>
            </a:r>
            <a:endParaRPr lang="ko-KR" altLang="en-US" dirty="0"/>
          </a:p>
        </p:txBody>
      </p:sp>
      <p:graphicFrame>
        <p:nvGraphicFramePr>
          <p:cNvPr id="6" name="Group 28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212752465"/>
              </p:ext>
            </p:extLst>
          </p:nvPr>
        </p:nvGraphicFramePr>
        <p:xfrm>
          <a:off x="252048" y="1484784"/>
          <a:ext cx="8453803" cy="4854231"/>
        </p:xfrm>
        <a:graphic>
          <a:graphicData uri="http://schemas.openxmlformats.org/drawingml/2006/table">
            <a:tbl>
              <a:tblPr/>
              <a:tblGrid>
                <a:gridCol w="2420815"/>
                <a:gridCol w="4832838"/>
                <a:gridCol w="1200150"/>
              </a:tblGrid>
              <a:tr h="259104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프로세스 흐름도 기능 설명</a:t>
                      </a:r>
                    </a:p>
                  </a:txBody>
                  <a:tcPr marL="81100" marR="81100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7587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업무</a:t>
                      </a:r>
                    </a:p>
                  </a:txBody>
                  <a:tcPr marL="81100" marR="81100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설명</a:t>
                      </a:r>
                    </a:p>
                  </a:txBody>
                  <a:tcPr marL="81100" marR="81100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ERP T-Code</a:t>
                      </a:r>
                      <a:endParaRPr kumimoji="1" lang="ko-KR" alt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1100" marR="81100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2926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1. </a:t>
                      </a:r>
                      <a:r>
                        <a:rPr lang="en-US" altLang="ko-KR" sz="1200" dirty="0" smtClean="0"/>
                        <a:t>Backlog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확인 및 원인확인</a:t>
                      </a:r>
                    </a:p>
                  </a:txBody>
                  <a:tcPr marL="84406" marR="84406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생산팀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담당자는 수시로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Backlog Data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발생여부를 조회하고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원인을 확인한다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</a:p>
                  </a:txBody>
                  <a:tcPr marL="84406" marR="84406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COGI</a:t>
                      </a:r>
                    </a:p>
                  </a:txBody>
                  <a:tcPr marL="81100" marR="81100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26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2. Backlog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원인파악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4406" marR="84406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발생원인에 대한 조치가 되었는지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미결인지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(BOM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오류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재고문제 등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확인한다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</a:p>
                  </a:txBody>
                  <a:tcPr marL="84406" marR="84406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n/a</a:t>
                      </a:r>
                    </a:p>
                  </a:txBody>
                  <a:tcPr marL="81100" marR="81100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9616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3. Backlog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처리</a:t>
                      </a:r>
                    </a:p>
                  </a:txBody>
                  <a:tcPr marL="81100" marR="81100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발생원인이 조치 되어 있는 품목에 대해서는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Backlog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저장을 선택하여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Backlog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를 처리한다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예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 </a:t>
                      </a:r>
                      <a:r>
                        <a:rPr kumimoji="1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Backflush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수행 시 다른 사용자가 해당 품목에 대해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Transaction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을 수행하고 있을 경우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1100" marR="81100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COGI</a:t>
                      </a:r>
                    </a:p>
                  </a:txBody>
                  <a:tcPr marL="81100" marR="81100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029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4. Backlog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항목 조정</a:t>
                      </a:r>
                    </a:p>
                  </a:txBody>
                  <a:tcPr marL="81100" marR="81100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BOM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오류 또는 설계변경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미반영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등에 대해서는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Backlog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자재를 실제 품목으로 변경하여 출고처리를 수행한다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1100" marR="81100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COGI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MB1A</a:t>
                      </a:r>
                    </a:p>
                  </a:txBody>
                  <a:tcPr marL="81100" marR="81100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346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5.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재고 확인</a:t>
                      </a:r>
                    </a:p>
                  </a:txBody>
                  <a:tcPr marL="81100" marR="81100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재고 부족으로 인한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Backlog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에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대해서는 </a:t>
                      </a:r>
                      <a:r>
                        <a:rPr kumimoji="1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Backflush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창고의 재고를 확인 한다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1100" marR="81100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MB52</a:t>
                      </a:r>
                    </a:p>
                  </a:txBody>
                  <a:tcPr marL="81100" marR="81100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4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6.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가용재고 유무확인</a:t>
                      </a:r>
                    </a:p>
                  </a:txBody>
                  <a:tcPr marL="81100" marR="81100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재고부족으로 인한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Backlog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에 대해 </a:t>
                      </a:r>
                      <a:r>
                        <a:rPr kumimoji="1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Backflush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재고의 가용재고를 확인한다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가용재고가 있을 경우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Backlog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저장을 선택하여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Backlog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를 처리한다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1100" marR="81100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COGI</a:t>
                      </a:r>
                    </a:p>
                  </a:txBody>
                  <a:tcPr marL="81100" marR="81100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4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7. </a:t>
                      </a:r>
                      <a:r>
                        <a:rPr kumimoji="1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재고이전 요청</a:t>
                      </a:r>
                    </a:p>
                  </a:txBody>
                  <a:tcPr marL="81100" marR="81100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가용재고 부족일 경우는 재고이전 리스트를 확인 후 부족 수량만큼 자재관리 재고 이전 요청을 한다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1100" marR="81100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n/a</a:t>
                      </a:r>
                    </a:p>
                  </a:txBody>
                  <a:tcPr marL="81100" marR="81100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4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8.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재고 확인</a:t>
                      </a:r>
                    </a:p>
                  </a:txBody>
                  <a:tcPr marL="81100" marR="81100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자재관리에서 이전 전기한 재고를 확인 후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Backlog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저장을 선택하여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Backlog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를 처리한다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1100" marR="81100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COGI</a:t>
                      </a:r>
                    </a:p>
                  </a:txBody>
                  <a:tcPr marL="81100" marR="81100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685897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CASE 1 : Msg.184 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ko-KR" altLang="en-US" dirty="0" err="1" smtClean="0"/>
              <a:t>판매오더재고</a:t>
            </a:r>
            <a:r>
              <a:rPr lang="ko-KR" altLang="en-US" dirty="0" smtClean="0"/>
              <a:t> </a:t>
            </a:r>
            <a:r>
              <a:rPr lang="en-US" altLang="ko-KR" dirty="0"/>
              <a:t>2xxxxxxx </a:t>
            </a:r>
            <a:r>
              <a:rPr lang="en-US" altLang="ko-KR" dirty="0" err="1"/>
              <a:t>xxxxxx</a:t>
            </a:r>
            <a:r>
              <a:rPr lang="en-US" altLang="ko-KR" dirty="0"/>
              <a:t> </a:t>
            </a:r>
            <a:r>
              <a:rPr lang="ko-KR" altLang="en-US" dirty="0"/>
              <a:t>는</a:t>
            </a:r>
            <a:r>
              <a:rPr lang="en-US" altLang="ko-KR" dirty="0"/>
              <a:t>(</a:t>
            </a:r>
            <a:r>
              <a:rPr lang="ko-KR" altLang="en-US" dirty="0"/>
              <a:t>은</a:t>
            </a:r>
            <a:r>
              <a:rPr lang="en-US" altLang="ko-KR" dirty="0"/>
              <a:t>) </a:t>
            </a:r>
            <a:r>
              <a:rPr lang="ko-KR" altLang="en-US" dirty="0"/>
              <a:t>없습니다</a:t>
            </a:r>
          </a:p>
        </p:txBody>
      </p:sp>
      <p:sp>
        <p:nvSpPr>
          <p:cNvPr id="7" name="텍스트 개체 틀 3"/>
          <p:cNvSpPr>
            <a:spLocks noGrp="1"/>
          </p:cNvSpPr>
          <p:nvPr>
            <p:ph type="body" sz="quarter" idx="11"/>
          </p:nvPr>
        </p:nvSpPr>
        <p:spPr>
          <a:xfrm>
            <a:off x="6765475" y="58944"/>
            <a:ext cx="2325454" cy="576263"/>
          </a:xfrm>
        </p:spPr>
        <p:txBody>
          <a:bodyPr/>
          <a:lstStyle/>
          <a:p>
            <a:r>
              <a:rPr lang="en-US" altLang="ko-KR" dirty="0" smtClean="0"/>
              <a:t>III. Backlog </a:t>
            </a:r>
            <a:r>
              <a:rPr lang="ko-KR" altLang="en-US" dirty="0" smtClean="0"/>
              <a:t>유형별 조치</a:t>
            </a:r>
            <a:endParaRPr lang="en-US" altLang="ko-KR" dirty="0" smtClean="0"/>
          </a:p>
          <a:p>
            <a:r>
              <a:rPr lang="en-US" altLang="ko-KR" dirty="0" smtClean="0"/>
              <a:t>CASE 1</a:t>
            </a:r>
            <a:endParaRPr lang="ko-KR" altLang="en-US" dirty="0"/>
          </a:p>
        </p:txBody>
      </p:sp>
      <p:sp>
        <p:nvSpPr>
          <p:cNvPr id="10" name="Rectangle 67"/>
          <p:cNvSpPr>
            <a:spLocks noChangeArrowheads="1"/>
          </p:cNvSpPr>
          <p:nvPr/>
        </p:nvSpPr>
        <p:spPr bwMode="auto">
          <a:xfrm>
            <a:off x="279897" y="1484316"/>
            <a:ext cx="1356946" cy="1008583"/>
          </a:xfrm>
          <a:prstGeom prst="rect">
            <a:avLst/>
          </a:prstGeom>
          <a:solidFill>
            <a:srgbClr val="666699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63500" dir="2212194" algn="ctr" rotWithShape="0">
              <a:schemeClr val="folHlink"/>
            </a:outerShdw>
          </a:effectLst>
        </p:spPr>
        <p:txBody>
          <a:bodyPr wrap="none" anchor="ctr"/>
          <a:lstStyle/>
          <a:p>
            <a:pPr algn="ctr" defTabSz="914118" latinLnBrk="0"/>
            <a:r>
              <a:rPr lang="ko-KR" altLang="en-US" b="1" dirty="0">
                <a:solidFill>
                  <a:prstClr val="white"/>
                </a:solidFill>
              </a:rPr>
              <a:t>원인</a:t>
            </a:r>
            <a:endParaRPr lang="en-US" altLang="ko-KR" b="1" dirty="0">
              <a:solidFill>
                <a:prstClr val="white"/>
              </a:solidFill>
            </a:endParaRPr>
          </a:p>
        </p:txBody>
      </p:sp>
      <p:sp>
        <p:nvSpPr>
          <p:cNvPr id="11" name="Rectangle 68"/>
          <p:cNvSpPr>
            <a:spLocks noChangeArrowheads="1"/>
          </p:cNvSpPr>
          <p:nvPr/>
        </p:nvSpPr>
        <p:spPr bwMode="auto">
          <a:xfrm>
            <a:off x="1715721" y="1484316"/>
            <a:ext cx="7099789" cy="100858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71842" dir="2700000" algn="ctr" rotWithShape="0">
              <a:schemeClr val="folHlink"/>
            </a:outerShdw>
          </a:effectLst>
        </p:spPr>
        <p:txBody>
          <a:bodyPr wrap="none"/>
          <a:lstStyle/>
          <a:p>
            <a:pPr marL="457200" indent="-457200" defTabSz="914118" latinLnBrk="0">
              <a:spcBef>
                <a:spcPct val="20000"/>
              </a:spcBef>
              <a:defRPr/>
            </a:pPr>
            <a:r>
              <a:rPr lang="ko-KR" altLang="en-US" sz="1400" b="1" dirty="0" err="1">
                <a:solidFill>
                  <a:prstClr val="black"/>
                </a:solidFill>
              </a:rPr>
              <a:t>판매오더</a:t>
            </a:r>
            <a:r>
              <a:rPr lang="ko-KR" altLang="en-US" sz="1400" b="1" dirty="0">
                <a:solidFill>
                  <a:prstClr val="black"/>
                </a:solidFill>
              </a:rPr>
              <a:t> 재고로 생산 오더에 투입되어야 하는 자재의 </a:t>
            </a:r>
            <a:r>
              <a:rPr lang="ko-KR" altLang="en-US" sz="1400" b="1" dirty="0" err="1">
                <a:solidFill>
                  <a:prstClr val="black"/>
                </a:solidFill>
              </a:rPr>
              <a:t>판매오더</a:t>
            </a:r>
            <a:r>
              <a:rPr lang="ko-KR" altLang="en-US" sz="1400" b="1" dirty="0">
                <a:solidFill>
                  <a:prstClr val="black"/>
                </a:solidFill>
              </a:rPr>
              <a:t> 재고가 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없음</a:t>
            </a:r>
            <a:endParaRPr lang="ko-KR" altLang="en-US" sz="1400" b="1" dirty="0">
              <a:solidFill>
                <a:prstClr val="black"/>
              </a:solidFill>
            </a:endParaRPr>
          </a:p>
        </p:txBody>
      </p:sp>
      <p:sp>
        <p:nvSpPr>
          <p:cNvPr id="13" name="Rectangle 67"/>
          <p:cNvSpPr>
            <a:spLocks noChangeArrowheads="1"/>
          </p:cNvSpPr>
          <p:nvPr/>
        </p:nvSpPr>
        <p:spPr bwMode="auto">
          <a:xfrm>
            <a:off x="279897" y="2708920"/>
            <a:ext cx="1356946" cy="3888432"/>
          </a:xfrm>
          <a:prstGeom prst="rect">
            <a:avLst/>
          </a:prstGeom>
          <a:solidFill>
            <a:srgbClr val="666699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63500" dir="2212194" algn="ctr" rotWithShape="0">
              <a:schemeClr val="folHlink"/>
            </a:outerShdw>
          </a:effectLst>
        </p:spPr>
        <p:txBody>
          <a:bodyPr wrap="none" anchor="ctr"/>
          <a:lstStyle/>
          <a:p>
            <a:pPr algn="ctr" defTabSz="914118" latinLnBrk="0"/>
            <a:r>
              <a:rPr lang="ko-KR" altLang="en-US" b="1" dirty="0" smtClean="0">
                <a:solidFill>
                  <a:prstClr val="white"/>
                </a:solidFill>
              </a:rPr>
              <a:t>조치</a:t>
            </a:r>
            <a:endParaRPr lang="en-US" altLang="ko-KR" b="1" dirty="0">
              <a:solidFill>
                <a:prstClr val="white"/>
              </a:solidFill>
            </a:endParaRPr>
          </a:p>
        </p:txBody>
      </p:sp>
      <p:sp>
        <p:nvSpPr>
          <p:cNvPr id="14" name="Rectangle 68"/>
          <p:cNvSpPr>
            <a:spLocks noChangeArrowheads="1"/>
          </p:cNvSpPr>
          <p:nvPr/>
        </p:nvSpPr>
        <p:spPr bwMode="auto">
          <a:xfrm>
            <a:off x="1715721" y="2708920"/>
            <a:ext cx="7099789" cy="388843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71842" dir="2700000" algn="ctr" rotWithShape="0">
              <a:schemeClr val="folHlink"/>
            </a:outerShdw>
          </a:effectLst>
        </p:spPr>
        <p:txBody>
          <a:bodyPr wrap="none"/>
          <a:lstStyle/>
          <a:p>
            <a:pPr defTabSz="914118" latinLnBrk="0"/>
            <a:r>
              <a:rPr lang="ko-KR" altLang="en-US" sz="1400" b="1" dirty="0" smtClean="0">
                <a:solidFill>
                  <a:prstClr val="black"/>
                </a:solidFill>
              </a:rPr>
              <a:t>창원</a:t>
            </a:r>
            <a:endParaRPr lang="en-US" altLang="ko-KR" sz="1400" b="1" dirty="0" smtClean="0">
              <a:solidFill>
                <a:prstClr val="black"/>
              </a:solidFill>
            </a:endParaRPr>
          </a:p>
          <a:p>
            <a:pPr marL="457059" lvl="1" defTabSz="914118" latinLnBrk="0"/>
            <a:r>
              <a:rPr lang="ko-KR" altLang="en-US" sz="1400" b="1" dirty="0" smtClean="0">
                <a:solidFill>
                  <a:prstClr val="black"/>
                </a:solidFill>
              </a:rPr>
              <a:t>조립</a:t>
            </a:r>
            <a:r>
              <a:rPr lang="en-US" altLang="ko-KR" sz="1400" b="1" dirty="0">
                <a:solidFill>
                  <a:prstClr val="black"/>
                </a:solidFill>
              </a:rPr>
              <a:t>/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반제품 아닌 경우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(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자재 포함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)</a:t>
            </a:r>
          </a:p>
          <a:p>
            <a:pPr marL="457059" lvl="1" defTabSz="914118" latinLnBrk="0"/>
            <a:r>
              <a:rPr lang="en-US" altLang="ko-KR" sz="1400" b="1" dirty="0" smtClean="0">
                <a:solidFill>
                  <a:prstClr val="black"/>
                </a:solidFill>
              </a:rPr>
              <a:t>1. 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자재마스터 </a:t>
            </a:r>
            <a:r>
              <a:rPr lang="en-US" altLang="ko-KR" sz="1400" b="1" dirty="0">
                <a:solidFill>
                  <a:prstClr val="black"/>
                </a:solidFill>
              </a:rPr>
              <a:t>MRP 4</a:t>
            </a:r>
            <a:r>
              <a:rPr lang="ko-KR" altLang="en-US" sz="1400" b="1" dirty="0" err="1">
                <a:solidFill>
                  <a:prstClr val="black"/>
                </a:solidFill>
              </a:rPr>
              <a:t>뷰</a:t>
            </a:r>
            <a:r>
              <a:rPr lang="ko-KR" altLang="en-US" sz="1400" b="1" dirty="0">
                <a:solidFill>
                  <a:prstClr val="black"/>
                </a:solidFill>
              </a:rPr>
              <a:t> 의 </a:t>
            </a:r>
            <a:r>
              <a:rPr lang="en-US" altLang="ko-KR" sz="1400" b="1" dirty="0">
                <a:solidFill>
                  <a:prstClr val="black"/>
                </a:solidFill>
              </a:rPr>
              <a:t>“1 </a:t>
            </a:r>
            <a:r>
              <a:rPr lang="ko-KR" altLang="en-US" sz="1400" b="1" dirty="0">
                <a:solidFill>
                  <a:prstClr val="black"/>
                </a:solidFill>
              </a:rPr>
              <a:t>개별</a:t>
            </a:r>
            <a:r>
              <a:rPr lang="en-US" altLang="ko-KR" sz="1400" b="1" dirty="0">
                <a:solidFill>
                  <a:prstClr val="black"/>
                </a:solidFill>
              </a:rPr>
              <a:t>/ 2 </a:t>
            </a:r>
            <a:r>
              <a:rPr lang="ko-KR" altLang="en-US" sz="1400" b="1" dirty="0">
                <a:solidFill>
                  <a:prstClr val="black"/>
                </a:solidFill>
              </a:rPr>
              <a:t>일괄</a:t>
            </a:r>
            <a:r>
              <a:rPr lang="en-US" altLang="ko-KR" sz="1400" b="1" dirty="0">
                <a:solidFill>
                  <a:prstClr val="black"/>
                </a:solidFill>
              </a:rPr>
              <a:t>” </a:t>
            </a:r>
            <a:r>
              <a:rPr lang="ko-KR" altLang="en-US" sz="1400" b="1" dirty="0">
                <a:solidFill>
                  <a:prstClr val="black"/>
                </a:solidFill>
              </a:rPr>
              <a:t>확인</a:t>
            </a:r>
            <a:endParaRPr lang="en-US" altLang="ko-KR" sz="1400" b="1" dirty="0">
              <a:solidFill>
                <a:prstClr val="black"/>
              </a:solidFill>
            </a:endParaRPr>
          </a:p>
          <a:p>
            <a:pPr marL="457059" lvl="1" defTabSz="914118" latinLnBrk="0"/>
            <a:r>
              <a:rPr lang="en-US" altLang="ko-KR" sz="1400" b="1" dirty="0" smtClean="0">
                <a:solidFill>
                  <a:prstClr val="black"/>
                </a:solidFill>
              </a:rPr>
              <a:t>	1-1 </a:t>
            </a:r>
            <a:r>
              <a:rPr lang="ko-KR" altLang="en-US" sz="1400" b="1" dirty="0">
                <a:solidFill>
                  <a:prstClr val="black"/>
                </a:solidFill>
              </a:rPr>
              <a:t>자재마스터 </a:t>
            </a:r>
            <a:r>
              <a:rPr lang="en-US" altLang="ko-KR" sz="1400" b="1" dirty="0">
                <a:solidFill>
                  <a:prstClr val="black"/>
                </a:solidFill>
              </a:rPr>
              <a:t>“2 </a:t>
            </a:r>
            <a:r>
              <a:rPr lang="ko-KR" altLang="en-US" sz="1400" b="1" dirty="0">
                <a:solidFill>
                  <a:prstClr val="black"/>
                </a:solidFill>
              </a:rPr>
              <a:t>일괄</a:t>
            </a:r>
            <a:r>
              <a:rPr lang="en-US" altLang="ko-KR" sz="1400" b="1" dirty="0">
                <a:solidFill>
                  <a:prstClr val="black"/>
                </a:solidFill>
              </a:rPr>
              <a:t>”</a:t>
            </a:r>
            <a:r>
              <a:rPr lang="ko-KR" altLang="en-US" sz="1400" b="1" dirty="0">
                <a:solidFill>
                  <a:prstClr val="black"/>
                </a:solidFill>
              </a:rPr>
              <a:t>로 변경</a:t>
            </a:r>
            <a:r>
              <a:rPr lang="en-US" altLang="ko-KR" sz="1400" b="1" dirty="0">
                <a:solidFill>
                  <a:prstClr val="black"/>
                </a:solidFill>
              </a:rPr>
              <a:t>	</a:t>
            </a:r>
          </a:p>
          <a:p>
            <a:pPr marL="457059" lvl="1" defTabSz="914118" latinLnBrk="0"/>
            <a:r>
              <a:rPr lang="en-US" altLang="ko-KR" sz="1400" b="1" dirty="0">
                <a:solidFill>
                  <a:prstClr val="black"/>
                </a:solidFill>
              </a:rPr>
              <a:t>	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1-2 </a:t>
            </a:r>
            <a:r>
              <a:rPr lang="en-US" altLang="ko-KR" sz="1400" b="1" dirty="0">
                <a:solidFill>
                  <a:prstClr val="black"/>
                </a:solidFill>
              </a:rPr>
              <a:t>COGI </a:t>
            </a:r>
            <a:r>
              <a:rPr lang="ko-KR" altLang="en-US" sz="1400" b="1" dirty="0">
                <a:solidFill>
                  <a:prstClr val="black"/>
                </a:solidFill>
              </a:rPr>
              <a:t>에서 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특별재고유형 </a:t>
            </a:r>
            <a:r>
              <a:rPr lang="en-US" altLang="ko-KR" sz="1400" b="1" dirty="0">
                <a:solidFill>
                  <a:prstClr val="black"/>
                </a:solidFill>
              </a:rPr>
              <a:t>“E” 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삭제 및 저장</a:t>
            </a:r>
            <a:endParaRPr lang="en-US" altLang="ko-KR" sz="1400" b="1" dirty="0">
              <a:solidFill>
                <a:prstClr val="black"/>
              </a:solidFill>
            </a:endParaRPr>
          </a:p>
          <a:p>
            <a:pPr marL="457059" lvl="1" defTabSz="914118" latinLnBrk="0"/>
            <a:endParaRPr lang="en-US" altLang="ko-KR" sz="1400" b="1" dirty="0" smtClean="0">
              <a:solidFill>
                <a:prstClr val="black"/>
              </a:solidFill>
            </a:endParaRPr>
          </a:p>
          <a:p>
            <a:pPr marL="457059" lvl="1" defTabSz="914118" latinLnBrk="0"/>
            <a:r>
              <a:rPr lang="ko-KR" altLang="en-US" sz="1400" b="1" dirty="0" smtClean="0">
                <a:solidFill>
                  <a:prstClr val="black"/>
                </a:solidFill>
              </a:rPr>
              <a:t>조립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/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반제품 경우</a:t>
            </a:r>
            <a:endParaRPr lang="en-US" altLang="ko-KR" sz="1400" b="1" dirty="0" smtClean="0">
              <a:solidFill>
                <a:prstClr val="black"/>
              </a:solidFill>
            </a:endParaRPr>
          </a:p>
          <a:p>
            <a:pPr marL="457059" lvl="1" defTabSz="914118" latinLnBrk="0"/>
            <a:r>
              <a:rPr lang="en-US" altLang="ko-KR" sz="1400" b="1" dirty="0" smtClean="0">
                <a:solidFill>
                  <a:prstClr val="black"/>
                </a:solidFill>
              </a:rPr>
              <a:t>1. 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자재마스터 </a:t>
            </a:r>
            <a:r>
              <a:rPr lang="en-US" altLang="ko-KR" sz="1400" b="1" dirty="0">
                <a:solidFill>
                  <a:prstClr val="black"/>
                </a:solidFill>
              </a:rPr>
              <a:t>MRP 4</a:t>
            </a:r>
            <a:r>
              <a:rPr lang="ko-KR" altLang="en-US" sz="1400" b="1" dirty="0" err="1">
                <a:solidFill>
                  <a:prstClr val="black"/>
                </a:solidFill>
              </a:rPr>
              <a:t>뷰</a:t>
            </a:r>
            <a:r>
              <a:rPr lang="ko-KR" altLang="en-US" sz="1400" b="1" dirty="0">
                <a:solidFill>
                  <a:prstClr val="black"/>
                </a:solidFill>
              </a:rPr>
              <a:t> 의 </a:t>
            </a:r>
            <a:r>
              <a:rPr lang="en-US" altLang="ko-KR" sz="1400" b="1" dirty="0">
                <a:solidFill>
                  <a:prstClr val="black"/>
                </a:solidFill>
              </a:rPr>
              <a:t>“1 </a:t>
            </a:r>
            <a:r>
              <a:rPr lang="ko-KR" altLang="en-US" sz="1400" b="1" dirty="0">
                <a:solidFill>
                  <a:prstClr val="black"/>
                </a:solidFill>
              </a:rPr>
              <a:t>개별</a:t>
            </a:r>
            <a:r>
              <a:rPr lang="en-US" altLang="ko-KR" sz="1400" b="1" dirty="0">
                <a:solidFill>
                  <a:prstClr val="black"/>
                </a:solidFill>
              </a:rPr>
              <a:t>/ 2 </a:t>
            </a:r>
            <a:r>
              <a:rPr lang="ko-KR" altLang="en-US" sz="1400" b="1" dirty="0">
                <a:solidFill>
                  <a:prstClr val="black"/>
                </a:solidFill>
              </a:rPr>
              <a:t>일괄</a:t>
            </a:r>
            <a:r>
              <a:rPr lang="en-US" altLang="ko-KR" sz="1400" b="1" dirty="0">
                <a:solidFill>
                  <a:prstClr val="black"/>
                </a:solidFill>
              </a:rPr>
              <a:t>” 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확인 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: 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개별 경우</a:t>
            </a:r>
            <a:endParaRPr lang="en-US" altLang="ko-KR" sz="1400" b="1" dirty="0" smtClean="0">
              <a:solidFill>
                <a:prstClr val="black"/>
              </a:solidFill>
            </a:endParaRPr>
          </a:p>
          <a:p>
            <a:pPr marL="914118" lvl="2" defTabSz="914118" latinLnBrk="0"/>
            <a:r>
              <a:rPr lang="en-US" altLang="ko-KR" sz="1400" b="1" dirty="0" smtClean="0">
                <a:solidFill>
                  <a:prstClr val="black"/>
                </a:solidFill>
              </a:rPr>
              <a:t>1-1. 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해당 자재의 부족한 수량 만큼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 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추가 생산함</a:t>
            </a:r>
            <a:endParaRPr lang="en-US" altLang="ko-KR" sz="1400" b="1" dirty="0" smtClean="0">
              <a:solidFill>
                <a:prstClr val="black"/>
              </a:solidFill>
            </a:endParaRPr>
          </a:p>
          <a:p>
            <a:pPr marL="914118" lvl="2" defTabSz="914118" latinLnBrk="0"/>
            <a:r>
              <a:rPr lang="en-US" altLang="ko-KR" sz="1400" b="1" dirty="0" smtClean="0">
                <a:solidFill>
                  <a:prstClr val="black"/>
                </a:solidFill>
              </a:rPr>
              <a:t>1-2. COGI 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상세화면에서 전기 완료</a:t>
            </a:r>
            <a:endParaRPr lang="en-US" altLang="ko-KR" sz="1400" b="1" dirty="0">
              <a:solidFill>
                <a:prstClr val="black"/>
              </a:solidFill>
            </a:endParaRPr>
          </a:p>
          <a:p>
            <a:pPr marL="457059" lvl="1" defTabSz="914118" latinLnBrk="0"/>
            <a:r>
              <a:rPr lang="en-US" altLang="ko-KR" sz="1400" b="1" dirty="0" smtClean="0">
                <a:solidFill>
                  <a:prstClr val="black"/>
                </a:solidFill>
              </a:rPr>
              <a:t>2. </a:t>
            </a:r>
            <a:r>
              <a:rPr lang="ko-KR" altLang="en-US" sz="1400" b="1" dirty="0">
                <a:solidFill>
                  <a:prstClr val="black"/>
                </a:solidFill>
              </a:rPr>
              <a:t>자재마스터 </a:t>
            </a:r>
            <a:r>
              <a:rPr lang="en-US" altLang="ko-KR" sz="1400" b="1" dirty="0">
                <a:solidFill>
                  <a:prstClr val="black"/>
                </a:solidFill>
              </a:rPr>
              <a:t>MRP 4</a:t>
            </a:r>
            <a:r>
              <a:rPr lang="ko-KR" altLang="en-US" sz="1400" b="1" dirty="0" err="1">
                <a:solidFill>
                  <a:prstClr val="black"/>
                </a:solidFill>
              </a:rPr>
              <a:t>뷰</a:t>
            </a:r>
            <a:r>
              <a:rPr lang="ko-KR" altLang="en-US" sz="1400" b="1" dirty="0">
                <a:solidFill>
                  <a:prstClr val="black"/>
                </a:solidFill>
              </a:rPr>
              <a:t> 의 </a:t>
            </a:r>
            <a:r>
              <a:rPr lang="en-US" altLang="ko-KR" sz="1400" b="1" dirty="0">
                <a:solidFill>
                  <a:prstClr val="black"/>
                </a:solidFill>
              </a:rPr>
              <a:t>“1 </a:t>
            </a:r>
            <a:r>
              <a:rPr lang="ko-KR" altLang="en-US" sz="1400" b="1" dirty="0">
                <a:solidFill>
                  <a:prstClr val="black"/>
                </a:solidFill>
              </a:rPr>
              <a:t>개별</a:t>
            </a:r>
            <a:r>
              <a:rPr lang="en-US" altLang="ko-KR" sz="1400" b="1" dirty="0">
                <a:solidFill>
                  <a:prstClr val="black"/>
                </a:solidFill>
              </a:rPr>
              <a:t>/ 2 </a:t>
            </a:r>
            <a:r>
              <a:rPr lang="ko-KR" altLang="en-US" sz="1400" b="1" dirty="0">
                <a:solidFill>
                  <a:prstClr val="black"/>
                </a:solidFill>
              </a:rPr>
              <a:t>일괄</a:t>
            </a:r>
            <a:r>
              <a:rPr lang="en-US" altLang="ko-KR" sz="1400" b="1" dirty="0">
                <a:solidFill>
                  <a:prstClr val="black"/>
                </a:solidFill>
              </a:rPr>
              <a:t>” </a:t>
            </a:r>
            <a:r>
              <a:rPr lang="ko-KR" altLang="en-US" sz="1400" b="1" dirty="0">
                <a:solidFill>
                  <a:prstClr val="black"/>
                </a:solidFill>
              </a:rPr>
              <a:t>확인 </a:t>
            </a:r>
            <a:r>
              <a:rPr lang="en-US" altLang="ko-KR" sz="1400" b="1" dirty="0">
                <a:solidFill>
                  <a:prstClr val="black"/>
                </a:solidFill>
              </a:rPr>
              <a:t>: 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일괄 경우</a:t>
            </a:r>
            <a:endParaRPr lang="en-US" altLang="ko-KR" sz="1400" b="1" dirty="0" smtClean="0">
              <a:solidFill>
                <a:prstClr val="black"/>
              </a:solidFill>
            </a:endParaRPr>
          </a:p>
          <a:p>
            <a:pPr marL="457059" lvl="1" defTabSz="914118" latinLnBrk="0"/>
            <a:r>
              <a:rPr lang="en-US" altLang="ko-KR" sz="1400" b="1" dirty="0" smtClean="0">
                <a:solidFill>
                  <a:prstClr val="black"/>
                </a:solidFill>
              </a:rPr>
              <a:t>	2-1 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자재마스터 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“2 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일괄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”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로 변경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	</a:t>
            </a:r>
          </a:p>
          <a:p>
            <a:pPr marL="457059" lvl="1" defTabSz="914118" latinLnBrk="0"/>
            <a:r>
              <a:rPr lang="en-US" altLang="ko-KR" sz="1400" b="1" dirty="0" smtClean="0">
                <a:solidFill>
                  <a:prstClr val="black"/>
                </a:solidFill>
              </a:rPr>
              <a:t>	2-2 COGI 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에서 특별재고유형 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“E” 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삭제 및 저장</a:t>
            </a:r>
            <a:endParaRPr lang="en-US" altLang="ko-KR" sz="1400" b="1" dirty="0" smtClean="0">
              <a:solidFill>
                <a:prstClr val="black"/>
              </a:solidFill>
            </a:endParaRPr>
          </a:p>
          <a:p>
            <a:pPr defTabSz="914118" latinLnBrk="0"/>
            <a:r>
              <a:rPr lang="ko-KR" altLang="en-US" sz="1400" b="1" dirty="0" smtClean="0">
                <a:solidFill>
                  <a:prstClr val="black"/>
                </a:solidFill>
              </a:rPr>
              <a:t>광주 </a:t>
            </a:r>
            <a:endParaRPr lang="en-US" altLang="ko-KR" sz="1400" b="1" dirty="0" smtClean="0">
              <a:solidFill>
                <a:prstClr val="black"/>
              </a:solidFill>
            </a:endParaRPr>
          </a:p>
          <a:p>
            <a:pPr marL="457059" lvl="1" defTabSz="914118" latinLnBrk="0"/>
            <a:r>
              <a:rPr lang="en-US" altLang="ko-KR" sz="1400" b="1" dirty="0" smtClean="0">
                <a:solidFill>
                  <a:prstClr val="black"/>
                </a:solidFill>
              </a:rPr>
              <a:t>“2 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일괄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” 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설정 되어 있어야 함 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(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해당 오류 발생시 자재마스터 설정 문제임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)</a:t>
            </a:r>
          </a:p>
          <a:p>
            <a:pPr marL="457059" lvl="1" defTabSz="914118" latinLnBrk="0"/>
            <a:r>
              <a:rPr lang="ko-KR" altLang="en-US" sz="1400" b="1" dirty="0" smtClean="0">
                <a:solidFill>
                  <a:prstClr val="black"/>
                </a:solidFill>
              </a:rPr>
              <a:t>자재마스터 </a:t>
            </a:r>
            <a:r>
              <a:rPr lang="en-US" altLang="ko-KR" sz="1400" b="1" dirty="0">
                <a:solidFill>
                  <a:prstClr val="black"/>
                </a:solidFill>
              </a:rPr>
              <a:t>MRP 4</a:t>
            </a:r>
            <a:r>
              <a:rPr lang="ko-KR" altLang="en-US" sz="1400" b="1" dirty="0" err="1">
                <a:solidFill>
                  <a:prstClr val="black"/>
                </a:solidFill>
              </a:rPr>
              <a:t>뷰</a:t>
            </a:r>
            <a:r>
              <a:rPr lang="ko-KR" altLang="en-US" sz="1400" b="1" dirty="0">
                <a:solidFill>
                  <a:prstClr val="black"/>
                </a:solidFill>
              </a:rPr>
              <a:t> 의 </a:t>
            </a:r>
            <a:r>
              <a:rPr lang="en-US" altLang="ko-KR" sz="1400" b="1" dirty="0">
                <a:solidFill>
                  <a:prstClr val="black"/>
                </a:solidFill>
              </a:rPr>
              <a:t>“1 </a:t>
            </a:r>
            <a:r>
              <a:rPr lang="ko-KR" altLang="en-US" sz="1400" b="1" dirty="0">
                <a:solidFill>
                  <a:prstClr val="black"/>
                </a:solidFill>
              </a:rPr>
              <a:t>개별</a:t>
            </a:r>
            <a:r>
              <a:rPr lang="en-US" altLang="ko-KR" sz="1400" b="1" dirty="0">
                <a:solidFill>
                  <a:prstClr val="black"/>
                </a:solidFill>
              </a:rPr>
              <a:t>/ 2 </a:t>
            </a:r>
            <a:r>
              <a:rPr lang="ko-KR" altLang="en-US" sz="1400" b="1" dirty="0">
                <a:solidFill>
                  <a:prstClr val="black"/>
                </a:solidFill>
              </a:rPr>
              <a:t>일괄</a:t>
            </a:r>
            <a:r>
              <a:rPr lang="en-US" altLang="ko-KR" sz="1400" b="1" dirty="0">
                <a:solidFill>
                  <a:prstClr val="black"/>
                </a:solidFill>
              </a:rPr>
              <a:t>” 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확인</a:t>
            </a:r>
            <a:endParaRPr lang="en-US" altLang="ko-KR" sz="1400" b="1" dirty="0" smtClean="0">
              <a:solidFill>
                <a:prstClr val="black"/>
              </a:solidFill>
            </a:endParaRPr>
          </a:p>
          <a:p>
            <a:pPr marL="457059" lvl="1" defTabSz="914118" latinLnBrk="0"/>
            <a:r>
              <a:rPr lang="en-US" altLang="ko-KR" sz="1400" b="1" dirty="0" smtClean="0">
                <a:solidFill>
                  <a:prstClr val="black"/>
                </a:solidFill>
              </a:rPr>
              <a:t>       	1-1 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자재마스터 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“2 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일괄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”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로 변경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	</a:t>
            </a:r>
          </a:p>
          <a:p>
            <a:pPr marL="457059" lvl="1" defTabSz="914118" latinLnBrk="0"/>
            <a:r>
              <a:rPr lang="en-US" altLang="ko-KR" sz="1400" b="1" dirty="0" smtClean="0">
                <a:solidFill>
                  <a:prstClr val="black"/>
                </a:solidFill>
              </a:rPr>
              <a:t>	1-2 COGI 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에서 특별재고유형 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“E” 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삭제 및 저장</a:t>
            </a:r>
            <a:endParaRPr lang="en-US" altLang="ko-KR" sz="1400" b="1" dirty="0" smtClean="0">
              <a:solidFill>
                <a:prstClr val="black"/>
              </a:solidFill>
            </a:endParaRPr>
          </a:p>
          <a:p>
            <a:pPr marL="457059" lvl="1" defTabSz="914118" latinLnBrk="0"/>
            <a:endParaRPr lang="en-US" altLang="ko-KR" sz="1400" b="1" dirty="0" smtClean="0">
              <a:solidFill>
                <a:prstClr val="black"/>
              </a:solidFill>
            </a:endParaRPr>
          </a:p>
          <a:p>
            <a:pPr defTabSz="914118" latinLnBrk="0"/>
            <a:endParaRPr lang="en-US" altLang="ko-KR" sz="1400" b="1" dirty="0">
              <a:solidFill>
                <a:prstClr val="black"/>
              </a:solidFill>
            </a:endParaRPr>
          </a:p>
          <a:p>
            <a:pPr defTabSz="914118" latinLnBrk="0"/>
            <a:r>
              <a:rPr lang="ko-KR" altLang="en-US" sz="1400" b="1" dirty="0" smtClean="0">
                <a:solidFill>
                  <a:prstClr val="black"/>
                </a:solidFill>
              </a:rPr>
              <a:t> </a:t>
            </a:r>
          </a:p>
          <a:p>
            <a:pPr marL="457200" indent="-457200" defTabSz="914118" latinLnBrk="0">
              <a:spcBef>
                <a:spcPct val="20000"/>
              </a:spcBef>
              <a:defRPr/>
            </a:pPr>
            <a:r>
              <a:rPr lang="en-US" altLang="ko-KR" sz="1400" dirty="0" smtClean="0">
                <a:solidFill>
                  <a:prstClr val="black"/>
                </a:solidFill>
              </a:rPr>
              <a:t> </a:t>
            </a:r>
            <a:endParaRPr lang="ko-KR" altLang="en-US" sz="1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22056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CASE </a:t>
            </a:r>
            <a:r>
              <a:rPr lang="en-US" altLang="ko-KR" dirty="0" smtClean="0"/>
              <a:t>2 : Msg.018 </a:t>
            </a:r>
            <a:endParaRPr lang="ko-KR" altLang="en-US" dirty="0"/>
          </a:p>
        </p:txBody>
      </p:sp>
      <p:sp>
        <p:nvSpPr>
          <p:cNvPr id="14" name="텍스트 개체 틀 3"/>
          <p:cNvSpPr>
            <a:spLocks noGrp="1"/>
          </p:cNvSpPr>
          <p:nvPr>
            <p:ph type="body" sz="quarter" idx="11"/>
          </p:nvPr>
        </p:nvSpPr>
        <p:spPr>
          <a:xfrm>
            <a:off x="6765475" y="58944"/>
            <a:ext cx="2325454" cy="576263"/>
          </a:xfrm>
        </p:spPr>
        <p:txBody>
          <a:bodyPr/>
          <a:lstStyle/>
          <a:p>
            <a:r>
              <a:rPr lang="en-US" altLang="ko-KR" dirty="0" smtClean="0"/>
              <a:t>III. Backlog </a:t>
            </a:r>
            <a:r>
              <a:rPr lang="ko-KR" altLang="en-US" dirty="0" smtClean="0"/>
              <a:t>유형별 조치</a:t>
            </a:r>
            <a:endParaRPr lang="en-US" altLang="ko-KR" dirty="0" smtClean="0"/>
          </a:p>
          <a:p>
            <a:r>
              <a:rPr lang="en-US" altLang="ko-KR" dirty="0" smtClean="0"/>
              <a:t>CASE 2</a:t>
            </a:r>
            <a:endParaRPr lang="ko-KR" altLang="en-US" dirty="0"/>
          </a:p>
          <a:p>
            <a:endParaRPr lang="ko-KR" altLang="en-US" dirty="0"/>
          </a:p>
        </p:txBody>
      </p:sp>
      <p:sp>
        <p:nvSpPr>
          <p:cNvPr id="15" name="Rectangle 67"/>
          <p:cNvSpPr>
            <a:spLocks noChangeArrowheads="1"/>
          </p:cNvSpPr>
          <p:nvPr/>
        </p:nvSpPr>
        <p:spPr bwMode="auto">
          <a:xfrm>
            <a:off x="279897" y="1484316"/>
            <a:ext cx="1356946" cy="1008583"/>
          </a:xfrm>
          <a:prstGeom prst="rect">
            <a:avLst/>
          </a:prstGeom>
          <a:solidFill>
            <a:srgbClr val="666699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63500" dir="2212194" algn="ctr" rotWithShape="0">
              <a:schemeClr val="folHlink"/>
            </a:outerShdw>
          </a:effectLst>
        </p:spPr>
        <p:txBody>
          <a:bodyPr wrap="none" anchor="ctr"/>
          <a:lstStyle/>
          <a:p>
            <a:pPr algn="ctr" defTabSz="914118" latinLnBrk="0"/>
            <a:r>
              <a:rPr lang="ko-KR" altLang="en-US" b="1" dirty="0">
                <a:solidFill>
                  <a:prstClr val="white"/>
                </a:solidFill>
              </a:rPr>
              <a:t>원인</a:t>
            </a:r>
            <a:endParaRPr lang="en-US" altLang="ko-KR" b="1" dirty="0">
              <a:solidFill>
                <a:prstClr val="white"/>
              </a:solidFill>
            </a:endParaRPr>
          </a:p>
        </p:txBody>
      </p:sp>
      <p:sp>
        <p:nvSpPr>
          <p:cNvPr id="16" name="Rectangle 68"/>
          <p:cNvSpPr>
            <a:spLocks noChangeArrowheads="1"/>
          </p:cNvSpPr>
          <p:nvPr/>
        </p:nvSpPr>
        <p:spPr bwMode="auto">
          <a:xfrm>
            <a:off x="1715721" y="1484316"/>
            <a:ext cx="7099789" cy="100858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71842" dir="2700000" algn="ctr" rotWithShape="0">
              <a:schemeClr val="folHlink"/>
            </a:outerShdw>
          </a:effectLst>
        </p:spPr>
        <p:txBody>
          <a:bodyPr wrap="none"/>
          <a:lstStyle/>
          <a:p>
            <a:pPr defTabSz="914118" latinLnBrk="0"/>
            <a:r>
              <a:rPr lang="en-US" altLang="ko-KR" sz="1400" b="1" dirty="0" err="1" smtClean="0">
                <a:solidFill>
                  <a:prstClr val="black"/>
                </a:solidFill>
              </a:rPr>
              <a:t>Backflush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를 </a:t>
            </a:r>
            <a:r>
              <a:rPr lang="ko-KR" altLang="en-US" sz="1400" b="1" dirty="0">
                <a:solidFill>
                  <a:prstClr val="black"/>
                </a:solidFill>
              </a:rPr>
              <a:t>위한 </a:t>
            </a:r>
            <a:r>
              <a:rPr lang="ko-KR" altLang="en-US" sz="1400" b="1" dirty="0" err="1">
                <a:solidFill>
                  <a:prstClr val="black"/>
                </a:solidFill>
              </a:rPr>
              <a:t>구성품</a:t>
            </a:r>
            <a:r>
              <a:rPr lang="en-US" altLang="ko-KR" sz="1400" b="1" dirty="0">
                <a:solidFill>
                  <a:prstClr val="black"/>
                </a:solidFill>
              </a:rPr>
              <a:t>(</a:t>
            </a:r>
            <a:r>
              <a:rPr lang="ko-KR" altLang="en-US" sz="1400" b="1" dirty="0">
                <a:solidFill>
                  <a:prstClr val="black"/>
                </a:solidFill>
              </a:rPr>
              <a:t>원자재</a:t>
            </a:r>
            <a:r>
              <a:rPr lang="en-US" altLang="ko-KR" sz="1400" b="1" dirty="0">
                <a:solidFill>
                  <a:prstClr val="black"/>
                </a:solidFill>
              </a:rPr>
              <a:t>, </a:t>
            </a:r>
            <a:r>
              <a:rPr lang="ko-KR" altLang="en-US" sz="1400" b="1" dirty="0">
                <a:solidFill>
                  <a:prstClr val="black"/>
                </a:solidFill>
              </a:rPr>
              <a:t>반제품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) 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출고 </a:t>
            </a:r>
            <a:r>
              <a:rPr lang="ko-KR" altLang="en-US" sz="1400" b="1" dirty="0">
                <a:solidFill>
                  <a:prstClr val="black"/>
                </a:solidFill>
              </a:rPr>
              <a:t>저장위치가 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지</a:t>
            </a:r>
            <a:r>
              <a:rPr lang="ko-KR" altLang="en-US" sz="1400" b="1" dirty="0">
                <a:solidFill>
                  <a:prstClr val="black"/>
                </a:solidFill>
              </a:rPr>
              <a:t>정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되어 </a:t>
            </a:r>
            <a:r>
              <a:rPr lang="ko-KR" altLang="en-US" sz="1400" b="1" dirty="0">
                <a:solidFill>
                  <a:prstClr val="black"/>
                </a:solidFill>
              </a:rPr>
              <a:t>있지 않은 경우 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발생</a:t>
            </a:r>
            <a:endParaRPr lang="ko-KR" altLang="en-US" sz="1400" b="1" dirty="0">
              <a:solidFill>
                <a:prstClr val="black"/>
              </a:solidFill>
            </a:endParaRPr>
          </a:p>
        </p:txBody>
      </p:sp>
      <p:sp>
        <p:nvSpPr>
          <p:cNvPr id="17" name="Rectangle 67"/>
          <p:cNvSpPr>
            <a:spLocks noChangeArrowheads="1"/>
          </p:cNvSpPr>
          <p:nvPr/>
        </p:nvSpPr>
        <p:spPr bwMode="auto">
          <a:xfrm>
            <a:off x="279897" y="2708923"/>
            <a:ext cx="1356946" cy="1008583"/>
          </a:xfrm>
          <a:prstGeom prst="rect">
            <a:avLst/>
          </a:prstGeom>
          <a:solidFill>
            <a:srgbClr val="666699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63500" dir="2212194" algn="ctr" rotWithShape="0">
              <a:schemeClr val="folHlink"/>
            </a:outerShdw>
          </a:effectLst>
        </p:spPr>
        <p:txBody>
          <a:bodyPr wrap="none" anchor="ctr"/>
          <a:lstStyle/>
          <a:p>
            <a:pPr algn="ctr" defTabSz="914118" latinLnBrk="0"/>
            <a:r>
              <a:rPr lang="ko-KR" altLang="en-US" b="1" dirty="0" smtClean="0">
                <a:solidFill>
                  <a:prstClr val="white"/>
                </a:solidFill>
              </a:rPr>
              <a:t>조치</a:t>
            </a:r>
            <a:endParaRPr lang="en-US" altLang="ko-KR" b="1" dirty="0">
              <a:solidFill>
                <a:prstClr val="white"/>
              </a:solidFill>
            </a:endParaRPr>
          </a:p>
        </p:txBody>
      </p:sp>
      <p:sp>
        <p:nvSpPr>
          <p:cNvPr id="18" name="Rectangle 68"/>
          <p:cNvSpPr>
            <a:spLocks noChangeArrowheads="1"/>
          </p:cNvSpPr>
          <p:nvPr/>
        </p:nvSpPr>
        <p:spPr bwMode="auto">
          <a:xfrm>
            <a:off x="1715721" y="2708923"/>
            <a:ext cx="7099789" cy="100858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71842" dir="2700000" algn="ctr" rotWithShape="0">
              <a:schemeClr val="folHlink"/>
            </a:outerShdw>
          </a:effectLst>
        </p:spPr>
        <p:txBody>
          <a:bodyPr wrap="none"/>
          <a:lstStyle/>
          <a:p>
            <a:pPr defTabSz="914118" latinLnBrk="0"/>
            <a:r>
              <a:rPr lang="en-US" altLang="ko-KR" sz="1400" b="1" dirty="0" smtClean="0">
                <a:solidFill>
                  <a:prstClr val="black"/>
                </a:solidFill>
              </a:rPr>
              <a:t>1. 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해당 </a:t>
            </a:r>
            <a:r>
              <a:rPr lang="ko-KR" altLang="en-US" sz="1400" b="1" dirty="0">
                <a:solidFill>
                  <a:prstClr val="black"/>
                </a:solidFill>
              </a:rPr>
              <a:t>자재마스터의 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“MRP </a:t>
            </a:r>
            <a:r>
              <a:rPr lang="ko-KR" altLang="en-US" sz="1400" b="1" dirty="0" err="1">
                <a:solidFill>
                  <a:prstClr val="black"/>
                </a:solidFill>
              </a:rPr>
              <a:t>뷰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2” 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또는 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“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작업일정계획 </a:t>
            </a:r>
            <a:r>
              <a:rPr lang="ko-KR" altLang="en-US" sz="1400" b="1" dirty="0" err="1" smtClean="0">
                <a:solidFill>
                  <a:prstClr val="black"/>
                </a:solidFill>
              </a:rPr>
              <a:t>뷰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”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 에서 </a:t>
            </a:r>
            <a:r>
              <a:rPr lang="ko-KR" altLang="en-US" sz="1400" b="1" dirty="0">
                <a:solidFill>
                  <a:prstClr val="black"/>
                </a:solidFill>
              </a:rPr>
              <a:t>저장위치 확인 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(MM03)</a:t>
            </a:r>
          </a:p>
          <a:p>
            <a:pPr defTabSz="914118" latinLnBrk="0"/>
            <a:r>
              <a:rPr lang="en-US" altLang="ko-KR" sz="1400" b="1" dirty="0" smtClean="0">
                <a:solidFill>
                  <a:prstClr val="black"/>
                </a:solidFill>
              </a:rPr>
              <a:t>2. Backlog 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가 </a:t>
            </a:r>
            <a:r>
              <a:rPr lang="ko-KR" altLang="en-US" sz="1400" b="1" dirty="0">
                <a:solidFill>
                  <a:prstClr val="black"/>
                </a:solidFill>
              </a:rPr>
              <a:t>발생한 해당 자재를 더블 클릭하여 저장위치 입력 후 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저장 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(COGI)</a:t>
            </a:r>
            <a:endParaRPr lang="en-US" altLang="ko-KR" sz="1400" b="1" dirty="0">
              <a:solidFill>
                <a:prstClr val="black"/>
              </a:solidFill>
            </a:endParaRPr>
          </a:p>
          <a:p>
            <a:pPr defTabSz="914118" latinLnBrk="0"/>
            <a:r>
              <a:rPr lang="en-US" altLang="ko-KR" sz="1400" dirty="0" smtClean="0">
                <a:solidFill>
                  <a:prstClr val="black"/>
                </a:solidFill>
              </a:rPr>
              <a:t> </a:t>
            </a:r>
            <a:endParaRPr lang="ko-KR" altLang="en-US" sz="1400" dirty="0">
              <a:solidFill>
                <a:prstClr val="black"/>
              </a:solidFill>
            </a:endParaRPr>
          </a:p>
        </p:txBody>
      </p:sp>
      <p:sp>
        <p:nvSpPr>
          <p:cNvPr id="19" name="텍스트 개체 틀 2"/>
          <p:cNvSpPr>
            <a:spLocks noGrp="1"/>
          </p:cNvSpPr>
          <p:nvPr>
            <p:ph type="body" sz="quarter" idx="10"/>
          </p:nvPr>
        </p:nvSpPr>
        <p:spPr>
          <a:xfrm>
            <a:off x="252046" y="804626"/>
            <a:ext cx="8639908" cy="576263"/>
          </a:xfrm>
        </p:spPr>
        <p:txBody>
          <a:bodyPr/>
          <a:lstStyle/>
          <a:p>
            <a:r>
              <a:rPr lang="ko-KR" altLang="en-US" dirty="0"/>
              <a:t>저장 위치 을</a:t>
            </a:r>
            <a:r>
              <a:rPr lang="en-US" altLang="ko-KR" dirty="0"/>
              <a:t>(</a:t>
            </a:r>
            <a:r>
              <a:rPr lang="ko-KR" altLang="en-US" dirty="0"/>
              <a:t>를</a:t>
            </a:r>
            <a:r>
              <a:rPr lang="en-US" altLang="ko-KR" dirty="0"/>
              <a:t>) </a:t>
            </a:r>
            <a:r>
              <a:rPr lang="ko-KR" altLang="en-US" dirty="0"/>
              <a:t>입력하십시오</a:t>
            </a:r>
          </a:p>
        </p:txBody>
      </p:sp>
    </p:spTree>
    <p:extLst>
      <p:ext uri="{BB962C8B-B14F-4D97-AF65-F5344CB8AC3E}">
        <p14:creationId xmlns:p14="http://schemas.microsoft.com/office/powerpoint/2010/main" xmlns="" val="348719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CASE </a:t>
            </a:r>
            <a:r>
              <a:rPr lang="en-US" altLang="ko-KR" dirty="0" smtClean="0"/>
              <a:t>3 : Msg.106</a:t>
            </a:r>
            <a:endParaRPr lang="ko-KR" altLang="en-US" dirty="0"/>
          </a:p>
        </p:txBody>
      </p:sp>
      <p:sp>
        <p:nvSpPr>
          <p:cNvPr id="11" name="텍스트 개체 틀 3"/>
          <p:cNvSpPr>
            <a:spLocks noGrp="1"/>
          </p:cNvSpPr>
          <p:nvPr>
            <p:ph type="body" sz="quarter" idx="11"/>
          </p:nvPr>
        </p:nvSpPr>
        <p:spPr>
          <a:xfrm>
            <a:off x="6765475" y="58944"/>
            <a:ext cx="2325454" cy="576263"/>
          </a:xfrm>
        </p:spPr>
        <p:txBody>
          <a:bodyPr/>
          <a:lstStyle/>
          <a:p>
            <a:r>
              <a:rPr lang="en-US" altLang="ko-KR" dirty="0" smtClean="0"/>
              <a:t>III. Backlog </a:t>
            </a:r>
            <a:r>
              <a:rPr lang="ko-KR" altLang="en-US" dirty="0" smtClean="0"/>
              <a:t>유형별 조치</a:t>
            </a:r>
            <a:endParaRPr lang="en-US" altLang="ko-KR" dirty="0" smtClean="0"/>
          </a:p>
          <a:p>
            <a:r>
              <a:rPr lang="en-US" altLang="ko-KR" dirty="0" smtClean="0"/>
              <a:t>CASE 3</a:t>
            </a:r>
            <a:endParaRPr lang="ko-KR" altLang="en-US" dirty="0"/>
          </a:p>
          <a:p>
            <a:endParaRPr lang="ko-KR" altLang="en-US" dirty="0"/>
          </a:p>
        </p:txBody>
      </p:sp>
      <p:sp>
        <p:nvSpPr>
          <p:cNvPr id="12" name="Rectangle 67"/>
          <p:cNvSpPr>
            <a:spLocks noChangeArrowheads="1"/>
          </p:cNvSpPr>
          <p:nvPr/>
        </p:nvSpPr>
        <p:spPr bwMode="auto">
          <a:xfrm>
            <a:off x="279897" y="1484316"/>
            <a:ext cx="1356946" cy="1008583"/>
          </a:xfrm>
          <a:prstGeom prst="rect">
            <a:avLst/>
          </a:prstGeom>
          <a:solidFill>
            <a:srgbClr val="666699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63500" dir="2212194" algn="ctr" rotWithShape="0">
              <a:schemeClr val="folHlink"/>
            </a:outerShdw>
          </a:effectLst>
        </p:spPr>
        <p:txBody>
          <a:bodyPr wrap="none" anchor="ctr"/>
          <a:lstStyle/>
          <a:p>
            <a:pPr algn="ctr" defTabSz="914118" latinLnBrk="0"/>
            <a:r>
              <a:rPr lang="ko-KR" altLang="en-US" b="1" dirty="0">
                <a:solidFill>
                  <a:prstClr val="white"/>
                </a:solidFill>
              </a:rPr>
              <a:t>원인</a:t>
            </a:r>
            <a:endParaRPr lang="en-US" altLang="ko-KR" b="1" dirty="0">
              <a:solidFill>
                <a:prstClr val="white"/>
              </a:solidFill>
            </a:endParaRPr>
          </a:p>
        </p:txBody>
      </p:sp>
      <p:sp>
        <p:nvSpPr>
          <p:cNvPr id="13" name="Rectangle 68"/>
          <p:cNvSpPr>
            <a:spLocks noChangeArrowheads="1"/>
          </p:cNvSpPr>
          <p:nvPr/>
        </p:nvSpPr>
        <p:spPr bwMode="auto">
          <a:xfrm>
            <a:off x="1715721" y="1484316"/>
            <a:ext cx="7099789" cy="100858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71842" dir="2700000" algn="ctr" rotWithShape="0">
              <a:schemeClr val="folHlink"/>
            </a:outerShdw>
          </a:effectLst>
        </p:spPr>
        <p:txBody>
          <a:bodyPr wrap="none"/>
          <a:lstStyle/>
          <a:p>
            <a:pPr defTabSz="914118" latinLnBrk="0"/>
            <a:r>
              <a:rPr lang="ko-KR" altLang="en-US" sz="1400" b="1" dirty="0" smtClean="0">
                <a:solidFill>
                  <a:prstClr val="black"/>
                </a:solidFill>
              </a:rPr>
              <a:t>자재마스터의 기본단위는 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kg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이고 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BOM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의 하위 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Component 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들의 단위는 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g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임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.</a:t>
            </a:r>
          </a:p>
          <a:p>
            <a:pPr defTabSz="914118" latinLnBrk="0"/>
            <a:r>
              <a:rPr lang="en-US" altLang="ko-KR" sz="1400" b="1" dirty="0" smtClean="0">
                <a:solidFill>
                  <a:prstClr val="black"/>
                </a:solidFill>
              </a:rPr>
              <a:t>(BOM 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수량이 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0.5g 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미만일 경우 시스템에서 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0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값으로 간주하여 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Backlog 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발생</a:t>
            </a:r>
            <a:endParaRPr lang="en-US" altLang="ko-KR" sz="1400" b="1" dirty="0" smtClean="0">
              <a:solidFill>
                <a:prstClr val="black"/>
              </a:solidFill>
            </a:endParaRPr>
          </a:p>
        </p:txBody>
      </p:sp>
      <p:sp>
        <p:nvSpPr>
          <p:cNvPr id="14" name="Rectangle 67"/>
          <p:cNvSpPr>
            <a:spLocks noChangeArrowheads="1"/>
          </p:cNvSpPr>
          <p:nvPr/>
        </p:nvSpPr>
        <p:spPr bwMode="auto">
          <a:xfrm>
            <a:off x="279897" y="2708923"/>
            <a:ext cx="1356946" cy="1008583"/>
          </a:xfrm>
          <a:prstGeom prst="rect">
            <a:avLst/>
          </a:prstGeom>
          <a:solidFill>
            <a:srgbClr val="666699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63500" dir="2212194" algn="ctr" rotWithShape="0">
              <a:schemeClr val="folHlink"/>
            </a:outerShdw>
          </a:effectLst>
        </p:spPr>
        <p:txBody>
          <a:bodyPr wrap="none" anchor="ctr"/>
          <a:lstStyle/>
          <a:p>
            <a:pPr algn="ctr" defTabSz="914118" latinLnBrk="0"/>
            <a:r>
              <a:rPr lang="ko-KR" altLang="en-US" b="1" dirty="0" smtClean="0">
                <a:solidFill>
                  <a:prstClr val="white"/>
                </a:solidFill>
              </a:rPr>
              <a:t>조치</a:t>
            </a:r>
            <a:endParaRPr lang="en-US" altLang="ko-KR" b="1" dirty="0">
              <a:solidFill>
                <a:prstClr val="white"/>
              </a:solidFill>
            </a:endParaRPr>
          </a:p>
        </p:txBody>
      </p:sp>
      <p:sp>
        <p:nvSpPr>
          <p:cNvPr id="15" name="Rectangle 68"/>
          <p:cNvSpPr>
            <a:spLocks noChangeArrowheads="1"/>
          </p:cNvSpPr>
          <p:nvPr/>
        </p:nvSpPr>
        <p:spPr bwMode="auto">
          <a:xfrm>
            <a:off x="1715721" y="2708923"/>
            <a:ext cx="7099789" cy="100858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71842" dir="2700000" algn="ctr" rotWithShape="0">
              <a:schemeClr val="folHlink"/>
            </a:outerShdw>
          </a:effectLst>
        </p:spPr>
        <p:txBody>
          <a:bodyPr wrap="none"/>
          <a:lstStyle/>
          <a:p>
            <a:pPr defTabSz="914118" latinLnBrk="0"/>
            <a:r>
              <a:rPr lang="en-US" altLang="ko-KR" sz="1400" b="1" dirty="0" smtClean="0">
                <a:solidFill>
                  <a:prstClr val="black"/>
                </a:solidFill>
              </a:rPr>
              <a:t>BOM 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수량이 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0.5 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미만인 것들에 대한 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Backlog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는 월말에 일괄 삭제처리</a:t>
            </a:r>
            <a:endParaRPr lang="ko-KR" altLang="en-US" sz="1400" dirty="0">
              <a:solidFill>
                <a:prstClr val="black"/>
              </a:solidFill>
            </a:endParaRPr>
          </a:p>
        </p:txBody>
      </p:sp>
      <p:sp>
        <p:nvSpPr>
          <p:cNvPr id="16" name="텍스트 개체 틀 2"/>
          <p:cNvSpPr>
            <a:spLocks noGrp="1"/>
          </p:cNvSpPr>
          <p:nvPr>
            <p:ph type="body" sz="quarter" idx="10"/>
          </p:nvPr>
        </p:nvSpPr>
        <p:spPr>
          <a:xfrm>
            <a:off x="252046" y="804626"/>
            <a:ext cx="8639908" cy="576263"/>
          </a:xfrm>
        </p:spPr>
        <p:txBody>
          <a:bodyPr/>
          <a:lstStyle/>
          <a:p>
            <a:r>
              <a:rPr lang="ko-KR" altLang="en-US" dirty="0"/>
              <a:t>재고유지단위 수량은 제로입니다</a:t>
            </a:r>
          </a:p>
        </p:txBody>
      </p:sp>
      <p:pic>
        <p:nvPicPr>
          <p:cNvPr id="25395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2048" y="4000436"/>
            <a:ext cx="6096500" cy="18768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직사각형 9"/>
          <p:cNvSpPr/>
          <p:nvPr/>
        </p:nvSpPr>
        <p:spPr>
          <a:xfrm>
            <a:off x="6433131" y="4000436"/>
            <a:ext cx="2392881" cy="187683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914118" latinLnBrk="0"/>
            <a:r>
              <a:rPr lang="en-US" altLang="ko-KR" sz="1300" b="1" dirty="0" smtClean="0">
                <a:solidFill>
                  <a:prstClr val="black"/>
                </a:solidFill>
              </a:rPr>
              <a:t> 1. </a:t>
            </a:r>
            <a:r>
              <a:rPr lang="ko-KR" altLang="en-US" sz="1300" b="1" dirty="0" smtClean="0">
                <a:solidFill>
                  <a:prstClr val="black"/>
                </a:solidFill>
              </a:rPr>
              <a:t>해당 </a:t>
            </a:r>
            <a:r>
              <a:rPr lang="en-US" altLang="ko-KR" sz="1300" b="1" dirty="0" smtClean="0">
                <a:solidFill>
                  <a:prstClr val="black"/>
                </a:solidFill>
              </a:rPr>
              <a:t>Backlog </a:t>
            </a:r>
            <a:r>
              <a:rPr lang="ko-KR" altLang="en-US" sz="1300" b="1" dirty="0" smtClean="0">
                <a:solidFill>
                  <a:prstClr val="black"/>
                </a:solidFill>
              </a:rPr>
              <a:t>선택</a:t>
            </a:r>
            <a:endParaRPr lang="en-US" altLang="ko-KR" sz="1300" b="1" dirty="0" smtClean="0">
              <a:solidFill>
                <a:prstClr val="black"/>
              </a:solidFill>
            </a:endParaRPr>
          </a:p>
          <a:p>
            <a:pPr defTabSz="914118" latinLnBrk="0"/>
            <a:r>
              <a:rPr lang="en-US" altLang="ko-KR" sz="1300" b="1" dirty="0" smtClean="0">
                <a:solidFill>
                  <a:prstClr val="black"/>
                </a:solidFill>
              </a:rPr>
              <a:t> 2. </a:t>
            </a:r>
            <a:r>
              <a:rPr lang="ko-KR" altLang="en-US" sz="1300" b="1" dirty="0" smtClean="0">
                <a:solidFill>
                  <a:prstClr val="black"/>
                </a:solidFill>
              </a:rPr>
              <a:t>삭제 </a:t>
            </a:r>
            <a:endParaRPr lang="en-US" altLang="ko-KR" sz="1300" b="1" dirty="0" smtClean="0">
              <a:solidFill>
                <a:prstClr val="black"/>
              </a:solidFill>
            </a:endParaRPr>
          </a:p>
          <a:p>
            <a:pPr defTabSz="914118" latinLnBrk="0"/>
            <a:r>
              <a:rPr lang="en-US" altLang="ko-KR" sz="1300" b="1" dirty="0" smtClean="0">
                <a:solidFill>
                  <a:prstClr val="black"/>
                </a:solidFill>
              </a:rPr>
              <a:t> 3. </a:t>
            </a:r>
            <a:r>
              <a:rPr lang="ko-KR" altLang="en-US" sz="1300" b="1" dirty="0" smtClean="0">
                <a:solidFill>
                  <a:prstClr val="black"/>
                </a:solidFill>
              </a:rPr>
              <a:t>저장 </a:t>
            </a:r>
            <a:endParaRPr lang="en-US" altLang="ko-KR" sz="1300" b="1" dirty="0" smtClean="0">
              <a:solidFill>
                <a:prstClr val="black"/>
              </a:solidFill>
            </a:endParaRPr>
          </a:p>
          <a:p>
            <a:pPr defTabSz="914118" latinLnBrk="0"/>
            <a:r>
              <a:rPr lang="en-US" altLang="ko-KR" sz="1300" b="1" dirty="0" smtClean="0">
                <a:solidFill>
                  <a:prstClr val="black"/>
                </a:solidFill>
              </a:rPr>
              <a:t> 4. </a:t>
            </a:r>
            <a:r>
              <a:rPr lang="ko-KR" altLang="en-US" sz="1300" b="1" dirty="0" smtClean="0">
                <a:solidFill>
                  <a:prstClr val="black"/>
                </a:solidFill>
              </a:rPr>
              <a:t>삭제 확인</a:t>
            </a:r>
            <a:r>
              <a:rPr lang="en-US" altLang="ko-KR" sz="1300" b="1" dirty="0" smtClean="0">
                <a:solidFill>
                  <a:prstClr val="black"/>
                </a:solidFill>
              </a:rPr>
              <a:t>.</a:t>
            </a:r>
            <a:endParaRPr lang="ko-KR" altLang="en-US" sz="1300" b="1" dirty="0">
              <a:solidFill>
                <a:prstClr val="black"/>
              </a:solidFill>
            </a:endParaRPr>
          </a:p>
        </p:txBody>
      </p:sp>
      <p:pic>
        <p:nvPicPr>
          <p:cNvPr id="25395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7821" y="4734672"/>
            <a:ext cx="184638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395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97820" y="4972794"/>
            <a:ext cx="158262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48719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CASE </a:t>
            </a:r>
            <a:r>
              <a:rPr lang="en-US" altLang="ko-KR" dirty="0" smtClean="0"/>
              <a:t>4 : Msg.897</a:t>
            </a:r>
            <a:endParaRPr lang="ko-KR" altLang="en-US" dirty="0"/>
          </a:p>
        </p:txBody>
      </p:sp>
      <p:sp>
        <p:nvSpPr>
          <p:cNvPr id="9" name="텍스트 개체 틀 3"/>
          <p:cNvSpPr>
            <a:spLocks noGrp="1"/>
          </p:cNvSpPr>
          <p:nvPr>
            <p:ph type="body" sz="quarter" idx="11"/>
          </p:nvPr>
        </p:nvSpPr>
        <p:spPr>
          <a:xfrm>
            <a:off x="6765475" y="58944"/>
            <a:ext cx="2325454" cy="576263"/>
          </a:xfrm>
        </p:spPr>
        <p:txBody>
          <a:bodyPr/>
          <a:lstStyle/>
          <a:p>
            <a:r>
              <a:rPr lang="en-US" altLang="ko-KR" dirty="0" smtClean="0"/>
              <a:t>III. Backlog </a:t>
            </a:r>
            <a:r>
              <a:rPr lang="ko-KR" altLang="en-US" dirty="0" smtClean="0"/>
              <a:t>유형별 조치</a:t>
            </a:r>
            <a:endParaRPr lang="en-US" altLang="ko-KR" dirty="0" smtClean="0"/>
          </a:p>
          <a:p>
            <a:r>
              <a:rPr lang="en-US" altLang="ko-KR" dirty="0" smtClean="0"/>
              <a:t>CASE 4</a:t>
            </a:r>
            <a:endParaRPr lang="ko-KR" altLang="en-US" dirty="0"/>
          </a:p>
          <a:p>
            <a:endParaRPr lang="ko-KR" altLang="en-US" dirty="0"/>
          </a:p>
        </p:txBody>
      </p:sp>
      <p:sp>
        <p:nvSpPr>
          <p:cNvPr id="11" name="Rectangle 67"/>
          <p:cNvSpPr>
            <a:spLocks noChangeArrowheads="1"/>
          </p:cNvSpPr>
          <p:nvPr/>
        </p:nvSpPr>
        <p:spPr bwMode="auto">
          <a:xfrm>
            <a:off x="279897" y="1484316"/>
            <a:ext cx="1356946" cy="1008583"/>
          </a:xfrm>
          <a:prstGeom prst="rect">
            <a:avLst/>
          </a:prstGeom>
          <a:solidFill>
            <a:srgbClr val="666699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63500" dir="2212194" algn="ctr" rotWithShape="0">
              <a:schemeClr val="folHlink"/>
            </a:outerShdw>
          </a:effectLst>
        </p:spPr>
        <p:txBody>
          <a:bodyPr wrap="none" anchor="ctr"/>
          <a:lstStyle/>
          <a:p>
            <a:pPr algn="ctr" defTabSz="914118" latinLnBrk="0"/>
            <a:r>
              <a:rPr lang="ko-KR" altLang="en-US" b="1" dirty="0">
                <a:solidFill>
                  <a:prstClr val="white"/>
                </a:solidFill>
              </a:rPr>
              <a:t>원인</a:t>
            </a:r>
            <a:endParaRPr lang="en-US" altLang="ko-KR" b="1" dirty="0">
              <a:solidFill>
                <a:prstClr val="white"/>
              </a:solidFill>
            </a:endParaRPr>
          </a:p>
        </p:txBody>
      </p:sp>
      <p:sp>
        <p:nvSpPr>
          <p:cNvPr id="12" name="Rectangle 68"/>
          <p:cNvSpPr>
            <a:spLocks noChangeArrowheads="1"/>
          </p:cNvSpPr>
          <p:nvPr/>
        </p:nvSpPr>
        <p:spPr bwMode="auto">
          <a:xfrm>
            <a:off x="1715721" y="1484316"/>
            <a:ext cx="7099789" cy="100858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71842" dir="2700000" algn="ctr" rotWithShape="0">
              <a:schemeClr val="folHlink"/>
            </a:outerShdw>
          </a:effectLst>
        </p:spPr>
        <p:txBody>
          <a:bodyPr wrap="none"/>
          <a:lstStyle/>
          <a:p>
            <a:pPr defTabSz="914118" latinLnBrk="0"/>
            <a:r>
              <a:rPr lang="ko-KR" altLang="en-US" sz="1400" b="1" dirty="0">
                <a:solidFill>
                  <a:prstClr val="black"/>
                </a:solidFill>
              </a:rPr>
              <a:t>다른 사용자가 해당 품목에 대해 </a:t>
            </a:r>
            <a:r>
              <a:rPr lang="en-US" altLang="ko-KR" sz="1400" b="1" dirty="0">
                <a:solidFill>
                  <a:prstClr val="black"/>
                </a:solidFill>
              </a:rPr>
              <a:t>Transaction</a:t>
            </a:r>
            <a:r>
              <a:rPr lang="ko-KR" altLang="en-US" sz="1400" b="1" dirty="0">
                <a:solidFill>
                  <a:prstClr val="black"/>
                </a:solidFill>
              </a:rPr>
              <a:t>을 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동시 수행하고 있을 경우</a:t>
            </a:r>
            <a:endParaRPr lang="ko-KR" altLang="en-US" sz="1400" b="1" dirty="0">
              <a:solidFill>
                <a:prstClr val="black"/>
              </a:solidFill>
            </a:endParaRPr>
          </a:p>
        </p:txBody>
      </p:sp>
      <p:sp>
        <p:nvSpPr>
          <p:cNvPr id="13" name="Rectangle 67"/>
          <p:cNvSpPr>
            <a:spLocks noChangeArrowheads="1"/>
          </p:cNvSpPr>
          <p:nvPr/>
        </p:nvSpPr>
        <p:spPr bwMode="auto">
          <a:xfrm>
            <a:off x="279897" y="2708923"/>
            <a:ext cx="1356946" cy="1008583"/>
          </a:xfrm>
          <a:prstGeom prst="rect">
            <a:avLst/>
          </a:prstGeom>
          <a:solidFill>
            <a:srgbClr val="666699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63500" dir="2212194" algn="ctr" rotWithShape="0">
              <a:schemeClr val="folHlink"/>
            </a:outerShdw>
          </a:effectLst>
        </p:spPr>
        <p:txBody>
          <a:bodyPr wrap="none" anchor="ctr"/>
          <a:lstStyle/>
          <a:p>
            <a:pPr algn="ctr" defTabSz="914118" latinLnBrk="0"/>
            <a:r>
              <a:rPr lang="ko-KR" altLang="en-US" b="1" dirty="0" smtClean="0">
                <a:solidFill>
                  <a:prstClr val="white"/>
                </a:solidFill>
              </a:rPr>
              <a:t>조치</a:t>
            </a:r>
            <a:endParaRPr lang="en-US" altLang="ko-KR" b="1" dirty="0">
              <a:solidFill>
                <a:prstClr val="white"/>
              </a:solidFill>
            </a:endParaRPr>
          </a:p>
        </p:txBody>
      </p:sp>
      <p:sp>
        <p:nvSpPr>
          <p:cNvPr id="14" name="Rectangle 68"/>
          <p:cNvSpPr>
            <a:spLocks noChangeArrowheads="1"/>
          </p:cNvSpPr>
          <p:nvPr/>
        </p:nvSpPr>
        <p:spPr bwMode="auto">
          <a:xfrm>
            <a:off x="1715721" y="2708923"/>
            <a:ext cx="7099789" cy="100858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71842" dir="2700000" algn="ctr" rotWithShape="0">
              <a:schemeClr val="folHlink"/>
            </a:outerShdw>
          </a:effectLst>
        </p:spPr>
        <p:txBody>
          <a:bodyPr wrap="none"/>
          <a:lstStyle/>
          <a:p>
            <a:pPr defTabSz="914118" latinLnBrk="0"/>
            <a:r>
              <a:rPr lang="en-US" altLang="ko-KR" sz="1400" b="1" dirty="0" smtClean="0">
                <a:solidFill>
                  <a:prstClr val="black"/>
                </a:solidFill>
              </a:rPr>
              <a:t>1. 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사용자 확인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(SU01D)</a:t>
            </a:r>
          </a:p>
          <a:p>
            <a:pPr defTabSz="914118" latinLnBrk="0"/>
            <a:r>
              <a:rPr lang="en-US" altLang="ko-KR" sz="1400" b="1" dirty="0" smtClean="0">
                <a:solidFill>
                  <a:prstClr val="black"/>
                </a:solidFill>
              </a:rPr>
              <a:t>1</a:t>
            </a:r>
            <a:r>
              <a:rPr lang="en-US" altLang="ko-KR" sz="1400" b="1" dirty="0">
                <a:solidFill>
                  <a:prstClr val="black"/>
                </a:solidFill>
              </a:rPr>
              <a:t>. 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잠금 </a:t>
            </a:r>
            <a:r>
              <a:rPr lang="ko-KR" altLang="en-US" sz="1400" b="1" dirty="0" err="1">
                <a:solidFill>
                  <a:prstClr val="black"/>
                </a:solidFill>
              </a:rPr>
              <a:t>엔트리</a:t>
            </a:r>
            <a:r>
              <a:rPr lang="ko-KR" altLang="en-US" sz="1400" b="1" dirty="0">
                <a:solidFill>
                  <a:prstClr val="black"/>
                </a:solidFill>
              </a:rPr>
              <a:t> 리스트에서 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LOCK</a:t>
            </a:r>
            <a:r>
              <a:rPr lang="ko-KR" altLang="en-US" sz="1400" b="1" dirty="0">
                <a:solidFill>
                  <a:prstClr val="black"/>
                </a:solidFill>
              </a:rPr>
              <a:t> 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해제 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(SM04 or SM12)</a:t>
            </a:r>
            <a:endParaRPr lang="ko-KR" altLang="en-US" sz="1400" dirty="0">
              <a:solidFill>
                <a:prstClr val="black"/>
              </a:solidFill>
            </a:endParaRPr>
          </a:p>
        </p:txBody>
      </p:sp>
      <p:sp>
        <p:nvSpPr>
          <p:cNvPr id="15" name="텍스트 개체 틀 2"/>
          <p:cNvSpPr>
            <a:spLocks noGrp="1"/>
          </p:cNvSpPr>
          <p:nvPr>
            <p:ph type="body" sz="quarter" idx="10"/>
          </p:nvPr>
        </p:nvSpPr>
        <p:spPr>
          <a:xfrm>
            <a:off x="252046" y="804626"/>
            <a:ext cx="8639908" cy="576263"/>
          </a:xfrm>
        </p:spPr>
        <p:txBody>
          <a:bodyPr/>
          <a:lstStyle/>
          <a:p>
            <a:r>
              <a:rPr lang="ko-KR" altLang="en-US" dirty="0"/>
              <a:t>자재 </a:t>
            </a:r>
            <a:r>
              <a:rPr lang="en-US" altLang="ko-KR" dirty="0" err="1"/>
              <a:t>Mxxxxx</a:t>
            </a:r>
            <a:r>
              <a:rPr lang="en-US" altLang="ko-KR" dirty="0"/>
              <a:t> </a:t>
            </a:r>
            <a:r>
              <a:rPr lang="ko-KR" altLang="en-US" dirty="0"/>
              <a:t>에 대한 플랜트 </a:t>
            </a:r>
            <a:r>
              <a:rPr lang="ko-KR" altLang="en-US" dirty="0" err="1"/>
              <a:t>데이타를</a:t>
            </a:r>
            <a:r>
              <a:rPr lang="ko-KR" altLang="en-US" dirty="0"/>
              <a:t> 사용자 </a:t>
            </a:r>
            <a:r>
              <a:rPr lang="en-US" altLang="ko-KR" dirty="0" err="1"/>
              <a:t>PIxx</a:t>
            </a:r>
            <a:r>
              <a:rPr lang="en-US" altLang="ko-KR" dirty="0"/>
              <a:t> </a:t>
            </a:r>
            <a:r>
              <a:rPr lang="ko-KR" altLang="en-US" dirty="0"/>
              <a:t>가</a:t>
            </a:r>
            <a:r>
              <a:rPr lang="en-US" altLang="ko-KR" dirty="0"/>
              <a:t>(</a:t>
            </a:r>
            <a:r>
              <a:rPr lang="ko-KR" altLang="en-US" dirty="0"/>
              <a:t>이</a:t>
            </a:r>
            <a:r>
              <a:rPr lang="en-US" altLang="ko-KR" dirty="0"/>
              <a:t>) </a:t>
            </a:r>
            <a:r>
              <a:rPr lang="ko-KR" altLang="en-US" dirty="0"/>
              <a:t>보류합니다</a:t>
            </a:r>
          </a:p>
        </p:txBody>
      </p:sp>
    </p:spTree>
    <p:extLst>
      <p:ext uri="{BB962C8B-B14F-4D97-AF65-F5344CB8AC3E}">
        <p14:creationId xmlns:p14="http://schemas.microsoft.com/office/powerpoint/2010/main" xmlns="" val="348719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CASE </a:t>
            </a:r>
            <a:r>
              <a:rPr lang="en-US" altLang="ko-KR" dirty="0" smtClean="0"/>
              <a:t>5 </a:t>
            </a:r>
            <a:r>
              <a:rPr lang="en-US" altLang="ko-KR" dirty="0"/>
              <a:t>: </a:t>
            </a:r>
            <a:r>
              <a:rPr lang="en-US" altLang="ko-KR" dirty="0" smtClean="0"/>
              <a:t>Msg.021</a:t>
            </a:r>
            <a:endParaRPr lang="ko-KR" altLang="en-US" dirty="0"/>
          </a:p>
        </p:txBody>
      </p:sp>
      <p:sp>
        <p:nvSpPr>
          <p:cNvPr id="11" name="텍스트 개체 틀 3"/>
          <p:cNvSpPr>
            <a:spLocks noGrp="1"/>
          </p:cNvSpPr>
          <p:nvPr>
            <p:ph type="body" sz="quarter" idx="11"/>
          </p:nvPr>
        </p:nvSpPr>
        <p:spPr>
          <a:xfrm>
            <a:off x="6765475" y="58944"/>
            <a:ext cx="2325454" cy="576263"/>
          </a:xfrm>
        </p:spPr>
        <p:txBody>
          <a:bodyPr/>
          <a:lstStyle/>
          <a:p>
            <a:r>
              <a:rPr lang="en-US" altLang="ko-KR" dirty="0" smtClean="0"/>
              <a:t>III. Backlog </a:t>
            </a:r>
            <a:r>
              <a:rPr lang="ko-KR" altLang="en-US" dirty="0" smtClean="0"/>
              <a:t>유형별 조치</a:t>
            </a:r>
            <a:endParaRPr lang="en-US" altLang="ko-KR" dirty="0" smtClean="0"/>
          </a:p>
          <a:p>
            <a:r>
              <a:rPr lang="en-US" altLang="ko-KR" dirty="0" smtClean="0"/>
              <a:t>CASE 5</a:t>
            </a:r>
            <a:endParaRPr lang="ko-KR" altLang="en-US" dirty="0"/>
          </a:p>
          <a:p>
            <a:endParaRPr lang="ko-KR" altLang="en-US" dirty="0"/>
          </a:p>
        </p:txBody>
      </p:sp>
      <p:sp>
        <p:nvSpPr>
          <p:cNvPr id="12" name="Rectangle 67"/>
          <p:cNvSpPr>
            <a:spLocks noChangeArrowheads="1"/>
          </p:cNvSpPr>
          <p:nvPr/>
        </p:nvSpPr>
        <p:spPr bwMode="auto">
          <a:xfrm>
            <a:off x="279897" y="1484316"/>
            <a:ext cx="1356946" cy="1008583"/>
          </a:xfrm>
          <a:prstGeom prst="rect">
            <a:avLst/>
          </a:prstGeom>
          <a:solidFill>
            <a:srgbClr val="666699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63500" dir="2212194" algn="ctr" rotWithShape="0">
              <a:schemeClr val="folHlink"/>
            </a:outerShdw>
          </a:effectLst>
        </p:spPr>
        <p:txBody>
          <a:bodyPr wrap="none" anchor="ctr"/>
          <a:lstStyle/>
          <a:p>
            <a:pPr algn="ctr" defTabSz="914118" latinLnBrk="0"/>
            <a:r>
              <a:rPr lang="ko-KR" altLang="en-US" b="1" dirty="0">
                <a:solidFill>
                  <a:prstClr val="white"/>
                </a:solidFill>
              </a:rPr>
              <a:t>원인</a:t>
            </a:r>
            <a:endParaRPr lang="en-US" altLang="ko-KR" b="1" dirty="0">
              <a:solidFill>
                <a:prstClr val="white"/>
              </a:solidFill>
            </a:endParaRPr>
          </a:p>
        </p:txBody>
      </p:sp>
      <p:sp>
        <p:nvSpPr>
          <p:cNvPr id="13" name="Rectangle 68"/>
          <p:cNvSpPr>
            <a:spLocks noChangeArrowheads="1"/>
          </p:cNvSpPr>
          <p:nvPr/>
        </p:nvSpPr>
        <p:spPr bwMode="auto">
          <a:xfrm>
            <a:off x="1715721" y="1484316"/>
            <a:ext cx="7099789" cy="100858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71842" dir="2700000" algn="ctr" rotWithShape="0">
              <a:schemeClr val="folHlink"/>
            </a:outerShdw>
          </a:effectLst>
        </p:spPr>
        <p:txBody>
          <a:bodyPr wrap="none"/>
          <a:lstStyle/>
          <a:p>
            <a:pPr defTabSz="914118" latinLnBrk="0"/>
            <a:r>
              <a:rPr lang="ko-KR" altLang="en-US" sz="1400" b="1" dirty="0" smtClean="0">
                <a:solidFill>
                  <a:prstClr val="black"/>
                </a:solidFill>
              </a:rPr>
              <a:t>오더의 수량보다 창고의 재고가 부족</a:t>
            </a:r>
            <a:r>
              <a:rPr lang="ko-KR" altLang="en-US" sz="1400" b="1" dirty="0">
                <a:solidFill>
                  <a:prstClr val="black"/>
                </a:solidFill>
              </a:rPr>
              <a:t>한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 경우</a:t>
            </a:r>
            <a:endParaRPr lang="ko-KR" altLang="en-US" sz="1400" b="1" dirty="0">
              <a:solidFill>
                <a:prstClr val="black"/>
              </a:solidFill>
            </a:endParaRPr>
          </a:p>
        </p:txBody>
      </p:sp>
      <p:sp>
        <p:nvSpPr>
          <p:cNvPr id="14" name="Rectangle 67"/>
          <p:cNvSpPr>
            <a:spLocks noChangeArrowheads="1"/>
          </p:cNvSpPr>
          <p:nvPr/>
        </p:nvSpPr>
        <p:spPr bwMode="auto">
          <a:xfrm>
            <a:off x="279897" y="2708920"/>
            <a:ext cx="1356946" cy="3816424"/>
          </a:xfrm>
          <a:prstGeom prst="rect">
            <a:avLst/>
          </a:prstGeom>
          <a:solidFill>
            <a:srgbClr val="666699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63500" dir="2212194" algn="ctr" rotWithShape="0">
              <a:schemeClr val="folHlink"/>
            </a:outerShdw>
          </a:effectLst>
        </p:spPr>
        <p:txBody>
          <a:bodyPr wrap="none" anchor="ctr"/>
          <a:lstStyle/>
          <a:p>
            <a:pPr algn="ctr" defTabSz="914118" latinLnBrk="0"/>
            <a:r>
              <a:rPr lang="ko-KR" altLang="en-US" b="1" dirty="0" smtClean="0">
                <a:solidFill>
                  <a:prstClr val="white"/>
                </a:solidFill>
              </a:rPr>
              <a:t>조치</a:t>
            </a:r>
            <a:endParaRPr lang="en-US" altLang="ko-KR" b="1" dirty="0">
              <a:solidFill>
                <a:prstClr val="white"/>
              </a:solidFill>
            </a:endParaRPr>
          </a:p>
        </p:txBody>
      </p:sp>
      <p:sp>
        <p:nvSpPr>
          <p:cNvPr id="15" name="Rectangle 68"/>
          <p:cNvSpPr>
            <a:spLocks noChangeArrowheads="1"/>
          </p:cNvSpPr>
          <p:nvPr/>
        </p:nvSpPr>
        <p:spPr bwMode="auto">
          <a:xfrm>
            <a:off x="1715721" y="2708920"/>
            <a:ext cx="7099789" cy="3816424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71842" dir="2700000" algn="ctr" rotWithShape="0">
              <a:schemeClr val="folHlink"/>
            </a:outerShdw>
          </a:effectLst>
        </p:spPr>
        <p:txBody>
          <a:bodyPr wrap="none"/>
          <a:lstStyle/>
          <a:p>
            <a:pPr defTabSz="914118" latinLnBrk="0"/>
            <a:r>
              <a:rPr lang="en-US" altLang="ko-KR" sz="1400" b="1" dirty="0" smtClean="0">
                <a:solidFill>
                  <a:prstClr val="black"/>
                </a:solidFill>
              </a:rPr>
              <a:t>1. 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재고확인 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(MMBE </a:t>
            </a:r>
            <a:r>
              <a:rPr lang="en-US" altLang="ko-KR" sz="1400" b="1" dirty="0">
                <a:solidFill>
                  <a:prstClr val="black"/>
                </a:solidFill>
              </a:rPr>
              <a:t>&amp; 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MB52)</a:t>
            </a:r>
            <a:endParaRPr lang="en-US" altLang="ko-KR" sz="1400" b="1" dirty="0">
              <a:solidFill>
                <a:prstClr val="black"/>
              </a:solidFill>
            </a:endParaRPr>
          </a:p>
          <a:p>
            <a:pPr defTabSz="914118" latinLnBrk="0"/>
            <a:r>
              <a:rPr lang="en-US" altLang="ko-KR" sz="1400" b="1" dirty="0" smtClean="0">
                <a:solidFill>
                  <a:prstClr val="black"/>
                </a:solidFill>
              </a:rPr>
              <a:t>2. 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자재 입고처리 요청</a:t>
            </a:r>
            <a:endParaRPr lang="en-US" altLang="ko-KR" sz="1400" b="1" dirty="0" smtClean="0">
              <a:solidFill>
                <a:prstClr val="black"/>
              </a:solidFill>
            </a:endParaRPr>
          </a:p>
          <a:p>
            <a:pPr defTabSz="914118" latinLnBrk="0"/>
            <a:r>
              <a:rPr lang="en-US" altLang="ko-KR" sz="1400" b="1" dirty="0" smtClean="0">
                <a:solidFill>
                  <a:prstClr val="black"/>
                </a:solidFill>
              </a:rPr>
              <a:t>     2-1 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자재 현물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/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장부 입고시점 차이건 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ERP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입고처리 후 </a:t>
            </a:r>
            <a:r>
              <a:rPr lang="ko-KR" altLang="en-US" sz="1400" b="1" dirty="0" err="1" smtClean="0">
                <a:solidFill>
                  <a:prstClr val="black"/>
                </a:solidFill>
              </a:rPr>
              <a:t>새로고침</a:t>
            </a:r>
            <a:endParaRPr lang="en-US" altLang="ko-KR" sz="1400" b="1" dirty="0" smtClean="0">
              <a:solidFill>
                <a:prstClr val="black"/>
              </a:solidFill>
            </a:endParaRPr>
          </a:p>
          <a:p>
            <a:pPr defTabSz="914118" latinLnBrk="0"/>
            <a:r>
              <a:rPr lang="en-US" altLang="ko-KR" sz="1400" b="1" dirty="0" smtClean="0">
                <a:solidFill>
                  <a:prstClr val="black"/>
                </a:solidFill>
              </a:rPr>
              <a:t>   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  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2-2 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입고처리 후 부족분은 자재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/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구매에서 확인 후 재고처리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(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실물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/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장부재고 일치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)</a:t>
            </a:r>
          </a:p>
          <a:p>
            <a:pPr defTabSz="914118" latinLnBrk="0"/>
            <a:r>
              <a:rPr lang="en-US" altLang="ko-KR" sz="1400" b="1" dirty="0" smtClean="0">
                <a:solidFill>
                  <a:prstClr val="black"/>
                </a:solidFill>
              </a:rPr>
              <a:t>   </a:t>
            </a:r>
          </a:p>
          <a:p>
            <a:pPr defTabSz="914118" latinLnBrk="0"/>
            <a:r>
              <a:rPr lang="en-US" altLang="ko-KR" sz="1400" b="1" dirty="0" smtClean="0">
                <a:solidFill>
                  <a:prstClr val="black"/>
                </a:solidFill>
              </a:rPr>
              <a:t>3. BOM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확인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, 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오더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BOM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확인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 </a:t>
            </a:r>
          </a:p>
          <a:p>
            <a:pPr defTabSz="914118" latinLnBrk="0"/>
            <a:r>
              <a:rPr lang="en-US" altLang="ko-KR" sz="1400" b="1" dirty="0" smtClean="0">
                <a:solidFill>
                  <a:prstClr val="black"/>
                </a:solidFill>
              </a:rPr>
              <a:t>     3-1 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기본 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BOM 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수량확인 후 수정필요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-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기술팀에 통보변경 요청</a:t>
            </a:r>
            <a:endParaRPr lang="en-US" altLang="ko-KR" sz="1400" b="1" dirty="0" smtClean="0">
              <a:solidFill>
                <a:prstClr val="black"/>
              </a:solidFill>
            </a:endParaRPr>
          </a:p>
          <a:p>
            <a:pPr defTabSz="914118" latinLnBrk="0"/>
            <a:r>
              <a:rPr lang="en-US" altLang="ko-KR" sz="1400" b="1" dirty="0" smtClean="0">
                <a:solidFill>
                  <a:prstClr val="black"/>
                </a:solidFill>
              </a:rPr>
              <a:t>     3-2 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오더 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BOM 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확인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,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 수량이상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(ZP02~ZP05)</a:t>
            </a:r>
          </a:p>
          <a:p>
            <a:pPr defTabSz="914118" latinLnBrk="0"/>
            <a:r>
              <a:rPr lang="en-US" altLang="ko-KR" sz="1400" b="1" dirty="0" smtClean="0">
                <a:solidFill>
                  <a:prstClr val="black"/>
                </a:solidFill>
              </a:rPr>
              <a:t>           </a:t>
            </a:r>
            <a:r>
              <a:rPr lang="ko-KR" altLang="en-US" sz="1400" b="1" dirty="0" err="1" smtClean="0">
                <a:solidFill>
                  <a:prstClr val="black"/>
                </a:solidFill>
              </a:rPr>
              <a:t>생산오더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 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ERP/POP 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확정취소 후 </a:t>
            </a:r>
            <a:r>
              <a:rPr lang="ko-KR" altLang="en-US" sz="1400" b="1" dirty="0" err="1" smtClean="0">
                <a:solidFill>
                  <a:prstClr val="black"/>
                </a:solidFill>
              </a:rPr>
              <a:t>오더삭제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 플래그 설정</a:t>
            </a:r>
            <a:endParaRPr lang="en-US" altLang="ko-KR" sz="1400" b="1" dirty="0" smtClean="0">
              <a:solidFill>
                <a:prstClr val="black"/>
              </a:solidFill>
            </a:endParaRPr>
          </a:p>
          <a:p>
            <a:pPr defTabSz="914118" latinLnBrk="0"/>
            <a:r>
              <a:rPr lang="en-US" altLang="ko-KR" sz="1400" b="1" dirty="0" smtClean="0">
                <a:solidFill>
                  <a:prstClr val="black"/>
                </a:solidFill>
              </a:rPr>
              <a:t>          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 </a:t>
            </a:r>
            <a:r>
              <a:rPr lang="ko-KR" altLang="en-US" sz="1400" b="1" dirty="0" err="1" smtClean="0">
                <a:solidFill>
                  <a:prstClr val="black"/>
                </a:solidFill>
              </a:rPr>
              <a:t>재작업지시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 및 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POP 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실적처리</a:t>
            </a:r>
            <a:endParaRPr lang="en-US" altLang="ko-KR" sz="1400" b="1" dirty="0" smtClean="0">
              <a:solidFill>
                <a:prstClr val="black"/>
              </a:solidFill>
            </a:endParaRPr>
          </a:p>
          <a:p>
            <a:pPr defTabSz="914118" latinLnBrk="0"/>
            <a:endParaRPr lang="en-US" altLang="ko-KR" sz="1400" b="1" dirty="0" smtClean="0">
              <a:solidFill>
                <a:prstClr val="black"/>
              </a:solidFill>
            </a:endParaRPr>
          </a:p>
          <a:p>
            <a:pPr defTabSz="914118" latinLnBrk="0"/>
            <a:r>
              <a:rPr lang="en-US" altLang="ko-KR" sz="1400" b="1" dirty="0" smtClean="0">
                <a:solidFill>
                  <a:prstClr val="black"/>
                </a:solidFill>
              </a:rPr>
              <a:t>4. 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반제품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/</a:t>
            </a:r>
            <a:r>
              <a:rPr lang="ko-KR" altLang="en-US" sz="1400" b="1" dirty="0" err="1" smtClean="0">
                <a:solidFill>
                  <a:prstClr val="black"/>
                </a:solidFill>
              </a:rPr>
              <a:t>재공품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 추가생산</a:t>
            </a:r>
            <a:endParaRPr lang="en-US" altLang="ko-KR" sz="1400" b="1" dirty="0" smtClean="0">
              <a:solidFill>
                <a:prstClr val="black"/>
              </a:solidFill>
            </a:endParaRPr>
          </a:p>
          <a:p>
            <a:pPr defTabSz="914118" latinLnBrk="0"/>
            <a:r>
              <a:rPr lang="en-US" altLang="ko-KR" sz="1400" b="1" dirty="0" smtClean="0">
                <a:solidFill>
                  <a:prstClr val="black"/>
                </a:solidFill>
              </a:rPr>
              <a:t>     4-1 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실물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/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장부 재고 일치</a:t>
            </a:r>
            <a:endParaRPr lang="en-US" altLang="ko-KR" sz="1400" b="1" dirty="0" smtClean="0">
              <a:solidFill>
                <a:prstClr val="black"/>
              </a:solidFill>
            </a:endParaRPr>
          </a:p>
          <a:p>
            <a:pPr defTabSz="914118" latinLnBrk="0"/>
            <a:r>
              <a:rPr lang="en-US" altLang="ko-KR" sz="1400" b="1" dirty="0" smtClean="0">
                <a:solidFill>
                  <a:prstClr val="black"/>
                </a:solidFill>
              </a:rPr>
              <a:t>     4-2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 </a:t>
            </a:r>
            <a:r>
              <a:rPr lang="ko-KR" altLang="en-US" sz="1400" b="1" dirty="0" err="1" smtClean="0">
                <a:solidFill>
                  <a:prstClr val="black"/>
                </a:solidFill>
              </a:rPr>
              <a:t>원인파악후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 부족분 작업지시 후 입고처리</a:t>
            </a:r>
            <a:endParaRPr lang="en-US" altLang="ko-KR" sz="1400" b="1" dirty="0" smtClean="0">
              <a:solidFill>
                <a:prstClr val="black"/>
              </a:solidFill>
            </a:endParaRPr>
          </a:p>
          <a:p>
            <a:pPr defTabSz="914118" latinLnBrk="0"/>
            <a:endParaRPr lang="en-US" altLang="ko-KR" sz="1400" b="1" dirty="0" smtClean="0">
              <a:solidFill>
                <a:prstClr val="black"/>
              </a:solidFill>
            </a:endParaRPr>
          </a:p>
          <a:p>
            <a:pPr defTabSz="914118" latinLnBrk="0"/>
            <a:r>
              <a:rPr lang="en-US" altLang="ko-KR" sz="1400" b="1" dirty="0" smtClean="0">
                <a:solidFill>
                  <a:prstClr val="black"/>
                </a:solidFill>
              </a:rPr>
              <a:t>5.  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자재 저장위치 오류 </a:t>
            </a:r>
            <a:endParaRPr lang="en-US" altLang="ko-KR" sz="1400" b="1" dirty="0" smtClean="0">
              <a:solidFill>
                <a:prstClr val="black"/>
              </a:solidFill>
            </a:endParaRPr>
          </a:p>
          <a:p>
            <a:pPr defTabSz="914118" latinLnBrk="0"/>
            <a:r>
              <a:rPr lang="ko-KR" altLang="en-US" sz="1400" b="1" dirty="0" smtClean="0">
                <a:solidFill>
                  <a:prstClr val="black"/>
                </a:solidFill>
              </a:rPr>
              <a:t>     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5-1 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확인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/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변경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/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재고이동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(MB1B,311 </a:t>
            </a:r>
            <a:r>
              <a:rPr lang="ko-KR" altLang="en-US" sz="1400" b="1" dirty="0" err="1" smtClean="0">
                <a:solidFill>
                  <a:prstClr val="black"/>
                </a:solidFill>
              </a:rPr>
              <a:t>플랜트내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 저장위치 변경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)</a:t>
            </a:r>
          </a:p>
        </p:txBody>
      </p:sp>
      <p:sp>
        <p:nvSpPr>
          <p:cNvPr id="16" name="텍스트 개체 틀 2"/>
          <p:cNvSpPr>
            <a:spLocks noGrp="1"/>
          </p:cNvSpPr>
          <p:nvPr>
            <p:ph type="body" sz="quarter" idx="10"/>
          </p:nvPr>
        </p:nvSpPr>
        <p:spPr>
          <a:xfrm>
            <a:off x="252046" y="804626"/>
            <a:ext cx="8639908" cy="576263"/>
          </a:xfrm>
        </p:spPr>
        <p:txBody>
          <a:bodyPr/>
          <a:lstStyle/>
          <a:p>
            <a:r>
              <a:rPr lang="en-US" altLang="ko-KR" dirty="0"/>
              <a:t>SL </a:t>
            </a:r>
            <a:r>
              <a:rPr lang="ko-KR" altLang="en-US" dirty="0"/>
              <a:t>가용 </a:t>
            </a:r>
            <a:r>
              <a:rPr lang="en-US" altLang="ko-KR" dirty="0"/>
              <a:t>99 EA : </a:t>
            </a:r>
            <a:r>
              <a:rPr lang="en-US" altLang="ko-KR" dirty="0" err="1"/>
              <a:t>MXXxxxxx</a:t>
            </a:r>
            <a:r>
              <a:rPr lang="en-US" altLang="ko-KR" dirty="0"/>
              <a:t> 1300 1100 </a:t>
            </a:r>
            <a:r>
              <a:rPr lang="ko-KR" altLang="en-US" dirty="0"/>
              <a:t>부족</a:t>
            </a:r>
          </a:p>
        </p:txBody>
      </p:sp>
    </p:spTree>
    <p:extLst>
      <p:ext uri="{BB962C8B-B14F-4D97-AF65-F5344CB8AC3E}">
        <p14:creationId xmlns:p14="http://schemas.microsoft.com/office/powerpoint/2010/main" xmlns="" val="348719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CASE 6</a:t>
            </a:r>
            <a:r>
              <a:rPr lang="en-US" altLang="ko-KR" dirty="0" smtClean="0"/>
              <a:t> </a:t>
            </a:r>
            <a:r>
              <a:rPr lang="en-US" altLang="ko-KR" dirty="0"/>
              <a:t>: </a:t>
            </a:r>
            <a:r>
              <a:rPr lang="en-US" altLang="ko-KR" dirty="0" smtClean="0"/>
              <a:t>Msg.022</a:t>
            </a:r>
            <a:endParaRPr lang="ko-KR" altLang="en-US" dirty="0"/>
          </a:p>
        </p:txBody>
      </p:sp>
      <p:sp>
        <p:nvSpPr>
          <p:cNvPr id="11" name="텍스트 개체 틀 3"/>
          <p:cNvSpPr>
            <a:spLocks noGrp="1"/>
          </p:cNvSpPr>
          <p:nvPr>
            <p:ph type="body" sz="quarter" idx="11"/>
          </p:nvPr>
        </p:nvSpPr>
        <p:spPr>
          <a:xfrm>
            <a:off x="6765475" y="58944"/>
            <a:ext cx="2325454" cy="576263"/>
          </a:xfrm>
        </p:spPr>
        <p:txBody>
          <a:bodyPr/>
          <a:lstStyle/>
          <a:p>
            <a:r>
              <a:rPr lang="en-US" altLang="ko-KR" dirty="0" smtClean="0"/>
              <a:t>III. Backlog </a:t>
            </a:r>
            <a:r>
              <a:rPr lang="ko-KR" altLang="en-US" dirty="0" smtClean="0"/>
              <a:t>유형별 조치</a:t>
            </a:r>
            <a:endParaRPr lang="en-US" altLang="ko-KR" dirty="0" smtClean="0"/>
          </a:p>
          <a:p>
            <a:r>
              <a:rPr lang="en-US" altLang="ko-KR" dirty="0" smtClean="0"/>
              <a:t>CASE 6</a:t>
            </a:r>
            <a:endParaRPr lang="ko-KR" altLang="en-US" dirty="0"/>
          </a:p>
          <a:p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ko-KR" altLang="en-US" dirty="0" smtClean="0"/>
              <a:t>생산</a:t>
            </a:r>
            <a:r>
              <a:rPr lang="en-US" altLang="ko-KR" dirty="0" smtClean="0"/>
              <a:t> </a:t>
            </a:r>
            <a:r>
              <a:rPr lang="ko-KR" altLang="en-US" dirty="0" err="1"/>
              <a:t>오더수량</a:t>
            </a:r>
            <a:r>
              <a:rPr lang="ko-KR" altLang="en-US" dirty="0"/>
              <a:t> 수량을 </a:t>
            </a:r>
            <a:r>
              <a:rPr lang="en-US" altLang="ko-KR" dirty="0"/>
              <a:t>5 EA : PIJ00921D 1300 3100 E </a:t>
            </a:r>
            <a:r>
              <a:rPr lang="ko-KR" altLang="en-US" dirty="0"/>
              <a:t>초과했습니다</a:t>
            </a:r>
          </a:p>
        </p:txBody>
      </p:sp>
      <p:sp>
        <p:nvSpPr>
          <p:cNvPr id="12" name="Rectangle 67"/>
          <p:cNvSpPr>
            <a:spLocks noChangeArrowheads="1"/>
          </p:cNvSpPr>
          <p:nvPr/>
        </p:nvSpPr>
        <p:spPr bwMode="auto">
          <a:xfrm>
            <a:off x="279897" y="1484316"/>
            <a:ext cx="1356946" cy="1008583"/>
          </a:xfrm>
          <a:prstGeom prst="rect">
            <a:avLst/>
          </a:prstGeom>
          <a:solidFill>
            <a:srgbClr val="666699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63500" dir="2212194" algn="ctr" rotWithShape="0">
              <a:schemeClr val="folHlink"/>
            </a:outerShdw>
          </a:effectLst>
        </p:spPr>
        <p:txBody>
          <a:bodyPr wrap="none" anchor="ctr"/>
          <a:lstStyle/>
          <a:p>
            <a:pPr algn="ctr" defTabSz="914118" latinLnBrk="0"/>
            <a:r>
              <a:rPr lang="ko-KR" altLang="en-US" b="1" dirty="0">
                <a:solidFill>
                  <a:prstClr val="white"/>
                </a:solidFill>
              </a:rPr>
              <a:t>원인</a:t>
            </a:r>
            <a:endParaRPr lang="en-US" altLang="ko-KR" b="1" dirty="0">
              <a:solidFill>
                <a:prstClr val="white"/>
              </a:solidFill>
            </a:endParaRPr>
          </a:p>
        </p:txBody>
      </p:sp>
      <p:sp>
        <p:nvSpPr>
          <p:cNvPr id="13" name="Rectangle 68"/>
          <p:cNvSpPr>
            <a:spLocks noChangeArrowheads="1"/>
          </p:cNvSpPr>
          <p:nvPr/>
        </p:nvSpPr>
        <p:spPr bwMode="auto">
          <a:xfrm>
            <a:off x="1715721" y="1484316"/>
            <a:ext cx="7099789" cy="100858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71842" dir="2700000" algn="ctr" rotWithShape="0">
              <a:schemeClr val="folHlink"/>
            </a:outerShdw>
          </a:effectLst>
        </p:spPr>
        <p:txBody>
          <a:bodyPr wrap="none"/>
          <a:lstStyle/>
          <a:p>
            <a:pPr defTabSz="914118" latinLnBrk="0"/>
            <a:r>
              <a:rPr lang="ko-KR" altLang="en-US" sz="1400" b="1" dirty="0" err="1" smtClean="0">
                <a:solidFill>
                  <a:prstClr val="black"/>
                </a:solidFill>
              </a:rPr>
              <a:t>생산오더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 수량보다 마지막 공</a:t>
            </a:r>
            <a:r>
              <a:rPr lang="ko-KR" altLang="en-US" sz="1400" b="1" dirty="0">
                <a:solidFill>
                  <a:prstClr val="black"/>
                </a:solidFill>
              </a:rPr>
              <a:t>정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에 초과 입고된 경우</a:t>
            </a:r>
            <a:endParaRPr lang="ko-KR" altLang="en-US" sz="1400" b="1" dirty="0">
              <a:solidFill>
                <a:prstClr val="black"/>
              </a:solidFill>
            </a:endParaRPr>
          </a:p>
        </p:txBody>
      </p:sp>
      <p:sp>
        <p:nvSpPr>
          <p:cNvPr id="14" name="Rectangle 67"/>
          <p:cNvSpPr>
            <a:spLocks noChangeArrowheads="1"/>
          </p:cNvSpPr>
          <p:nvPr/>
        </p:nvSpPr>
        <p:spPr bwMode="auto">
          <a:xfrm>
            <a:off x="279897" y="2708920"/>
            <a:ext cx="1356946" cy="3744416"/>
          </a:xfrm>
          <a:prstGeom prst="rect">
            <a:avLst/>
          </a:prstGeom>
          <a:solidFill>
            <a:srgbClr val="666699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63500" dir="2212194" algn="ctr" rotWithShape="0">
              <a:schemeClr val="folHlink"/>
            </a:outerShdw>
          </a:effectLst>
        </p:spPr>
        <p:txBody>
          <a:bodyPr wrap="none" anchor="ctr"/>
          <a:lstStyle/>
          <a:p>
            <a:pPr algn="ctr" defTabSz="914118" latinLnBrk="0"/>
            <a:r>
              <a:rPr lang="ko-KR" altLang="en-US" b="1" dirty="0" smtClean="0">
                <a:solidFill>
                  <a:prstClr val="white"/>
                </a:solidFill>
              </a:rPr>
              <a:t>조치</a:t>
            </a:r>
            <a:endParaRPr lang="en-US" altLang="ko-KR" b="1" dirty="0">
              <a:solidFill>
                <a:prstClr val="white"/>
              </a:solidFill>
            </a:endParaRPr>
          </a:p>
        </p:txBody>
      </p:sp>
      <p:sp>
        <p:nvSpPr>
          <p:cNvPr id="15" name="Rectangle 68"/>
          <p:cNvSpPr>
            <a:spLocks noChangeArrowheads="1"/>
          </p:cNvSpPr>
          <p:nvPr/>
        </p:nvSpPr>
        <p:spPr bwMode="auto">
          <a:xfrm>
            <a:off x="1715721" y="2708920"/>
            <a:ext cx="7099789" cy="3744416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71842" dir="2700000" algn="ctr" rotWithShape="0">
              <a:schemeClr val="folHlink"/>
            </a:outerShdw>
          </a:effectLst>
        </p:spPr>
        <p:txBody>
          <a:bodyPr wrap="none"/>
          <a:lstStyle/>
          <a:p>
            <a:pPr defTabSz="914118" latinLnBrk="0"/>
            <a:r>
              <a:rPr lang="en-US" altLang="ko-KR" sz="1400" b="1" dirty="0" smtClean="0">
                <a:solidFill>
                  <a:prstClr val="black"/>
                </a:solidFill>
              </a:rPr>
              <a:t>* 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조립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/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반제품은 추가확정 없음</a:t>
            </a:r>
            <a:r>
              <a:rPr lang="en-US" altLang="ko-KR" sz="1400" b="1" dirty="0" smtClean="0">
                <a:solidFill>
                  <a:prstClr val="black"/>
                </a:solidFill>
              </a:rPr>
              <a:t/>
            </a:r>
            <a:br>
              <a:rPr lang="en-US" altLang="ko-KR" sz="1400" b="1" dirty="0" smtClean="0">
                <a:solidFill>
                  <a:prstClr val="black"/>
                </a:solidFill>
              </a:rPr>
            </a:br>
            <a:endParaRPr lang="en-US" altLang="ko-KR" sz="1400" b="1" dirty="0" smtClean="0">
              <a:solidFill>
                <a:prstClr val="black"/>
              </a:solidFill>
            </a:endParaRPr>
          </a:p>
          <a:p>
            <a:pPr defTabSz="914118" latinLnBrk="0"/>
            <a:r>
              <a:rPr lang="en-US" altLang="ko-KR" sz="1400" b="1" dirty="0" smtClean="0">
                <a:solidFill>
                  <a:prstClr val="black"/>
                </a:solidFill>
              </a:rPr>
              <a:t>1.  POP 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→ 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ERP </a:t>
            </a:r>
            <a:r>
              <a:rPr lang="ko-KR" altLang="en-US" sz="1400" b="1" dirty="0" err="1" smtClean="0">
                <a:solidFill>
                  <a:prstClr val="black"/>
                </a:solidFill>
              </a:rPr>
              <a:t>실적수정후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 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I/F 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재실행</a:t>
            </a:r>
            <a:endParaRPr lang="en-US" altLang="ko-KR" sz="1400" b="1" dirty="0" smtClean="0">
              <a:solidFill>
                <a:prstClr val="black"/>
              </a:solidFill>
            </a:endParaRPr>
          </a:p>
          <a:p>
            <a:pPr marL="342900" indent="-342900" defTabSz="914118" latinLnBrk="0"/>
            <a:r>
              <a:rPr lang="en-US" altLang="ko-KR" sz="1400" b="1" dirty="0" smtClean="0">
                <a:solidFill>
                  <a:prstClr val="black"/>
                </a:solidFill>
              </a:rPr>
              <a:t>	1-1 </a:t>
            </a:r>
            <a:r>
              <a:rPr lang="ko-KR" altLang="en-US" sz="1400" b="1" dirty="0" err="1" smtClean="0">
                <a:solidFill>
                  <a:prstClr val="black"/>
                </a:solidFill>
              </a:rPr>
              <a:t>더정보시스템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(COOIS)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에서 확정 확인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/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원인분석</a:t>
            </a:r>
            <a:endParaRPr lang="en-US" altLang="ko-KR" sz="1400" b="1" dirty="0" smtClean="0">
              <a:solidFill>
                <a:prstClr val="black"/>
              </a:solidFill>
            </a:endParaRPr>
          </a:p>
          <a:p>
            <a:pPr marL="342900" indent="-342900" defTabSz="914118" latinLnBrk="0"/>
            <a:r>
              <a:rPr lang="en-US" altLang="ko-KR" sz="1400" b="1" dirty="0" smtClean="0">
                <a:solidFill>
                  <a:prstClr val="black"/>
                </a:solidFill>
              </a:rPr>
              <a:t>	1-2 COGI 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화면에서 해당 자재의 </a:t>
            </a:r>
            <a:r>
              <a:rPr lang="en-US" altLang="ko-KR" sz="1400" b="1" dirty="0" err="1" smtClean="0">
                <a:solidFill>
                  <a:prstClr val="black"/>
                </a:solidFill>
              </a:rPr>
              <a:t>MvT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(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이동유형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)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가 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101 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인 것 확인 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: 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제품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/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반제품</a:t>
            </a:r>
            <a:endParaRPr lang="en-US" altLang="ko-KR" sz="1400" b="1" dirty="0" smtClean="0">
              <a:solidFill>
                <a:prstClr val="black"/>
              </a:solidFill>
            </a:endParaRPr>
          </a:p>
          <a:p>
            <a:pPr marL="342900" indent="-342900" defTabSz="914118" latinLnBrk="0"/>
            <a:r>
              <a:rPr lang="en-US" altLang="ko-KR" sz="1400" b="1" dirty="0" smtClean="0">
                <a:solidFill>
                  <a:prstClr val="black"/>
                </a:solidFill>
              </a:rPr>
              <a:t>	1-3 POP </a:t>
            </a:r>
            <a:r>
              <a:rPr lang="ko-KR" altLang="en-US" sz="1400" b="1" dirty="0" err="1" smtClean="0">
                <a:solidFill>
                  <a:prstClr val="black"/>
                </a:solidFill>
              </a:rPr>
              <a:t>공정별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 실적 확인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/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수정</a:t>
            </a:r>
            <a:endParaRPr lang="en-US" altLang="ko-KR" sz="1400" b="1" dirty="0" smtClean="0">
              <a:solidFill>
                <a:prstClr val="black"/>
              </a:solidFill>
            </a:endParaRPr>
          </a:p>
          <a:p>
            <a:pPr marL="342900" indent="-342900" defTabSz="914118" latinLnBrk="0"/>
            <a:r>
              <a:rPr lang="en-US" altLang="ko-KR" sz="1400" b="1" dirty="0" smtClean="0">
                <a:solidFill>
                  <a:prstClr val="black"/>
                </a:solidFill>
              </a:rPr>
              <a:t>	1-4 POP /ERP 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간 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I/F 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재실행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(T-code 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확인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)</a:t>
            </a:r>
          </a:p>
          <a:p>
            <a:pPr defTabSz="914118" latinLnBrk="0"/>
            <a:endParaRPr lang="en-US" altLang="ko-KR" sz="1400" b="1" dirty="0" smtClean="0">
              <a:solidFill>
                <a:prstClr val="black"/>
              </a:solidFill>
            </a:endParaRPr>
          </a:p>
          <a:p>
            <a:pPr marL="342900" indent="-342900" defTabSz="914118" latinLnBrk="0"/>
            <a:r>
              <a:rPr lang="en-US" altLang="ko-KR" sz="1400" b="1" dirty="0" smtClean="0">
                <a:solidFill>
                  <a:prstClr val="black"/>
                </a:solidFill>
              </a:rPr>
              <a:t>2. ZPPR0060(</a:t>
            </a:r>
            <a:r>
              <a:rPr lang="ko-KR" altLang="en-US" sz="1400" b="1" dirty="0" err="1" smtClean="0">
                <a:solidFill>
                  <a:prstClr val="black"/>
                </a:solidFill>
              </a:rPr>
              <a:t>생산오더별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 생산집계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)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리포트 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Activity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실적 확인하여 작업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/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스크랩수량차이확인</a:t>
            </a:r>
            <a:endParaRPr lang="en-US" altLang="ko-KR" sz="1400" b="1" dirty="0" smtClean="0">
              <a:solidFill>
                <a:prstClr val="black"/>
              </a:solidFill>
            </a:endParaRPr>
          </a:p>
          <a:p>
            <a:pPr marL="342900" indent="-342900" defTabSz="914118" latinLnBrk="0"/>
            <a:r>
              <a:rPr lang="en-US" altLang="ko-KR" sz="1400" b="1" dirty="0" smtClean="0">
                <a:solidFill>
                  <a:prstClr val="black"/>
                </a:solidFill>
              </a:rPr>
              <a:t>	2-1 POP/ERP 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실적차이를 확인한다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.</a:t>
            </a:r>
          </a:p>
          <a:p>
            <a:pPr marL="342900" indent="-342900" defTabSz="914118" latinLnBrk="0"/>
            <a:r>
              <a:rPr lang="en-US" altLang="ko-KR" sz="1400" b="1" dirty="0" smtClean="0">
                <a:solidFill>
                  <a:prstClr val="black"/>
                </a:solidFill>
              </a:rPr>
              <a:t>	2-2 POP </a:t>
            </a:r>
            <a:r>
              <a:rPr lang="ko-KR" altLang="en-US" sz="1400" b="1" dirty="0" err="1" smtClean="0">
                <a:solidFill>
                  <a:prstClr val="black"/>
                </a:solidFill>
              </a:rPr>
              <a:t>공정별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 실적 확인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/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수정</a:t>
            </a:r>
            <a:endParaRPr lang="en-US" altLang="ko-KR" sz="1400" b="1" dirty="0" smtClean="0">
              <a:solidFill>
                <a:prstClr val="black"/>
              </a:solidFill>
            </a:endParaRPr>
          </a:p>
          <a:p>
            <a:pPr marL="342900" indent="-342900" defTabSz="914118" latinLnBrk="0"/>
            <a:r>
              <a:rPr lang="en-US" altLang="ko-KR" sz="1400" b="1" dirty="0" smtClean="0">
                <a:solidFill>
                  <a:prstClr val="black"/>
                </a:solidFill>
              </a:rPr>
              <a:t>	2-3 POP /ERP 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간 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I/F 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재실행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(T-code 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확인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xmlns="" val="2044215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2"/>
          <p:cNvSpPr>
            <a:spLocks noChangeArrowheads="1"/>
          </p:cNvSpPr>
          <p:nvPr/>
        </p:nvSpPr>
        <p:spPr bwMode="auto">
          <a:xfrm>
            <a:off x="1491765" y="2353816"/>
            <a:ext cx="6331927" cy="1219200"/>
          </a:xfrm>
          <a:prstGeom prst="rect">
            <a:avLst/>
          </a:prstGeom>
          <a:solidFill>
            <a:srgbClr val="CECEC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1" lang="en-US" altLang="ko-KR" sz="3600" dirty="0" smtClean="0"/>
              <a:t> </a:t>
            </a:r>
            <a:r>
              <a:rPr kumimoji="1" lang="ko-KR" altLang="en-US" sz="3600" dirty="0" smtClean="0"/>
              <a:t>실적 검증</a:t>
            </a:r>
            <a:endParaRPr kumimoji="1" lang="ko-KR" alt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17994" y="1295407"/>
          <a:ext cx="8506557" cy="5157935"/>
        </p:xfrm>
        <a:graphic>
          <a:graphicData uri="http://schemas.openxmlformats.org/drawingml/2006/table">
            <a:tbl>
              <a:tblPr/>
              <a:tblGrid>
                <a:gridCol w="4718538"/>
                <a:gridCol w="3788019"/>
              </a:tblGrid>
              <a:tr h="51579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17993" y="493722"/>
          <a:ext cx="8508023" cy="717551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ZPPR0060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생산실적 집계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412776"/>
            <a:ext cx="4320480" cy="381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타원 16"/>
          <p:cNvSpPr/>
          <p:nvPr/>
        </p:nvSpPr>
        <p:spPr bwMode="auto">
          <a:xfrm>
            <a:off x="5170353" y="2968786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1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9" name="Text Box 3"/>
          <p:cNvSpPr txBox="1">
            <a:spLocks noChangeArrowheads="1"/>
          </p:cNvSpPr>
          <p:nvPr/>
        </p:nvSpPr>
        <p:spPr bwMode="auto">
          <a:xfrm>
            <a:off x="5344334" y="2894315"/>
            <a:ext cx="3582982" cy="633123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400" b="1" dirty="0" smtClean="0">
                <a:latin typeface="+mn-ea"/>
              </a:rPr>
              <a:t> 회사코드 입력 </a:t>
            </a:r>
            <a:r>
              <a:rPr lang="en-US" altLang="ko-KR" sz="1400" b="1" dirty="0" smtClean="0">
                <a:latin typeface="+mn-ea"/>
              </a:rPr>
              <a:t>: </a:t>
            </a:r>
            <a:r>
              <a:rPr lang="ko-KR" altLang="en-US" sz="1400" b="1" dirty="0" smtClean="0">
                <a:latin typeface="+mn-ea"/>
              </a:rPr>
              <a:t>창원 </a:t>
            </a:r>
            <a:r>
              <a:rPr lang="en-US" altLang="ko-KR" sz="1400" b="1" dirty="0" smtClean="0">
                <a:latin typeface="+mn-ea"/>
              </a:rPr>
              <a:t>1300, </a:t>
            </a:r>
            <a:r>
              <a:rPr lang="ko-KR" altLang="en-US" sz="1400" b="1" dirty="0" smtClean="0">
                <a:latin typeface="+mn-ea"/>
              </a:rPr>
              <a:t>광주 </a:t>
            </a:r>
            <a:r>
              <a:rPr lang="en-US" altLang="ko-KR" sz="1400" b="1" dirty="0" smtClean="0">
                <a:latin typeface="+mn-ea"/>
              </a:rPr>
              <a:t>1200</a:t>
            </a:r>
          </a:p>
          <a:p>
            <a:pPr>
              <a:spcBef>
                <a:spcPct val="50000"/>
              </a:spcBef>
            </a:pPr>
            <a:r>
              <a:rPr lang="ko-KR" altLang="en-US" sz="1400" b="1" dirty="0" smtClean="0">
                <a:latin typeface="+mn-ea"/>
              </a:rPr>
              <a:t>                       본사 </a:t>
            </a:r>
            <a:r>
              <a:rPr lang="en-US" altLang="ko-KR" sz="1400" b="1" dirty="0" smtClean="0">
                <a:latin typeface="+mn-ea"/>
              </a:rPr>
              <a:t>1100</a:t>
            </a:r>
            <a:endParaRPr lang="en-US" altLang="ko-KR" sz="1400" b="1" dirty="0">
              <a:latin typeface="+mn-ea"/>
            </a:endParaRPr>
          </a:p>
        </p:txBody>
      </p:sp>
      <p:sp>
        <p:nvSpPr>
          <p:cNvPr id="20" name="타원 19"/>
          <p:cNvSpPr/>
          <p:nvPr/>
        </p:nvSpPr>
        <p:spPr bwMode="auto">
          <a:xfrm>
            <a:off x="5202657" y="3486223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2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3" name="Text Box 3"/>
          <p:cNvSpPr txBox="1">
            <a:spLocks noChangeArrowheads="1"/>
          </p:cNvSpPr>
          <p:nvPr/>
        </p:nvSpPr>
        <p:spPr bwMode="auto">
          <a:xfrm>
            <a:off x="5390215" y="3446582"/>
            <a:ext cx="3260114" cy="309958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400" b="1" dirty="0" smtClean="0">
                <a:latin typeface="+mn-ea"/>
              </a:rPr>
              <a:t> </a:t>
            </a:r>
            <a:r>
              <a:rPr lang="en-US" altLang="ko-KR" sz="1400" b="1" dirty="0" smtClean="0">
                <a:latin typeface="+mn-ea"/>
              </a:rPr>
              <a:t>P10: </a:t>
            </a:r>
            <a:r>
              <a:rPr lang="ko-KR" altLang="en-US" sz="1400" b="1" dirty="0" smtClean="0">
                <a:latin typeface="+mn-ea"/>
              </a:rPr>
              <a:t>제품</a:t>
            </a:r>
            <a:r>
              <a:rPr lang="en-US" altLang="ko-KR" sz="1400" b="1" dirty="0" smtClean="0">
                <a:latin typeface="+mn-ea"/>
              </a:rPr>
              <a:t>, P20:</a:t>
            </a:r>
            <a:r>
              <a:rPr lang="ko-KR" altLang="en-US" sz="1400" b="1" dirty="0" smtClean="0">
                <a:latin typeface="+mn-ea"/>
              </a:rPr>
              <a:t> 반제품</a:t>
            </a:r>
            <a:r>
              <a:rPr lang="en-US" altLang="ko-KR" sz="1400" b="1" dirty="0" smtClean="0">
                <a:latin typeface="+mn-ea"/>
              </a:rPr>
              <a:t>, P30: </a:t>
            </a:r>
            <a:r>
              <a:rPr lang="ko-KR" altLang="en-US" sz="1400" b="1" dirty="0" err="1" smtClean="0">
                <a:latin typeface="+mn-ea"/>
              </a:rPr>
              <a:t>반재공</a:t>
            </a:r>
            <a:r>
              <a:rPr lang="ko-KR" altLang="en-US" sz="1400" b="1" dirty="0" smtClean="0">
                <a:latin typeface="+mn-ea"/>
              </a:rPr>
              <a:t>      </a:t>
            </a:r>
            <a:endParaRPr lang="en-US" altLang="ko-KR" sz="1400" b="1" dirty="0">
              <a:latin typeface="+mn-ea"/>
            </a:endParaRPr>
          </a:p>
        </p:txBody>
      </p:sp>
      <p:sp>
        <p:nvSpPr>
          <p:cNvPr id="24" name="타원 23"/>
          <p:cNvSpPr/>
          <p:nvPr/>
        </p:nvSpPr>
        <p:spPr bwMode="auto">
          <a:xfrm>
            <a:off x="5211366" y="3826020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3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5" name="Text Box 3"/>
          <p:cNvSpPr txBox="1">
            <a:spLocks noChangeArrowheads="1"/>
          </p:cNvSpPr>
          <p:nvPr/>
        </p:nvSpPr>
        <p:spPr bwMode="auto">
          <a:xfrm>
            <a:off x="5372598" y="3795710"/>
            <a:ext cx="3260114" cy="309958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400" b="1" dirty="0" smtClean="0">
                <a:latin typeface="+mn-ea"/>
              </a:rPr>
              <a:t> 오더 유형  </a:t>
            </a:r>
            <a:r>
              <a:rPr lang="en-US" altLang="ko-KR" sz="1400" b="1" dirty="0" smtClean="0">
                <a:latin typeface="+mn-ea"/>
              </a:rPr>
              <a:t>: ZP01- </a:t>
            </a:r>
            <a:r>
              <a:rPr lang="ko-KR" altLang="en-US" sz="1400" b="1" dirty="0" err="1" smtClean="0">
                <a:latin typeface="+mn-ea"/>
              </a:rPr>
              <a:t>표준오더</a:t>
            </a:r>
            <a:r>
              <a:rPr lang="ko-KR" altLang="en-US" sz="1400" b="1" dirty="0" smtClean="0">
                <a:latin typeface="+mn-ea"/>
              </a:rPr>
              <a:t> </a:t>
            </a:r>
            <a:r>
              <a:rPr lang="en-US" altLang="ko-KR" sz="1400" b="1" dirty="0" smtClean="0">
                <a:latin typeface="+mn-ea"/>
              </a:rPr>
              <a:t> </a:t>
            </a:r>
            <a:r>
              <a:rPr lang="ko-KR" altLang="en-US" sz="1400" b="1" dirty="0" smtClean="0">
                <a:latin typeface="+mn-ea"/>
              </a:rPr>
              <a:t>      </a:t>
            </a:r>
            <a:endParaRPr lang="en-US" altLang="ko-KR" sz="1400" b="1" dirty="0">
              <a:latin typeface="+mn-ea"/>
            </a:endParaRPr>
          </a:p>
        </p:txBody>
      </p:sp>
      <p:sp>
        <p:nvSpPr>
          <p:cNvPr id="26" name="Text Box 3"/>
          <p:cNvSpPr txBox="1">
            <a:spLocks noChangeArrowheads="1"/>
          </p:cNvSpPr>
          <p:nvPr/>
        </p:nvSpPr>
        <p:spPr bwMode="auto">
          <a:xfrm>
            <a:off x="5076058" y="260648"/>
            <a:ext cx="3888430" cy="1602619"/>
          </a:xfrm>
          <a:prstGeom prst="wedgeRectCallout">
            <a:avLst>
              <a:gd name="adj1" fmla="val -84510"/>
              <a:gd name="adj2" fmla="val -13441"/>
            </a:avLst>
          </a:prstGeom>
          <a:solidFill>
            <a:schemeClr val="bg1"/>
          </a:solidFill>
          <a:ln>
            <a:solidFill>
              <a:schemeClr val="tx1"/>
            </a:solidFill>
          </a:ln>
          <a:effectLst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400" b="1" dirty="0" smtClean="0">
                <a:latin typeface="+mn-ea"/>
              </a:rPr>
              <a:t>본 프로그램은 </a:t>
            </a:r>
            <a:r>
              <a:rPr lang="ko-KR" altLang="en-US" sz="1400" b="1" dirty="0" err="1" smtClean="0">
                <a:latin typeface="+mn-ea"/>
              </a:rPr>
              <a:t>생산오더별</a:t>
            </a:r>
            <a:r>
              <a:rPr lang="ko-KR" altLang="en-US" sz="1400" b="1" dirty="0" smtClean="0">
                <a:latin typeface="+mn-ea"/>
              </a:rPr>
              <a:t> 생산 실적을 </a:t>
            </a:r>
            <a:endParaRPr lang="en-US" altLang="ko-KR" sz="1400" b="1" dirty="0" smtClean="0">
              <a:latin typeface="+mn-ea"/>
            </a:endParaRPr>
          </a:p>
          <a:p>
            <a:pPr>
              <a:spcBef>
                <a:spcPct val="50000"/>
              </a:spcBef>
            </a:pPr>
            <a:r>
              <a:rPr lang="ko-KR" altLang="en-US" sz="1400" b="1" dirty="0" smtClean="0">
                <a:latin typeface="+mn-ea"/>
              </a:rPr>
              <a:t>나타내는 프로그램으로</a:t>
            </a:r>
            <a:r>
              <a:rPr lang="en-US" altLang="ko-KR" sz="1400" b="1" dirty="0" smtClean="0">
                <a:latin typeface="+mn-ea"/>
              </a:rPr>
              <a:t>,</a:t>
            </a:r>
            <a:r>
              <a:rPr lang="ko-KR" altLang="en-US" sz="1400" b="1" dirty="0" smtClean="0">
                <a:latin typeface="+mn-ea"/>
              </a:rPr>
              <a:t>오더를 기준으로</a:t>
            </a:r>
            <a:endParaRPr lang="en-US" altLang="ko-KR" sz="1400" b="1" dirty="0" smtClean="0">
              <a:latin typeface="+mn-ea"/>
            </a:endParaRPr>
          </a:p>
          <a:p>
            <a:pPr>
              <a:spcBef>
                <a:spcPct val="50000"/>
              </a:spcBef>
            </a:pPr>
            <a:r>
              <a:rPr lang="en-US" altLang="ko-KR" sz="1400" b="1" dirty="0" smtClean="0">
                <a:latin typeface="+mn-ea"/>
              </a:rPr>
              <a:t>ERP </a:t>
            </a:r>
            <a:r>
              <a:rPr lang="ko-KR" altLang="en-US" sz="1400" b="1" dirty="0" smtClean="0">
                <a:latin typeface="+mn-ea"/>
              </a:rPr>
              <a:t>실적 </a:t>
            </a:r>
            <a:r>
              <a:rPr lang="en-US" altLang="ko-KR" sz="1400" b="1" dirty="0" smtClean="0">
                <a:latin typeface="+mn-ea"/>
              </a:rPr>
              <a:t>( </a:t>
            </a:r>
            <a:r>
              <a:rPr lang="ko-KR" altLang="en-US" sz="1400" b="1" dirty="0" smtClean="0">
                <a:latin typeface="+mn-ea"/>
              </a:rPr>
              <a:t>자재</a:t>
            </a:r>
            <a:r>
              <a:rPr lang="en-US" altLang="ko-KR" sz="1400" b="1" dirty="0" smtClean="0">
                <a:latin typeface="+mn-ea"/>
              </a:rPr>
              <a:t>, </a:t>
            </a:r>
            <a:r>
              <a:rPr lang="ko-KR" altLang="en-US" sz="1400" b="1" dirty="0" smtClean="0">
                <a:latin typeface="+mn-ea"/>
              </a:rPr>
              <a:t>수량</a:t>
            </a:r>
            <a:r>
              <a:rPr lang="en-US" altLang="ko-KR" sz="1400" b="1" dirty="0" smtClean="0">
                <a:latin typeface="+mn-ea"/>
              </a:rPr>
              <a:t>, </a:t>
            </a:r>
            <a:r>
              <a:rPr lang="ko-KR" altLang="en-US" sz="1400" b="1" dirty="0" err="1" smtClean="0">
                <a:latin typeface="+mn-ea"/>
              </a:rPr>
              <a:t>엑티비티</a:t>
            </a:r>
            <a:r>
              <a:rPr lang="en-US" altLang="ko-KR" sz="1400" b="1" dirty="0" smtClean="0">
                <a:latin typeface="+mn-ea"/>
              </a:rPr>
              <a:t>)</a:t>
            </a:r>
            <a:r>
              <a:rPr lang="ko-KR" altLang="en-US" sz="1400" b="1" dirty="0" smtClean="0">
                <a:latin typeface="+mn-ea"/>
              </a:rPr>
              <a:t>과 </a:t>
            </a:r>
            <a:r>
              <a:rPr lang="en-US" altLang="ko-KR" sz="1400" b="1" dirty="0" smtClean="0">
                <a:latin typeface="+mn-ea"/>
              </a:rPr>
              <a:t>POP</a:t>
            </a:r>
            <a:r>
              <a:rPr lang="ko-KR" altLang="en-US" sz="1400" b="1" dirty="0" smtClean="0">
                <a:latin typeface="+mn-ea"/>
              </a:rPr>
              <a:t>간에 </a:t>
            </a:r>
            <a:endParaRPr lang="en-US" altLang="ko-KR" sz="1400" b="1" dirty="0" smtClean="0">
              <a:latin typeface="+mn-ea"/>
            </a:endParaRPr>
          </a:p>
          <a:p>
            <a:pPr>
              <a:spcBef>
                <a:spcPct val="50000"/>
              </a:spcBef>
            </a:pPr>
            <a:r>
              <a:rPr lang="ko-KR" altLang="en-US" sz="1400" b="1" dirty="0" smtClean="0">
                <a:latin typeface="+mn-ea"/>
              </a:rPr>
              <a:t>실적을 비교하여 수정하고</a:t>
            </a:r>
            <a:r>
              <a:rPr lang="en-US" altLang="ko-KR" sz="1400" b="1" dirty="0" smtClean="0">
                <a:latin typeface="+mn-ea"/>
              </a:rPr>
              <a:t>, </a:t>
            </a:r>
            <a:r>
              <a:rPr lang="ko-KR" altLang="en-US" sz="1400" b="1" dirty="0" err="1" smtClean="0">
                <a:latin typeface="+mn-ea"/>
              </a:rPr>
              <a:t>백로그를</a:t>
            </a:r>
            <a:r>
              <a:rPr lang="ko-KR" altLang="en-US" sz="1400" b="1" dirty="0" smtClean="0">
                <a:latin typeface="+mn-ea"/>
              </a:rPr>
              <a:t> </a:t>
            </a:r>
            <a:r>
              <a:rPr lang="en-US" altLang="ko-KR" sz="1400" b="1" dirty="0" smtClean="0">
                <a:latin typeface="+mn-ea"/>
              </a:rPr>
              <a:t>COGI</a:t>
            </a:r>
            <a:r>
              <a:rPr lang="ko-KR" altLang="en-US" sz="1400" b="1" dirty="0" smtClean="0">
                <a:latin typeface="+mn-ea"/>
              </a:rPr>
              <a:t>와</a:t>
            </a:r>
            <a:endParaRPr lang="en-US" altLang="ko-KR" sz="1400" b="1" dirty="0" smtClean="0">
              <a:latin typeface="+mn-ea"/>
            </a:endParaRPr>
          </a:p>
          <a:p>
            <a:pPr>
              <a:spcBef>
                <a:spcPct val="50000"/>
              </a:spcBef>
            </a:pPr>
            <a:r>
              <a:rPr lang="ko-KR" altLang="en-US" sz="1400" b="1" dirty="0" smtClean="0">
                <a:latin typeface="+mn-ea"/>
              </a:rPr>
              <a:t>병행 처리하는 개발프로그램</a:t>
            </a:r>
            <a:r>
              <a:rPr lang="en-US" altLang="ko-KR" sz="1400" b="1" dirty="0" smtClean="0">
                <a:latin typeface="+mn-ea"/>
              </a:rPr>
              <a:t>  </a:t>
            </a:r>
            <a:r>
              <a:rPr lang="ko-KR" altLang="en-US" sz="1400" b="1" dirty="0" smtClean="0">
                <a:latin typeface="+mn-ea"/>
              </a:rPr>
              <a:t>     </a:t>
            </a:r>
            <a:endParaRPr lang="en-US" altLang="ko-KR" sz="1400" b="1" dirty="0">
              <a:latin typeface="+mn-ea"/>
            </a:endParaRPr>
          </a:p>
        </p:txBody>
      </p:sp>
      <p:sp>
        <p:nvSpPr>
          <p:cNvPr id="27" name="Text Box 3"/>
          <p:cNvSpPr txBox="1">
            <a:spLocks noChangeArrowheads="1"/>
          </p:cNvSpPr>
          <p:nvPr/>
        </p:nvSpPr>
        <p:spPr bwMode="auto">
          <a:xfrm>
            <a:off x="5237490" y="2254946"/>
            <a:ext cx="3582982" cy="309958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400" b="1" dirty="0" smtClean="0">
                <a:solidFill>
                  <a:srgbClr val="0000FF"/>
                </a:solidFill>
                <a:latin typeface="+mn-ea"/>
              </a:rPr>
              <a:t>ZPPR0060 T-Code </a:t>
            </a:r>
            <a:r>
              <a:rPr lang="ko-KR" altLang="en-US" sz="1400" b="1" dirty="0" smtClean="0">
                <a:solidFill>
                  <a:srgbClr val="0000FF"/>
                </a:solidFill>
                <a:latin typeface="+mn-ea"/>
              </a:rPr>
              <a:t>클릭</a:t>
            </a:r>
            <a:endParaRPr lang="en-US" altLang="ko-KR" sz="1400" b="1" dirty="0" smtClean="0">
              <a:solidFill>
                <a:srgbClr val="0000FF"/>
              </a:solidFill>
              <a:latin typeface="+mn-ea"/>
            </a:endParaRPr>
          </a:p>
        </p:txBody>
      </p:sp>
      <p:sp>
        <p:nvSpPr>
          <p:cNvPr id="28" name="타원 27"/>
          <p:cNvSpPr/>
          <p:nvPr/>
        </p:nvSpPr>
        <p:spPr bwMode="auto">
          <a:xfrm>
            <a:off x="2002001" y="2852936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1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9" name="타원 28"/>
          <p:cNvSpPr/>
          <p:nvPr/>
        </p:nvSpPr>
        <p:spPr bwMode="auto">
          <a:xfrm>
            <a:off x="1984583" y="3265230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2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0" name="타원 29"/>
          <p:cNvSpPr/>
          <p:nvPr/>
        </p:nvSpPr>
        <p:spPr bwMode="auto">
          <a:xfrm>
            <a:off x="1979712" y="3861048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3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1" name="타원 30"/>
          <p:cNvSpPr/>
          <p:nvPr/>
        </p:nvSpPr>
        <p:spPr bwMode="auto">
          <a:xfrm>
            <a:off x="1979712" y="4509120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4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2" name="타원 31"/>
          <p:cNvSpPr/>
          <p:nvPr/>
        </p:nvSpPr>
        <p:spPr bwMode="auto">
          <a:xfrm>
            <a:off x="5207525" y="4183916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4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3" name="Text Box 3"/>
          <p:cNvSpPr txBox="1">
            <a:spLocks noChangeArrowheads="1"/>
          </p:cNvSpPr>
          <p:nvPr/>
        </p:nvSpPr>
        <p:spPr bwMode="auto">
          <a:xfrm>
            <a:off x="5366424" y="4135863"/>
            <a:ext cx="3260114" cy="309958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400" b="1" dirty="0" smtClean="0">
                <a:latin typeface="+mn-ea"/>
              </a:rPr>
              <a:t> 오더 시작 종료일  </a:t>
            </a:r>
            <a:r>
              <a:rPr lang="en-US" altLang="ko-KR" sz="1400" b="1" dirty="0" smtClean="0">
                <a:latin typeface="+mn-ea"/>
              </a:rPr>
              <a:t> </a:t>
            </a:r>
            <a:r>
              <a:rPr lang="ko-KR" altLang="en-US" sz="1400" b="1" dirty="0" smtClean="0">
                <a:latin typeface="+mn-ea"/>
              </a:rPr>
              <a:t>      </a:t>
            </a:r>
            <a:endParaRPr lang="en-US" altLang="ko-KR" sz="1400" b="1" dirty="0">
              <a:latin typeface="+mn-ea"/>
            </a:endParaRPr>
          </a:p>
        </p:txBody>
      </p:sp>
      <p:sp>
        <p:nvSpPr>
          <p:cNvPr id="35" name="타원 34"/>
          <p:cNvSpPr/>
          <p:nvPr/>
        </p:nvSpPr>
        <p:spPr bwMode="auto">
          <a:xfrm>
            <a:off x="5220072" y="4537583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5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6" name="타원 35"/>
          <p:cNvSpPr/>
          <p:nvPr/>
        </p:nvSpPr>
        <p:spPr bwMode="auto">
          <a:xfrm>
            <a:off x="467544" y="2492896"/>
            <a:ext cx="193735" cy="216024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5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7" name="Text Box 3"/>
          <p:cNvSpPr txBox="1">
            <a:spLocks noChangeArrowheads="1"/>
          </p:cNvSpPr>
          <p:nvPr/>
        </p:nvSpPr>
        <p:spPr bwMode="auto">
          <a:xfrm>
            <a:off x="5381506" y="4495903"/>
            <a:ext cx="3260114" cy="309958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400" b="1" dirty="0" smtClean="0">
                <a:latin typeface="+mn-ea"/>
              </a:rPr>
              <a:t> 실행  </a:t>
            </a:r>
            <a:r>
              <a:rPr lang="en-US" altLang="ko-KR" sz="1400" b="1" dirty="0" smtClean="0">
                <a:latin typeface="+mn-ea"/>
              </a:rPr>
              <a:t> </a:t>
            </a:r>
            <a:r>
              <a:rPr lang="ko-KR" altLang="en-US" sz="1400" b="1" dirty="0" smtClean="0">
                <a:latin typeface="+mn-ea"/>
              </a:rPr>
              <a:t>      </a:t>
            </a:r>
            <a:endParaRPr lang="en-US" altLang="ko-KR" sz="1400" b="1" dirty="0">
              <a:latin typeface="+mn-ea"/>
            </a:endParaRPr>
          </a:p>
        </p:txBody>
      </p:sp>
      <p:sp>
        <p:nvSpPr>
          <p:cNvPr id="38" name="Text Box 3"/>
          <p:cNvSpPr txBox="1">
            <a:spLocks noChangeArrowheads="1"/>
          </p:cNvSpPr>
          <p:nvPr/>
        </p:nvSpPr>
        <p:spPr bwMode="auto">
          <a:xfrm>
            <a:off x="5220072" y="4991250"/>
            <a:ext cx="3582982" cy="1494897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400" b="1" dirty="0" smtClean="0">
                <a:solidFill>
                  <a:srgbClr val="0000FF"/>
                </a:solidFill>
                <a:latin typeface="+mn-ea"/>
              </a:rPr>
              <a:t>항목 최대한 자세히 할수록 세부적으로</a:t>
            </a:r>
            <a:endParaRPr lang="en-US" altLang="ko-KR" sz="1400" b="1" dirty="0" smtClean="0">
              <a:solidFill>
                <a:srgbClr val="0000FF"/>
              </a:solidFill>
              <a:latin typeface="+mn-ea"/>
            </a:endParaRPr>
          </a:p>
          <a:p>
            <a:pPr>
              <a:spcBef>
                <a:spcPct val="50000"/>
              </a:spcBef>
            </a:pPr>
            <a:r>
              <a:rPr lang="ko-KR" altLang="en-US" sz="1400" b="1" dirty="0" err="1" smtClean="0">
                <a:solidFill>
                  <a:srgbClr val="0000FF"/>
                </a:solidFill>
                <a:latin typeface="+mn-ea"/>
              </a:rPr>
              <a:t>파악할수</a:t>
            </a:r>
            <a:r>
              <a:rPr lang="ko-KR" altLang="en-US" sz="1400" b="1" dirty="0" smtClean="0">
                <a:solidFill>
                  <a:srgbClr val="0000FF"/>
                </a:solidFill>
                <a:latin typeface="+mn-ea"/>
              </a:rPr>
              <a:t> 있다</a:t>
            </a:r>
            <a:r>
              <a:rPr lang="en-US" altLang="ko-KR" sz="1400" b="1" dirty="0" smtClean="0">
                <a:solidFill>
                  <a:srgbClr val="0000FF"/>
                </a:solidFill>
                <a:latin typeface="+mn-ea"/>
              </a:rPr>
              <a:t>.</a:t>
            </a:r>
          </a:p>
          <a:p>
            <a:pPr>
              <a:spcBef>
                <a:spcPct val="50000"/>
              </a:spcBef>
            </a:pPr>
            <a:r>
              <a:rPr lang="en-US" altLang="ko-KR" sz="1400" b="1" dirty="0" smtClean="0">
                <a:solidFill>
                  <a:srgbClr val="0000FF"/>
                </a:solidFill>
                <a:latin typeface="+mn-ea"/>
              </a:rPr>
              <a:t>- </a:t>
            </a:r>
            <a:r>
              <a:rPr lang="ko-KR" altLang="en-US" sz="1400" b="1" dirty="0" smtClean="0">
                <a:solidFill>
                  <a:srgbClr val="0000FF"/>
                </a:solidFill>
                <a:latin typeface="+mn-ea"/>
              </a:rPr>
              <a:t>생산 관리 </a:t>
            </a:r>
            <a:r>
              <a:rPr lang="en-US" altLang="ko-KR" sz="1400" b="1" dirty="0" smtClean="0">
                <a:solidFill>
                  <a:srgbClr val="0000FF"/>
                </a:solidFill>
                <a:latin typeface="+mn-ea"/>
              </a:rPr>
              <a:t>: </a:t>
            </a:r>
            <a:r>
              <a:rPr lang="ko-KR" altLang="en-US" sz="1400" b="1" dirty="0" smtClean="0">
                <a:solidFill>
                  <a:srgbClr val="0000FF"/>
                </a:solidFill>
                <a:latin typeface="+mn-ea"/>
              </a:rPr>
              <a:t>생산 감독자 이용</a:t>
            </a:r>
            <a:endParaRPr lang="en-US" altLang="ko-KR" sz="1400" b="1" dirty="0" smtClean="0">
              <a:solidFill>
                <a:srgbClr val="0000FF"/>
              </a:solidFill>
              <a:latin typeface="+mn-ea"/>
            </a:endParaRPr>
          </a:p>
          <a:p>
            <a:pPr>
              <a:spcBef>
                <a:spcPct val="50000"/>
              </a:spcBef>
            </a:pPr>
            <a:r>
              <a:rPr lang="en-US" altLang="ko-KR" sz="1400" b="1" dirty="0" smtClean="0">
                <a:solidFill>
                  <a:srgbClr val="0000FF"/>
                </a:solidFill>
                <a:latin typeface="+mn-ea"/>
              </a:rPr>
              <a:t>- </a:t>
            </a:r>
            <a:r>
              <a:rPr lang="ko-KR" altLang="en-US" sz="1400" b="1" dirty="0" err="1" smtClean="0">
                <a:solidFill>
                  <a:srgbClr val="0000FF"/>
                </a:solidFill>
                <a:latin typeface="+mn-ea"/>
              </a:rPr>
              <a:t>생산팀</a:t>
            </a:r>
            <a:r>
              <a:rPr lang="ko-KR" altLang="en-US" sz="1400" b="1" dirty="0" smtClean="0">
                <a:solidFill>
                  <a:srgbClr val="0000FF"/>
                </a:solidFill>
                <a:latin typeface="+mn-ea"/>
              </a:rPr>
              <a:t> </a:t>
            </a:r>
            <a:r>
              <a:rPr lang="en-US" altLang="ko-KR" sz="1400" b="1" dirty="0" smtClean="0">
                <a:solidFill>
                  <a:srgbClr val="0000FF"/>
                </a:solidFill>
                <a:latin typeface="+mn-ea"/>
              </a:rPr>
              <a:t>: </a:t>
            </a:r>
            <a:r>
              <a:rPr lang="ko-KR" altLang="en-US" sz="1400" b="1" dirty="0" smtClean="0">
                <a:solidFill>
                  <a:srgbClr val="0000FF"/>
                </a:solidFill>
                <a:latin typeface="+mn-ea"/>
              </a:rPr>
              <a:t>공정에서 관리하는 자재 번호 </a:t>
            </a:r>
            <a:r>
              <a:rPr lang="en-US" altLang="ko-KR" sz="1400" b="1" dirty="0" smtClean="0">
                <a:solidFill>
                  <a:srgbClr val="0000FF"/>
                </a:solidFill>
                <a:latin typeface="+mn-ea"/>
              </a:rPr>
              <a:t>Copy</a:t>
            </a:r>
            <a:r>
              <a:rPr lang="ko-KR" altLang="en-US" sz="1400" b="1" dirty="0" smtClean="0">
                <a:solidFill>
                  <a:srgbClr val="0000FF"/>
                </a:solidFill>
                <a:latin typeface="+mn-ea"/>
              </a:rPr>
              <a:t> </a:t>
            </a:r>
            <a:endParaRPr lang="en-US" altLang="ko-KR" sz="1400" b="1" dirty="0" smtClean="0">
              <a:solidFill>
                <a:srgbClr val="0000FF"/>
              </a:solidFill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17994" y="1295407"/>
          <a:ext cx="8506557" cy="5157935"/>
        </p:xfrm>
        <a:graphic>
          <a:graphicData uri="http://schemas.openxmlformats.org/drawingml/2006/table">
            <a:tbl>
              <a:tblPr/>
              <a:tblGrid>
                <a:gridCol w="4718538"/>
                <a:gridCol w="3788019"/>
              </a:tblGrid>
              <a:tr h="51579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17993" y="493722"/>
          <a:ext cx="8508023" cy="717551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ZPPR0060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생산실적 집계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412776"/>
            <a:ext cx="4680520" cy="417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" name="Text Box 3"/>
          <p:cNvSpPr txBox="1">
            <a:spLocks noChangeArrowheads="1"/>
          </p:cNvSpPr>
          <p:nvPr/>
        </p:nvSpPr>
        <p:spPr bwMode="auto">
          <a:xfrm>
            <a:off x="5335625" y="2060848"/>
            <a:ext cx="3484847" cy="309958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400" b="1" dirty="0" smtClean="0">
                <a:solidFill>
                  <a:srgbClr val="0000FF"/>
                </a:solidFill>
                <a:latin typeface="+mn-ea"/>
              </a:rPr>
              <a:t>1. </a:t>
            </a:r>
            <a:r>
              <a:rPr lang="ko-KR" altLang="en-US" sz="1400" b="1" dirty="0" smtClean="0">
                <a:solidFill>
                  <a:srgbClr val="0000FF"/>
                </a:solidFill>
                <a:latin typeface="+mn-ea"/>
              </a:rPr>
              <a:t>실적 신호등 상태표시 기준</a:t>
            </a:r>
            <a:endParaRPr lang="en-US" altLang="ko-KR" sz="1400" b="1" dirty="0" smtClean="0">
              <a:solidFill>
                <a:srgbClr val="0000FF"/>
              </a:solidFill>
              <a:latin typeface="+mn-ea"/>
            </a:endParaRPr>
          </a:p>
        </p:txBody>
      </p:sp>
      <p:sp>
        <p:nvSpPr>
          <p:cNvPr id="40" name="Text Box 3"/>
          <p:cNvSpPr txBox="1">
            <a:spLocks noChangeArrowheads="1"/>
          </p:cNvSpPr>
          <p:nvPr/>
        </p:nvSpPr>
        <p:spPr bwMode="auto">
          <a:xfrm>
            <a:off x="971600" y="2060848"/>
            <a:ext cx="4320480" cy="309958"/>
          </a:xfrm>
          <a:prstGeom prst="wedgeRectCallout">
            <a:avLst>
              <a:gd name="adj1" fmla="val -54231"/>
              <a:gd name="adj2" fmla="val 254156"/>
            </a:avLst>
          </a:prstGeom>
          <a:solidFill>
            <a:schemeClr val="bg1"/>
          </a:solidFill>
          <a:ln>
            <a:solidFill>
              <a:schemeClr val="tx1"/>
            </a:solidFill>
          </a:ln>
          <a:effectLst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400" b="1" dirty="0" smtClean="0">
                <a:latin typeface="+mn-ea"/>
              </a:rPr>
              <a:t>1.</a:t>
            </a:r>
            <a:r>
              <a:rPr lang="ko-KR" altLang="en-US" sz="1400" b="1" dirty="0" smtClean="0">
                <a:latin typeface="+mn-ea"/>
              </a:rPr>
              <a:t>오더의 </a:t>
            </a:r>
            <a:r>
              <a:rPr lang="en-US" altLang="ko-KR" sz="1400" b="1" dirty="0" smtClean="0">
                <a:latin typeface="+mn-ea"/>
              </a:rPr>
              <a:t>POP</a:t>
            </a:r>
            <a:r>
              <a:rPr lang="ko-KR" altLang="en-US" sz="1400" b="1" dirty="0" smtClean="0">
                <a:latin typeface="+mn-ea"/>
              </a:rPr>
              <a:t>와 </a:t>
            </a:r>
            <a:r>
              <a:rPr lang="en-US" altLang="ko-KR" sz="1400" b="1" dirty="0" smtClean="0">
                <a:latin typeface="+mn-ea"/>
              </a:rPr>
              <a:t>ERP </a:t>
            </a:r>
            <a:r>
              <a:rPr lang="ko-KR" altLang="en-US" sz="1400" b="1" dirty="0" smtClean="0">
                <a:latin typeface="+mn-ea"/>
              </a:rPr>
              <a:t>생산 실적 수량상태를 나타냄 </a:t>
            </a:r>
            <a:r>
              <a:rPr lang="en-US" altLang="ko-KR" sz="1400" b="1" dirty="0" smtClean="0">
                <a:latin typeface="+mn-ea"/>
              </a:rPr>
              <a:t> </a:t>
            </a:r>
            <a:endParaRPr lang="en-US" altLang="ko-KR" sz="1400" b="1" dirty="0">
              <a:latin typeface="+mn-ea"/>
            </a:endParaRPr>
          </a:p>
        </p:txBody>
      </p:sp>
      <p:pic>
        <p:nvPicPr>
          <p:cNvPr id="2355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2492896"/>
            <a:ext cx="4855443" cy="403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2" name="Text Box 3"/>
          <p:cNvSpPr txBox="1">
            <a:spLocks noChangeArrowheads="1"/>
          </p:cNvSpPr>
          <p:nvPr/>
        </p:nvSpPr>
        <p:spPr bwMode="auto">
          <a:xfrm>
            <a:off x="1835696" y="4437112"/>
            <a:ext cx="2016224" cy="309958"/>
          </a:xfrm>
          <a:prstGeom prst="wedgeRectCallout">
            <a:avLst>
              <a:gd name="adj1" fmla="val -105122"/>
              <a:gd name="adj2" fmla="val -102528"/>
            </a:avLst>
          </a:prstGeom>
          <a:solidFill>
            <a:schemeClr val="bg1"/>
          </a:solidFill>
          <a:ln>
            <a:solidFill>
              <a:schemeClr val="tx1"/>
            </a:solidFill>
          </a:ln>
          <a:effectLst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400" b="1" dirty="0" smtClean="0">
                <a:latin typeface="+mn-ea"/>
              </a:rPr>
              <a:t>칼럼 지정 </a:t>
            </a:r>
            <a:r>
              <a:rPr lang="en-US" altLang="ko-KR" sz="1400" b="1" dirty="0" smtClean="0">
                <a:latin typeface="+mn-ea"/>
              </a:rPr>
              <a:t>F1</a:t>
            </a:r>
            <a:r>
              <a:rPr lang="ko-KR" altLang="en-US" sz="1400" b="1" dirty="0" smtClean="0">
                <a:latin typeface="+mn-ea"/>
              </a:rPr>
              <a:t>키 클릭</a:t>
            </a:r>
            <a:endParaRPr lang="en-US" altLang="ko-KR" sz="1400" b="1" dirty="0">
              <a:latin typeface="+mn-ea"/>
            </a:endParaRPr>
          </a:p>
        </p:txBody>
      </p:sp>
      <p:sp>
        <p:nvSpPr>
          <p:cNvPr id="43" name="오른쪽 화살표 42"/>
          <p:cNvSpPr/>
          <p:nvPr/>
        </p:nvSpPr>
        <p:spPr>
          <a:xfrm>
            <a:off x="3851920" y="4365104"/>
            <a:ext cx="432048" cy="432048"/>
          </a:xfrm>
          <a:prstGeom prst="rightArrow">
            <a:avLst/>
          </a:prstGeom>
          <a:solidFill>
            <a:srgbClr val="C000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17994" y="1295407"/>
          <a:ext cx="8506557" cy="5157935"/>
        </p:xfrm>
        <a:graphic>
          <a:graphicData uri="http://schemas.openxmlformats.org/drawingml/2006/table">
            <a:tbl>
              <a:tblPr/>
              <a:tblGrid>
                <a:gridCol w="4718538"/>
                <a:gridCol w="3788019"/>
              </a:tblGrid>
              <a:tr h="51579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17993" y="493722"/>
          <a:ext cx="8508023" cy="717551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ZPPR0060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생산실적 집계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561084"/>
            <a:ext cx="8388424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모서리가 둥근 사각형 설명선 10"/>
          <p:cNvSpPr/>
          <p:nvPr/>
        </p:nvSpPr>
        <p:spPr>
          <a:xfrm>
            <a:off x="395536" y="1985020"/>
            <a:ext cx="1080120" cy="216024"/>
          </a:xfrm>
          <a:prstGeom prst="wedgeRoundRectCallout">
            <a:avLst>
              <a:gd name="adj1" fmla="val -19641"/>
              <a:gd name="adj2" fmla="val 328565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200" b="1" dirty="0" smtClean="0">
                <a:solidFill>
                  <a:schemeClr val="tx1"/>
                </a:solidFill>
              </a:rPr>
              <a:t>상태를 표시   </a:t>
            </a:r>
          </a:p>
        </p:txBody>
      </p:sp>
      <p:sp>
        <p:nvSpPr>
          <p:cNvPr id="13" name="모서리가 둥근 직사각형 12"/>
          <p:cNvSpPr/>
          <p:nvPr/>
        </p:nvSpPr>
        <p:spPr>
          <a:xfrm>
            <a:off x="539552" y="2849116"/>
            <a:ext cx="936104" cy="432048"/>
          </a:xfrm>
          <a:prstGeom prst="round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모서리가 둥근 사각형 설명선 13"/>
          <p:cNvSpPr/>
          <p:nvPr/>
        </p:nvSpPr>
        <p:spPr>
          <a:xfrm>
            <a:off x="2699792" y="2037274"/>
            <a:ext cx="1296144" cy="216024"/>
          </a:xfrm>
          <a:prstGeom prst="wedgeRoundRectCallout">
            <a:avLst>
              <a:gd name="adj1" fmla="val -19641"/>
              <a:gd name="adj2" fmla="val 328565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200" b="1" smtClean="0">
                <a:solidFill>
                  <a:schemeClr val="tx1"/>
                </a:solidFill>
              </a:rPr>
              <a:t>자재번호 표시   </a:t>
            </a:r>
            <a:endParaRPr lang="ko-KR" altLang="en-US" sz="1200" b="1" dirty="0" smtClean="0">
              <a:solidFill>
                <a:schemeClr val="tx1"/>
              </a:solidFill>
            </a:endParaRPr>
          </a:p>
        </p:txBody>
      </p:sp>
      <p:sp>
        <p:nvSpPr>
          <p:cNvPr id="15" name="모서리가 둥근 사각형 설명선 14"/>
          <p:cNvSpPr/>
          <p:nvPr/>
        </p:nvSpPr>
        <p:spPr>
          <a:xfrm>
            <a:off x="4499992" y="2057028"/>
            <a:ext cx="1440160" cy="216024"/>
          </a:xfrm>
          <a:prstGeom prst="wedgeRoundRectCallout">
            <a:avLst>
              <a:gd name="adj1" fmla="val 7845"/>
              <a:gd name="adj2" fmla="val 308408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200" b="1" dirty="0" smtClean="0">
                <a:solidFill>
                  <a:schemeClr val="tx1"/>
                </a:solidFill>
              </a:rPr>
              <a:t>생산방식 표시   </a:t>
            </a:r>
          </a:p>
        </p:txBody>
      </p:sp>
      <p:sp>
        <p:nvSpPr>
          <p:cNvPr id="17" name="모서리가 둥근 사각형 설명선 16"/>
          <p:cNvSpPr/>
          <p:nvPr/>
        </p:nvSpPr>
        <p:spPr>
          <a:xfrm>
            <a:off x="6444208" y="1913012"/>
            <a:ext cx="1800200" cy="360040"/>
          </a:xfrm>
          <a:prstGeom prst="wedgeRoundRectCallout">
            <a:avLst>
              <a:gd name="adj1" fmla="val -43313"/>
              <a:gd name="adj2" fmla="val 203594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200" b="1" dirty="0" smtClean="0">
                <a:solidFill>
                  <a:schemeClr val="tx1"/>
                </a:solidFill>
              </a:rPr>
              <a:t>판매 오더 및 항목 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(MTO)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   </a:t>
            </a:r>
          </a:p>
        </p:txBody>
      </p:sp>
      <p:sp>
        <p:nvSpPr>
          <p:cNvPr id="18" name="모서리가 둥근 직사각형 17"/>
          <p:cNvSpPr/>
          <p:nvPr/>
        </p:nvSpPr>
        <p:spPr>
          <a:xfrm>
            <a:off x="6012160" y="2849116"/>
            <a:ext cx="936104" cy="432048"/>
          </a:xfrm>
          <a:prstGeom prst="round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3609553"/>
            <a:ext cx="8496944" cy="120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Text Box 3"/>
          <p:cNvSpPr txBox="1">
            <a:spLocks noChangeArrowheads="1"/>
          </p:cNvSpPr>
          <p:nvPr/>
        </p:nvSpPr>
        <p:spPr bwMode="auto">
          <a:xfrm>
            <a:off x="323528" y="1393022"/>
            <a:ext cx="3484847" cy="309958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400" b="1" dirty="0" smtClean="0">
                <a:solidFill>
                  <a:srgbClr val="0000FF"/>
                </a:solidFill>
                <a:latin typeface="+mn-ea"/>
              </a:rPr>
              <a:t>실적 검증 </a:t>
            </a:r>
            <a:r>
              <a:rPr lang="en-US" altLang="ko-KR" sz="1400" b="1" dirty="0" smtClean="0">
                <a:solidFill>
                  <a:srgbClr val="0000FF"/>
                </a:solidFill>
                <a:latin typeface="+mn-ea"/>
              </a:rPr>
              <a:t>( </a:t>
            </a:r>
            <a:r>
              <a:rPr lang="ko-KR" altLang="en-US" sz="1400" b="1" dirty="0" smtClean="0">
                <a:solidFill>
                  <a:srgbClr val="0000FF"/>
                </a:solidFill>
                <a:latin typeface="+mn-ea"/>
              </a:rPr>
              <a:t>오더 전체</a:t>
            </a:r>
            <a:r>
              <a:rPr lang="en-US" altLang="ko-KR" sz="1400" b="1" dirty="0" smtClean="0">
                <a:solidFill>
                  <a:srgbClr val="0000FF"/>
                </a:solidFill>
                <a:latin typeface="+mn-ea"/>
              </a:rPr>
              <a:t>)</a:t>
            </a:r>
            <a:r>
              <a:rPr lang="ko-KR" altLang="en-US" sz="1400" b="1" dirty="0" smtClean="0">
                <a:solidFill>
                  <a:srgbClr val="0000FF"/>
                </a:solidFill>
                <a:latin typeface="+mn-ea"/>
              </a:rPr>
              <a:t> </a:t>
            </a:r>
            <a:r>
              <a:rPr lang="en-US" altLang="ko-KR" sz="1400" b="1" dirty="0" smtClean="0">
                <a:solidFill>
                  <a:srgbClr val="0000FF"/>
                </a:solidFill>
                <a:latin typeface="+mn-ea"/>
              </a:rPr>
              <a:t>: </a:t>
            </a:r>
            <a:r>
              <a:rPr lang="ko-KR" altLang="en-US" sz="1400" b="1" dirty="0" smtClean="0">
                <a:solidFill>
                  <a:srgbClr val="0000FF"/>
                </a:solidFill>
                <a:latin typeface="+mn-ea"/>
              </a:rPr>
              <a:t>빨간색 검증 </a:t>
            </a:r>
            <a:r>
              <a:rPr lang="en-US" altLang="ko-KR" sz="1400" b="1" dirty="0" smtClean="0">
                <a:solidFill>
                  <a:srgbClr val="0000FF"/>
                </a:solidFill>
                <a:latin typeface="+mn-ea"/>
              </a:rPr>
              <a:t> </a:t>
            </a:r>
          </a:p>
        </p:txBody>
      </p:sp>
      <p:sp>
        <p:nvSpPr>
          <p:cNvPr id="20" name="모서리가 둥근 직사각형 19"/>
          <p:cNvSpPr/>
          <p:nvPr/>
        </p:nvSpPr>
        <p:spPr>
          <a:xfrm>
            <a:off x="277647" y="4293096"/>
            <a:ext cx="432048" cy="432048"/>
          </a:xfrm>
          <a:prstGeom prst="round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1" name="모서리가 둥근 사각형 설명선 20"/>
          <p:cNvSpPr/>
          <p:nvPr/>
        </p:nvSpPr>
        <p:spPr>
          <a:xfrm>
            <a:off x="251520" y="4941168"/>
            <a:ext cx="1080120" cy="216024"/>
          </a:xfrm>
          <a:prstGeom prst="wedgeRoundRectCallout">
            <a:avLst>
              <a:gd name="adj1" fmla="val -25285"/>
              <a:gd name="adj2" fmla="val -139065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200" b="1" dirty="0" err="1" smtClean="0">
                <a:solidFill>
                  <a:schemeClr val="tx1"/>
                </a:solidFill>
              </a:rPr>
              <a:t>생산오더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    </a:t>
            </a:r>
          </a:p>
        </p:txBody>
      </p:sp>
      <p:sp>
        <p:nvSpPr>
          <p:cNvPr id="22" name="모서리가 둥근 직사각형 21"/>
          <p:cNvSpPr/>
          <p:nvPr/>
        </p:nvSpPr>
        <p:spPr>
          <a:xfrm>
            <a:off x="755576" y="4293096"/>
            <a:ext cx="1296144" cy="440432"/>
          </a:xfrm>
          <a:prstGeom prst="round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3" name="모서리가 둥근 사각형 설명선 22"/>
          <p:cNvSpPr/>
          <p:nvPr/>
        </p:nvSpPr>
        <p:spPr>
          <a:xfrm>
            <a:off x="899592" y="3501008"/>
            <a:ext cx="1440160" cy="216024"/>
          </a:xfrm>
          <a:prstGeom prst="wedgeRoundRectCallout">
            <a:avLst>
              <a:gd name="adj1" fmla="val 7845"/>
              <a:gd name="adj2" fmla="val 308408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200" b="1" dirty="0" smtClean="0">
                <a:solidFill>
                  <a:schemeClr val="tx1"/>
                </a:solidFill>
              </a:rPr>
              <a:t>오더 유형 및 버전   </a:t>
            </a:r>
          </a:p>
        </p:txBody>
      </p:sp>
      <p:sp>
        <p:nvSpPr>
          <p:cNvPr id="24" name="모서리가 둥근 사각형 설명선 23"/>
          <p:cNvSpPr/>
          <p:nvPr/>
        </p:nvSpPr>
        <p:spPr>
          <a:xfrm>
            <a:off x="2531985" y="3494635"/>
            <a:ext cx="1440160" cy="216024"/>
          </a:xfrm>
          <a:prstGeom prst="wedgeRoundRectCallout">
            <a:avLst>
              <a:gd name="adj1" fmla="val 7845"/>
              <a:gd name="adj2" fmla="val 308408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b="1" dirty="0" smtClean="0">
                <a:solidFill>
                  <a:schemeClr val="tx1"/>
                </a:solidFill>
              </a:rPr>
              <a:t>ERP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입고 수량    </a:t>
            </a:r>
          </a:p>
        </p:txBody>
      </p:sp>
      <p:sp>
        <p:nvSpPr>
          <p:cNvPr id="25" name="모서리가 둥근 직사각형 24"/>
          <p:cNvSpPr/>
          <p:nvPr/>
        </p:nvSpPr>
        <p:spPr>
          <a:xfrm>
            <a:off x="2699792" y="4293096"/>
            <a:ext cx="936104" cy="504056"/>
          </a:xfrm>
          <a:prstGeom prst="round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6" name="모서리가 둥근 직사각형 25"/>
          <p:cNvSpPr/>
          <p:nvPr/>
        </p:nvSpPr>
        <p:spPr>
          <a:xfrm>
            <a:off x="3995936" y="4293096"/>
            <a:ext cx="864096" cy="504056"/>
          </a:xfrm>
          <a:prstGeom prst="round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7" name="모서리가 둥근 사각형 설명선 26"/>
          <p:cNvSpPr/>
          <p:nvPr/>
        </p:nvSpPr>
        <p:spPr>
          <a:xfrm>
            <a:off x="4013354" y="3492299"/>
            <a:ext cx="1440160" cy="216024"/>
          </a:xfrm>
          <a:prstGeom prst="wedgeRoundRectCallout">
            <a:avLst>
              <a:gd name="adj1" fmla="val -11505"/>
              <a:gd name="adj2" fmla="val 308408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b="1" dirty="0" smtClean="0">
                <a:solidFill>
                  <a:schemeClr val="tx1"/>
                </a:solidFill>
              </a:rPr>
              <a:t>POP I/F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수량    </a:t>
            </a:r>
          </a:p>
        </p:txBody>
      </p:sp>
      <p:sp>
        <p:nvSpPr>
          <p:cNvPr id="28" name="모서리가 둥근 사각형 설명선 27"/>
          <p:cNvSpPr/>
          <p:nvPr/>
        </p:nvSpPr>
        <p:spPr>
          <a:xfrm>
            <a:off x="4932040" y="5013176"/>
            <a:ext cx="2304256" cy="288032"/>
          </a:xfrm>
          <a:prstGeom prst="wedgeRoundRectCallout">
            <a:avLst>
              <a:gd name="adj1" fmla="val -30553"/>
              <a:gd name="adj2" fmla="val -232794"/>
              <a:gd name="adj3" fmla="val 16667"/>
            </a:avLst>
          </a:prstGeom>
          <a:solidFill>
            <a:srgbClr val="00B0F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b="1" dirty="0" smtClean="0">
                <a:solidFill>
                  <a:schemeClr val="tx1"/>
                </a:solidFill>
              </a:rPr>
              <a:t>ERP-POP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간의 수량차이    </a:t>
            </a:r>
          </a:p>
        </p:txBody>
      </p:sp>
      <p:sp>
        <p:nvSpPr>
          <p:cNvPr id="29" name="Text Box 3"/>
          <p:cNvSpPr txBox="1">
            <a:spLocks noChangeArrowheads="1"/>
          </p:cNvSpPr>
          <p:nvPr/>
        </p:nvSpPr>
        <p:spPr bwMode="auto">
          <a:xfrm>
            <a:off x="395536" y="5517232"/>
            <a:ext cx="4464496" cy="309958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400" b="1" dirty="0" smtClean="0">
                <a:solidFill>
                  <a:srgbClr val="0000FF"/>
                </a:solidFill>
                <a:latin typeface="+mn-ea"/>
              </a:rPr>
              <a:t> </a:t>
            </a:r>
          </a:p>
        </p:txBody>
      </p:sp>
      <p:sp>
        <p:nvSpPr>
          <p:cNvPr id="30" name="Text Box 3"/>
          <p:cNvSpPr txBox="1">
            <a:spLocks noChangeArrowheads="1"/>
          </p:cNvSpPr>
          <p:nvPr/>
        </p:nvSpPr>
        <p:spPr bwMode="auto">
          <a:xfrm>
            <a:off x="323528" y="5240245"/>
            <a:ext cx="7560840" cy="1279454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ko-KR" sz="1400" b="1" dirty="0" smtClean="0"/>
              <a:t>ERP-POP</a:t>
            </a:r>
            <a:r>
              <a:rPr lang="ko-KR" altLang="en-US" sz="1400" b="1" dirty="0" smtClean="0"/>
              <a:t>간의 수량</a:t>
            </a:r>
            <a:r>
              <a:rPr lang="en-US" altLang="ko-KR" sz="1400" b="1" dirty="0" smtClean="0"/>
              <a:t>/</a:t>
            </a:r>
            <a:r>
              <a:rPr lang="ko-KR" altLang="en-US" sz="1400" b="1" dirty="0" smtClean="0"/>
              <a:t>스크랩차이 발생시 조치 사항</a:t>
            </a:r>
            <a:endParaRPr lang="en-US" altLang="ko-KR" sz="1400" b="1" dirty="0" smtClean="0"/>
          </a:p>
          <a:p>
            <a:pPr lvl="0">
              <a:spcBef>
                <a:spcPct val="50000"/>
              </a:spcBef>
            </a:pPr>
            <a:r>
              <a:rPr lang="en-US" altLang="ko-KR" sz="1400" b="1" dirty="0" smtClean="0"/>
              <a:t>1. POP </a:t>
            </a:r>
            <a:r>
              <a:rPr lang="ko-KR" altLang="en-US" sz="1400" b="1" dirty="0" smtClean="0"/>
              <a:t>실적이 오류가 발생시  </a:t>
            </a:r>
            <a:r>
              <a:rPr lang="en-US" altLang="ko-KR" sz="1400" b="1" dirty="0" smtClean="0"/>
              <a:t>ERP</a:t>
            </a:r>
            <a:r>
              <a:rPr lang="ko-KR" altLang="en-US" sz="1400" b="1" dirty="0" smtClean="0"/>
              <a:t>에서 </a:t>
            </a:r>
            <a:r>
              <a:rPr lang="en-US" altLang="ko-KR" sz="1400" b="1" dirty="0" smtClean="0"/>
              <a:t>POP</a:t>
            </a:r>
            <a:r>
              <a:rPr lang="ko-KR" altLang="en-US" sz="1400" b="1" dirty="0" smtClean="0"/>
              <a:t>로 오류 메시지 </a:t>
            </a:r>
            <a:r>
              <a:rPr lang="en-US" altLang="ko-KR" sz="1400" b="1" dirty="0" smtClean="0"/>
              <a:t>I/F</a:t>
            </a:r>
            <a:r>
              <a:rPr lang="ko-KR" altLang="en-US" sz="1400" b="1" dirty="0" smtClean="0"/>
              <a:t>하고</a:t>
            </a:r>
            <a:r>
              <a:rPr lang="en-US" altLang="ko-KR" sz="1400" b="1" dirty="0" smtClean="0"/>
              <a:t>, POP</a:t>
            </a:r>
            <a:r>
              <a:rPr lang="ko-KR" altLang="en-US" sz="1400" b="1" dirty="0" smtClean="0"/>
              <a:t>에서 수정 </a:t>
            </a:r>
            <a:endParaRPr lang="en-US" altLang="ko-KR" sz="1400" b="1" dirty="0" smtClean="0"/>
          </a:p>
          <a:p>
            <a:pPr lvl="0">
              <a:spcBef>
                <a:spcPct val="50000"/>
              </a:spcBef>
            </a:pPr>
            <a:r>
              <a:rPr lang="en-US" altLang="ko-KR" sz="1400" b="1" dirty="0" smtClean="0"/>
              <a:t>2. POP </a:t>
            </a:r>
            <a:r>
              <a:rPr lang="ko-KR" altLang="en-US" sz="1400" b="1" dirty="0" smtClean="0"/>
              <a:t>실적 정확하고</a:t>
            </a:r>
            <a:r>
              <a:rPr lang="en-US" altLang="ko-KR" sz="1400" b="1" dirty="0" smtClean="0"/>
              <a:t>, ERP </a:t>
            </a:r>
            <a:r>
              <a:rPr lang="ko-KR" altLang="en-US" sz="1400" b="1" dirty="0" smtClean="0"/>
              <a:t>수량이 </a:t>
            </a:r>
            <a:r>
              <a:rPr lang="ko-KR" altLang="en-US" sz="1400" b="1" dirty="0" err="1" smtClean="0"/>
              <a:t>오류시</a:t>
            </a:r>
            <a:r>
              <a:rPr lang="ko-KR" altLang="en-US" sz="1400" b="1" dirty="0" smtClean="0"/>
              <a:t> </a:t>
            </a:r>
            <a:r>
              <a:rPr lang="en-US" altLang="ko-KR" sz="1400" b="1" dirty="0" smtClean="0"/>
              <a:t>CO13</a:t>
            </a:r>
            <a:r>
              <a:rPr lang="ko-KR" altLang="en-US" sz="1400" b="1" dirty="0" smtClean="0"/>
              <a:t>에서 확정 오더 수량 후 </a:t>
            </a:r>
            <a:r>
              <a:rPr lang="en-US" altLang="ko-KR" sz="1400" b="1" dirty="0" smtClean="0"/>
              <a:t>CO11N </a:t>
            </a:r>
            <a:r>
              <a:rPr lang="ko-KR" altLang="en-US" sz="1400" b="1" dirty="0" smtClean="0"/>
              <a:t>실적 처리</a:t>
            </a:r>
            <a:endParaRPr lang="en-US" altLang="ko-KR" sz="1400" b="1" dirty="0" smtClean="0"/>
          </a:p>
          <a:p>
            <a:pPr>
              <a:spcBef>
                <a:spcPct val="50000"/>
              </a:spcBef>
            </a:pPr>
            <a:r>
              <a:rPr lang="en-US" altLang="ko-KR" sz="1400" b="1" dirty="0" smtClean="0"/>
              <a:t>3. </a:t>
            </a:r>
            <a:r>
              <a:rPr lang="ko-KR" altLang="en-US" sz="1400" b="1" dirty="0" smtClean="0"/>
              <a:t>수정 후 납품 완료 </a:t>
            </a:r>
            <a:r>
              <a:rPr lang="en-US" altLang="ko-KR" sz="1400" b="1" dirty="0" smtClean="0"/>
              <a:t>( DLV </a:t>
            </a:r>
            <a:r>
              <a:rPr lang="ko-KR" altLang="en-US" sz="1400" b="1" dirty="0" smtClean="0"/>
              <a:t>상태 </a:t>
            </a:r>
            <a:r>
              <a:rPr lang="en-US" altLang="ko-KR" sz="1400" b="1" dirty="0" smtClean="0"/>
              <a:t>: TECO </a:t>
            </a:r>
            <a:r>
              <a:rPr lang="ko-KR" altLang="en-US" sz="1400" b="1" dirty="0" err="1" smtClean="0"/>
              <a:t>처리전</a:t>
            </a:r>
            <a:r>
              <a:rPr lang="ko-KR" altLang="en-US" sz="1400" b="1" dirty="0" smtClean="0"/>
              <a:t> </a:t>
            </a:r>
            <a:r>
              <a:rPr lang="ko-KR" altLang="en-US" sz="1400" b="1" dirty="0" smtClean="0">
                <a:solidFill>
                  <a:srgbClr val="0000FF"/>
                </a:solidFill>
              </a:rPr>
              <a:t>계획 </a:t>
            </a:r>
            <a:r>
              <a:rPr lang="en-US" altLang="ko-KR" sz="1400" b="1" dirty="0" err="1" smtClean="0">
                <a:solidFill>
                  <a:srgbClr val="0000FF"/>
                </a:solidFill>
              </a:rPr>
              <a:t>vs</a:t>
            </a:r>
            <a:r>
              <a:rPr lang="en-US" altLang="ko-KR" sz="1400" b="1" dirty="0" smtClean="0">
                <a:solidFill>
                  <a:srgbClr val="0000FF"/>
                </a:solidFill>
              </a:rPr>
              <a:t> </a:t>
            </a:r>
            <a:r>
              <a:rPr lang="ko-KR" altLang="en-US" sz="1400" b="1" dirty="0" smtClean="0">
                <a:solidFill>
                  <a:srgbClr val="0000FF"/>
                </a:solidFill>
              </a:rPr>
              <a:t>전량창고 입고완료 </a:t>
            </a:r>
            <a:r>
              <a:rPr lang="en-US" altLang="ko-KR" sz="1400" b="1" dirty="0" smtClean="0">
                <a:solidFill>
                  <a:srgbClr val="0000FF"/>
                </a:solidFill>
              </a:rPr>
              <a:t>) </a:t>
            </a:r>
            <a:r>
              <a:rPr lang="ko-KR" altLang="en-US" sz="1400" b="1" dirty="0" smtClean="0">
                <a:solidFill>
                  <a:srgbClr val="0000FF"/>
                </a:solidFill>
              </a:rPr>
              <a:t>후 </a:t>
            </a:r>
            <a:r>
              <a:rPr lang="en-US" altLang="ko-KR" sz="1400" b="1" dirty="0" smtClean="0">
                <a:solidFill>
                  <a:srgbClr val="0000FF"/>
                </a:solidFill>
              </a:rPr>
              <a:t>TECO </a:t>
            </a:r>
            <a:r>
              <a:rPr lang="ko-KR" altLang="en-US" sz="1400" b="1" dirty="0" smtClean="0">
                <a:solidFill>
                  <a:srgbClr val="0000FF"/>
                </a:solidFill>
              </a:rPr>
              <a:t>처리</a:t>
            </a:r>
            <a:endParaRPr lang="en-US" altLang="ko-KR" sz="1400" b="1" dirty="0" smtClean="0">
              <a:solidFill>
                <a:srgbClr val="0000FF"/>
              </a:solidFill>
              <a:latin typeface="+mn-ea"/>
            </a:endParaRPr>
          </a:p>
        </p:txBody>
      </p:sp>
      <p:sp>
        <p:nvSpPr>
          <p:cNvPr id="31" name="모서리가 둥근 사각형 설명선 30"/>
          <p:cNvSpPr/>
          <p:nvPr/>
        </p:nvSpPr>
        <p:spPr>
          <a:xfrm>
            <a:off x="5724128" y="3789040"/>
            <a:ext cx="2304256" cy="288032"/>
          </a:xfrm>
          <a:prstGeom prst="wedgeRoundRectCallout">
            <a:avLst>
              <a:gd name="adj1" fmla="val -36978"/>
              <a:gd name="adj2" fmla="val 123976"/>
              <a:gd name="adj3" fmla="val 16667"/>
            </a:avLst>
          </a:prstGeom>
          <a:solidFill>
            <a:srgbClr val="00B0F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b="1" dirty="0" smtClean="0">
                <a:solidFill>
                  <a:schemeClr val="tx1"/>
                </a:solidFill>
              </a:rPr>
              <a:t>ERP-POP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간의 스크랩차이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17994" y="1295407"/>
          <a:ext cx="8506557" cy="5157935"/>
        </p:xfrm>
        <a:graphic>
          <a:graphicData uri="http://schemas.openxmlformats.org/drawingml/2006/table">
            <a:tbl>
              <a:tblPr/>
              <a:tblGrid>
                <a:gridCol w="4718538"/>
                <a:gridCol w="3788019"/>
              </a:tblGrid>
              <a:tr h="51579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17993" y="493722"/>
          <a:ext cx="8508023" cy="717551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ZPPR0060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생산실적 집계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9" name="Text Box 3"/>
          <p:cNvSpPr txBox="1">
            <a:spLocks noChangeArrowheads="1"/>
          </p:cNvSpPr>
          <p:nvPr/>
        </p:nvSpPr>
        <p:spPr bwMode="auto">
          <a:xfrm>
            <a:off x="323528" y="1340768"/>
            <a:ext cx="5832648" cy="309958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400" b="1" dirty="0" smtClean="0">
                <a:solidFill>
                  <a:srgbClr val="0000FF"/>
                </a:solidFill>
                <a:latin typeface="+mn-ea"/>
              </a:rPr>
              <a:t>  투입자재 실적 검증 </a:t>
            </a:r>
            <a:r>
              <a:rPr lang="en-US" altLang="ko-KR" sz="1400" b="1" dirty="0" smtClean="0">
                <a:solidFill>
                  <a:srgbClr val="0000FF"/>
                </a:solidFill>
                <a:latin typeface="+mn-ea"/>
              </a:rPr>
              <a:t>: </a:t>
            </a:r>
            <a:r>
              <a:rPr lang="ko-KR" altLang="en-US" sz="1400" b="1" dirty="0" smtClean="0">
                <a:solidFill>
                  <a:srgbClr val="0000FF"/>
                </a:solidFill>
                <a:latin typeface="+mn-ea"/>
              </a:rPr>
              <a:t>오더 라인 선택 후 상부 투입자재 클릭  </a:t>
            </a:r>
            <a:r>
              <a:rPr lang="en-US" altLang="ko-KR" sz="1400" b="1" dirty="0" smtClean="0">
                <a:solidFill>
                  <a:srgbClr val="0000FF"/>
                </a:solidFill>
                <a:latin typeface="+mn-ea"/>
              </a:rPr>
              <a:t> </a:t>
            </a:r>
          </a:p>
        </p:txBody>
      </p:sp>
      <p:sp>
        <p:nvSpPr>
          <p:cNvPr id="29" name="Text Box 3"/>
          <p:cNvSpPr txBox="1">
            <a:spLocks noChangeArrowheads="1"/>
          </p:cNvSpPr>
          <p:nvPr/>
        </p:nvSpPr>
        <p:spPr bwMode="auto">
          <a:xfrm>
            <a:off x="395536" y="5517232"/>
            <a:ext cx="4464496" cy="309958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400" b="1" dirty="0" smtClean="0">
                <a:solidFill>
                  <a:srgbClr val="0000FF"/>
                </a:solidFill>
                <a:latin typeface="+mn-ea"/>
              </a:rPr>
              <a:t> </a:t>
            </a:r>
          </a:p>
        </p:txBody>
      </p:sp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700808"/>
            <a:ext cx="7992888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모서리가 둥근 사각형 설명선 6"/>
          <p:cNvSpPr/>
          <p:nvPr/>
        </p:nvSpPr>
        <p:spPr>
          <a:xfrm>
            <a:off x="4283968" y="2996952"/>
            <a:ext cx="1080120" cy="216024"/>
          </a:xfrm>
          <a:prstGeom prst="wedgeRoundRectCallout">
            <a:avLst>
              <a:gd name="adj1" fmla="val -11018"/>
              <a:gd name="adj2" fmla="val -392590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200" b="1" dirty="0" smtClean="0">
                <a:solidFill>
                  <a:schemeClr val="tx1"/>
                </a:solidFill>
              </a:rPr>
              <a:t>오더 번호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   </a:t>
            </a:r>
            <a:endParaRPr lang="ko-KR" altLang="en-US" sz="1200" b="1" dirty="0" smtClean="0">
              <a:solidFill>
                <a:schemeClr val="tx1"/>
              </a:solidFill>
            </a:endParaRPr>
          </a:p>
        </p:txBody>
      </p:sp>
      <p:sp>
        <p:nvSpPr>
          <p:cNvPr id="8" name="모서리가 둥근 사각형 설명선 7"/>
          <p:cNvSpPr/>
          <p:nvPr/>
        </p:nvSpPr>
        <p:spPr>
          <a:xfrm>
            <a:off x="5580112" y="2996952"/>
            <a:ext cx="1512168" cy="419386"/>
          </a:xfrm>
          <a:prstGeom prst="wedgeRoundRectCallout">
            <a:avLst>
              <a:gd name="adj1" fmla="val 88869"/>
              <a:gd name="adj2" fmla="val -241541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200" b="1" dirty="0" smtClean="0">
                <a:solidFill>
                  <a:schemeClr val="tx1"/>
                </a:solidFill>
              </a:rPr>
              <a:t>총 작업 수량 기준으로 자재 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B/F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  </a:t>
            </a:r>
            <a:endParaRPr lang="ko-KR" altLang="en-US" sz="1200" b="1" dirty="0" smtClean="0">
              <a:solidFill>
                <a:schemeClr val="tx1"/>
              </a:solidFill>
            </a:endParaRPr>
          </a:p>
        </p:txBody>
      </p:sp>
      <p:sp>
        <p:nvSpPr>
          <p:cNvPr id="9" name="모서리가 둥근 사각형 설명선 8"/>
          <p:cNvSpPr/>
          <p:nvPr/>
        </p:nvSpPr>
        <p:spPr>
          <a:xfrm>
            <a:off x="7020272" y="3356992"/>
            <a:ext cx="1512168" cy="419386"/>
          </a:xfrm>
          <a:prstGeom prst="wedgeRoundRectCallout">
            <a:avLst>
              <a:gd name="adj1" fmla="val 33999"/>
              <a:gd name="adj2" fmla="val -302106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200" b="1" dirty="0" smtClean="0">
                <a:solidFill>
                  <a:schemeClr val="tx1"/>
                </a:solidFill>
              </a:rPr>
              <a:t>오퍼레이션  </a:t>
            </a:r>
            <a:endParaRPr lang="ko-KR" altLang="en-US" sz="1200" b="1" dirty="0" smtClean="0">
              <a:solidFill>
                <a:schemeClr val="tx1"/>
              </a:solidFill>
            </a:endParaRPr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4149080"/>
            <a:ext cx="8568952" cy="2281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모서리가 둥근 직사각형 10"/>
          <p:cNvSpPr/>
          <p:nvPr/>
        </p:nvSpPr>
        <p:spPr>
          <a:xfrm>
            <a:off x="1619672" y="1772816"/>
            <a:ext cx="936104" cy="432048"/>
          </a:xfrm>
          <a:prstGeom prst="round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1691680" y="4077072"/>
            <a:ext cx="1800200" cy="360040"/>
          </a:xfrm>
          <a:prstGeom prst="round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모서리가 둥근 사각형 설명선 12"/>
          <p:cNvSpPr/>
          <p:nvPr/>
        </p:nvSpPr>
        <p:spPr>
          <a:xfrm>
            <a:off x="1619672" y="5157192"/>
            <a:ext cx="2232248" cy="504056"/>
          </a:xfrm>
          <a:prstGeom prst="wedgeRoundRectCallout">
            <a:avLst>
              <a:gd name="adj1" fmla="val -9338"/>
              <a:gd name="adj2" fmla="val -191025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b="1" dirty="0" smtClean="0">
                <a:solidFill>
                  <a:schemeClr val="tx1"/>
                </a:solidFill>
              </a:rPr>
              <a:t>ERP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와 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POP </a:t>
            </a:r>
            <a:r>
              <a:rPr lang="ko-KR" altLang="en-US" sz="1200" b="1" dirty="0" err="1" smtClean="0">
                <a:solidFill>
                  <a:schemeClr val="tx1"/>
                </a:solidFill>
              </a:rPr>
              <a:t>백플러시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차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이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    </a:t>
            </a:r>
            <a:endParaRPr lang="ko-KR" altLang="en-US" sz="1200" b="1" dirty="0" smtClean="0">
              <a:solidFill>
                <a:schemeClr val="tx1"/>
              </a:solidFill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3563888" y="4077072"/>
            <a:ext cx="5112568" cy="360040"/>
          </a:xfrm>
          <a:prstGeom prst="round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모서리가 둥근 사각형 설명선 14"/>
          <p:cNvSpPr/>
          <p:nvPr/>
        </p:nvSpPr>
        <p:spPr>
          <a:xfrm>
            <a:off x="5004048" y="5157192"/>
            <a:ext cx="2232248" cy="504056"/>
          </a:xfrm>
          <a:prstGeom prst="wedgeRoundRectCallout">
            <a:avLst>
              <a:gd name="adj1" fmla="val -9338"/>
              <a:gd name="adj2" fmla="val -191025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b="1" dirty="0" smtClean="0">
                <a:solidFill>
                  <a:schemeClr val="tx1"/>
                </a:solidFill>
              </a:rPr>
              <a:t>ERP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와 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POP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불량 차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이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    </a:t>
            </a:r>
            <a:endParaRPr lang="ko-KR" altLang="en-US" sz="1200" b="1" dirty="0" smtClean="0">
              <a:solidFill>
                <a:schemeClr val="tx1"/>
              </a:solidFill>
            </a:endParaRPr>
          </a:p>
        </p:txBody>
      </p:sp>
      <p:sp>
        <p:nvSpPr>
          <p:cNvPr id="17" name="모서리가 둥근 사각형 설명선 16"/>
          <p:cNvSpPr/>
          <p:nvPr/>
        </p:nvSpPr>
        <p:spPr>
          <a:xfrm>
            <a:off x="1619672" y="2924944"/>
            <a:ext cx="1080120" cy="504056"/>
          </a:xfrm>
          <a:prstGeom prst="wedgeRoundRectCallout">
            <a:avLst>
              <a:gd name="adj1" fmla="val -9450"/>
              <a:gd name="adj2" fmla="val -194384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200" b="1" dirty="0" err="1" smtClean="0">
                <a:solidFill>
                  <a:schemeClr val="tx1"/>
                </a:solidFill>
              </a:rPr>
              <a:t>연개하여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 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pPr marL="92075" indent="-92075" algn="ctr"/>
            <a:r>
              <a:rPr lang="ko-KR" altLang="en-US" sz="1200" b="1" dirty="0" smtClean="0">
                <a:solidFill>
                  <a:schemeClr val="tx1"/>
                </a:solidFill>
              </a:rPr>
              <a:t>처리가능   </a:t>
            </a:r>
            <a:endParaRPr lang="ko-KR" altLang="en-US" sz="1200" b="1" dirty="0" smtClean="0">
              <a:solidFill>
                <a:schemeClr val="tx1"/>
              </a:solidFill>
            </a:endParaRPr>
          </a:p>
        </p:txBody>
      </p:sp>
      <p:sp>
        <p:nvSpPr>
          <p:cNvPr id="18" name="Text Box 3"/>
          <p:cNvSpPr txBox="1">
            <a:spLocks noChangeArrowheads="1"/>
          </p:cNvSpPr>
          <p:nvPr/>
        </p:nvSpPr>
        <p:spPr bwMode="auto">
          <a:xfrm>
            <a:off x="539552" y="5646282"/>
            <a:ext cx="7560840" cy="956288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ko-KR" sz="1400" b="1" dirty="0" smtClean="0"/>
              <a:t>ERP-POP</a:t>
            </a:r>
            <a:r>
              <a:rPr lang="ko-KR" altLang="en-US" sz="1400" b="1" dirty="0" smtClean="0"/>
              <a:t>간의 </a:t>
            </a:r>
            <a:r>
              <a:rPr lang="ko-KR" altLang="en-US" sz="1400" b="1" dirty="0" smtClean="0"/>
              <a:t>자재 </a:t>
            </a:r>
            <a:r>
              <a:rPr lang="ko-KR" altLang="en-US" sz="1400" b="1" dirty="0" err="1" smtClean="0"/>
              <a:t>백플러시</a:t>
            </a:r>
            <a:r>
              <a:rPr lang="ko-KR" altLang="en-US" sz="1400" b="1" dirty="0" smtClean="0"/>
              <a:t> </a:t>
            </a:r>
            <a:r>
              <a:rPr lang="en-US" altLang="ko-KR" sz="1400" b="1" dirty="0" smtClean="0"/>
              <a:t>/</a:t>
            </a:r>
            <a:r>
              <a:rPr lang="ko-KR" altLang="en-US" sz="1400" b="1" dirty="0" smtClean="0"/>
              <a:t>스크랩차이 발생시 조치 사항</a:t>
            </a:r>
            <a:endParaRPr lang="en-US" altLang="ko-KR" sz="1400" b="1" dirty="0" smtClean="0"/>
          </a:p>
          <a:p>
            <a:pPr lvl="0">
              <a:spcBef>
                <a:spcPct val="50000"/>
              </a:spcBef>
            </a:pPr>
            <a:r>
              <a:rPr lang="en-US" altLang="ko-KR" sz="1400" b="1" dirty="0" smtClean="0"/>
              <a:t>1. POP </a:t>
            </a:r>
            <a:r>
              <a:rPr lang="en-US" altLang="ko-KR" sz="1400" b="1" dirty="0" smtClean="0"/>
              <a:t>BF</a:t>
            </a:r>
            <a:r>
              <a:rPr lang="ko-KR" altLang="en-US" sz="1400" b="1" dirty="0" smtClean="0"/>
              <a:t>이 </a:t>
            </a:r>
            <a:r>
              <a:rPr lang="ko-KR" altLang="en-US" sz="1400" b="1" dirty="0" smtClean="0"/>
              <a:t>오류가 발생시  </a:t>
            </a:r>
            <a:r>
              <a:rPr lang="en-US" altLang="ko-KR" sz="1400" b="1" dirty="0" smtClean="0"/>
              <a:t>ERP</a:t>
            </a:r>
            <a:r>
              <a:rPr lang="ko-KR" altLang="en-US" sz="1400" b="1" dirty="0" smtClean="0"/>
              <a:t>에서 </a:t>
            </a:r>
            <a:r>
              <a:rPr lang="en-US" altLang="ko-KR" sz="1400" b="1" dirty="0" smtClean="0"/>
              <a:t>POP</a:t>
            </a:r>
            <a:r>
              <a:rPr lang="ko-KR" altLang="en-US" sz="1400" b="1" dirty="0" smtClean="0"/>
              <a:t>로 오류 메시지 </a:t>
            </a:r>
            <a:r>
              <a:rPr lang="en-US" altLang="ko-KR" sz="1400" b="1" dirty="0" smtClean="0"/>
              <a:t>I/F</a:t>
            </a:r>
            <a:r>
              <a:rPr lang="ko-KR" altLang="en-US" sz="1400" b="1" dirty="0" smtClean="0"/>
              <a:t>하고</a:t>
            </a:r>
            <a:r>
              <a:rPr lang="en-US" altLang="ko-KR" sz="1400" b="1" dirty="0" smtClean="0"/>
              <a:t>, POP</a:t>
            </a:r>
            <a:r>
              <a:rPr lang="ko-KR" altLang="en-US" sz="1400" b="1" dirty="0" smtClean="0"/>
              <a:t>에서 수정 </a:t>
            </a:r>
            <a:endParaRPr lang="en-US" altLang="ko-KR" sz="1400" b="1" dirty="0" smtClean="0"/>
          </a:p>
          <a:p>
            <a:pPr lvl="0">
              <a:spcBef>
                <a:spcPct val="50000"/>
              </a:spcBef>
            </a:pPr>
            <a:r>
              <a:rPr lang="en-US" altLang="ko-KR" sz="1400" b="1" dirty="0" smtClean="0"/>
              <a:t>2. POP </a:t>
            </a:r>
            <a:r>
              <a:rPr lang="ko-KR" altLang="en-US" sz="1400" b="1" dirty="0" smtClean="0"/>
              <a:t>실적 정확하고</a:t>
            </a:r>
            <a:r>
              <a:rPr lang="en-US" altLang="ko-KR" sz="1400" b="1" dirty="0" smtClean="0"/>
              <a:t>, ERP </a:t>
            </a:r>
            <a:r>
              <a:rPr lang="ko-KR" altLang="en-US" sz="1400" b="1" dirty="0" smtClean="0"/>
              <a:t>수량이 </a:t>
            </a:r>
            <a:r>
              <a:rPr lang="ko-KR" altLang="en-US" sz="1400" b="1" dirty="0" err="1" smtClean="0"/>
              <a:t>오류시</a:t>
            </a:r>
            <a:r>
              <a:rPr lang="ko-KR" altLang="en-US" sz="1400" b="1" dirty="0" smtClean="0"/>
              <a:t> </a:t>
            </a:r>
            <a:r>
              <a:rPr lang="en-US" altLang="ko-KR" sz="1400" b="1" dirty="0" smtClean="0"/>
              <a:t>CO13</a:t>
            </a:r>
            <a:r>
              <a:rPr lang="ko-KR" altLang="en-US" sz="1400" b="1" dirty="0" smtClean="0"/>
              <a:t>에서 확정 오더 수량 후 </a:t>
            </a:r>
            <a:r>
              <a:rPr lang="en-US" altLang="ko-KR" sz="1400" b="1" dirty="0" smtClean="0"/>
              <a:t>CO11N </a:t>
            </a:r>
            <a:r>
              <a:rPr lang="ko-KR" altLang="en-US" sz="1400" b="1" dirty="0" smtClean="0"/>
              <a:t>실적 </a:t>
            </a:r>
            <a:r>
              <a:rPr lang="ko-KR" altLang="en-US" sz="1400" b="1" dirty="0" smtClean="0"/>
              <a:t>처리</a:t>
            </a:r>
            <a:endParaRPr lang="en-US" altLang="ko-KR" sz="14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17994" y="1295407"/>
          <a:ext cx="8506557" cy="5157935"/>
        </p:xfrm>
        <a:graphic>
          <a:graphicData uri="http://schemas.openxmlformats.org/drawingml/2006/table">
            <a:tbl>
              <a:tblPr/>
              <a:tblGrid>
                <a:gridCol w="4718538"/>
                <a:gridCol w="3788019"/>
              </a:tblGrid>
              <a:tr h="51579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17993" y="493722"/>
          <a:ext cx="8508023" cy="717551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ZPPR0060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생산실적 집계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9" name="Text Box 3"/>
          <p:cNvSpPr txBox="1">
            <a:spLocks noChangeArrowheads="1"/>
          </p:cNvSpPr>
          <p:nvPr/>
        </p:nvSpPr>
        <p:spPr bwMode="auto">
          <a:xfrm>
            <a:off x="323528" y="1340768"/>
            <a:ext cx="5832648" cy="309958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400" b="1" dirty="0" smtClean="0">
                <a:solidFill>
                  <a:srgbClr val="0000FF"/>
                </a:solidFill>
                <a:latin typeface="+mn-ea"/>
              </a:rPr>
              <a:t>  </a:t>
            </a:r>
            <a:r>
              <a:rPr lang="ko-KR" altLang="en-US" sz="1400" b="1" dirty="0" err="1" smtClean="0">
                <a:solidFill>
                  <a:srgbClr val="0000FF"/>
                </a:solidFill>
                <a:latin typeface="+mn-ea"/>
              </a:rPr>
              <a:t>엑티비티</a:t>
            </a:r>
            <a:r>
              <a:rPr lang="ko-KR" altLang="en-US" sz="1400" b="1" dirty="0" smtClean="0">
                <a:solidFill>
                  <a:srgbClr val="0000FF"/>
                </a:solidFill>
                <a:latin typeface="+mn-ea"/>
              </a:rPr>
              <a:t> 검증 </a:t>
            </a:r>
            <a:r>
              <a:rPr lang="en-US" altLang="ko-KR" sz="1400" b="1" dirty="0" smtClean="0">
                <a:solidFill>
                  <a:srgbClr val="0000FF"/>
                </a:solidFill>
                <a:latin typeface="+mn-ea"/>
              </a:rPr>
              <a:t>: </a:t>
            </a:r>
            <a:r>
              <a:rPr lang="ko-KR" altLang="en-US" sz="1400" b="1" dirty="0" err="1" smtClean="0">
                <a:solidFill>
                  <a:srgbClr val="0000FF"/>
                </a:solidFill>
                <a:latin typeface="+mn-ea"/>
              </a:rPr>
              <a:t>오퍼레이션별</a:t>
            </a:r>
            <a:r>
              <a:rPr lang="ko-KR" altLang="en-US" sz="1400" b="1" dirty="0" smtClean="0">
                <a:solidFill>
                  <a:srgbClr val="0000FF"/>
                </a:solidFill>
                <a:latin typeface="+mn-ea"/>
              </a:rPr>
              <a:t> 실적 수량 및 </a:t>
            </a:r>
            <a:r>
              <a:rPr lang="ko-KR" altLang="en-US" sz="1400" b="1" dirty="0" err="1" smtClean="0">
                <a:solidFill>
                  <a:srgbClr val="0000FF"/>
                </a:solidFill>
                <a:latin typeface="+mn-ea"/>
              </a:rPr>
              <a:t>엑티비티</a:t>
            </a:r>
            <a:r>
              <a:rPr lang="ko-KR" altLang="en-US" sz="1400" b="1" dirty="0" smtClean="0">
                <a:solidFill>
                  <a:srgbClr val="0000FF"/>
                </a:solidFill>
                <a:latin typeface="+mn-ea"/>
              </a:rPr>
              <a:t> 값 검증  </a:t>
            </a:r>
            <a:r>
              <a:rPr lang="en-US" altLang="ko-KR" sz="1400" b="1" dirty="0" smtClean="0">
                <a:solidFill>
                  <a:srgbClr val="0000FF"/>
                </a:solidFill>
                <a:latin typeface="+mn-ea"/>
              </a:rPr>
              <a:t> </a:t>
            </a:r>
            <a:endParaRPr lang="en-US" altLang="ko-KR" sz="1400" b="1" dirty="0" smtClean="0">
              <a:solidFill>
                <a:srgbClr val="0000FF"/>
              </a:solidFill>
              <a:latin typeface="+mn-ea"/>
            </a:endParaRPr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844824"/>
            <a:ext cx="8460432" cy="184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모서리가 둥근 직사각형 19"/>
          <p:cNvSpPr/>
          <p:nvPr/>
        </p:nvSpPr>
        <p:spPr>
          <a:xfrm>
            <a:off x="3491880" y="2780928"/>
            <a:ext cx="4176464" cy="792088"/>
          </a:xfrm>
          <a:prstGeom prst="round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1" name="모서리가 둥근 사각형 설명선 20"/>
          <p:cNvSpPr/>
          <p:nvPr/>
        </p:nvSpPr>
        <p:spPr>
          <a:xfrm>
            <a:off x="5508104" y="1916832"/>
            <a:ext cx="1512168" cy="419386"/>
          </a:xfrm>
          <a:prstGeom prst="wedgeRoundRectCallout">
            <a:avLst>
              <a:gd name="adj1" fmla="val -89739"/>
              <a:gd name="adj2" fmla="val 156167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200" b="1" dirty="0" err="1" smtClean="0">
                <a:solidFill>
                  <a:schemeClr val="tx1"/>
                </a:solidFill>
              </a:rPr>
              <a:t>오퍼레이션별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 실적 수량 차이   </a:t>
            </a:r>
            <a:endParaRPr lang="ko-KR" altLang="en-US" sz="1200" b="1" dirty="0" smtClean="0">
              <a:solidFill>
                <a:schemeClr val="tx1"/>
              </a:solidFill>
            </a:endParaRPr>
          </a:p>
        </p:txBody>
      </p:sp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4581128"/>
            <a:ext cx="8496944" cy="88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모서리가 둥근 직사각형 21"/>
          <p:cNvSpPr/>
          <p:nvPr/>
        </p:nvSpPr>
        <p:spPr>
          <a:xfrm>
            <a:off x="1331640" y="4581128"/>
            <a:ext cx="2016224" cy="936104"/>
          </a:xfrm>
          <a:prstGeom prst="roundRect">
            <a:avLst>
              <a:gd name="adj" fmla="val 10336"/>
            </a:avLst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3" name="모서리가 둥근 사각형 설명선 22"/>
          <p:cNvSpPr/>
          <p:nvPr/>
        </p:nvSpPr>
        <p:spPr>
          <a:xfrm>
            <a:off x="2123728" y="3717032"/>
            <a:ext cx="1512168" cy="419386"/>
          </a:xfrm>
          <a:prstGeom prst="wedgeRoundRectCallout">
            <a:avLst>
              <a:gd name="adj1" fmla="val -89739"/>
              <a:gd name="adj2" fmla="val 156167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200" b="1" dirty="0" err="1" smtClean="0">
                <a:solidFill>
                  <a:schemeClr val="tx1"/>
                </a:solidFill>
              </a:rPr>
              <a:t>라우팅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 표준 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pPr marL="92075" indent="-92075" algn="ctr"/>
            <a:r>
              <a:rPr lang="ko-KR" altLang="en-US" sz="1200" b="1" dirty="0" err="1" smtClean="0">
                <a:solidFill>
                  <a:schemeClr val="tx1"/>
                </a:solidFill>
              </a:rPr>
              <a:t>엑티비티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 값   </a:t>
            </a:r>
            <a:endParaRPr lang="ko-KR" altLang="en-US" sz="1200" b="1" dirty="0" smtClean="0">
              <a:solidFill>
                <a:schemeClr val="tx1"/>
              </a:solidFill>
            </a:endParaRPr>
          </a:p>
        </p:txBody>
      </p:sp>
      <p:sp>
        <p:nvSpPr>
          <p:cNvPr id="24" name="모서리가 둥근 직사각형 23"/>
          <p:cNvSpPr/>
          <p:nvPr/>
        </p:nvSpPr>
        <p:spPr>
          <a:xfrm>
            <a:off x="3419872" y="4581128"/>
            <a:ext cx="5400600" cy="936104"/>
          </a:xfrm>
          <a:prstGeom prst="roundRect">
            <a:avLst>
              <a:gd name="adj" fmla="val 10336"/>
            </a:avLst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5" name="모서리가 둥근 사각형 설명선 24"/>
          <p:cNvSpPr/>
          <p:nvPr/>
        </p:nvSpPr>
        <p:spPr>
          <a:xfrm>
            <a:off x="5076056" y="3717032"/>
            <a:ext cx="2664296" cy="419386"/>
          </a:xfrm>
          <a:prstGeom prst="wedgeRoundRectCallout">
            <a:avLst>
              <a:gd name="adj1" fmla="val -89739"/>
              <a:gd name="adj2" fmla="val 156167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200" b="1" dirty="0" err="1" smtClean="0">
                <a:solidFill>
                  <a:schemeClr val="tx1"/>
                </a:solidFill>
              </a:rPr>
              <a:t>라우팅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 </a:t>
            </a:r>
            <a:r>
              <a:rPr lang="ko-KR" altLang="en-US" sz="1200" b="1" dirty="0" err="1" smtClean="0">
                <a:solidFill>
                  <a:schemeClr val="tx1"/>
                </a:solidFill>
              </a:rPr>
              <a:t>엑티비티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 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ERP </a:t>
            </a:r>
            <a:r>
              <a:rPr lang="ko-KR" altLang="en-US" sz="1200" b="1" dirty="0" err="1" smtClean="0">
                <a:solidFill>
                  <a:schemeClr val="tx1"/>
                </a:solidFill>
              </a:rPr>
              <a:t>실재값과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 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pPr marL="92075" indent="-92075" algn="ctr"/>
            <a:r>
              <a:rPr lang="en-US" altLang="ko-KR" sz="1200" b="1" dirty="0" smtClean="0">
                <a:solidFill>
                  <a:schemeClr val="tx1"/>
                </a:solidFill>
              </a:rPr>
              <a:t>POP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일력 값 과의 차이    </a:t>
            </a:r>
            <a:endParaRPr lang="ko-KR" altLang="en-US" sz="1200" b="1" dirty="0" smtClean="0">
              <a:solidFill>
                <a:schemeClr val="tx1"/>
              </a:solidFill>
            </a:endParaRPr>
          </a:p>
        </p:txBody>
      </p:sp>
      <p:sp>
        <p:nvSpPr>
          <p:cNvPr id="26" name="Text Box 3"/>
          <p:cNvSpPr txBox="1">
            <a:spLocks noChangeArrowheads="1"/>
          </p:cNvSpPr>
          <p:nvPr/>
        </p:nvSpPr>
        <p:spPr bwMode="auto">
          <a:xfrm>
            <a:off x="539552" y="5529971"/>
            <a:ext cx="8280920" cy="956288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ko-KR" sz="1400" b="1" dirty="0" smtClean="0"/>
              <a:t>ERP-POP</a:t>
            </a:r>
            <a:r>
              <a:rPr lang="ko-KR" altLang="en-US" sz="1400" b="1" dirty="0" smtClean="0"/>
              <a:t>간의 </a:t>
            </a:r>
            <a:r>
              <a:rPr lang="ko-KR" altLang="en-US" sz="1400" b="1" dirty="0" smtClean="0"/>
              <a:t>자재 </a:t>
            </a:r>
            <a:r>
              <a:rPr lang="ko-KR" altLang="en-US" sz="1400" b="1" dirty="0" err="1" smtClean="0"/>
              <a:t>백플러시</a:t>
            </a:r>
            <a:r>
              <a:rPr lang="ko-KR" altLang="en-US" sz="1400" b="1" dirty="0" smtClean="0"/>
              <a:t> </a:t>
            </a:r>
            <a:r>
              <a:rPr lang="en-US" altLang="ko-KR" sz="1400" b="1" dirty="0" smtClean="0"/>
              <a:t>/</a:t>
            </a:r>
            <a:r>
              <a:rPr lang="ko-KR" altLang="en-US" sz="1400" b="1" dirty="0" smtClean="0"/>
              <a:t>스크랩차이 발생시 조치 사항</a:t>
            </a:r>
            <a:endParaRPr lang="en-US" altLang="ko-KR" sz="1400" b="1" dirty="0" smtClean="0"/>
          </a:p>
          <a:p>
            <a:pPr lvl="0">
              <a:spcBef>
                <a:spcPct val="50000"/>
              </a:spcBef>
            </a:pPr>
            <a:r>
              <a:rPr lang="en-US" altLang="ko-KR" sz="1400" b="1" dirty="0" smtClean="0"/>
              <a:t>1. POP </a:t>
            </a:r>
            <a:r>
              <a:rPr lang="ko-KR" altLang="en-US" sz="1400" b="1" dirty="0" smtClean="0"/>
              <a:t>수량 및 </a:t>
            </a:r>
            <a:r>
              <a:rPr lang="ko-KR" altLang="en-US" sz="1400" b="1" dirty="0" err="1" smtClean="0"/>
              <a:t>엑티비티값</a:t>
            </a:r>
            <a:r>
              <a:rPr lang="ko-KR" altLang="en-US" sz="1400" b="1" dirty="0" smtClean="0"/>
              <a:t> </a:t>
            </a:r>
            <a:r>
              <a:rPr lang="ko-KR" altLang="en-US" sz="1400" b="1" dirty="0" smtClean="0"/>
              <a:t>오류가 발생시  </a:t>
            </a:r>
            <a:r>
              <a:rPr lang="en-US" altLang="ko-KR" sz="1400" b="1" dirty="0" smtClean="0"/>
              <a:t>ERP</a:t>
            </a:r>
            <a:r>
              <a:rPr lang="ko-KR" altLang="en-US" sz="1400" b="1" dirty="0" smtClean="0"/>
              <a:t>에서 </a:t>
            </a:r>
            <a:r>
              <a:rPr lang="en-US" altLang="ko-KR" sz="1400" b="1" dirty="0" smtClean="0"/>
              <a:t>POP</a:t>
            </a:r>
            <a:r>
              <a:rPr lang="ko-KR" altLang="en-US" sz="1400" b="1" dirty="0" smtClean="0"/>
              <a:t>로 오류 메시지 </a:t>
            </a:r>
            <a:r>
              <a:rPr lang="en-US" altLang="ko-KR" sz="1400" b="1" dirty="0" smtClean="0"/>
              <a:t>I/F</a:t>
            </a:r>
            <a:r>
              <a:rPr lang="ko-KR" altLang="en-US" sz="1400" b="1" dirty="0" smtClean="0"/>
              <a:t>하고</a:t>
            </a:r>
            <a:r>
              <a:rPr lang="en-US" altLang="ko-KR" sz="1400" b="1" dirty="0" smtClean="0"/>
              <a:t>, POP</a:t>
            </a:r>
            <a:r>
              <a:rPr lang="ko-KR" altLang="en-US" sz="1400" b="1" dirty="0" smtClean="0"/>
              <a:t>에서 수정 </a:t>
            </a:r>
            <a:endParaRPr lang="en-US" altLang="ko-KR" sz="1400" b="1" dirty="0" smtClean="0"/>
          </a:p>
          <a:p>
            <a:pPr lvl="0">
              <a:spcBef>
                <a:spcPct val="50000"/>
              </a:spcBef>
            </a:pPr>
            <a:r>
              <a:rPr lang="en-US" altLang="ko-KR" sz="1400" b="1" dirty="0" smtClean="0"/>
              <a:t>2. POP </a:t>
            </a:r>
            <a:r>
              <a:rPr lang="ko-KR" altLang="en-US" sz="1400" b="1" dirty="0" smtClean="0"/>
              <a:t>실적 정확하고</a:t>
            </a:r>
            <a:r>
              <a:rPr lang="en-US" altLang="ko-KR" sz="1400" b="1" dirty="0" smtClean="0"/>
              <a:t>, ERP </a:t>
            </a:r>
            <a:r>
              <a:rPr lang="ko-KR" altLang="en-US" sz="1400" b="1" dirty="0" smtClean="0"/>
              <a:t>수량이 </a:t>
            </a:r>
            <a:r>
              <a:rPr lang="ko-KR" altLang="en-US" sz="1400" b="1" dirty="0" err="1" smtClean="0"/>
              <a:t>오류시</a:t>
            </a:r>
            <a:r>
              <a:rPr lang="ko-KR" altLang="en-US" sz="1400" b="1" dirty="0" smtClean="0"/>
              <a:t> </a:t>
            </a:r>
            <a:r>
              <a:rPr lang="en-US" altLang="ko-KR" sz="1400" b="1" dirty="0" smtClean="0"/>
              <a:t>CO13</a:t>
            </a:r>
            <a:r>
              <a:rPr lang="ko-KR" altLang="en-US" sz="1400" b="1" dirty="0" smtClean="0"/>
              <a:t>에서 확정 오더 수량 후 </a:t>
            </a:r>
            <a:r>
              <a:rPr lang="en-US" altLang="ko-KR" sz="1400" b="1" dirty="0" smtClean="0"/>
              <a:t>CO11N </a:t>
            </a:r>
            <a:r>
              <a:rPr lang="ko-KR" altLang="en-US" sz="1400" b="1" dirty="0" smtClean="0"/>
              <a:t>실적 </a:t>
            </a:r>
            <a:r>
              <a:rPr lang="ko-KR" altLang="en-US" sz="1400" b="1" dirty="0" smtClean="0"/>
              <a:t>처리</a:t>
            </a:r>
            <a:endParaRPr lang="en-US" altLang="ko-KR" sz="14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2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3268</TotalTime>
  <Words>3887</Words>
  <Application>Microsoft Office PowerPoint</Application>
  <PresentationFormat>화면 슬라이드 쇼(4:3)</PresentationFormat>
  <Paragraphs>1036</Paragraphs>
  <Slides>59</Slides>
  <Notes>6</Notes>
  <HiddenSlides>0</HiddenSlides>
  <MMClips>0</MMClips>
  <ScaleCrop>false</ScaleCrop>
  <HeadingPairs>
    <vt:vector size="6" baseType="variant">
      <vt:variant>
        <vt:lpstr>테마</vt:lpstr>
      </vt:variant>
      <vt:variant>
        <vt:i4>3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59</vt:i4>
      </vt:variant>
    </vt:vector>
  </HeadingPairs>
  <TitlesOfParts>
    <vt:vector size="63" baseType="lpstr">
      <vt:lpstr>Office Theme</vt:lpstr>
      <vt:lpstr>1_Office Theme</vt:lpstr>
      <vt:lpstr>2_Office Theme</vt:lpstr>
      <vt:lpstr>비트맵 이미지</vt:lpstr>
      <vt:lpstr>슬라이드 1</vt:lpstr>
      <vt:lpstr>교육 개요</vt:lpstr>
      <vt:lpstr>교육 개요</vt:lpstr>
      <vt:lpstr>교육 개요</vt:lpstr>
      <vt:lpstr>교육 개요</vt:lpstr>
      <vt:lpstr>생산관리 주요 To-Be Image (3/4)</vt:lpstr>
      <vt:lpstr>생산관리 주요 To-Be Image (3/4)</vt:lpstr>
      <vt:lpstr>POP 실제 작업시간 적용 Timeline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슬라이드 31</vt:lpstr>
      <vt:lpstr>슬라이드 32</vt:lpstr>
      <vt:lpstr>슬라이드 33</vt:lpstr>
      <vt:lpstr>슬라이드 34</vt:lpstr>
      <vt:lpstr>슬라이드 35</vt:lpstr>
      <vt:lpstr>슬라이드 36</vt:lpstr>
      <vt:lpstr>슬라이드 37</vt:lpstr>
      <vt:lpstr>슬라이드 38</vt:lpstr>
      <vt:lpstr>슬라이드 39</vt:lpstr>
      <vt:lpstr>슬라이드 40</vt:lpstr>
      <vt:lpstr>슬라이드 41</vt:lpstr>
      <vt:lpstr>슬라이드 42</vt:lpstr>
      <vt:lpstr>슬라이드 43</vt:lpstr>
      <vt:lpstr>목차 </vt:lpstr>
      <vt:lpstr>슬라이드 45</vt:lpstr>
      <vt:lpstr>Backlog 원인 규명 및 조치</vt:lpstr>
      <vt:lpstr>Backlog 처리 흐름도</vt:lpstr>
      <vt:lpstr>CASE 1 : Msg.184 </vt:lpstr>
      <vt:lpstr>CASE 2 : Msg.018 </vt:lpstr>
      <vt:lpstr>CASE 3 : Msg.106</vt:lpstr>
      <vt:lpstr>CASE 4 : Msg.897</vt:lpstr>
      <vt:lpstr>CASE 5 : Msg.021</vt:lpstr>
      <vt:lpstr>CASE 6 : Msg.022</vt:lpstr>
      <vt:lpstr>슬라이드 54</vt:lpstr>
      <vt:lpstr>슬라이드 55</vt:lpstr>
      <vt:lpstr>슬라이드 56</vt:lpstr>
      <vt:lpstr>슬라이드 57</vt:lpstr>
      <vt:lpstr>슬라이드 58</vt:lpstr>
      <vt:lpstr>슬라이드 59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gbattery</dc:creator>
  <cp:lastModifiedBy>gbattery</cp:lastModifiedBy>
  <cp:revision>239</cp:revision>
  <dcterms:created xsi:type="dcterms:W3CDTF">2013-02-20T01:47:01Z</dcterms:created>
  <dcterms:modified xsi:type="dcterms:W3CDTF">2013-03-05T02:08:52Z</dcterms:modified>
</cp:coreProperties>
</file>